
<file path=[Content_Types].xml><?xml version="1.0" encoding="utf-8"?>
<Types xmlns="http://schemas.openxmlformats.org/package/2006/content-types">
  <Default Extension="xml" ContentType="application/xml"/>
  <Default Extension="mp4" ContentType="video/mp4"/>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6"/>
  </p:notesMasterIdLst>
  <p:handoutMasterIdLst>
    <p:handoutMasterId r:id="rId47"/>
  </p:handoutMasterIdLst>
  <p:sldIdLst>
    <p:sldId id="256" r:id="rId2"/>
    <p:sldId id="317" r:id="rId3"/>
    <p:sldId id="318" r:id="rId4"/>
    <p:sldId id="319" r:id="rId5"/>
    <p:sldId id="320" r:id="rId6"/>
    <p:sldId id="321" r:id="rId7"/>
    <p:sldId id="322" r:id="rId8"/>
    <p:sldId id="323" r:id="rId9"/>
    <p:sldId id="257" r:id="rId10"/>
    <p:sldId id="258" r:id="rId11"/>
    <p:sldId id="278" r:id="rId12"/>
    <p:sldId id="261" r:id="rId13"/>
    <p:sldId id="264" r:id="rId14"/>
    <p:sldId id="298" r:id="rId15"/>
    <p:sldId id="263" r:id="rId16"/>
    <p:sldId id="299" r:id="rId17"/>
    <p:sldId id="300" r:id="rId18"/>
    <p:sldId id="301" r:id="rId19"/>
    <p:sldId id="302" r:id="rId20"/>
    <p:sldId id="303" r:id="rId21"/>
    <p:sldId id="304" r:id="rId22"/>
    <p:sldId id="297" r:id="rId23"/>
    <p:sldId id="292" r:id="rId24"/>
    <p:sldId id="291" r:id="rId25"/>
    <p:sldId id="306" r:id="rId26"/>
    <p:sldId id="293" r:id="rId27"/>
    <p:sldId id="265" r:id="rId28"/>
    <p:sldId id="266" r:id="rId29"/>
    <p:sldId id="294" r:id="rId30"/>
    <p:sldId id="307" r:id="rId31"/>
    <p:sldId id="311" r:id="rId32"/>
    <p:sldId id="268" r:id="rId33"/>
    <p:sldId id="296" r:id="rId34"/>
    <p:sldId id="290" r:id="rId35"/>
    <p:sldId id="287" r:id="rId36"/>
    <p:sldId id="305" r:id="rId37"/>
    <p:sldId id="313" r:id="rId38"/>
    <p:sldId id="314" r:id="rId39"/>
    <p:sldId id="295" r:id="rId40"/>
    <p:sldId id="312" r:id="rId41"/>
    <p:sldId id="308" r:id="rId42"/>
    <p:sldId id="315" r:id="rId43"/>
    <p:sldId id="276" r:id="rId44"/>
    <p:sldId id="310" r:id="rId4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3" pos="3864" userDrawn="1">
          <p15:clr>
            <a:srgbClr val="A4A3A4"/>
          </p15:clr>
        </p15:guide>
        <p15:guide id="4" pos="1920" userDrawn="1">
          <p15:clr>
            <a:srgbClr val="A4A3A4"/>
          </p15:clr>
        </p15:guide>
        <p15:guide id="5" orient="horz" pos="828" userDrawn="1">
          <p15:clr>
            <a:srgbClr val="A4A3A4"/>
          </p15:clr>
        </p15:guide>
        <p15:guide id="6" orient="horz" pos="241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B2E9"/>
    <a:srgbClr val="FF7E79"/>
    <a:srgbClr val="FF2600"/>
    <a:srgbClr val="F7F7F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1"/>
    <p:restoredTop sz="64145"/>
  </p:normalViewPr>
  <p:slideViewPr>
    <p:cSldViewPr snapToGrid="0" snapToObjects="1">
      <p:cViewPr varScale="1">
        <p:scale>
          <a:sx n="118" d="100"/>
          <a:sy n="118" d="100"/>
        </p:scale>
        <p:origin x="736" y="192"/>
      </p:cViewPr>
      <p:guideLst>
        <p:guide orient="horz" pos="1620"/>
        <p:guide pos="3864"/>
        <p:guide pos="1920"/>
        <p:guide orient="horz" pos="828"/>
        <p:guide orient="horz" pos="2412"/>
      </p:guideLst>
    </p:cSldViewPr>
  </p:slideViewPr>
  <p:outlineViewPr>
    <p:cViewPr>
      <p:scale>
        <a:sx n="33" d="100"/>
        <a:sy n="33" d="100"/>
      </p:scale>
      <p:origin x="0" y="0"/>
    </p:cViewPr>
  </p:outlineViewPr>
  <p:notesTextViewPr>
    <p:cViewPr>
      <p:scale>
        <a:sx n="1" d="1"/>
        <a:sy n="1" d="1"/>
      </p:scale>
      <p:origin x="0" y="0"/>
    </p:cViewPr>
  </p:notesTextViewPr>
  <p:sorterViewPr>
    <p:cViewPr>
      <p:scale>
        <a:sx n="144" d="100"/>
        <a:sy n="144" d="100"/>
      </p:scale>
      <p:origin x="0" y="0"/>
    </p:cViewPr>
  </p:sorterViewPr>
  <p:notesViewPr>
    <p:cSldViewPr snapToGrid="0" snapToObjects="1" showGuides="1">
      <p:cViewPr varScale="1">
        <p:scale>
          <a:sx n="108" d="100"/>
          <a:sy n="108" d="100"/>
        </p:scale>
        <p:origin x="3936"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ACC21D-804F-A241-AA3A-9C61FDC1738F}" type="datetimeFigureOut">
              <a:rPr lang="en-US" smtClean="0"/>
              <a:t>6/26/17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FAAE44-C750-BF41-A1F7-C68EA8D05F51}" type="slidenum">
              <a:rPr lang="en-US" smtClean="0"/>
              <a:t>‹#›</a:t>
            </a:fld>
            <a:endParaRPr lang="en-US"/>
          </a:p>
        </p:txBody>
      </p:sp>
    </p:spTree>
    <p:extLst>
      <p:ext uri="{BB962C8B-B14F-4D97-AF65-F5344CB8AC3E}">
        <p14:creationId xmlns:p14="http://schemas.microsoft.com/office/powerpoint/2010/main" val="693753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9" name="Shape 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171450" lvl="0" indent="-171450" rtl="0">
              <a:spcBef>
                <a:spcPts val="0"/>
              </a:spcBef>
              <a:buFontTx/>
              <a:buChar char="-"/>
            </a:pPr>
            <a:r>
              <a:rPr lang="en-US" dirty="0" smtClean="0"/>
              <a:t>Name,</a:t>
            </a:r>
            <a:r>
              <a:rPr lang="en-US" baseline="0" dirty="0" smtClean="0"/>
              <a:t> title</a:t>
            </a:r>
          </a:p>
          <a:p>
            <a:pPr marL="171450" lvl="0" indent="-171450" rtl="0">
              <a:spcBef>
                <a:spcPts val="0"/>
              </a:spcBef>
              <a:buFontTx/>
              <a:buChar char="-"/>
            </a:pPr>
            <a:r>
              <a:rPr lang="en-US" baseline="0" dirty="0" smtClean="0"/>
              <a:t>I’m an engineering director X1 Platform for XFINITY TV, Comcast’s flagship video product </a:t>
            </a:r>
          </a:p>
          <a:p>
            <a:pPr marL="171450" lvl="0" indent="-171450" rtl="0">
              <a:spcBef>
                <a:spcPts val="0"/>
              </a:spcBef>
              <a:buFontTx/>
              <a:buChar char="-"/>
            </a:pPr>
            <a:r>
              <a:rPr lang="en-US" baseline="0" dirty="0" smtClean="0"/>
              <a:t>I oversee development, QA and operations of the user experience for X1, including the on-screen guide, content discovery and video consumption functionality </a:t>
            </a:r>
          </a:p>
          <a:p>
            <a:pPr marL="171450" lvl="0" indent="-171450" rtl="0">
              <a:spcBef>
                <a:spcPts val="0"/>
              </a:spcBef>
              <a:buFontTx/>
              <a:buChar char="-"/>
            </a:pPr>
            <a:r>
              <a:rPr lang="en-US" baseline="0" dirty="0" smtClean="0"/>
              <a:t>I work in Philadelphia, PA with literally the best engineering team I’ve ever come across in my career. </a:t>
            </a:r>
            <a:endParaRPr dirty="0"/>
          </a:p>
        </p:txBody>
      </p:sp>
      <p:sp>
        <p:nvSpPr>
          <p:cNvPr id="75" name="Shape 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 little bit about X1 </a:t>
            </a:r>
          </a:p>
          <a:p>
            <a:endParaRPr lang="en-US" dirty="0" smtClean="0"/>
          </a:p>
          <a:p>
            <a:r>
              <a:rPr lang="en-US" dirty="0" smtClean="0"/>
              <a:t>X1 </a:t>
            </a:r>
            <a:r>
              <a:rPr lang="en-US" dirty="0" smtClean="0"/>
              <a:t>is next</a:t>
            </a:r>
            <a:r>
              <a:rPr lang="en-US" baseline="0" dirty="0" smtClean="0"/>
              <a:t> generation </a:t>
            </a:r>
            <a:r>
              <a:rPr lang="en-US" baseline="0" dirty="0" smtClean="0"/>
              <a:t>/ flagship video </a:t>
            </a:r>
            <a:r>
              <a:rPr lang="en-US" baseline="0" dirty="0" smtClean="0"/>
              <a:t>product for XFINITY TV.  It provides our customers access to an enormous library of video content, including</a:t>
            </a:r>
          </a:p>
          <a:p>
            <a:r>
              <a:rPr lang="en-US" baseline="0" dirty="0" smtClean="0"/>
              <a:t>- Live TV, On Demand, DVR, Netflix, music videos and soon YouTube </a:t>
            </a:r>
          </a:p>
          <a:p>
            <a:endParaRPr lang="en-US" baseline="0" dirty="0" smtClean="0"/>
          </a:p>
          <a:p>
            <a:endParaRPr lang="en-US" baseline="0" dirty="0" smtClean="0"/>
          </a:p>
          <a:p>
            <a:r>
              <a:rPr lang="en-US" baseline="0" dirty="0" smtClean="0"/>
              <a:t>X1 replaces legacy set-top box experience with a modern look and feel and advanced features like </a:t>
            </a:r>
          </a:p>
          <a:p>
            <a:pPr marL="171450" indent="-171450">
              <a:buFontTx/>
              <a:buChar char="-"/>
            </a:pPr>
            <a:r>
              <a:rPr lang="en-US" baseline="0" dirty="0" smtClean="0"/>
              <a:t>Voice search</a:t>
            </a:r>
          </a:p>
          <a:p>
            <a:pPr marL="171450" indent="-171450">
              <a:buFontTx/>
              <a:buChar char="-"/>
            </a:pPr>
            <a:r>
              <a:rPr lang="en-US" baseline="0" dirty="0" smtClean="0"/>
              <a:t>Personalized recommendations </a:t>
            </a:r>
          </a:p>
          <a:p>
            <a:pPr marL="171450" indent="-171450">
              <a:buFontTx/>
              <a:buChar char="-"/>
            </a:pPr>
            <a:r>
              <a:rPr lang="en-US" baseline="0" dirty="0" smtClean="0"/>
              <a:t>Parental controls </a:t>
            </a:r>
          </a:p>
          <a:p>
            <a:endParaRPr lang="en-US" baseline="0" dirty="0" smtClean="0"/>
          </a:p>
          <a:p>
            <a:endParaRPr lang="en-US" baseline="0" dirty="0" smtClean="0"/>
          </a:p>
          <a:p>
            <a:r>
              <a:rPr lang="en-US" baseline="0" dirty="0" smtClean="0"/>
              <a:t>X1 is built entirely on cloud based technologies.  </a:t>
            </a:r>
          </a:p>
          <a:p>
            <a:pPr marL="171450" indent="-171450">
              <a:buFontTx/>
              <a:buChar char="-"/>
            </a:pPr>
            <a:r>
              <a:rPr lang="en-US" baseline="0" dirty="0" smtClean="0"/>
              <a:t>Everything from the user interface to the DVR scheduling software runs on services in both public and private clouds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Every set-top box that is powered on is connected to our cloud-based user interface application through multiple </a:t>
            </a:r>
            <a:r>
              <a:rPr lang="en-US" baseline="0" dirty="0" err="1" smtClean="0"/>
              <a:t>websocket</a:t>
            </a:r>
            <a:r>
              <a:rPr lang="en-US" baseline="0" dirty="0" smtClean="0"/>
              <a:t> connections </a:t>
            </a:r>
          </a:p>
          <a:p>
            <a:pPr marL="171450" indent="-171450">
              <a:buFontTx/>
              <a:buChar char="-"/>
            </a:pPr>
            <a:endParaRPr lang="en-US" baseline="0" dirty="0" smtClean="0"/>
          </a:p>
          <a:p>
            <a:pPr marL="171450" indent="-171450">
              <a:buFontTx/>
              <a:buChar char="-"/>
            </a:pPr>
            <a:r>
              <a:rPr lang="en-US" baseline="0" dirty="0" smtClean="0"/>
              <a:t>Architecture is comprised of  </a:t>
            </a:r>
          </a:p>
          <a:p>
            <a:pPr marL="628650" lvl="1" indent="-171450">
              <a:buFontTx/>
              <a:buChar char="-"/>
            </a:pPr>
            <a:r>
              <a:rPr lang="en-US" baseline="0" dirty="0" smtClean="0"/>
              <a:t>The front-end user interface (responsible for all pixels on screen) </a:t>
            </a:r>
          </a:p>
          <a:p>
            <a:pPr marL="628650" lvl="1" indent="-171450">
              <a:buFontTx/>
              <a:buChar char="-"/>
            </a:pPr>
            <a:r>
              <a:rPr lang="en-US" baseline="0" dirty="0" smtClean="0"/>
              <a:t>Dozens of backend services that provide access to metadata, personalization features, back office data, DVR functionality and video on demand data </a:t>
            </a:r>
          </a:p>
          <a:p>
            <a:pPr marL="171450" indent="-171450">
              <a:buFontTx/>
              <a:buChar char="-"/>
            </a:pPr>
            <a:endParaRPr lang="en-US" dirty="0" smtClean="0"/>
          </a:p>
          <a:p>
            <a:pPr marL="171450" indent="-171450">
              <a:buFontTx/>
              <a:buChar char="-"/>
            </a:pPr>
            <a:endParaRPr lang="en-US" dirty="0" smtClean="0"/>
          </a:p>
          <a:p>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7790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sz="1400" b="0" baseline="0" dirty="0" smtClean="0"/>
              <a:t>Provide a sense of scale</a:t>
            </a:r>
          </a:p>
          <a:p>
            <a:pPr marL="171450" lvl="0" indent="-171450" rtl="0">
              <a:spcBef>
                <a:spcPts val="0"/>
              </a:spcBef>
              <a:buFontTx/>
              <a:buChar char="-"/>
            </a:pPr>
            <a:r>
              <a:rPr lang="en-US" dirty="0" smtClean="0"/>
              <a:t>22.5 million residential video customers</a:t>
            </a:r>
          </a:p>
          <a:p>
            <a:pPr marL="171450" lvl="0" indent="-171450" rtl="0">
              <a:spcBef>
                <a:spcPts val="0"/>
              </a:spcBef>
              <a:buFontTx/>
              <a:buChar char="-"/>
            </a:pPr>
            <a:r>
              <a:rPr lang="en-US" dirty="0" smtClean="0"/>
              <a:t>Of those</a:t>
            </a:r>
            <a:r>
              <a:rPr lang="en-US" baseline="0" dirty="0" smtClean="0"/>
              <a:t> customers 50% are running X1 devices </a:t>
            </a:r>
          </a:p>
          <a:p>
            <a:pPr marL="171450" lvl="0" indent="-171450" rtl="0">
              <a:spcBef>
                <a:spcPts val="0"/>
              </a:spcBef>
              <a:buFontTx/>
              <a:buChar char="-"/>
            </a:pPr>
            <a:r>
              <a:rPr lang="en-US" baseline="0" dirty="0" smtClean="0"/>
              <a:t>20 million on-demand video views per day across our entire footprint </a:t>
            </a:r>
          </a:p>
          <a:p>
            <a:pPr marL="171450" lvl="0" indent="-171450" rtl="0">
              <a:spcBef>
                <a:spcPts val="0"/>
              </a:spcBef>
              <a:buFontTx/>
              <a:buChar char="-"/>
            </a:pPr>
            <a:endParaRPr lang="en-US" baseline="0" dirty="0" smtClean="0"/>
          </a:p>
          <a:p>
            <a:pPr marL="171450" lvl="0" indent="-171450" rtl="0">
              <a:spcBef>
                <a:spcPts val="0"/>
              </a:spcBef>
              <a:buFontTx/>
              <a:buChar char="-"/>
            </a:pPr>
            <a:r>
              <a:rPr lang="en-US" baseline="0" dirty="0" smtClean="0"/>
              <a:t>User interface runs on nearly 10,000 instances in the public and private cloud, and we deploy a new version of the software just about every week. </a:t>
            </a:r>
            <a:endParaRPr lang="en-US" baseline="0" dirty="0"/>
          </a:p>
        </p:txBody>
      </p:sp>
      <p:sp>
        <p:nvSpPr>
          <p:cNvPr id="98" name="Shape 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A little bit about</a:t>
            </a:r>
            <a:r>
              <a:rPr lang="en-US" baseline="0" dirty="0" smtClean="0"/>
              <a:t> our voyage </a:t>
            </a:r>
          </a:p>
          <a:p>
            <a:pPr lvl="0" rtl="0">
              <a:spcBef>
                <a:spcPts val="0"/>
              </a:spcBef>
              <a:buNone/>
            </a:pPr>
            <a:endParaRPr lang="en-US" baseline="0" dirty="0" smtClean="0"/>
          </a:p>
          <a:p>
            <a:pPr lvl="0" rtl="0">
              <a:spcBef>
                <a:spcPts val="0"/>
              </a:spcBef>
              <a:buNone/>
            </a:pPr>
            <a:r>
              <a:rPr lang="en-US" baseline="0" dirty="0" smtClean="0"/>
              <a:t>Much like many other software projects, we came from rather </a:t>
            </a:r>
            <a:r>
              <a:rPr lang="en-US" b="1" baseline="0" dirty="0" smtClean="0"/>
              <a:t>humble beginnings</a:t>
            </a:r>
            <a:r>
              <a:rPr lang="en-US" baseline="0" dirty="0" smtClean="0"/>
              <a:t>.</a:t>
            </a:r>
            <a:endParaRPr lang="en-US" dirty="0"/>
          </a:p>
        </p:txBody>
      </p:sp>
      <p:sp>
        <p:nvSpPr>
          <p:cNvPr id="141" name="Shape 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In the early days of</a:t>
            </a:r>
            <a:r>
              <a:rPr lang="en-US" baseline="0" dirty="0" smtClean="0"/>
              <a:t> X1 we deployed a single, monolithic stack.  </a:t>
            </a:r>
          </a:p>
          <a:p>
            <a:pPr marL="171450" lvl="0" indent="-171450" rtl="0">
              <a:spcBef>
                <a:spcPts val="0"/>
              </a:spcBef>
              <a:buFontTx/>
              <a:buChar char="-"/>
            </a:pPr>
            <a:r>
              <a:rPr lang="en-US" baseline="0" dirty="0" smtClean="0"/>
              <a:t>Made up of dozens of different components written by different teams using different technologies </a:t>
            </a:r>
          </a:p>
          <a:p>
            <a:pPr marL="171450" lvl="0" indent="-171450" rtl="0">
              <a:spcBef>
                <a:spcPts val="0"/>
              </a:spcBef>
              <a:buFontTx/>
              <a:buChar char="-"/>
            </a:pPr>
            <a:r>
              <a:rPr lang="en-US" baseline="0" dirty="0" smtClean="0"/>
              <a:t>Deployments took hours</a:t>
            </a:r>
          </a:p>
          <a:p>
            <a:pPr marL="171450" lvl="0" indent="-171450" rtl="0">
              <a:spcBef>
                <a:spcPts val="0"/>
              </a:spcBef>
              <a:buFontTx/>
              <a:buChar char="-"/>
            </a:pPr>
            <a:r>
              <a:rPr lang="en-US" baseline="0" dirty="0" smtClean="0"/>
              <a:t>Dedicated team just to prepare and deploy releases </a:t>
            </a:r>
          </a:p>
          <a:p>
            <a:pPr marL="171450" lvl="0" indent="-171450" rtl="0">
              <a:spcBef>
                <a:spcPts val="0"/>
              </a:spcBef>
              <a:buFontTx/>
              <a:buChar char="-"/>
            </a:pP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1642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Teams were organized</a:t>
            </a:r>
            <a:r>
              <a:rPr lang="en-US" baseline="0" dirty="0" smtClean="0"/>
              <a:t> into isolated silos by role</a:t>
            </a:r>
          </a:p>
          <a:p>
            <a:pPr lvl="0" rtl="0">
              <a:spcBef>
                <a:spcPts val="0"/>
              </a:spcBef>
              <a:buNone/>
            </a:pPr>
            <a:endParaRPr lang="en-US" baseline="0" dirty="0" smtClean="0"/>
          </a:p>
          <a:p>
            <a:pPr marL="171450" lvl="0" indent="-171450" rtl="0">
              <a:spcBef>
                <a:spcPts val="0"/>
              </a:spcBef>
              <a:buFontTx/>
              <a:buChar char="-"/>
            </a:pPr>
            <a:r>
              <a:rPr lang="en-US" baseline="0" dirty="0" smtClean="0"/>
              <a:t>Developers </a:t>
            </a:r>
            <a:r>
              <a:rPr lang="en-US" baseline="0" dirty="0" smtClean="0"/>
              <a:t>reported to dev managers, QA reported to QA managers, ops reported to ops managers, and so </a:t>
            </a:r>
            <a:r>
              <a:rPr lang="en-US" baseline="0" dirty="0" smtClean="0"/>
              <a:t>on</a:t>
            </a:r>
            <a:endParaRPr lang="en-US" baseline="0" dirty="0"/>
          </a:p>
          <a:p>
            <a:pPr marL="171450" lvl="0" indent="-171450" rtl="0">
              <a:spcBef>
                <a:spcPts val="0"/>
              </a:spcBef>
              <a:buFontTx/>
              <a:buChar char="-"/>
            </a:pPr>
            <a:r>
              <a:rPr lang="en-US" baseline="0" dirty="0" smtClean="0"/>
              <a:t>Teams </a:t>
            </a:r>
            <a:r>
              <a:rPr lang="en-US" baseline="0" dirty="0" smtClean="0"/>
              <a:t>didn't communicate or collaborate as effectively as they could have, making simple jobs complicated and error prone  </a:t>
            </a:r>
          </a:p>
          <a:p>
            <a:pPr marL="171450" lvl="0" indent="-171450" rtl="0">
              <a:spcBef>
                <a:spcPts val="0"/>
              </a:spcBef>
              <a:buFontTx/>
              <a:buChar char="-"/>
            </a:pPr>
            <a:endParaRPr lang="en-US" baseline="0" dirty="0" smtClean="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We essentially had two identical</a:t>
            </a:r>
            <a:r>
              <a:rPr lang="en-US" baseline="0" dirty="0" smtClean="0"/>
              <a:t> production environments, and we did in-place software upgrades of an entire environment at a time </a:t>
            </a:r>
          </a:p>
          <a:p>
            <a:pPr marL="171450" lvl="0" indent="-171450" rtl="0">
              <a:spcBef>
                <a:spcPts val="0"/>
              </a:spcBef>
              <a:buFontTx/>
              <a:buChar char="-"/>
            </a:pPr>
            <a:r>
              <a:rPr lang="en-US" baseline="0" dirty="0" smtClean="0"/>
              <a:t>If a deployment failed, there was no way to </a:t>
            </a:r>
            <a:r>
              <a:rPr lang="en-US" b="1" baseline="0" dirty="0" smtClean="0"/>
              <a:t>roll back </a:t>
            </a:r>
          </a:p>
          <a:p>
            <a:pPr marL="171450" lvl="0" indent="-171450" rtl="0">
              <a:spcBef>
                <a:spcPts val="0"/>
              </a:spcBef>
              <a:buFontTx/>
              <a:buChar char="-"/>
            </a:pPr>
            <a:r>
              <a:rPr lang="en-US" baseline="0" dirty="0" smtClean="0"/>
              <a:t>If a </a:t>
            </a:r>
            <a:r>
              <a:rPr lang="en-US" b="1" baseline="0" dirty="0" smtClean="0"/>
              <a:t>data center </a:t>
            </a:r>
            <a:r>
              <a:rPr lang="en-US" baseline="0" dirty="0" smtClean="0"/>
              <a:t>experienced an outage we were </a:t>
            </a:r>
            <a:r>
              <a:rPr lang="en-US" b="1" baseline="0" dirty="0" smtClean="0"/>
              <a:t>hard down </a:t>
            </a:r>
          </a:p>
          <a:p>
            <a:pPr marL="171450" lvl="0" indent="-171450" rtl="0">
              <a:spcBef>
                <a:spcPts val="0"/>
              </a:spcBef>
              <a:buFontTx/>
              <a:buChar char="-"/>
            </a:pPr>
            <a:r>
              <a:rPr lang="en-US" baseline="0" dirty="0" smtClean="0"/>
              <a:t>If we </a:t>
            </a:r>
            <a:r>
              <a:rPr lang="en-US" b="1" baseline="0" dirty="0" smtClean="0"/>
              <a:t>lost a blade</a:t>
            </a:r>
            <a:r>
              <a:rPr lang="en-US" baseline="0" dirty="0" smtClean="0"/>
              <a:t>, it was a Sev1</a:t>
            </a: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4799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Our monitoring and alerting was reactionary</a:t>
            </a:r>
            <a:r>
              <a:rPr lang="en-US" baseline="0" dirty="0" smtClean="0"/>
              <a:t> </a:t>
            </a:r>
            <a:r>
              <a:rPr lang="mr-IN" baseline="0" dirty="0" smtClean="0"/>
              <a:t>–</a:t>
            </a:r>
            <a:r>
              <a:rPr lang="en-US" baseline="0" dirty="0" smtClean="0"/>
              <a:t> </a:t>
            </a:r>
          </a:p>
          <a:p>
            <a:pPr marL="171450" lvl="0" indent="-171450" rtl="0">
              <a:spcBef>
                <a:spcPts val="0"/>
              </a:spcBef>
              <a:buFontTx/>
              <a:buChar char="-"/>
            </a:pPr>
            <a:r>
              <a:rPr lang="en-US" baseline="0" dirty="0" smtClean="0"/>
              <a:t>Something would break, we’d create an alert for it, rinse and repeat</a:t>
            </a:r>
          </a:p>
          <a:p>
            <a:pPr marL="171450" lvl="0" indent="-171450" rtl="0">
              <a:spcBef>
                <a:spcPts val="0"/>
              </a:spcBef>
              <a:buFontTx/>
              <a:buChar char="-"/>
            </a:pPr>
            <a:r>
              <a:rPr lang="en-US" baseline="0" dirty="0" smtClean="0"/>
              <a:t>No way to proactively monitor the application for new ways that it could fail </a:t>
            </a: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8885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And after</a:t>
            </a:r>
            <a:r>
              <a:rPr lang="en-US" baseline="0" dirty="0" smtClean="0"/>
              <a:t> much pain we finally said enough is enough </a:t>
            </a:r>
          </a:p>
          <a:p>
            <a:pPr lvl="0" rtl="0">
              <a:spcBef>
                <a:spcPts val="0"/>
              </a:spcBef>
              <a:buNone/>
            </a:pPr>
            <a:endParaRPr lang="en-US" dirty="0"/>
          </a:p>
        </p:txBody>
      </p:sp>
      <p:sp>
        <p:nvSpPr>
          <p:cNvPr id="141" name="Shape 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1379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What did we do about it </a:t>
            </a:r>
          </a:p>
          <a:p>
            <a:pPr lvl="0" rtl="0">
              <a:spcBef>
                <a:spcPts val="0"/>
              </a:spcBef>
              <a:buNone/>
            </a:pPr>
            <a:endParaRPr lang="en-US" dirty="0" smtClean="0"/>
          </a:p>
          <a:p>
            <a:pPr lvl="0" rtl="0">
              <a:spcBef>
                <a:spcPts val="0"/>
              </a:spcBef>
              <a:buNone/>
            </a:pPr>
            <a:r>
              <a:rPr lang="en-US" dirty="0" smtClean="0"/>
              <a:t>We </a:t>
            </a:r>
            <a:r>
              <a:rPr lang="en-US" dirty="0" smtClean="0"/>
              <a:t>spent some development cycles dismantling the monolithic</a:t>
            </a:r>
            <a:r>
              <a:rPr lang="en-US" baseline="0" dirty="0" smtClean="0"/>
              <a:t> deployments into separate services and </a:t>
            </a:r>
            <a:r>
              <a:rPr lang="en-US" baseline="0" dirty="0" err="1" smtClean="0"/>
              <a:t>microservices</a:t>
            </a:r>
            <a:r>
              <a:rPr lang="en-US" baseline="0" dirty="0" smtClean="0"/>
              <a:t> </a:t>
            </a: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2357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75" name="Shape 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994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Organizational</a:t>
            </a:r>
            <a:r>
              <a:rPr lang="en-US" baseline="0" dirty="0" smtClean="0"/>
              <a:t> problem</a:t>
            </a:r>
            <a:endParaRPr lang="en-US" dirty="0" smtClean="0"/>
          </a:p>
          <a:p>
            <a:pPr lvl="0" rtl="0">
              <a:spcBef>
                <a:spcPts val="0"/>
              </a:spcBef>
              <a:buNone/>
            </a:pPr>
            <a:endParaRPr lang="en-US" dirty="0" smtClean="0"/>
          </a:p>
          <a:p>
            <a:pPr lvl="0" rtl="0">
              <a:spcBef>
                <a:spcPts val="0"/>
              </a:spcBef>
              <a:buNone/>
            </a:pPr>
            <a:endParaRPr lang="en-US" dirty="0" smtClean="0"/>
          </a:p>
          <a:p>
            <a:pPr marL="171450" lvl="0" indent="-171450" rtl="0">
              <a:spcBef>
                <a:spcPts val="0"/>
              </a:spcBef>
              <a:buFontTx/>
              <a:buChar char="-"/>
            </a:pPr>
            <a:r>
              <a:rPr lang="en-US" dirty="0" smtClean="0"/>
              <a:t>We </a:t>
            </a:r>
            <a:r>
              <a:rPr lang="en-US" dirty="0" smtClean="0"/>
              <a:t>reorganized the technology</a:t>
            </a:r>
            <a:r>
              <a:rPr lang="en-US" baseline="0" dirty="0" smtClean="0"/>
              <a:t> team into small teams, or “pods” that consist of developers, QA, and product managers. </a:t>
            </a:r>
            <a:endParaRPr lang="en-US" baseline="0" dirty="0" smtClean="0"/>
          </a:p>
          <a:p>
            <a:pPr marL="171450" lvl="0" indent="-171450" rtl="0">
              <a:spcBef>
                <a:spcPts val="0"/>
              </a:spcBef>
              <a:buFontTx/>
              <a:buChar char="-"/>
            </a:pPr>
            <a:r>
              <a:rPr lang="en-US" baseline="0" dirty="0" smtClean="0"/>
              <a:t>Each </a:t>
            </a:r>
            <a:r>
              <a:rPr lang="en-US" baseline="0" dirty="0" smtClean="0"/>
              <a:t>pod is responsible for end-to-end ownership of their area of the product, including development QA, operations, monitoring and support </a:t>
            </a:r>
            <a:endParaRPr lang="en-US" baseline="0" dirty="0" smtClean="0"/>
          </a:p>
          <a:p>
            <a:pPr marL="171450" lvl="0" indent="-171450" rtl="0">
              <a:spcBef>
                <a:spcPts val="0"/>
              </a:spcBef>
              <a:buFontTx/>
              <a:buChar char="-"/>
            </a:pPr>
            <a:endParaRPr lang="en-US" baseline="0" dirty="0" smtClean="0"/>
          </a:p>
          <a:p>
            <a:pPr marL="171450" lvl="0" indent="-171450" rtl="0">
              <a:spcBef>
                <a:spcPts val="0"/>
              </a:spcBef>
              <a:buFontTx/>
              <a:buChar char="-"/>
            </a:pPr>
            <a:r>
              <a:rPr lang="en-US" baseline="0" dirty="0" smtClean="0"/>
              <a:t>Empower teams to make choices, no more top down</a:t>
            </a:r>
          </a:p>
          <a:p>
            <a:pPr marL="171450" lvl="0" indent="-171450" rtl="0">
              <a:spcBef>
                <a:spcPts val="0"/>
              </a:spcBef>
              <a:buFontTx/>
              <a:buChar char="-"/>
            </a:pPr>
            <a:r>
              <a:rPr lang="en-US" baseline="0" dirty="0" smtClean="0"/>
              <a:t>Hold teams responsible for the success or failure of their services and features </a:t>
            </a:r>
          </a:p>
          <a:p>
            <a:pPr marL="171450" lvl="0" indent="-171450" rtl="0">
              <a:spcBef>
                <a:spcPts val="0"/>
              </a:spcBef>
              <a:buFontTx/>
              <a:buChar char="-"/>
            </a:pPr>
            <a:endParaRPr lang="en-US" baseline="0" dirty="0" smtClean="0"/>
          </a:p>
          <a:p>
            <a:pPr marL="171450" lvl="0" indent="-171450" rtl="0">
              <a:spcBef>
                <a:spcPts val="0"/>
              </a:spcBef>
              <a:buFontTx/>
              <a:buChar char="-"/>
            </a:pPr>
            <a:endParaRPr lang="en-US" baseline="0" dirty="0" smtClean="0"/>
          </a:p>
          <a:p>
            <a:pPr lvl="0" rtl="0">
              <a:spcBef>
                <a:spcPts val="0"/>
              </a:spcBef>
              <a:buNone/>
            </a:pPr>
            <a:endParaRPr lang="en-US" baseline="0" dirty="0" smtClean="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747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We developed a home-grown</a:t>
            </a:r>
            <a:r>
              <a:rPr lang="en-US" baseline="0" dirty="0" smtClean="0"/>
              <a:t> deployment automation solution based on the philosophy that production environments should be treated </a:t>
            </a:r>
            <a:r>
              <a:rPr lang="en-US" baseline="0" dirty="0" smtClean="0"/>
              <a:t>as immutable (cattle not pets, more on this later)</a:t>
            </a:r>
            <a:endParaRPr lang="en-US" baseline="0" dirty="0" smtClean="0"/>
          </a:p>
          <a:p>
            <a:pPr lvl="0" rtl="0">
              <a:spcBef>
                <a:spcPts val="0"/>
              </a:spcBef>
              <a:buNone/>
            </a:pPr>
            <a:endParaRPr lang="en-US" baseline="0" dirty="0" smtClean="0"/>
          </a:p>
          <a:p>
            <a:pPr lvl="0" rtl="0">
              <a:spcBef>
                <a:spcPts val="0"/>
              </a:spcBef>
              <a:buNone/>
            </a:pPr>
            <a:r>
              <a:rPr lang="en-US" baseline="0" dirty="0" smtClean="0"/>
              <a:t>We had a few </a:t>
            </a:r>
            <a:r>
              <a:rPr lang="en-US" b="1" baseline="0" dirty="0" smtClean="0"/>
              <a:t>requirements </a:t>
            </a:r>
            <a:r>
              <a:rPr lang="en-US" baseline="0" dirty="0" smtClean="0"/>
              <a:t>for our deployment automation  </a:t>
            </a:r>
          </a:p>
          <a:p>
            <a:pPr marL="171450" lvl="0" indent="-171450" rtl="0">
              <a:spcBef>
                <a:spcPts val="0"/>
              </a:spcBef>
              <a:buFontTx/>
              <a:buChar char="-"/>
            </a:pPr>
            <a:r>
              <a:rPr lang="en-US" baseline="0" dirty="0" smtClean="0"/>
              <a:t>Roll out new releases very quickly and safely </a:t>
            </a:r>
          </a:p>
          <a:p>
            <a:pPr marL="171450" lvl="0" indent="-171450" rtl="0">
              <a:spcBef>
                <a:spcPts val="0"/>
              </a:spcBef>
              <a:buFontTx/>
              <a:buChar char="-"/>
            </a:pPr>
            <a:r>
              <a:rPr lang="en-US" baseline="0" dirty="0" smtClean="0"/>
              <a:t>Scale </a:t>
            </a:r>
            <a:r>
              <a:rPr lang="en-US" baseline="0" dirty="0" smtClean="0"/>
              <a:t>quickly to new data centers </a:t>
            </a: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468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lang="en-US" baseline="0" dirty="0" smtClean="0"/>
          </a:p>
          <a:p>
            <a:pPr lvl="0" rtl="0">
              <a:spcBef>
                <a:spcPts val="0"/>
              </a:spcBef>
              <a:buNone/>
            </a:pPr>
            <a:r>
              <a:rPr lang="en-US" baseline="0" dirty="0" smtClean="0"/>
              <a:t>We’re </a:t>
            </a:r>
            <a:r>
              <a:rPr lang="en-US" baseline="0" dirty="0" smtClean="0"/>
              <a:t>a Linux / Java shop primarily, that uses Cassandra as the persistence later for most of the backing data</a:t>
            </a:r>
            <a:r>
              <a:rPr lang="en-US" baseline="0" dirty="0" smtClean="0"/>
              <a:t>.  Had to work with this software stack </a:t>
            </a:r>
          </a:p>
          <a:p>
            <a:pPr lvl="0" rtl="0">
              <a:spcBef>
                <a:spcPts val="0"/>
              </a:spcBef>
              <a:buNone/>
            </a:pPr>
            <a:endParaRPr lang="en-US" baseline="0" dirty="0" smtClean="0"/>
          </a:p>
          <a:p>
            <a:pPr lvl="0" rtl="0">
              <a:spcBef>
                <a:spcPts val="0"/>
              </a:spcBef>
              <a:buNone/>
            </a:pP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7227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Our solution had to work on multiple different cloud technologies</a:t>
            </a:r>
            <a:r>
              <a:rPr lang="en-US" baseline="0" dirty="0" smtClean="0"/>
              <a:t>, public and private.  We run on OpenStack, AWS and VMWare clouds. </a:t>
            </a:r>
            <a:endParaRPr lang="en-US" baseline="0" dirty="0" smtClean="0"/>
          </a:p>
          <a:p>
            <a:pPr lvl="0" rtl="0">
              <a:spcBef>
                <a:spcPts val="0"/>
              </a:spcBef>
              <a:buNone/>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Require a solution that will run on a heterogeneous infrastructure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lvl="0" rtl="0">
              <a:spcBef>
                <a:spcPts val="0"/>
              </a:spcBef>
              <a:buNone/>
            </a:pPr>
            <a:endParaRPr lang="en-US" dirty="0" smtClean="0"/>
          </a:p>
          <a:p>
            <a:pPr lvl="0" rtl="0">
              <a:spcBef>
                <a:spcPts val="0"/>
              </a:spcBef>
              <a:buNone/>
            </a:pP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6975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And the deployment automation had to automatically install and configure multiple monitoring agents, specifically</a:t>
            </a:r>
            <a:r>
              <a:rPr lang="en-US" baseline="0" dirty="0" smtClean="0"/>
              <a:t> </a:t>
            </a:r>
            <a:br>
              <a:rPr lang="en-US" baseline="0" dirty="0" smtClean="0"/>
            </a:br>
            <a:endParaRPr lang="en-US" baseline="0" dirty="0" smtClean="0"/>
          </a:p>
          <a:p>
            <a:pPr lvl="0" rtl="0">
              <a:spcBef>
                <a:spcPts val="0"/>
              </a:spcBef>
              <a:buNone/>
            </a:pPr>
            <a:r>
              <a:rPr lang="en-US" baseline="0" dirty="0" err="1" smtClean="0"/>
              <a:t>OverOps</a:t>
            </a:r>
            <a:r>
              <a:rPr lang="en-US" baseline="0" dirty="0" smtClean="0"/>
              <a:t> </a:t>
            </a:r>
            <a:r>
              <a:rPr lang="mr-IN" baseline="0" dirty="0" smtClean="0"/>
              <a:t>–</a:t>
            </a:r>
            <a:r>
              <a:rPr lang="en-US" baseline="0" dirty="0" smtClean="0"/>
              <a:t> application / JVM level monitoring</a:t>
            </a:r>
          </a:p>
          <a:p>
            <a:pPr lvl="0" rtl="0">
              <a:spcBef>
                <a:spcPts val="0"/>
              </a:spcBef>
              <a:buNone/>
            </a:pPr>
            <a:r>
              <a:rPr lang="en-US" baseline="0" dirty="0" err="1" smtClean="0"/>
              <a:t>Zabbix</a:t>
            </a:r>
            <a:r>
              <a:rPr lang="en-US" baseline="0" dirty="0" smtClean="0"/>
              <a:t>  - OS / instance monitoring </a:t>
            </a:r>
          </a:p>
          <a:p>
            <a:pPr lvl="0" rtl="0">
              <a:spcBef>
                <a:spcPts val="0"/>
              </a:spcBef>
              <a:buNone/>
            </a:pPr>
            <a:r>
              <a:rPr lang="en-US" baseline="0" dirty="0" err="1" smtClean="0"/>
              <a:t>Splunk</a:t>
            </a:r>
            <a:r>
              <a:rPr lang="en-US" baseline="0" dirty="0" smtClean="0"/>
              <a:t> </a:t>
            </a:r>
            <a:r>
              <a:rPr lang="mr-IN" baseline="0" dirty="0" smtClean="0"/>
              <a:t>–</a:t>
            </a:r>
            <a:r>
              <a:rPr lang="en-US" baseline="0" dirty="0" smtClean="0"/>
              <a:t> Logging </a:t>
            </a:r>
          </a:p>
          <a:p>
            <a:pPr lvl="0" rtl="0">
              <a:spcBef>
                <a:spcPts val="0"/>
              </a:spcBef>
              <a:buNone/>
            </a:pPr>
            <a:endParaRPr lang="en-US" baseline="0" dirty="0" smtClean="0"/>
          </a:p>
          <a:p>
            <a:pPr lvl="0" rtl="0">
              <a:spcBef>
                <a:spcPts val="0"/>
              </a:spcBef>
              <a:buNone/>
            </a:pP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19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What we came up with </a:t>
            </a:r>
            <a:r>
              <a:rPr lang="en-US" dirty="0" smtClean="0"/>
              <a:t>looks a bit like this</a:t>
            </a:r>
            <a:endParaRPr lang="en-US" dirty="0" smtClean="0"/>
          </a:p>
          <a:p>
            <a:pPr lvl="0" rtl="0">
              <a:spcBef>
                <a:spcPts val="0"/>
              </a:spcBef>
              <a:buNone/>
            </a:pPr>
            <a:endParaRPr lang="en-US" dirty="0" smtClean="0"/>
          </a:p>
          <a:p>
            <a:pPr marL="171450" lvl="0" indent="-171450" rtl="0">
              <a:spcBef>
                <a:spcPts val="0"/>
              </a:spcBef>
              <a:buFontTx/>
              <a:buChar char="-"/>
            </a:pPr>
            <a:r>
              <a:rPr lang="en-US" dirty="0" smtClean="0"/>
              <a:t>An </a:t>
            </a:r>
            <a:r>
              <a:rPr lang="en-US" dirty="0" smtClean="0"/>
              <a:t>abstraction layer that provides a consistent</a:t>
            </a:r>
            <a:r>
              <a:rPr lang="en-US" baseline="0" dirty="0" smtClean="0"/>
              <a:t> API for working with the various clouds we run on </a:t>
            </a:r>
            <a:endParaRPr lang="en-US" baseline="0" dirty="0" smtClean="0"/>
          </a:p>
          <a:p>
            <a:pPr marL="628650" lvl="1" indent="-171450" rtl="0">
              <a:spcBef>
                <a:spcPts val="0"/>
              </a:spcBef>
              <a:buFontTx/>
              <a:buChar char="-"/>
            </a:pPr>
            <a:r>
              <a:rPr lang="en-US" baseline="0" dirty="0" smtClean="0"/>
              <a:t>Scala, Aka, Cassandra </a:t>
            </a:r>
          </a:p>
          <a:p>
            <a:pPr marL="628650" lvl="1" indent="-171450" rtl="0">
              <a:spcBef>
                <a:spcPts val="0"/>
              </a:spcBef>
              <a:buFontTx/>
              <a:buChar char="-"/>
            </a:pPr>
            <a:r>
              <a:rPr lang="en-US" baseline="0" dirty="0" smtClean="0"/>
              <a:t>Puppet + </a:t>
            </a:r>
            <a:r>
              <a:rPr lang="en-US" baseline="0" dirty="0" err="1" smtClean="0"/>
              <a:t>hiera</a:t>
            </a:r>
            <a:r>
              <a:rPr lang="en-US" baseline="0" dirty="0" smtClean="0"/>
              <a:t> </a:t>
            </a:r>
            <a:endParaRPr lang="en-US" baseline="0" dirty="0"/>
          </a:p>
          <a:p>
            <a:pPr marL="171450" lvl="0" indent="-171450" rtl="0">
              <a:spcBef>
                <a:spcPts val="0"/>
              </a:spcBef>
              <a:buFontTx/>
              <a:buChar char="-"/>
            </a:pPr>
            <a:r>
              <a:rPr lang="en-US" baseline="0" dirty="0" smtClean="0"/>
              <a:t>A </a:t>
            </a:r>
            <a:r>
              <a:rPr lang="en-US" baseline="0" dirty="0" smtClean="0"/>
              <a:t>flexible orchestration layer that knows </a:t>
            </a:r>
            <a:r>
              <a:rPr lang="en-US" baseline="0" dirty="0" smtClean="0"/>
              <a:t>how the application should be scaled and configured </a:t>
            </a:r>
          </a:p>
          <a:p>
            <a:pPr marL="628650" lvl="1" indent="-171450" rtl="0">
              <a:spcBef>
                <a:spcPts val="0"/>
              </a:spcBef>
              <a:buFontTx/>
              <a:buChar char="-"/>
            </a:pPr>
            <a:r>
              <a:rPr lang="en-US" baseline="0" dirty="0" smtClean="0"/>
              <a:t>Activiti BPM (</a:t>
            </a:r>
            <a:r>
              <a:rPr lang="en-US" sz="1200" b="0" i="0" u="none" strike="noStrike" kern="1200" cap="none" dirty="0" smtClean="0">
                <a:solidFill>
                  <a:schemeClr val="dk1"/>
                </a:solidFill>
                <a:effectLst/>
                <a:latin typeface="Calibri"/>
                <a:ea typeface="Calibri"/>
                <a:cs typeface="Calibri"/>
                <a:sym typeface="Calibri"/>
              </a:rPr>
              <a:t>Business Process Management) </a:t>
            </a:r>
          </a:p>
          <a:p>
            <a:pPr marL="628650" lvl="1" indent="-171450" rtl="0">
              <a:spcBef>
                <a:spcPts val="0"/>
              </a:spcBef>
              <a:buFontTx/>
              <a:buChar char="-"/>
            </a:pPr>
            <a:r>
              <a:rPr lang="en-US" sz="1200" b="0" i="0" u="none" strike="noStrike" kern="1200" cap="none" baseline="0" dirty="0" smtClean="0">
                <a:solidFill>
                  <a:schemeClr val="dk1"/>
                </a:solidFill>
                <a:effectLst/>
                <a:latin typeface="Calibri"/>
                <a:ea typeface="Calibri"/>
                <a:cs typeface="Calibri"/>
                <a:sym typeface="Calibri"/>
              </a:rPr>
              <a:t>Relational database </a:t>
            </a:r>
            <a:endParaRPr lang="en-US" baseline="0" dirty="0" smtClean="0"/>
          </a:p>
          <a:p>
            <a:pPr marL="171450" lvl="0" indent="-171450" rtl="0">
              <a:spcBef>
                <a:spcPts val="0"/>
              </a:spcBef>
              <a:buFontTx/>
              <a:buChar char="-"/>
            </a:pPr>
            <a:r>
              <a:rPr lang="en-US" baseline="0" dirty="0" smtClean="0"/>
              <a:t>A set of tools that provide a user interface and access to a dashboard to give the teams an overview of their production environments in a glance</a:t>
            </a:r>
          </a:p>
          <a:p>
            <a:pPr marL="628650" lvl="1" indent="-171450" rtl="0">
              <a:spcBef>
                <a:spcPts val="0"/>
              </a:spcBef>
              <a:buFontTx/>
              <a:buChar char="-"/>
            </a:pPr>
            <a:r>
              <a:rPr lang="en-US" baseline="0" dirty="0" smtClean="0"/>
              <a:t>Ruby </a:t>
            </a:r>
            <a:r>
              <a:rPr lang="en-US" baseline="0" smtClean="0"/>
              <a:t>/ Sinatra </a:t>
            </a:r>
            <a:endParaRPr lang="en-US" baseline="0" dirty="0" smtClean="0"/>
          </a:p>
          <a:p>
            <a:pPr marL="628650" lvl="1" indent="-171450" rtl="0">
              <a:spcBef>
                <a:spcPts val="0"/>
              </a:spcBef>
              <a:buFontTx/>
              <a:buChar char="-"/>
            </a:pPr>
            <a:r>
              <a:rPr lang="en-US" baseline="0" dirty="0" smtClean="0"/>
              <a:t>Bootstrap </a:t>
            </a:r>
          </a:p>
          <a:p>
            <a:pPr marL="171450" lvl="0" indent="-171450" rtl="0">
              <a:spcBef>
                <a:spcPts val="0"/>
              </a:spcBef>
              <a:buFontTx/>
              <a:buChar char="-"/>
            </a:pPr>
            <a:endParaRPr lang="en-US" baseline="0" dirty="0" smtClean="0"/>
          </a:p>
          <a:p>
            <a:pPr marL="171450" lvl="0" indent="-171450" rtl="0">
              <a:spcBef>
                <a:spcPts val="0"/>
              </a:spcBef>
              <a:buFontTx/>
              <a:buChar char="-"/>
            </a:pPr>
            <a:r>
              <a:rPr lang="en-US" baseline="0" dirty="0" smtClean="0"/>
              <a:t> And there was much </a:t>
            </a:r>
            <a:r>
              <a:rPr lang="en-US" b="1" baseline="0" dirty="0" smtClean="0"/>
              <a:t>rejoicing</a:t>
            </a:r>
            <a:r>
              <a:rPr lang="mr-IN" baseline="0" dirty="0" smtClean="0"/>
              <a:t>…</a:t>
            </a:r>
            <a:endParaRPr lang="en-US" baseline="0" dirty="0" smtClean="0"/>
          </a:p>
          <a:p>
            <a:pPr marL="171450" lvl="0" indent="-171450" rtl="0">
              <a:spcBef>
                <a:spcPts val="0"/>
              </a:spcBef>
              <a:buFontTx/>
              <a:buChar char="-"/>
            </a:pPr>
            <a:endParaRPr lang="en-US" baseline="0" dirty="0" smtClean="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873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But we weren’t quite done</a:t>
            </a:r>
            <a:r>
              <a:rPr lang="en-US" baseline="0" dirty="0" smtClean="0"/>
              <a:t> </a:t>
            </a:r>
            <a:r>
              <a:rPr lang="mr-IN" baseline="0" dirty="0" smtClean="0"/>
              <a:t>…</a:t>
            </a:r>
            <a:r>
              <a:rPr lang="en-US" baseline="0" dirty="0" smtClean="0"/>
              <a:t> </a:t>
            </a:r>
            <a:endParaRPr lang="en-US" dirty="0" smtClean="0"/>
          </a:p>
          <a:p>
            <a:pPr lvl="0" rtl="0">
              <a:spcBef>
                <a:spcPts val="0"/>
              </a:spcBef>
              <a:buNone/>
            </a:pPr>
            <a:endParaRPr lang="en-US" dirty="0" smtClean="0"/>
          </a:p>
          <a:p>
            <a:pPr lvl="0" rtl="0">
              <a:spcBef>
                <a:spcPts val="0"/>
              </a:spcBef>
              <a:buNone/>
            </a:pPr>
            <a:r>
              <a:rPr lang="en-US" dirty="0" smtClean="0"/>
              <a:t>We had automated</a:t>
            </a:r>
            <a:r>
              <a:rPr lang="en-US" baseline="0" dirty="0" smtClean="0"/>
              <a:t> deployments but  </a:t>
            </a:r>
            <a:r>
              <a:rPr lang="mr-IN" baseline="0" dirty="0" smtClean="0"/>
              <a:t>…</a:t>
            </a:r>
            <a:endParaRPr lang="en-US" baseline="0" dirty="0" smtClean="0"/>
          </a:p>
          <a:p>
            <a:pPr lvl="0" rtl="0">
              <a:spcBef>
                <a:spcPts val="0"/>
              </a:spcBef>
              <a:buNone/>
            </a:pPr>
            <a:endParaRPr lang="en-US" dirty="0" smtClean="0"/>
          </a:p>
          <a:p>
            <a:pPr lvl="0" rtl="0">
              <a:spcBef>
                <a:spcPts val="0"/>
              </a:spcBef>
              <a:buNone/>
            </a:pPr>
            <a:r>
              <a:rPr lang="en-US" dirty="0" smtClean="0"/>
              <a:t>we fell</a:t>
            </a:r>
            <a:r>
              <a:rPr lang="en-US" baseline="0" dirty="0" smtClean="0"/>
              <a:t> victim to the </a:t>
            </a:r>
            <a:r>
              <a:rPr lang="en-US" b="1" baseline="0" dirty="0" smtClean="0"/>
              <a:t>common misconception </a:t>
            </a:r>
            <a:r>
              <a:rPr lang="en-US" b="0" baseline="0" dirty="0" smtClean="0"/>
              <a:t>that the</a:t>
            </a:r>
            <a:r>
              <a:rPr lang="en-US" dirty="0" smtClean="0"/>
              <a:t> release cycle</a:t>
            </a:r>
            <a:r>
              <a:rPr lang="en-US" baseline="0" dirty="0" smtClean="0"/>
              <a:t> ends when code is deployed to production </a:t>
            </a:r>
            <a:r>
              <a:rPr lang="mr-IN" baseline="0" dirty="0" smtClean="0"/>
              <a:t>…</a:t>
            </a:r>
            <a:r>
              <a:rPr lang="en-US" baseline="0" dirty="0" smtClean="0"/>
              <a:t>. </a:t>
            </a:r>
            <a:endParaRPr lang="en-US" dirty="0"/>
          </a:p>
        </p:txBody>
      </p:sp>
      <p:sp>
        <p:nvSpPr>
          <p:cNvPr id="141" name="Shape 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134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Wrong</a:t>
            </a:r>
            <a:endParaRPr dirty="0"/>
          </a:p>
        </p:txBody>
      </p:sp>
      <p:sp>
        <p:nvSpPr>
          <p:cNvPr id="147" name="Shape 1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That’s when things just start to get interesting,</a:t>
            </a:r>
            <a:r>
              <a:rPr lang="en-US" baseline="0" dirty="0" smtClean="0"/>
              <a:t> and the so-called monsters come out</a:t>
            </a:r>
            <a:r>
              <a:rPr lang="mr-IN" baseline="0" dirty="0" smtClean="0"/>
              <a:t>…</a:t>
            </a:r>
            <a:endParaRPr lang="en-US" baseline="0" dirty="0" smtClean="0"/>
          </a:p>
          <a:p>
            <a:pPr lvl="0" rtl="0">
              <a:spcBef>
                <a:spcPts val="0"/>
              </a:spcBef>
              <a:buNone/>
            </a:pPr>
            <a:endParaRPr dirty="0"/>
          </a:p>
        </p:txBody>
      </p:sp>
      <p:sp>
        <p:nvSpPr>
          <p:cNvPr id="155" name="Shape 1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So what we did next was put together a suite</a:t>
            </a:r>
            <a:r>
              <a:rPr lang="en-US" baseline="0" dirty="0" smtClean="0"/>
              <a:t> of monitoring tools that give us access to all the known and unknown ways an application can fail. </a:t>
            </a:r>
          </a:p>
          <a:p>
            <a:pPr lvl="0" rtl="0">
              <a:spcBef>
                <a:spcPts val="0"/>
              </a:spcBef>
              <a:buNone/>
            </a:pPr>
            <a:endParaRPr lang="en-US" baseline="0" dirty="0" smtClean="0"/>
          </a:p>
          <a:p>
            <a:pPr lvl="0" rtl="0">
              <a:spcBef>
                <a:spcPts val="0"/>
              </a:spcBef>
              <a:buNone/>
            </a:pPr>
            <a:r>
              <a:rPr lang="en-US" baseline="0" dirty="0" smtClean="0"/>
              <a:t>We use </a:t>
            </a:r>
            <a:r>
              <a:rPr lang="en-US" baseline="0" dirty="0" err="1" smtClean="0"/>
              <a:t>Zabbix</a:t>
            </a:r>
            <a:r>
              <a:rPr lang="en-US" baseline="0" dirty="0" smtClean="0"/>
              <a:t>, </a:t>
            </a:r>
            <a:r>
              <a:rPr lang="en-US" baseline="0" dirty="0" err="1" smtClean="0"/>
              <a:t>Splunk</a:t>
            </a:r>
            <a:r>
              <a:rPr lang="en-US" baseline="0" dirty="0" smtClean="0"/>
              <a:t> and a new homegrown </a:t>
            </a:r>
            <a:r>
              <a:rPr lang="en-US" baseline="0" dirty="0" err="1" smtClean="0"/>
              <a:t>realtime</a:t>
            </a:r>
            <a:r>
              <a:rPr lang="en-US" baseline="0" dirty="0" smtClean="0"/>
              <a:t> telemetry system for building alerts on all the known failure points.</a:t>
            </a:r>
          </a:p>
          <a:p>
            <a:pPr lvl="0" rtl="0">
              <a:spcBef>
                <a:spcPts val="0"/>
              </a:spcBef>
              <a:buNone/>
            </a:pPr>
            <a:r>
              <a:rPr lang="en-US" baseline="0" dirty="0" smtClean="0"/>
              <a:t/>
            </a:r>
            <a:br>
              <a:rPr lang="en-US" baseline="0" dirty="0" smtClean="0"/>
            </a:br>
            <a:r>
              <a:rPr lang="en-US" baseline="0" dirty="0" smtClean="0"/>
              <a:t>And </a:t>
            </a:r>
            <a:r>
              <a:rPr lang="en-US" baseline="0" dirty="0" err="1" smtClean="0"/>
              <a:t>OverOps</a:t>
            </a:r>
            <a:r>
              <a:rPr lang="en-US" baseline="0" dirty="0" smtClean="0"/>
              <a:t> is what clues us into all of the things that fail in new and exciting ways.  Essentially it allows us to cover all our bases.  </a:t>
            </a:r>
          </a:p>
          <a:p>
            <a:pPr lvl="0" rtl="0">
              <a:spcBef>
                <a:spcPts val="0"/>
              </a:spcBef>
              <a:buNone/>
            </a:pP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524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417513" y="701675"/>
            <a:ext cx="6242050" cy="3511550"/>
          </a:xfrm>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pPr algn="l" defTabSz="965008" rtl="0" latinLnBrk="0">
              <a:lnSpc>
                <a:spcPct val="90000"/>
              </a:lnSpc>
              <a:defRPr sz="1000">
                <a:latin typeface="Calibri"/>
                <a:ea typeface="Calibri"/>
                <a:cs typeface="Calibri"/>
                <a:sym typeface="Calibri"/>
              </a:defRPr>
            </a:pPr>
            <a:r>
              <a:rPr lang="en-US" b="1" dirty="0" smtClean="0"/>
              <a:t>TALK TRACK:</a:t>
            </a:r>
          </a:p>
          <a:p>
            <a:pPr algn="l" defTabSz="965008" rtl="0" latinLnBrk="0">
              <a:lnSpc>
                <a:spcPct val="90000"/>
              </a:lnSpc>
              <a:defRPr sz="1000">
                <a:latin typeface="Calibri"/>
                <a:ea typeface="Calibri"/>
                <a:cs typeface="Calibri"/>
                <a:sym typeface="Calibri"/>
              </a:defRPr>
            </a:pPr>
            <a:endParaRPr lang="en-US" dirty="0" smtClean="0"/>
          </a:p>
          <a:p>
            <a:pPr marL="228600" indent="-228600" algn="l" defTabSz="965008" rtl="0" latinLnBrk="0">
              <a:lnSpc>
                <a:spcPct val="90000"/>
              </a:lnSpc>
              <a:buAutoNum type="arabicParenBoth"/>
              <a:defRPr sz="1000">
                <a:latin typeface="Calibri"/>
                <a:ea typeface="Calibri"/>
                <a:cs typeface="Calibri"/>
                <a:sym typeface="Calibri"/>
              </a:defRPr>
            </a:pPr>
            <a:r>
              <a:rPr lang="en-US" baseline="0" dirty="0" smtClean="0"/>
              <a:t> So let us briefly address the problem we are addressing to see if there is a potential fit for you and then I will dig into how fix it! </a:t>
            </a:r>
          </a:p>
          <a:p>
            <a:pPr marL="228600" indent="-228600" algn="l" defTabSz="965008" rtl="0" latinLnBrk="0">
              <a:lnSpc>
                <a:spcPct val="90000"/>
              </a:lnSpc>
              <a:buAutoNum type="arabicParenBoth"/>
              <a:defRPr sz="1000">
                <a:latin typeface="Calibri"/>
                <a:ea typeface="Calibri"/>
                <a:cs typeface="Calibri"/>
                <a:sym typeface="Calibri"/>
              </a:defRPr>
            </a:pPr>
            <a:endParaRPr lang="en-US" baseline="0" dirty="0" smtClean="0"/>
          </a:p>
          <a:p>
            <a:pPr marL="228600" indent="-228600" algn="l" defTabSz="965008" rtl="0" latinLnBrk="0">
              <a:lnSpc>
                <a:spcPct val="90000"/>
              </a:lnSpc>
              <a:buAutoNum type="arabicParenBoth"/>
              <a:defRPr sz="1000">
                <a:latin typeface="Calibri"/>
                <a:ea typeface="Calibri"/>
                <a:cs typeface="Calibri"/>
                <a:sym typeface="Calibri"/>
              </a:defRPr>
            </a:pPr>
            <a:r>
              <a:rPr lang="en-US" baseline="0" dirty="0" smtClean="0"/>
              <a:t>So, what we are seeing out there is that o</a:t>
            </a:r>
            <a:r>
              <a:rPr lang="en-US" dirty="0" smtClean="0"/>
              <a:t>ur customers are telling us that they are under</a:t>
            </a:r>
            <a:r>
              <a:rPr lang="en-US" baseline="0" dirty="0" smtClean="0"/>
              <a:t> tremendous pressure to innovate and innovate at a faster rate.  Many are even moving toward a CI/CD methodology, and to a </a:t>
            </a:r>
            <a:r>
              <a:rPr lang="en-US" baseline="0" dirty="0" err="1" smtClean="0"/>
              <a:t>microservice</a:t>
            </a:r>
            <a:r>
              <a:rPr lang="en-US" baseline="0" dirty="0" smtClean="0"/>
              <a:t> architecture in an effort to deploy new code at a faster rate.   </a:t>
            </a:r>
          </a:p>
          <a:p>
            <a:pPr marL="228600" indent="-228600" algn="l" defTabSz="965008" rtl="0" latinLnBrk="0">
              <a:lnSpc>
                <a:spcPct val="90000"/>
              </a:lnSpc>
              <a:buAutoNum type="arabicParenBoth"/>
              <a:defRPr sz="1000">
                <a:latin typeface="Calibri"/>
                <a:ea typeface="Calibri"/>
                <a:cs typeface="Calibri"/>
                <a:sym typeface="Calibri"/>
              </a:defRPr>
            </a:pPr>
            <a:endParaRPr lang="en-US" baseline="0" dirty="0" smtClean="0"/>
          </a:p>
          <a:p>
            <a:pPr marL="228600" indent="-228600" algn="l" defTabSz="965008" rtl="0" latinLnBrk="0">
              <a:lnSpc>
                <a:spcPct val="90000"/>
              </a:lnSpc>
              <a:buAutoNum type="arabicParenBoth" startAt="2"/>
              <a:defRPr sz="1000">
                <a:latin typeface="Calibri"/>
                <a:ea typeface="Calibri"/>
                <a:cs typeface="Calibri"/>
                <a:sym typeface="Calibri"/>
              </a:defRPr>
            </a:pPr>
            <a:r>
              <a:rPr lang="en-US" baseline="0" dirty="0" smtClean="0"/>
              <a:t>However, with this increased rate of innovation, with more complex architecture and a faster rate of releases, are customers are telling us that they are also experiencing challenges with the threat of code breaking in production.   In other words, moving fast has a tendency to break fast too!   The old adage “haste makes waste” seems to hold true here </a:t>
            </a:r>
            <a:r>
              <a:rPr lang="en-US" baseline="0" dirty="0" smtClean="0">
                <a:sym typeface="Wingdings"/>
              </a:rPr>
              <a:t> </a:t>
            </a:r>
            <a:endParaRPr lang="en-US" baseline="0" dirty="0" smtClean="0"/>
          </a:p>
          <a:p>
            <a:pPr marL="0" indent="0" algn="l" defTabSz="965008" rtl="0" latinLnBrk="0">
              <a:lnSpc>
                <a:spcPct val="90000"/>
              </a:lnSpc>
              <a:buNone/>
              <a:defRPr sz="1000">
                <a:latin typeface="Calibri"/>
                <a:ea typeface="Calibri"/>
                <a:cs typeface="Calibri"/>
                <a:sym typeface="Calibri"/>
              </a:defRPr>
            </a:pPr>
            <a:endParaRPr lang="en-US" b="1" baseline="0" dirty="0" smtClean="0"/>
          </a:p>
          <a:p>
            <a:pPr marL="0" indent="0" algn="l" defTabSz="965008" rtl="0" latinLnBrk="0">
              <a:lnSpc>
                <a:spcPct val="90000"/>
              </a:lnSpc>
              <a:buNone/>
              <a:defRPr sz="1000">
                <a:latin typeface="Calibri"/>
                <a:ea typeface="Calibri"/>
                <a:cs typeface="Calibri"/>
                <a:sym typeface="Calibri"/>
              </a:defRPr>
            </a:pPr>
            <a:r>
              <a:rPr lang="en-US" b="1" baseline="0" dirty="0" smtClean="0"/>
              <a:t>QUESTIONS TO ASK:    </a:t>
            </a:r>
          </a:p>
          <a:p>
            <a:pPr marL="0" indent="0" algn="l" defTabSz="965008" rtl="0" latinLnBrk="0">
              <a:lnSpc>
                <a:spcPct val="90000"/>
              </a:lnSpc>
              <a:buNone/>
              <a:defRPr sz="1000">
                <a:latin typeface="Calibri"/>
                <a:ea typeface="Calibri"/>
                <a:cs typeface="Calibri"/>
                <a:sym typeface="Calibri"/>
              </a:defRPr>
            </a:pPr>
            <a:endParaRPr lang="en-US" baseline="0" dirty="0" smtClean="0"/>
          </a:p>
          <a:p>
            <a:pPr marL="457200" indent="-457200" rtl="0">
              <a:buFont typeface="+mj-lt"/>
              <a:buAutoNum type="arabicPeriod"/>
            </a:pPr>
            <a:r>
              <a:rPr lang="en-US" sz="1000" b="0" i="0" u="none" strike="noStrike" baseline="0" dirty="0" smtClean="0">
                <a:effectLst/>
                <a:latin typeface="+mj-lt"/>
                <a:ea typeface="+mj-ea"/>
                <a:cs typeface="+mj-cs"/>
                <a:sym typeface="Helvetica Neue"/>
              </a:rPr>
              <a:t>Before we go deeper , I would love to know more about your release strategy</a:t>
            </a:r>
            <a:r>
              <a:rPr lang="is-IS" sz="1000" b="0" i="0" u="none" strike="noStrike" baseline="0" dirty="0" smtClean="0">
                <a:effectLst/>
                <a:latin typeface="+mj-lt"/>
                <a:ea typeface="+mj-ea"/>
                <a:cs typeface="+mj-cs"/>
                <a:sym typeface="Helvetica Neue"/>
              </a:rPr>
              <a:t>…...</a:t>
            </a:r>
            <a:r>
              <a:rPr lang="en-US" sz="1000" b="0" i="0" u="none" strike="noStrike" baseline="0" dirty="0" smtClean="0">
                <a:effectLst/>
                <a:latin typeface="+mj-lt"/>
                <a:ea typeface="+mj-ea"/>
                <a:cs typeface="+mj-cs"/>
                <a:sym typeface="Helvetica Neue"/>
              </a:rPr>
              <a:t>How often do you guys deploy code into staging or production?  </a:t>
            </a:r>
          </a:p>
          <a:p>
            <a:pPr marL="457200" indent="-457200" rtl="0">
              <a:buFont typeface="+mj-lt"/>
              <a:buAutoNum type="arabicPeriod"/>
            </a:pPr>
            <a:endParaRPr lang="en-US" sz="1000" b="0" i="0" u="none" strike="noStrike" baseline="0" dirty="0" smtClean="0">
              <a:effectLst/>
              <a:latin typeface="+mj-lt"/>
              <a:ea typeface="+mj-ea"/>
              <a:cs typeface="+mj-cs"/>
              <a:sym typeface="Helvetica Neue"/>
            </a:endParaRPr>
          </a:p>
          <a:p>
            <a:pPr marL="457200" indent="-457200" rtl="0">
              <a:buFont typeface="+mj-lt"/>
              <a:buAutoNum type="arabicPeriod"/>
            </a:pPr>
            <a:r>
              <a:rPr lang="en-US" sz="1000" b="0" i="0" u="none" strike="noStrike" baseline="0" dirty="0" smtClean="0">
                <a:effectLst/>
                <a:latin typeface="+mj-lt"/>
                <a:ea typeface="+mj-ea"/>
                <a:cs typeface="+mj-cs"/>
                <a:sym typeface="Helvetica Neue"/>
              </a:rPr>
              <a:t>May I ask, is the person who owns that strategy in this meeting?   Who is that person?     It would seem to me that this person would very much like to hear what we are about to say </a:t>
            </a:r>
            <a:r>
              <a:rPr lang="en-US" sz="1000" b="0" i="0" u="none" strike="noStrike" baseline="0" dirty="0" smtClean="0">
                <a:effectLst/>
                <a:latin typeface="+mj-lt"/>
                <a:ea typeface="+mj-ea"/>
                <a:cs typeface="+mj-cs"/>
                <a:sym typeface="Wingdings"/>
              </a:rPr>
              <a:t> </a:t>
            </a:r>
            <a:endParaRPr lang="en-US" sz="1000" b="0" i="0" u="none" strike="noStrike" baseline="0" dirty="0" smtClean="0">
              <a:effectLst/>
              <a:latin typeface="+mj-lt"/>
              <a:ea typeface="+mj-ea"/>
              <a:cs typeface="+mj-cs"/>
              <a:sym typeface="Helvetica Neue"/>
            </a:endParaRPr>
          </a:p>
          <a:p>
            <a:pPr marL="457200" indent="-457200" rtl="0">
              <a:buFont typeface="+mj-lt"/>
              <a:buAutoNum type="arabicPeriod"/>
            </a:pPr>
            <a:endParaRPr lang="en-US" sz="1000" b="0" i="0" u="none" strike="noStrike" baseline="0" dirty="0" smtClean="0">
              <a:effectLst/>
              <a:latin typeface="+mj-lt"/>
              <a:ea typeface="+mj-ea"/>
              <a:cs typeface="+mj-cs"/>
              <a:sym typeface="Helvetica Neue"/>
            </a:endParaRPr>
          </a:p>
          <a:p>
            <a:pPr marL="457200" indent="-457200" rtl="0">
              <a:buFont typeface="+mj-lt"/>
              <a:buAutoNum type="arabicPeriod"/>
            </a:pPr>
            <a:r>
              <a:rPr lang="en-US" sz="1000" b="0" i="0" u="none" strike="noStrike" baseline="0" dirty="0" smtClean="0">
                <a:effectLst/>
                <a:latin typeface="+mj-lt"/>
                <a:ea typeface="+mj-ea"/>
                <a:cs typeface="+mj-cs"/>
                <a:sym typeface="Helvetica Neue"/>
              </a:rPr>
              <a:t>What have been some of the main challenges involved in that effort?</a:t>
            </a:r>
          </a:p>
          <a:p>
            <a:pPr marL="457200" indent="-457200" rtl="0">
              <a:buFont typeface="+mj-lt"/>
              <a:buAutoNum type="arabicPeriod"/>
            </a:pPr>
            <a:endParaRPr lang="en-US" sz="1000" b="0" i="0" u="none" strike="noStrike" baseline="0" dirty="0" smtClean="0">
              <a:effectLst/>
              <a:latin typeface="+mj-lt"/>
              <a:ea typeface="+mj-ea"/>
              <a:cs typeface="+mj-cs"/>
              <a:sym typeface="Helvetica Neue"/>
            </a:endParaRPr>
          </a:p>
          <a:p>
            <a:pPr marL="457200" indent="-457200" rtl="0">
              <a:buFont typeface="+mj-lt"/>
              <a:buAutoNum type="arabicPeriod"/>
            </a:pPr>
            <a:r>
              <a:rPr lang="en-US" sz="1000" b="0" i="0" u="none" strike="noStrike" baseline="0" dirty="0" smtClean="0">
                <a:effectLst/>
                <a:latin typeface="+mj-lt"/>
                <a:ea typeface="+mj-ea"/>
                <a:cs typeface="+mj-cs"/>
                <a:sym typeface="Helvetica Neue"/>
              </a:rPr>
              <a:t>May I ask, why are you not releasing more frequently</a:t>
            </a:r>
            <a:r>
              <a:rPr lang="is-IS" sz="1000" b="0" i="0" u="none" strike="noStrike" baseline="0" dirty="0" smtClean="0">
                <a:effectLst/>
                <a:latin typeface="+mj-lt"/>
                <a:ea typeface="+mj-ea"/>
                <a:cs typeface="+mj-cs"/>
                <a:sym typeface="Helvetica Neue"/>
              </a:rPr>
              <a:t>….is it a staff efficiency issue, or business issue, or process issue, etc etc? Are you not more more quicly b/c of your code breaking? </a:t>
            </a:r>
          </a:p>
          <a:p>
            <a:pPr marL="457200" indent="-457200" rtl="0">
              <a:buFont typeface="+mj-lt"/>
              <a:buAutoNum type="arabicPeriod"/>
            </a:pPr>
            <a:endParaRPr lang="is-IS" sz="1000" b="0" i="0" u="none" strike="noStrike" baseline="0" dirty="0" smtClean="0">
              <a:effectLst/>
              <a:latin typeface="+mj-lt"/>
              <a:ea typeface="+mj-ea"/>
              <a:cs typeface="+mj-cs"/>
              <a:sym typeface="Helvetica Neue"/>
            </a:endParaRPr>
          </a:p>
          <a:p>
            <a:pPr marL="0" indent="0" algn="l" defTabSz="965008" rtl="0" latinLnBrk="0">
              <a:lnSpc>
                <a:spcPct val="90000"/>
              </a:lnSpc>
              <a:buNone/>
              <a:defRPr sz="1000">
                <a:latin typeface="Calibri"/>
                <a:ea typeface="Calibri"/>
                <a:cs typeface="Calibri"/>
                <a:sym typeface="Calibri"/>
              </a:defRPr>
            </a:pPr>
            <a:endParaRPr lang="en-US" dirty="0" smtClean="0"/>
          </a:p>
        </p:txBody>
      </p:sp>
    </p:spTree>
    <p:extLst>
      <p:ext uri="{BB962C8B-B14F-4D97-AF65-F5344CB8AC3E}">
        <p14:creationId xmlns:p14="http://schemas.microsoft.com/office/powerpoint/2010/main" val="201808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Thinking back</a:t>
            </a:r>
            <a:r>
              <a:rPr lang="en-US" baseline="0" dirty="0" smtClean="0"/>
              <a:t> a bit to what life was like before </a:t>
            </a:r>
            <a:r>
              <a:rPr lang="en-US" baseline="0" dirty="0" err="1" smtClean="0"/>
              <a:t>Splunk</a:t>
            </a:r>
            <a:r>
              <a:rPr lang="en-US" baseline="0" dirty="0" smtClean="0"/>
              <a:t> </a:t>
            </a:r>
            <a:r>
              <a:rPr lang="mr-IN" baseline="0" dirty="0" smtClean="0"/>
              <a:t>–</a:t>
            </a:r>
            <a:r>
              <a:rPr lang="en-US" baseline="0" dirty="0" smtClean="0"/>
              <a:t> </a:t>
            </a:r>
          </a:p>
          <a:p>
            <a:pPr lvl="0" rtl="0">
              <a:spcBef>
                <a:spcPts val="0"/>
              </a:spcBef>
              <a:buNone/>
            </a:pPr>
            <a:endParaRPr lang="en-US" baseline="0" dirty="0" smtClean="0"/>
          </a:p>
          <a:p>
            <a:pPr marL="171450" lvl="0" indent="-171450" rtl="0">
              <a:spcBef>
                <a:spcPts val="0"/>
              </a:spcBef>
              <a:buFontTx/>
              <a:buChar char="-"/>
            </a:pPr>
            <a:r>
              <a:rPr lang="en-US" baseline="0" dirty="0" smtClean="0"/>
              <a:t>Dozens of terminal windows tailing and grepping different logs on different servers </a:t>
            </a:r>
          </a:p>
          <a:p>
            <a:pPr marL="171450" lvl="0" indent="-171450" rtl="0">
              <a:spcBef>
                <a:spcPts val="0"/>
              </a:spcBef>
              <a:buFontTx/>
              <a:buChar char="-"/>
            </a:pP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5796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b="1" dirty="0" err="1" smtClean="0"/>
              <a:t>Splunk</a:t>
            </a:r>
            <a:r>
              <a:rPr lang="en-US" b="1" dirty="0" smtClean="0"/>
              <a:t> changed the game </a:t>
            </a:r>
            <a:r>
              <a:rPr lang="en-US" dirty="0" smtClean="0"/>
              <a:t>pretty dramatically,</a:t>
            </a:r>
            <a:r>
              <a:rPr lang="en-US" baseline="0" dirty="0" smtClean="0"/>
              <a:t> </a:t>
            </a:r>
          </a:p>
          <a:p>
            <a:pPr lvl="0" rtl="0">
              <a:spcBef>
                <a:spcPts val="0"/>
              </a:spcBef>
              <a:buNone/>
            </a:pPr>
            <a:endParaRPr lang="en-US" baseline="0" dirty="0" smtClean="0"/>
          </a:p>
          <a:p>
            <a:pPr lvl="0" rtl="0">
              <a:spcBef>
                <a:spcPts val="0"/>
              </a:spcBef>
              <a:buNone/>
            </a:pPr>
            <a:r>
              <a:rPr lang="en-US" baseline="0" dirty="0" smtClean="0"/>
              <a:t>But one of the fundamental challenges with </a:t>
            </a:r>
            <a:r>
              <a:rPr lang="en-US" baseline="0" dirty="0" err="1" smtClean="0"/>
              <a:t>Splunk</a:t>
            </a:r>
            <a:r>
              <a:rPr lang="en-US" baseline="0" dirty="0" smtClean="0"/>
              <a:t> alerts is that you </a:t>
            </a:r>
            <a:r>
              <a:rPr lang="en-US" baseline="0" dirty="0" err="1" smtClean="0"/>
              <a:t>kinda</a:t>
            </a:r>
            <a:r>
              <a:rPr lang="en-US" baseline="0" dirty="0" smtClean="0"/>
              <a:t> have to know what you’re looking for when you set up a alert</a:t>
            </a:r>
          </a:p>
          <a:p>
            <a:pPr lvl="0" rtl="0">
              <a:spcBef>
                <a:spcPts val="0"/>
              </a:spcBef>
              <a:buNone/>
            </a:pPr>
            <a:r>
              <a:rPr lang="en-US" baseline="0" dirty="0" smtClean="0"/>
              <a:t>It has dashboards, but no detailed way to see all of the ways your app is breaking </a:t>
            </a:r>
          </a:p>
          <a:p>
            <a:pPr lvl="0" rtl="0">
              <a:spcBef>
                <a:spcPts val="0"/>
              </a:spcBef>
              <a:buNone/>
            </a:pPr>
            <a:endParaRPr lang="en-US" dirty="0" smtClean="0"/>
          </a:p>
          <a:p>
            <a:pPr lvl="0" rtl="0">
              <a:spcBef>
                <a:spcPts val="0"/>
              </a:spcBef>
              <a:buNone/>
            </a:pPr>
            <a:r>
              <a:rPr lang="en-US" dirty="0" err="1" smtClean="0"/>
              <a:t>OverOps</a:t>
            </a:r>
            <a:r>
              <a:rPr lang="en-US" dirty="0" smtClean="0"/>
              <a:t> fills the game in for us</a:t>
            </a:r>
            <a:r>
              <a:rPr lang="en-US" baseline="0" dirty="0" smtClean="0"/>
              <a:t> here and rounds out</a:t>
            </a:r>
            <a:r>
              <a:rPr lang="mr-IN" baseline="0" dirty="0" smtClean="0"/>
              <a:t>…</a:t>
            </a: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8320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lnSpc>
                <a:spcPct val="90000"/>
              </a:lnSpc>
              <a:spcBef>
                <a:spcPts val="800"/>
              </a:spcBef>
              <a:spcAft>
                <a:spcPts val="1600"/>
              </a:spcAft>
              <a:buNone/>
            </a:pPr>
            <a:r>
              <a:rPr lang="en-US" dirty="0" smtClean="0"/>
              <a:t>A complete</a:t>
            </a:r>
            <a:r>
              <a:rPr lang="en-US" baseline="0" dirty="0" smtClean="0"/>
              <a:t> automated release pipeline.  The pipeline starts with </a:t>
            </a:r>
          </a:p>
          <a:p>
            <a:pPr lvl="0" rtl="0">
              <a:lnSpc>
                <a:spcPct val="90000"/>
              </a:lnSpc>
              <a:spcBef>
                <a:spcPts val="800"/>
              </a:spcBef>
              <a:spcAft>
                <a:spcPts val="1600"/>
              </a:spcAft>
              <a:buNone/>
            </a:pPr>
            <a:endParaRPr lang="en-US" baseline="0" dirty="0" smtClean="0"/>
          </a:p>
          <a:p>
            <a:pPr lvl="0" rtl="0">
              <a:lnSpc>
                <a:spcPct val="90000"/>
              </a:lnSpc>
              <a:spcBef>
                <a:spcPts val="800"/>
              </a:spcBef>
              <a:spcAft>
                <a:spcPts val="1600"/>
              </a:spcAft>
              <a:buNone/>
            </a:pPr>
            <a:r>
              <a:rPr lang="en-US" b="1" baseline="0" dirty="0" smtClean="0"/>
              <a:t>Each stage </a:t>
            </a:r>
            <a:r>
              <a:rPr lang="en-US" baseline="0" dirty="0" smtClean="0"/>
              <a:t>of the pipeline has some automated way to </a:t>
            </a:r>
            <a:r>
              <a:rPr lang="en-US" b="1" baseline="0" dirty="0" smtClean="0"/>
              <a:t>detect regressions </a:t>
            </a:r>
          </a:p>
          <a:p>
            <a:pPr lvl="0" rtl="0">
              <a:lnSpc>
                <a:spcPct val="90000"/>
              </a:lnSpc>
              <a:spcBef>
                <a:spcPts val="800"/>
              </a:spcBef>
              <a:spcAft>
                <a:spcPts val="1600"/>
              </a:spcAft>
              <a:buNone/>
            </a:pPr>
            <a:endParaRPr lang="en-US" baseline="0" dirty="0" smtClean="0"/>
          </a:p>
          <a:p>
            <a:pPr lvl="0" rtl="0">
              <a:lnSpc>
                <a:spcPct val="90000"/>
              </a:lnSpc>
              <a:spcBef>
                <a:spcPts val="800"/>
              </a:spcBef>
              <a:spcAft>
                <a:spcPts val="1600"/>
              </a:spcAft>
              <a:buNone/>
            </a:pPr>
            <a:endParaRPr lang="en-US" baseline="0" dirty="0" smtClean="0"/>
          </a:p>
          <a:p>
            <a:pPr marL="171450" lvl="0" indent="-171450" rtl="0">
              <a:lnSpc>
                <a:spcPct val="90000"/>
              </a:lnSpc>
              <a:spcBef>
                <a:spcPts val="800"/>
              </a:spcBef>
              <a:spcAft>
                <a:spcPts val="1600"/>
              </a:spcAft>
              <a:buFontTx/>
              <a:buChar char="-"/>
            </a:pPr>
            <a:r>
              <a:rPr lang="en-US" baseline="0" dirty="0" smtClean="0"/>
              <a:t>Development and continuous integration (we use bamboo) </a:t>
            </a:r>
            <a:r>
              <a:rPr lang="mr-IN" baseline="0" dirty="0" smtClean="0"/>
              <a:t>–</a:t>
            </a:r>
            <a:r>
              <a:rPr lang="en-US" baseline="0" dirty="0" smtClean="0"/>
              <a:t> unit tests validate </a:t>
            </a:r>
          </a:p>
          <a:p>
            <a:pPr marL="171450" lvl="0" indent="-171450" rtl="0">
              <a:lnSpc>
                <a:spcPct val="90000"/>
              </a:lnSpc>
              <a:spcBef>
                <a:spcPts val="800"/>
              </a:spcBef>
              <a:spcAft>
                <a:spcPts val="1600"/>
              </a:spcAft>
              <a:buFontTx/>
              <a:buChar char="-"/>
            </a:pPr>
            <a:r>
              <a:rPr lang="en-US" baseline="0" dirty="0" smtClean="0"/>
              <a:t>Release automation (we use </a:t>
            </a:r>
            <a:r>
              <a:rPr lang="en-US" baseline="0" dirty="0" err="1" smtClean="0"/>
              <a:t>jenkins</a:t>
            </a:r>
            <a:r>
              <a:rPr lang="en-US" baseline="0" dirty="0" smtClean="0"/>
              <a:t>) </a:t>
            </a:r>
            <a:r>
              <a:rPr lang="mr-IN" baseline="0" dirty="0" smtClean="0"/>
              <a:t>–</a:t>
            </a:r>
            <a:r>
              <a:rPr lang="en-US" baseline="0" dirty="0" smtClean="0"/>
              <a:t> automated sanity tests run</a:t>
            </a:r>
          </a:p>
          <a:p>
            <a:pPr marL="171450" lvl="0" indent="-171450" rtl="0">
              <a:lnSpc>
                <a:spcPct val="90000"/>
              </a:lnSpc>
              <a:spcBef>
                <a:spcPts val="800"/>
              </a:spcBef>
              <a:spcAft>
                <a:spcPts val="1600"/>
              </a:spcAft>
              <a:buFontTx/>
              <a:buChar char="-"/>
            </a:pPr>
            <a:r>
              <a:rPr lang="en-US" baseline="0" dirty="0" smtClean="0"/>
              <a:t>Deployment automation  - automated stack </a:t>
            </a:r>
            <a:r>
              <a:rPr lang="en-US" baseline="0" dirty="0" err="1" smtClean="0"/>
              <a:t>valication</a:t>
            </a:r>
            <a:r>
              <a:rPr lang="en-US" baseline="0" dirty="0" smtClean="0"/>
              <a:t> </a:t>
            </a:r>
          </a:p>
          <a:p>
            <a:pPr marL="171450" lvl="0" indent="-171450" rtl="0">
              <a:lnSpc>
                <a:spcPct val="90000"/>
              </a:lnSpc>
              <a:spcBef>
                <a:spcPts val="800"/>
              </a:spcBef>
              <a:spcAft>
                <a:spcPts val="1600"/>
              </a:spcAft>
              <a:buFontTx/>
              <a:buChar char="-"/>
            </a:pPr>
            <a:r>
              <a:rPr lang="en-US" baseline="0" dirty="0" smtClean="0"/>
              <a:t>Traffic shaping to a canary (community) group, and then to customers, a percentage at a time</a:t>
            </a:r>
          </a:p>
          <a:p>
            <a:pPr marL="171450" lvl="0" indent="-171450" rtl="0">
              <a:lnSpc>
                <a:spcPct val="90000"/>
              </a:lnSpc>
              <a:spcBef>
                <a:spcPts val="800"/>
              </a:spcBef>
              <a:spcAft>
                <a:spcPts val="1600"/>
              </a:spcAft>
              <a:buFontTx/>
              <a:buChar char="-"/>
            </a:pPr>
            <a:r>
              <a:rPr lang="en-US" baseline="0" dirty="0" smtClean="0"/>
              <a:t>Continuous monitoring used to make decisions about whether to </a:t>
            </a:r>
          </a:p>
          <a:p>
            <a:pPr marL="628650" lvl="1" indent="-171450" rtl="0">
              <a:lnSpc>
                <a:spcPct val="90000"/>
              </a:lnSpc>
              <a:spcBef>
                <a:spcPts val="800"/>
              </a:spcBef>
              <a:spcAft>
                <a:spcPts val="1600"/>
              </a:spcAft>
              <a:buFontTx/>
              <a:buChar char="-"/>
            </a:pPr>
            <a:r>
              <a:rPr lang="en-US" baseline="0" dirty="0" smtClean="0"/>
              <a:t>Proceed or </a:t>
            </a:r>
          </a:p>
          <a:p>
            <a:pPr marL="628650" lvl="1" indent="-171450" rtl="0">
              <a:lnSpc>
                <a:spcPct val="90000"/>
              </a:lnSpc>
              <a:spcBef>
                <a:spcPts val="800"/>
              </a:spcBef>
              <a:spcAft>
                <a:spcPts val="1600"/>
              </a:spcAft>
              <a:buFontTx/>
              <a:buChar char="-"/>
            </a:pPr>
            <a:r>
              <a:rPr lang="en-US" baseline="0" dirty="0" smtClean="0"/>
              <a:t>Rollback</a:t>
            </a:r>
          </a:p>
        </p:txBody>
      </p:sp>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When putting together this solution</a:t>
            </a:r>
            <a:r>
              <a:rPr lang="en-US" baseline="0" dirty="0" smtClean="0"/>
              <a:t> we started to embrace a set of core principles that relevant to any highly scaled, customer facing </a:t>
            </a:r>
            <a:r>
              <a:rPr lang="en-US" baseline="0" dirty="0" err="1" smtClean="0"/>
              <a:t>applcation</a:t>
            </a:r>
            <a:r>
              <a:rPr lang="en-US" baseline="0" dirty="0" smtClean="0"/>
              <a:t> </a:t>
            </a:r>
            <a:endParaRPr lang="en-US" dirty="0" smtClean="0"/>
          </a:p>
          <a:p>
            <a:pPr lvl="0" rtl="0">
              <a:spcBef>
                <a:spcPts val="0"/>
              </a:spcBef>
              <a:buNone/>
            </a:pPr>
            <a:endParaRPr lang="en-US" dirty="0" smtClean="0"/>
          </a:p>
        </p:txBody>
      </p:sp>
      <p:sp>
        <p:nvSpPr>
          <p:cNvPr id="141" name="Shape 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2430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Traffic shaping is critical </a:t>
            </a:r>
          </a:p>
          <a:p>
            <a:pPr lvl="0" rtl="0">
              <a:spcBef>
                <a:spcPts val="0"/>
              </a:spcBef>
              <a:buNone/>
            </a:pPr>
            <a:endParaRPr lang="en-US" dirty="0" smtClean="0"/>
          </a:p>
          <a:p>
            <a:pPr lvl="0" rtl="0">
              <a:spcBef>
                <a:spcPts val="0"/>
              </a:spcBef>
              <a:buNone/>
            </a:pPr>
            <a:r>
              <a:rPr lang="en-US" dirty="0" smtClean="0"/>
              <a:t>You never release a feature to all customers at once</a:t>
            </a:r>
            <a:r>
              <a:rPr lang="en-US" baseline="0" dirty="0" smtClean="0"/>
              <a:t> </a:t>
            </a:r>
            <a:r>
              <a:rPr lang="mr-IN" baseline="0" dirty="0" smtClean="0"/>
              <a:t>–</a:t>
            </a:r>
            <a:r>
              <a:rPr lang="en-US" baseline="0" dirty="0" smtClean="0"/>
              <a:t> new releases first go to a community or canary </a:t>
            </a:r>
            <a:r>
              <a:rPr lang="en-US" baseline="0" dirty="0" err="1" smtClean="0"/>
              <a:t>groupt</a:t>
            </a:r>
            <a:r>
              <a:rPr lang="en-US" baseline="0" dirty="0" smtClean="0"/>
              <a:t>, and then to customers, a percentage at a time </a:t>
            </a:r>
            <a:endParaRPr lang="en-US" dirty="0" smtClean="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8061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second core principle is fail fast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f anything looks fishy you roll back immediately to get customers healthy, and investigate later </a:t>
            </a:r>
            <a:endParaRPr lang="en-US" dirty="0" smtClean="0"/>
          </a:p>
          <a:p>
            <a:pPr lvl="0" rtl="0">
              <a:spcBef>
                <a:spcPts val="0"/>
              </a:spcBef>
              <a:buNone/>
            </a:pPr>
            <a:endParaRPr lang="en-US" dirty="0" smtClean="0"/>
          </a:p>
          <a:p>
            <a:pPr lvl="0" rtl="0">
              <a:spcBef>
                <a:spcPts val="0"/>
              </a:spcBef>
              <a:buNone/>
            </a:pP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9959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We embrace immutable</a:t>
            </a:r>
            <a:r>
              <a:rPr lang="en-US" baseline="0" dirty="0" smtClean="0"/>
              <a:t> environments.  New versions of the software go onto new instances created just for that release, and we don’t touch the instances once they are created </a:t>
            </a:r>
          </a:p>
          <a:p>
            <a:pPr lvl="0" rtl="0">
              <a:spcBef>
                <a:spcPts val="0"/>
              </a:spcBef>
              <a:buNone/>
            </a:pPr>
            <a:endParaRPr lang="en-US" baseline="0" dirty="0" smtClean="0"/>
          </a:p>
          <a:p>
            <a:pPr lvl="0" rtl="0">
              <a:spcBef>
                <a:spcPts val="0"/>
              </a:spcBef>
              <a:buNone/>
            </a:pPr>
            <a:r>
              <a:rPr lang="en-US" baseline="0" dirty="0" smtClean="0"/>
              <a:t>Some people refer this as treating production as “cattle, not pets” </a:t>
            </a:r>
          </a:p>
          <a:p>
            <a:pPr lvl="0" rtl="0">
              <a:spcBef>
                <a:spcPts val="0"/>
              </a:spcBef>
              <a:buNone/>
            </a:pPr>
            <a:endParaRPr lang="en-US" baseline="0" dirty="0" smtClean="0"/>
          </a:p>
          <a:p>
            <a:pPr lvl="0" rtl="0">
              <a:spcBef>
                <a:spcPts val="0"/>
              </a:spcBef>
              <a:buNone/>
            </a:pPr>
            <a:r>
              <a:rPr lang="en-US" baseline="0" dirty="0" smtClean="0"/>
              <a:t>We don’t deploy in place </a:t>
            </a: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3193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Instances running old versions of the software</a:t>
            </a:r>
            <a:r>
              <a:rPr lang="en-US" baseline="0" dirty="0" smtClean="0"/>
              <a:t> are terminated </a:t>
            </a: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408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And replaced with new ones.  </a:t>
            </a:r>
          </a:p>
          <a:p>
            <a:pPr lvl="0" rtl="0">
              <a:spcBef>
                <a:spcPts val="0"/>
              </a:spcBef>
              <a:buNone/>
            </a:pPr>
            <a:endParaRPr lang="en-US" dirty="0" smtClean="0"/>
          </a:p>
          <a:p>
            <a:pPr lvl="0" rtl="0">
              <a:spcBef>
                <a:spcPts val="0"/>
              </a:spcBef>
              <a:buNone/>
            </a:pPr>
            <a:r>
              <a:rPr lang="en-US" dirty="0" smtClean="0"/>
              <a:t>Then traffic is directed to the new instances. </a:t>
            </a: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34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So why to we use </a:t>
            </a:r>
            <a:r>
              <a:rPr lang="en-US" dirty="0" err="1" smtClean="0"/>
              <a:t>OverOps</a:t>
            </a:r>
            <a:r>
              <a:rPr lang="en-US" dirty="0" smtClean="0"/>
              <a:t> for X1? </a:t>
            </a:r>
          </a:p>
          <a:p>
            <a:pPr lvl="0" rtl="0">
              <a:spcBef>
                <a:spcPts val="0"/>
              </a:spcBef>
              <a:buNone/>
            </a:pPr>
            <a:endParaRPr lang="en-US" dirty="0" smtClean="0"/>
          </a:p>
          <a:p>
            <a:pPr lvl="0" rtl="0">
              <a:spcBef>
                <a:spcPts val="0"/>
              </a:spcBef>
              <a:buNone/>
            </a:pPr>
            <a:r>
              <a:rPr lang="en-US" dirty="0" smtClean="0"/>
              <a:t>Let’s look at an example</a:t>
            </a:r>
            <a:r>
              <a:rPr lang="mr-IN" dirty="0" smtClean="0"/>
              <a:t>…</a:t>
            </a:r>
            <a:endParaRPr lang="en-US" dirty="0" smtClean="0"/>
          </a:p>
          <a:p>
            <a:pPr lvl="0" rtl="0">
              <a:spcBef>
                <a:spcPts val="0"/>
              </a:spcBef>
              <a:buNone/>
            </a:pPr>
            <a:endParaRPr lang="en-US" dirty="0"/>
          </a:p>
        </p:txBody>
      </p:sp>
      <p:sp>
        <p:nvSpPr>
          <p:cNvPr id="141" name="Shape 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8552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417513" y="701675"/>
            <a:ext cx="6242050" cy="3511550"/>
          </a:xfrm>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pPr algn="l" defTabSz="965008" rtl="0" latinLnBrk="0">
              <a:lnSpc>
                <a:spcPct val="90000"/>
              </a:lnSpc>
              <a:defRPr sz="1000">
                <a:latin typeface="Calibri"/>
                <a:ea typeface="Calibri"/>
                <a:cs typeface="Calibri"/>
                <a:sym typeface="Calibri"/>
              </a:defRPr>
            </a:pPr>
            <a:r>
              <a:rPr lang="en-US" b="1" dirty="0" smtClean="0"/>
              <a:t>TALK TRACK:</a:t>
            </a:r>
          </a:p>
          <a:p>
            <a:pPr algn="l" defTabSz="965008" rtl="0" latinLnBrk="0">
              <a:lnSpc>
                <a:spcPct val="90000"/>
              </a:lnSpc>
              <a:defRPr sz="1000">
                <a:latin typeface="Calibri"/>
                <a:ea typeface="Calibri"/>
                <a:cs typeface="Calibri"/>
                <a:sym typeface="Calibri"/>
              </a:defRPr>
            </a:pPr>
            <a:endParaRPr lang="en-US" dirty="0" smtClean="0"/>
          </a:p>
          <a:p>
            <a:pPr algn="l" defTabSz="965008" rtl="0" latinLnBrk="0">
              <a:lnSpc>
                <a:spcPct val="90000"/>
              </a:lnSpc>
              <a:defRPr sz="1000">
                <a:latin typeface="Calibri"/>
                <a:ea typeface="Calibri"/>
                <a:cs typeface="Calibri"/>
                <a:sym typeface="Calibri"/>
              </a:defRPr>
            </a:pPr>
            <a:r>
              <a:rPr lang="en-US" dirty="0" smtClean="0"/>
              <a:t>(1)</a:t>
            </a:r>
            <a:r>
              <a:rPr lang="en-US" baseline="0" dirty="0" smtClean="0"/>
              <a:t>  </a:t>
            </a:r>
            <a:r>
              <a:rPr lang="en-US" dirty="0" smtClean="0"/>
              <a:t>And what they are finding is that their current tooling and processes are simply not supporting this increased</a:t>
            </a:r>
            <a:r>
              <a:rPr lang="en-US" baseline="0" dirty="0" smtClean="0"/>
              <a:t> rate of innovation, just like what Tal and our colleagues experienced while they were at Autodesk.   This is especially true when it comes to </a:t>
            </a:r>
            <a:r>
              <a:rPr lang="en-US" i="1" baseline="0" dirty="0" smtClean="0"/>
              <a:t>detecting</a:t>
            </a:r>
            <a:r>
              <a:rPr lang="en-US" baseline="0" dirty="0" smtClean="0"/>
              <a:t> the problem before the customer is negatively impacted. </a:t>
            </a:r>
          </a:p>
          <a:p>
            <a:pPr algn="l" defTabSz="965008" rtl="0" latinLnBrk="0">
              <a:lnSpc>
                <a:spcPct val="90000"/>
              </a:lnSpc>
              <a:defRPr sz="1000">
                <a:latin typeface="Calibri"/>
                <a:ea typeface="Calibri"/>
                <a:cs typeface="Calibri"/>
                <a:sym typeface="Calibri"/>
              </a:defRPr>
            </a:pPr>
            <a:endParaRPr lang="en-US" baseline="0" dirty="0" smtClean="0"/>
          </a:p>
          <a:p>
            <a:pPr algn="l" defTabSz="965008" rtl="0" latinLnBrk="0">
              <a:lnSpc>
                <a:spcPct val="90000"/>
              </a:lnSpc>
              <a:defRPr sz="1000">
                <a:latin typeface="Calibri"/>
                <a:ea typeface="Calibri"/>
                <a:cs typeface="Calibri"/>
                <a:sym typeface="Calibri"/>
              </a:defRPr>
            </a:pPr>
            <a:r>
              <a:rPr lang="en-US" baseline="0" dirty="0" smtClean="0"/>
              <a:t>(2) There is just too much noise out there and when a new or critical error is introduced into staging or production, that it is not detected amidst thousands, if not millions, of noisy events.   And that more times then not, approximately 75% or higher, it is the end user or customer of the application or service that first detects the problem when the application or service is no longer acting reliably or it is no longer available.  </a:t>
            </a:r>
          </a:p>
          <a:p>
            <a:pPr algn="l" defTabSz="965008" rtl="0" latinLnBrk="0">
              <a:lnSpc>
                <a:spcPct val="90000"/>
              </a:lnSpc>
              <a:defRPr sz="1000">
                <a:latin typeface="Calibri"/>
                <a:ea typeface="Calibri"/>
                <a:cs typeface="Calibri"/>
                <a:sym typeface="Calibri"/>
              </a:defRPr>
            </a:pPr>
            <a:endParaRPr lang="en-US" baseline="0" dirty="0" smtClean="0"/>
          </a:p>
          <a:p>
            <a:pPr algn="l" defTabSz="965008" rtl="0" latinLnBrk="0">
              <a:lnSpc>
                <a:spcPct val="90000"/>
              </a:lnSpc>
              <a:defRPr sz="1000">
                <a:latin typeface="Calibri"/>
                <a:ea typeface="Calibri"/>
                <a:cs typeface="Calibri"/>
                <a:sym typeface="Calibri"/>
              </a:defRPr>
            </a:pPr>
            <a:r>
              <a:rPr lang="en-US" b="1" baseline="0" dirty="0" smtClean="0"/>
              <a:t>QUESTIONS TO ASK:</a:t>
            </a:r>
          </a:p>
          <a:p>
            <a:pPr rtl="0"/>
            <a:endParaRPr lang="en-US" sz="2200" b="0" i="0" u="none" strike="noStrike" baseline="0" dirty="0" smtClean="0">
              <a:effectLst/>
              <a:latin typeface="+mj-lt"/>
              <a:ea typeface="+mj-ea"/>
              <a:cs typeface="+mj-cs"/>
              <a:sym typeface="Helvetica Neue"/>
            </a:endParaRPr>
          </a:p>
          <a:p>
            <a:pPr marL="457200" indent="-457200" rtl="0">
              <a:buFont typeface="+mj-lt"/>
              <a:buAutoNum type="arabicPeriod"/>
            </a:pPr>
            <a:r>
              <a:rPr lang="en-US" sz="2200" b="0" i="0" u="none" strike="noStrike" dirty="0" smtClean="0">
                <a:effectLst/>
                <a:latin typeface="+mj-lt"/>
                <a:ea typeface="+mj-ea"/>
                <a:cs typeface="+mj-cs"/>
                <a:sym typeface="Helvetica Neue"/>
              </a:rPr>
              <a:t>I imagine your logs have</a:t>
            </a:r>
            <a:r>
              <a:rPr lang="en-US" sz="2200" b="0" i="0" u="none" strike="noStrike" baseline="0" dirty="0" smtClean="0">
                <a:effectLst/>
                <a:latin typeface="+mj-lt"/>
                <a:ea typeface="+mj-ea"/>
                <a:cs typeface="+mj-cs"/>
                <a:sym typeface="Helvetica Neue"/>
              </a:rPr>
              <a:t> massive </a:t>
            </a:r>
            <a:r>
              <a:rPr lang="en-US" sz="2200" b="0" i="0" u="none" strike="noStrike" dirty="0" smtClean="0">
                <a:effectLst/>
                <a:latin typeface="+mj-lt"/>
                <a:ea typeface="+mj-ea"/>
                <a:cs typeface="+mj-cs"/>
                <a:sym typeface="Helvetica Neue"/>
              </a:rPr>
              <a:t>volume, with thousands or </a:t>
            </a:r>
            <a:r>
              <a:rPr lang="en-US" sz="2200" b="0" i="1" u="none" strike="noStrike" dirty="0" smtClean="0">
                <a:effectLst/>
                <a:latin typeface="+mj-lt"/>
                <a:ea typeface="+mj-ea"/>
                <a:cs typeface="+mj-cs"/>
                <a:sym typeface="Helvetica Neue"/>
              </a:rPr>
              <a:t>millions</a:t>
            </a:r>
            <a:r>
              <a:rPr lang="en-US" sz="2200" b="0" i="0" u="none" strike="noStrike" dirty="0" smtClean="0">
                <a:effectLst/>
                <a:latin typeface="+mj-lt"/>
                <a:ea typeface="+mj-ea"/>
                <a:cs typeface="+mj-cs"/>
                <a:sym typeface="Helvetica Neue"/>
              </a:rPr>
              <a:t> of log events and errors per hour</a:t>
            </a:r>
            <a:r>
              <a:rPr lang="is-IS" sz="2200" b="0" i="0" u="none" strike="noStrike" dirty="0" smtClean="0">
                <a:effectLst/>
                <a:latin typeface="+mj-lt"/>
                <a:ea typeface="+mj-ea"/>
                <a:cs typeface="+mj-cs"/>
                <a:sym typeface="Helvetica Neue"/>
              </a:rPr>
              <a:t>…...</a:t>
            </a:r>
            <a:r>
              <a:rPr lang="en-US" sz="2200" b="0" i="0" u="none" strike="noStrike" dirty="0" smtClean="0">
                <a:effectLst/>
                <a:latin typeface="+mj-lt"/>
                <a:ea typeface="+mj-ea"/>
                <a:cs typeface="+mj-cs"/>
                <a:sym typeface="Helvetica Neue"/>
              </a:rPr>
              <a:t>Is that the</a:t>
            </a:r>
            <a:r>
              <a:rPr lang="en-US" sz="2200" b="0" i="0" u="none" strike="noStrike" baseline="0" dirty="0" smtClean="0">
                <a:effectLst/>
                <a:latin typeface="+mj-lt"/>
                <a:ea typeface="+mj-ea"/>
                <a:cs typeface="+mj-cs"/>
                <a:sym typeface="Helvetica Neue"/>
              </a:rPr>
              <a:t> case</a:t>
            </a:r>
            <a:r>
              <a:rPr lang="en-US" sz="2200" b="0" i="0" u="none" strike="noStrike" dirty="0" smtClean="0">
                <a:effectLst/>
                <a:latin typeface="+mj-lt"/>
                <a:ea typeface="+mj-ea"/>
                <a:cs typeface="+mj-cs"/>
                <a:sym typeface="Helvetica Neue"/>
              </a:rPr>
              <a:t>? </a:t>
            </a:r>
          </a:p>
          <a:p>
            <a:pPr marL="457200" indent="-457200" rtl="0">
              <a:buFont typeface="+mj-lt"/>
              <a:buAutoNum type="arabicPeriod"/>
            </a:pPr>
            <a:endParaRPr lang="en-US" sz="2200" b="0" i="0" u="none" strike="noStrike" baseline="0" dirty="0" smtClean="0">
              <a:effectLst/>
              <a:latin typeface="+mj-lt"/>
              <a:ea typeface="+mj-ea"/>
              <a:cs typeface="+mj-cs"/>
              <a:sym typeface="Helvetica Neue"/>
            </a:endParaRPr>
          </a:p>
          <a:p>
            <a:pPr marL="457200" indent="-457200" rtl="0">
              <a:buFont typeface="+mj-lt"/>
              <a:buAutoNum type="arabicPeriod"/>
            </a:pPr>
            <a:r>
              <a:rPr lang="en-US" sz="2200" b="0" i="0" u="none" strike="noStrike" dirty="0" smtClean="0">
                <a:effectLst/>
                <a:latin typeface="+mj-lt"/>
                <a:ea typeface="+mj-ea"/>
                <a:cs typeface="+mj-cs"/>
                <a:sym typeface="Helvetica Neue"/>
              </a:rPr>
              <a:t>Do you use </a:t>
            </a:r>
            <a:r>
              <a:rPr lang="en-US" sz="2200" b="0" i="0" u="none" strike="noStrike" dirty="0" err="1" smtClean="0">
                <a:effectLst/>
                <a:latin typeface="+mj-lt"/>
                <a:ea typeface="+mj-ea"/>
                <a:cs typeface="+mj-cs"/>
                <a:sym typeface="Helvetica Neue"/>
              </a:rPr>
              <a:t>Splunk</a:t>
            </a:r>
            <a:r>
              <a:rPr lang="en-US" sz="2200" b="0" i="0" u="none" strike="noStrike" dirty="0" smtClean="0">
                <a:effectLst/>
                <a:latin typeface="+mj-lt"/>
                <a:ea typeface="+mj-ea"/>
                <a:cs typeface="+mj-cs"/>
                <a:sym typeface="Helvetica Neue"/>
              </a:rPr>
              <a:t> or</a:t>
            </a:r>
            <a:r>
              <a:rPr lang="en-US" sz="2200" b="0" i="0" u="none" strike="noStrike" baseline="0" dirty="0" smtClean="0">
                <a:effectLst/>
                <a:latin typeface="+mj-lt"/>
                <a:ea typeface="+mj-ea"/>
                <a:cs typeface="+mj-cs"/>
                <a:sym typeface="Helvetica Neue"/>
              </a:rPr>
              <a:t> </a:t>
            </a:r>
            <a:r>
              <a:rPr lang="en-US" sz="2200" b="0" i="0" u="none" strike="noStrike" baseline="0" dirty="0" err="1" smtClean="0">
                <a:effectLst/>
                <a:latin typeface="+mj-lt"/>
                <a:ea typeface="+mj-ea"/>
                <a:cs typeface="+mj-cs"/>
                <a:sym typeface="Helvetica Neue"/>
              </a:rPr>
              <a:t>ElasticSearch</a:t>
            </a:r>
            <a:r>
              <a:rPr lang="en-US" sz="2200" b="0" i="0" u="none" strike="noStrike" baseline="0" dirty="0" smtClean="0">
                <a:effectLst/>
                <a:latin typeface="+mj-lt"/>
                <a:ea typeface="+mj-ea"/>
                <a:cs typeface="+mj-cs"/>
                <a:sym typeface="Helvetica Neue"/>
              </a:rPr>
              <a:t> to aggregate your logs  or what is your log analyzer?  </a:t>
            </a:r>
          </a:p>
          <a:p>
            <a:pPr marL="457200" indent="-457200" rtl="0">
              <a:buFont typeface="+mj-lt"/>
              <a:buAutoNum type="arabicPeriod"/>
            </a:pPr>
            <a:endParaRPr lang="en-US" sz="2200" b="0" i="0" u="none" strike="noStrike" baseline="0" dirty="0" smtClean="0">
              <a:effectLst/>
              <a:latin typeface="+mj-lt"/>
              <a:ea typeface="+mj-ea"/>
              <a:cs typeface="+mj-cs"/>
              <a:sym typeface="Helvetica Neue"/>
            </a:endParaRPr>
          </a:p>
          <a:p>
            <a:pPr marL="457200" indent="-457200" rtl="0">
              <a:buFont typeface="+mj-lt"/>
              <a:buAutoNum type="arabicPeriod"/>
            </a:pPr>
            <a:r>
              <a:rPr lang="en-US" sz="2200" b="0" i="0" u="none" strike="noStrike" baseline="0" dirty="0" smtClean="0">
                <a:effectLst/>
                <a:latin typeface="+mj-lt"/>
                <a:ea typeface="+mj-ea"/>
                <a:cs typeface="+mj-cs"/>
                <a:sym typeface="Helvetica Neue"/>
              </a:rPr>
              <a:t>May I ask, do you use it for other use cases, such as security, or do you only use it to help you with Application Operations? </a:t>
            </a:r>
          </a:p>
          <a:p>
            <a:pPr marL="457200" indent="-457200" rtl="0">
              <a:buFont typeface="+mj-lt"/>
              <a:buAutoNum type="arabicPeriod"/>
            </a:pPr>
            <a:endParaRPr lang="en-US" sz="2200" b="0" i="0" u="none" strike="noStrike" baseline="0" dirty="0" smtClean="0">
              <a:effectLst/>
              <a:latin typeface="+mj-lt"/>
              <a:ea typeface="+mj-ea"/>
              <a:cs typeface="+mj-cs"/>
              <a:sym typeface="Helvetica Neue"/>
            </a:endParaRPr>
          </a:p>
          <a:p>
            <a:pPr marL="457200" indent="-457200" rtl="0">
              <a:buFont typeface="+mj-lt"/>
              <a:buAutoNum type="arabicPeriod"/>
            </a:pPr>
            <a:r>
              <a:rPr lang="en-US" sz="2200" b="0" i="0" u="none" strike="noStrike" baseline="0" dirty="0" smtClean="0">
                <a:effectLst/>
                <a:latin typeface="+mj-lt"/>
                <a:ea typeface="+mj-ea"/>
                <a:cs typeface="+mj-cs"/>
                <a:sym typeface="Helvetica Neue"/>
              </a:rPr>
              <a:t>And  do you have any idea how much GB of Log Data are you ingesting / managing per day for your App Layer?   </a:t>
            </a:r>
          </a:p>
          <a:p>
            <a:pPr marL="457200" indent="-457200" rtl="0">
              <a:buFont typeface="+mj-lt"/>
              <a:buAutoNum type="arabicPeriod"/>
            </a:pPr>
            <a:endParaRPr lang="en-US" sz="2200" b="0" i="0" u="none" strike="noStrike" baseline="0" dirty="0" smtClean="0">
              <a:effectLst/>
              <a:latin typeface="+mj-lt"/>
              <a:ea typeface="+mj-ea"/>
              <a:cs typeface="+mj-cs"/>
              <a:sym typeface="Helvetica Neue"/>
            </a:endParaRPr>
          </a:p>
          <a:p>
            <a:pPr marL="457200" indent="-457200" rtl="0">
              <a:buFont typeface="+mj-lt"/>
              <a:buAutoNum type="arabicPeriod"/>
            </a:pPr>
            <a:r>
              <a:rPr lang="en-US" b="0" dirty="0" smtClean="0">
                <a:effectLst/>
              </a:rPr>
              <a:t>L</a:t>
            </a:r>
            <a:r>
              <a:rPr lang="en-US" sz="2200" b="0" i="0" u="none" strike="noStrike" dirty="0" smtClean="0">
                <a:effectLst/>
                <a:latin typeface="+mj-lt"/>
                <a:ea typeface="+mj-ea"/>
                <a:cs typeface="+mj-cs"/>
                <a:sym typeface="Helvetica Neue"/>
              </a:rPr>
              <a:t>et’s say you deployed a new release today</a:t>
            </a:r>
            <a:r>
              <a:rPr lang="en-US" sz="2200" b="0" i="0" u="none" strike="noStrike" baseline="0" dirty="0" smtClean="0">
                <a:effectLst/>
                <a:latin typeface="+mj-lt"/>
                <a:ea typeface="+mj-ea"/>
                <a:cs typeface="+mj-cs"/>
                <a:sym typeface="Helvetica Neue"/>
              </a:rPr>
              <a:t> into staging or production, and </a:t>
            </a:r>
            <a:r>
              <a:rPr lang="en-US" sz="2200" b="0" i="0" u="none" strike="noStrike" dirty="0" smtClean="0">
                <a:effectLst/>
                <a:latin typeface="+mj-lt"/>
                <a:ea typeface="+mj-ea"/>
                <a:cs typeface="+mj-cs"/>
                <a:sym typeface="Helvetica Neue"/>
              </a:rPr>
              <a:t>take even the most </a:t>
            </a:r>
            <a:r>
              <a:rPr lang="en-US" sz="2200" b="0" i="1" u="none" strike="noStrike" dirty="0" smtClean="0">
                <a:effectLst/>
                <a:latin typeface="+mj-lt"/>
                <a:ea typeface="+mj-ea"/>
                <a:cs typeface="+mj-cs"/>
                <a:sym typeface="Helvetica Neue"/>
              </a:rPr>
              <a:t>basic</a:t>
            </a:r>
            <a:r>
              <a:rPr lang="en-US" sz="2200" b="0" i="0" u="none" strike="noStrike" dirty="0" smtClean="0">
                <a:effectLst/>
                <a:latin typeface="+mj-lt"/>
                <a:ea typeface="+mj-ea"/>
                <a:cs typeface="+mj-cs"/>
                <a:sym typeface="Helvetica Neue"/>
              </a:rPr>
              <a:t>, </a:t>
            </a:r>
            <a:r>
              <a:rPr lang="en-US" sz="2200" b="0" i="1" u="none" strike="noStrike" dirty="0" smtClean="0">
                <a:effectLst/>
                <a:latin typeface="+mj-lt"/>
                <a:ea typeface="+mj-ea"/>
                <a:cs typeface="+mj-cs"/>
                <a:sym typeface="Helvetica Neue"/>
              </a:rPr>
              <a:t>rudimentary</a:t>
            </a:r>
            <a:r>
              <a:rPr lang="en-US" sz="2200" b="0" i="0" u="none" strike="noStrike" dirty="0" smtClean="0">
                <a:effectLst/>
                <a:latin typeface="+mj-lt"/>
                <a:ea typeface="+mj-ea"/>
                <a:cs typeface="+mj-cs"/>
                <a:sym typeface="Helvetica Neue"/>
              </a:rPr>
              <a:t> example:</a:t>
            </a:r>
            <a:r>
              <a:rPr lang="en-US" sz="2200" b="0" i="0" u="none" strike="noStrike" baseline="0" dirty="0" smtClean="0">
                <a:effectLst/>
                <a:latin typeface="+mj-lt"/>
                <a:ea typeface="+mj-ea"/>
                <a:cs typeface="+mj-cs"/>
                <a:sym typeface="Helvetica Neue"/>
              </a:rPr>
              <a:t> </a:t>
            </a:r>
            <a:r>
              <a:rPr lang="en-US" sz="2200" b="0" i="0" u="none" strike="noStrike" dirty="0" smtClean="0">
                <a:effectLst/>
                <a:latin typeface="+mj-lt"/>
                <a:ea typeface="+mj-ea"/>
                <a:cs typeface="+mj-cs"/>
                <a:sym typeface="Helvetica Neue"/>
              </a:rPr>
              <a:t>Say you introduced a new... </a:t>
            </a:r>
            <a:r>
              <a:rPr lang="en-US" sz="2200" b="0" i="0" u="none" strike="noStrike" dirty="0" err="1" smtClean="0">
                <a:effectLst/>
                <a:latin typeface="+mj-lt"/>
                <a:ea typeface="+mj-ea"/>
                <a:cs typeface="+mj-cs"/>
                <a:sym typeface="Helvetica Neue"/>
              </a:rPr>
              <a:t>NullPointerException</a:t>
            </a:r>
            <a:r>
              <a:rPr lang="en-US" sz="2200" b="0" i="0" u="none" strike="noStrike" baseline="0" dirty="0" smtClean="0">
                <a:effectLst/>
                <a:latin typeface="+mj-lt"/>
                <a:ea typeface="+mj-ea"/>
                <a:cs typeface="+mj-cs"/>
                <a:sym typeface="Helvetica Neue"/>
              </a:rPr>
              <a:t>.  </a:t>
            </a:r>
            <a:r>
              <a:rPr lang="en-US" sz="2200" b="0" i="0" u="none" strike="noStrike" dirty="0" smtClean="0">
                <a:effectLst/>
                <a:latin typeface="+mj-lt"/>
                <a:ea typeface="+mj-ea"/>
                <a:cs typeface="+mj-cs"/>
                <a:sym typeface="Helvetica Neue"/>
              </a:rPr>
              <a:t>Between all those thousands or millions of log events:</a:t>
            </a:r>
            <a:r>
              <a:rPr lang="en-US" sz="2200" b="0" i="0" u="none" strike="noStrike" baseline="0" dirty="0" smtClean="0">
                <a:effectLst/>
                <a:latin typeface="+mj-lt"/>
                <a:ea typeface="+mj-ea"/>
                <a:cs typeface="+mj-cs"/>
                <a:sym typeface="Helvetica Neue"/>
              </a:rPr>
              <a:t> </a:t>
            </a:r>
            <a:r>
              <a:rPr lang="en-US" sz="2200" b="0" i="0" u="none" strike="noStrike" dirty="0" smtClean="0">
                <a:effectLst/>
                <a:latin typeface="+mj-lt"/>
                <a:ea typeface="+mj-ea"/>
                <a:cs typeface="+mj-cs"/>
                <a:sym typeface="Helvetica Neue"/>
              </a:rPr>
              <a:t>how do you detect it (--pause--) how do you know</a:t>
            </a:r>
            <a:r>
              <a:rPr lang="en-US" sz="2200" b="0" i="0" u="none" strike="noStrike" baseline="0" dirty="0" smtClean="0">
                <a:effectLst/>
                <a:latin typeface="+mj-lt"/>
                <a:ea typeface="+mj-ea"/>
                <a:cs typeface="+mj-cs"/>
                <a:sym typeface="Helvetica Neue"/>
              </a:rPr>
              <a:t> something broke  (--pause--) - </a:t>
            </a:r>
            <a:r>
              <a:rPr lang="en-US" sz="2200" b="0" i="0" u="none" strike="noStrike" dirty="0" smtClean="0">
                <a:effectLst/>
                <a:latin typeface="+mj-lt"/>
                <a:ea typeface="+mj-ea"/>
                <a:cs typeface="+mj-cs"/>
                <a:sym typeface="Helvetica Neue"/>
              </a:rPr>
              <a:t>how do you </a:t>
            </a:r>
            <a:r>
              <a:rPr lang="en-US" sz="2200" b="0" i="1" u="none" strike="noStrike" dirty="0" smtClean="0">
                <a:effectLst/>
                <a:latin typeface="+mj-lt"/>
                <a:ea typeface="+mj-ea"/>
                <a:cs typeface="+mj-cs"/>
                <a:sym typeface="Helvetica Neue"/>
              </a:rPr>
              <a:t>even</a:t>
            </a:r>
            <a:r>
              <a:rPr lang="en-US" sz="2200" b="0" i="0" u="none" strike="noStrike" dirty="0" smtClean="0">
                <a:effectLst/>
                <a:latin typeface="+mj-lt"/>
                <a:ea typeface="+mj-ea"/>
                <a:cs typeface="+mj-cs"/>
                <a:sym typeface="Helvetica Neue"/>
              </a:rPr>
              <a:t> know that it happened?</a:t>
            </a:r>
          </a:p>
          <a:p>
            <a:pPr marL="457200" indent="-457200" rtl="0">
              <a:buFont typeface="+mj-lt"/>
              <a:buAutoNum type="arabicPeriod"/>
            </a:pPr>
            <a:endParaRPr lang="en-US" sz="2200" b="0" i="0" u="none" strike="noStrike" baseline="0" dirty="0" smtClean="0">
              <a:effectLst/>
              <a:latin typeface="+mj-lt"/>
              <a:ea typeface="+mj-ea"/>
              <a:cs typeface="+mj-cs"/>
              <a:sym typeface="Helvetica Neue"/>
            </a:endParaRPr>
          </a:p>
          <a:p>
            <a:pPr marL="457200" indent="-457200" rtl="0">
              <a:buFont typeface="+mj-lt"/>
              <a:buAutoNum type="arabicPeriod"/>
            </a:pPr>
            <a:r>
              <a:rPr lang="en-US" sz="2200" b="0" i="0" u="none" strike="noStrike" baseline="0" dirty="0" smtClean="0">
                <a:effectLst/>
                <a:latin typeface="+mj-lt"/>
                <a:ea typeface="+mj-ea"/>
                <a:cs typeface="+mj-cs"/>
                <a:sym typeface="Helvetica Neue"/>
              </a:rPr>
              <a:t>What % of errors are identified by your customers, rather then you detecting it first? </a:t>
            </a:r>
          </a:p>
          <a:p>
            <a:pPr marL="457200" indent="-457200" rtl="0">
              <a:buFont typeface="+mj-lt"/>
              <a:buAutoNum type="arabicPeriod"/>
            </a:pPr>
            <a:endParaRPr lang="en-US" sz="2200" b="0" i="0" u="none" strike="noStrike" baseline="0" dirty="0" smtClean="0">
              <a:effectLst/>
              <a:latin typeface="+mj-lt"/>
              <a:ea typeface="+mj-ea"/>
              <a:cs typeface="+mj-cs"/>
              <a:sym typeface="Helvetica Neue"/>
            </a:endParaRPr>
          </a:p>
          <a:p>
            <a:pPr marL="457200" indent="-457200" rtl="0">
              <a:buFont typeface="+mj-lt"/>
              <a:buAutoNum type="arabicPeriod"/>
            </a:pPr>
            <a:r>
              <a:rPr lang="en-US" sz="2200" b="0" i="0" dirty="0" smtClean="0">
                <a:effectLst/>
                <a:latin typeface="+mj-lt"/>
                <a:ea typeface="+mj-ea"/>
                <a:cs typeface="+mj-cs"/>
                <a:sym typeface="Helvetica Neue"/>
              </a:rPr>
              <a:t>Is it a revenue generating app or mission critical</a:t>
            </a:r>
            <a:r>
              <a:rPr lang="en-US" sz="2200" b="0" i="0" baseline="0" dirty="0" smtClean="0">
                <a:effectLst/>
                <a:latin typeface="+mj-lt"/>
                <a:ea typeface="+mj-ea"/>
                <a:cs typeface="+mj-cs"/>
                <a:sym typeface="Helvetica Neue"/>
              </a:rPr>
              <a:t> app that you guys are working on?</a:t>
            </a:r>
          </a:p>
          <a:p>
            <a:pPr marL="457200" indent="-457200" rtl="0">
              <a:buFont typeface="+mj-lt"/>
              <a:buAutoNum type="arabicPeriod"/>
            </a:pPr>
            <a:endParaRPr lang="en-US" sz="2200" b="0" i="0" u="none" strike="noStrike" baseline="0" dirty="0" smtClean="0">
              <a:effectLst/>
              <a:latin typeface="+mj-lt"/>
              <a:ea typeface="+mj-ea"/>
              <a:cs typeface="+mj-cs"/>
              <a:sym typeface="Helvetica Neue"/>
            </a:endParaRPr>
          </a:p>
          <a:p>
            <a:pPr marL="457200" indent="-457200">
              <a:buFont typeface="+mj-lt"/>
              <a:buAutoNum type="arabicPeriod"/>
            </a:pPr>
            <a:r>
              <a:rPr lang="en-US" sz="2200" b="0" i="0" dirty="0" smtClean="0">
                <a:effectLst/>
                <a:latin typeface="+mj-lt"/>
                <a:ea typeface="+mj-ea"/>
                <a:cs typeface="+mj-cs"/>
                <a:sym typeface="Helvetica Neue"/>
              </a:rPr>
              <a:t>What happens if functionality is broken</a:t>
            </a:r>
            <a:r>
              <a:rPr lang="is-IS" sz="2200" b="0" i="0" dirty="0" smtClean="0">
                <a:effectLst/>
                <a:latin typeface="+mj-lt"/>
                <a:ea typeface="+mj-ea"/>
                <a:cs typeface="+mj-cs"/>
                <a:sym typeface="Helvetica Neue"/>
              </a:rPr>
              <a:t>.....is it a:</a:t>
            </a:r>
          </a:p>
          <a:p>
            <a:pPr marL="0" lvl="1" indent="0">
              <a:buFont typeface="Arial" charset="0"/>
              <a:buNone/>
            </a:pPr>
            <a:r>
              <a:rPr lang="is-IS" sz="2200" b="0" i="0" dirty="0" smtClean="0">
                <a:effectLst/>
                <a:latin typeface="+mj-lt"/>
                <a:ea typeface="+mj-ea"/>
                <a:cs typeface="+mj-cs"/>
                <a:sym typeface="Helvetica Neue"/>
              </a:rPr>
              <a:t>                      (a) customer</a:t>
            </a:r>
            <a:r>
              <a:rPr lang="is-IS" sz="2200" b="0" i="0" baseline="0" dirty="0" smtClean="0">
                <a:effectLst/>
                <a:latin typeface="+mj-lt"/>
                <a:ea typeface="+mj-ea"/>
                <a:cs typeface="+mj-cs"/>
                <a:sym typeface="Helvetica Neue"/>
              </a:rPr>
              <a:t> satisfaction issue</a:t>
            </a:r>
          </a:p>
          <a:p>
            <a:pPr marL="0" lvl="1" indent="0">
              <a:buFont typeface="Arial" charset="0"/>
              <a:buNone/>
            </a:pPr>
            <a:r>
              <a:rPr lang="is-IS" sz="2200" b="0" i="0" baseline="0" dirty="0" smtClean="0">
                <a:effectLst/>
                <a:latin typeface="+mj-lt"/>
                <a:ea typeface="+mj-ea"/>
                <a:cs typeface="+mj-cs"/>
                <a:sym typeface="Helvetica Neue"/>
              </a:rPr>
              <a:t>                      (b) brand issue </a:t>
            </a:r>
          </a:p>
          <a:p>
            <a:pPr marL="0" lvl="1" indent="0">
              <a:buFont typeface="Arial" charset="0"/>
              <a:buNone/>
            </a:pPr>
            <a:r>
              <a:rPr lang="is-IS" sz="2200" b="0" i="0" baseline="0" dirty="0" smtClean="0">
                <a:effectLst/>
                <a:latin typeface="+mj-lt"/>
                <a:ea typeface="+mj-ea"/>
                <a:cs typeface="+mj-cs"/>
                <a:sym typeface="Helvetica Neue"/>
              </a:rPr>
              <a:t>                      (c) revenue issue</a:t>
            </a:r>
          </a:p>
          <a:p>
            <a:pPr marL="0" lvl="1" indent="0">
              <a:buFont typeface="Arial" charset="0"/>
              <a:buNone/>
            </a:pPr>
            <a:endParaRPr lang="is-IS" sz="2200" b="0" i="0" baseline="0" dirty="0" smtClean="0">
              <a:effectLst/>
              <a:latin typeface="+mj-lt"/>
              <a:ea typeface="+mj-ea"/>
              <a:cs typeface="+mj-cs"/>
              <a:sym typeface="Helvetica Neue"/>
            </a:endParaRPr>
          </a:p>
          <a:p>
            <a:pPr marL="0" lvl="1" indent="0">
              <a:buFont typeface="Arial" charset="0"/>
              <a:buNone/>
            </a:pPr>
            <a:r>
              <a:rPr lang="is-IS" sz="2200" b="0" i="0" baseline="0" dirty="0" smtClean="0">
                <a:effectLst/>
                <a:latin typeface="+mj-lt"/>
                <a:ea typeface="+mj-ea"/>
                <a:cs typeface="+mj-cs"/>
                <a:sym typeface="Helvetica Neue"/>
              </a:rPr>
              <a:t>8.       May I ask, is the person who gets the most in trouble in the App fails in this meeting?  Who is that person?     It would seem to me that peson might very much like to hear what we are about to say </a:t>
            </a:r>
            <a:r>
              <a:rPr lang="is-IS" sz="2200" b="0" i="0" baseline="0" dirty="0" smtClean="0">
                <a:effectLst/>
                <a:latin typeface="+mj-lt"/>
                <a:ea typeface="+mj-ea"/>
                <a:cs typeface="+mj-cs"/>
                <a:sym typeface="Wingdings"/>
              </a:rPr>
              <a:t> </a:t>
            </a:r>
            <a:endParaRPr lang="en-US" sz="2200" b="0" i="0" dirty="0" smtClean="0">
              <a:effectLst/>
              <a:latin typeface="+mj-lt"/>
              <a:ea typeface="+mj-ea"/>
              <a:cs typeface="+mj-cs"/>
              <a:sym typeface="Helvetica Neue"/>
            </a:endParaRPr>
          </a:p>
          <a:p>
            <a:pPr marL="228600" indent="-228600" algn="l" defTabSz="965008" rtl="0" latinLnBrk="0">
              <a:lnSpc>
                <a:spcPct val="90000"/>
              </a:lnSpc>
              <a:buAutoNum type="arabicParenBoth"/>
              <a:defRPr sz="1000">
                <a:latin typeface="Calibri"/>
                <a:ea typeface="Calibri"/>
                <a:cs typeface="Calibri"/>
                <a:sym typeface="Calibri"/>
              </a:defRPr>
            </a:pPr>
            <a:endParaRPr lang="en-US" baseline="0" dirty="0" smtClean="0"/>
          </a:p>
          <a:p>
            <a:pPr marL="228600" indent="-228600" algn="l" defTabSz="965008" rtl="0" latinLnBrk="0">
              <a:lnSpc>
                <a:spcPct val="90000"/>
              </a:lnSpc>
              <a:buAutoNum type="arabicParenBoth"/>
              <a:defRPr sz="1000">
                <a:latin typeface="Calibri"/>
                <a:ea typeface="Calibri"/>
                <a:cs typeface="Calibri"/>
                <a:sym typeface="Calibri"/>
              </a:defRPr>
            </a:pPr>
            <a:endParaRPr lang="en-US" baseline="0" dirty="0" smtClean="0"/>
          </a:p>
          <a:p>
            <a:pPr marL="228600" indent="-228600" algn="l" defTabSz="965008" rtl="0" latinLnBrk="0">
              <a:lnSpc>
                <a:spcPct val="90000"/>
              </a:lnSpc>
              <a:buAutoNum type="arabicParenBoth"/>
              <a:defRPr sz="1000">
                <a:latin typeface="Calibri"/>
                <a:ea typeface="Calibri"/>
                <a:cs typeface="Calibri"/>
                <a:sym typeface="Calibri"/>
              </a:defRPr>
            </a:pPr>
            <a:endParaRPr lang="en-US" baseline="0" dirty="0" smtClean="0"/>
          </a:p>
          <a:p>
            <a:pPr algn="l" defTabSz="965008" rtl="0" latinLnBrk="0">
              <a:lnSpc>
                <a:spcPct val="90000"/>
              </a:lnSpc>
              <a:defRPr sz="1000">
                <a:latin typeface="Calibri"/>
                <a:ea typeface="Calibri"/>
                <a:cs typeface="Calibri"/>
                <a:sym typeface="Calibri"/>
              </a:defRPr>
            </a:pPr>
            <a:endParaRPr lang="en-US" baseline="0" dirty="0" smtClean="0"/>
          </a:p>
          <a:p>
            <a:pPr algn="l" defTabSz="965008" rtl="0" latinLnBrk="0">
              <a:lnSpc>
                <a:spcPct val="90000"/>
              </a:lnSpc>
              <a:defRPr sz="1000">
                <a:latin typeface="Calibri"/>
                <a:ea typeface="Calibri"/>
                <a:cs typeface="Calibri"/>
                <a:sym typeface="Calibri"/>
              </a:defRPr>
            </a:pPr>
            <a:r>
              <a:rPr lang="en-US" baseline="0" dirty="0" smtClean="0"/>
              <a:t>  </a:t>
            </a:r>
          </a:p>
          <a:p>
            <a:pPr algn="l" defTabSz="965008" rtl="0" latinLnBrk="0">
              <a:lnSpc>
                <a:spcPct val="90000"/>
              </a:lnSpc>
              <a:defRPr sz="1000">
                <a:latin typeface="Calibri"/>
                <a:ea typeface="Calibri"/>
                <a:cs typeface="Calibri"/>
                <a:sym typeface="Calibri"/>
              </a:defRPr>
            </a:pPr>
            <a:endParaRPr lang="en-US" baseline="0" dirty="0" smtClean="0"/>
          </a:p>
          <a:p>
            <a:pPr algn="l" defTabSz="965008" rtl="0" latinLnBrk="0">
              <a:lnSpc>
                <a:spcPct val="90000"/>
              </a:lnSpc>
              <a:defRPr sz="1000">
                <a:latin typeface="Calibri"/>
                <a:ea typeface="Calibri"/>
                <a:cs typeface="Calibri"/>
                <a:sym typeface="Calibri"/>
              </a:defRPr>
            </a:pPr>
            <a:r>
              <a:rPr lang="en-US" dirty="0" smtClean="0"/>
              <a:t> </a:t>
            </a:r>
          </a:p>
        </p:txBody>
      </p:sp>
    </p:spTree>
    <p:extLst>
      <p:ext uri="{BB962C8B-B14F-4D97-AF65-F5344CB8AC3E}">
        <p14:creationId xmlns:p14="http://schemas.microsoft.com/office/powerpoint/2010/main" val="1464954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Here’s one real world</a:t>
            </a:r>
            <a:r>
              <a:rPr lang="en-US" baseline="0" dirty="0" smtClean="0"/>
              <a:t> example of a problem in production that </a:t>
            </a:r>
            <a:r>
              <a:rPr lang="en-US" baseline="0" dirty="0" err="1" smtClean="0"/>
              <a:t>OverOps</a:t>
            </a:r>
            <a:r>
              <a:rPr lang="en-US" baseline="0" dirty="0" smtClean="0"/>
              <a:t> helped us solve.  </a:t>
            </a:r>
          </a:p>
          <a:p>
            <a:pPr lvl="0" rtl="0">
              <a:spcBef>
                <a:spcPts val="0"/>
              </a:spcBef>
              <a:buNone/>
            </a:pPr>
            <a:endParaRPr lang="en-US" baseline="0" dirty="0" smtClean="0"/>
          </a:p>
          <a:p>
            <a:pPr lvl="0" rtl="0">
              <a:spcBef>
                <a:spcPts val="0"/>
              </a:spcBef>
              <a:buNone/>
            </a:pPr>
            <a:r>
              <a:rPr lang="en-US" baseline="0" dirty="0" smtClean="0"/>
              <a:t>We monitor the battery levels of the remote controls we give out with our set-top boxes, and we notify the user when it’s time to replace the batteries in their remote.  You’d be astounded how many calls our call centers take for customers who report that their service isn’t working, when all they need to do is replace the batteries in their remote controls. </a:t>
            </a:r>
          </a:p>
          <a:p>
            <a:pPr lvl="0" rtl="0">
              <a:spcBef>
                <a:spcPts val="0"/>
              </a:spcBef>
              <a:buNone/>
            </a:pPr>
            <a:endParaRPr lang="en-US" baseline="0" dirty="0" smtClean="0"/>
          </a:p>
          <a:p>
            <a:pPr lvl="0" rtl="0">
              <a:spcBef>
                <a:spcPts val="0"/>
              </a:spcBef>
              <a:buNone/>
            </a:pPr>
            <a:r>
              <a:rPr lang="en-US" baseline="0" dirty="0" smtClean="0"/>
              <a:t>At some point the set-top firmware released a version that reported very low battery levels as 0, but the value was being serialized as an Integer rather than a Long.  When the user interface attempted to </a:t>
            </a:r>
            <a:r>
              <a:rPr lang="en-US" baseline="0" dirty="0" err="1" smtClean="0"/>
              <a:t>unmarshall</a:t>
            </a:r>
            <a:r>
              <a:rPr lang="en-US" baseline="0" dirty="0" smtClean="0"/>
              <a:t> the value, it would toss an exception.  So customers who were supposed to be getting a notification to change their remote batteries were not getting it. </a:t>
            </a:r>
          </a:p>
          <a:p>
            <a:pPr lvl="0" rtl="0">
              <a:spcBef>
                <a:spcPts val="0"/>
              </a:spcBef>
              <a:buNone/>
            </a:pPr>
            <a:endParaRPr lang="en-US" baseline="0" dirty="0" smtClean="0"/>
          </a:p>
          <a:p>
            <a:pPr lvl="0" rtl="0">
              <a:spcBef>
                <a:spcPts val="0"/>
              </a:spcBef>
              <a:buNone/>
            </a:pPr>
            <a:r>
              <a:rPr lang="en-US" baseline="0" dirty="0" smtClean="0"/>
              <a:t>This exception appeared in </a:t>
            </a:r>
            <a:r>
              <a:rPr lang="en-US" baseline="0" dirty="0" err="1" smtClean="0"/>
              <a:t>OverOps</a:t>
            </a:r>
            <a:r>
              <a:rPr lang="en-US" baseline="0" dirty="0" smtClean="0"/>
              <a:t> immediately when the problem started, and </a:t>
            </a:r>
            <a:r>
              <a:rPr lang="en-US" baseline="0" dirty="0" err="1" smtClean="0"/>
              <a:t>OverOps</a:t>
            </a:r>
            <a:r>
              <a:rPr lang="en-US" baseline="0" dirty="0" smtClean="0"/>
              <a:t> helped find exactly what data coming from the set-top box was producing this exception, and it helped us quantify magnitude of the problem and the user impact. </a:t>
            </a:r>
          </a:p>
          <a:p>
            <a:pPr lvl="0" rtl="0">
              <a:spcBef>
                <a:spcPts val="0"/>
              </a:spcBef>
              <a:buNone/>
            </a:pPr>
            <a:endParaRPr lang="en-US" baseline="0" dirty="0" smtClean="0"/>
          </a:p>
          <a:p>
            <a:pPr lvl="0" rtl="0">
              <a:spcBef>
                <a:spcPts val="0"/>
              </a:spcBef>
              <a:buNone/>
            </a:pPr>
            <a:r>
              <a:rPr lang="en-US" baseline="0" dirty="0" smtClean="0"/>
              <a:t>We were able to quickly diagnose the problem and get it fixed right away.  </a:t>
            </a:r>
          </a:p>
          <a:p>
            <a:pPr lvl="0" rtl="0">
              <a:spcBef>
                <a:spcPts val="0"/>
              </a:spcBef>
              <a:buNone/>
            </a:pPr>
            <a:endParaRPr lang="en-US" baseline="0" dirty="0" smtClean="0"/>
          </a:p>
          <a:p>
            <a:pPr lvl="0" rtl="0">
              <a:spcBef>
                <a:spcPts val="0"/>
              </a:spcBef>
              <a:buNone/>
            </a:pP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674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The other thing that I personally</a:t>
            </a:r>
            <a:r>
              <a:rPr lang="en-US" baseline="0" dirty="0" smtClean="0"/>
              <a:t> find valuable in </a:t>
            </a:r>
            <a:r>
              <a:rPr lang="en-US" baseline="0" dirty="0" err="1" smtClean="0"/>
              <a:t>OverOps</a:t>
            </a:r>
            <a:r>
              <a:rPr lang="en-US" baseline="0" dirty="0" smtClean="0"/>
              <a:t> is tracking down the long tail of issues that may not affect a large number of customers, but could result in a negative user experience for some customers.  </a:t>
            </a:r>
          </a:p>
          <a:p>
            <a:pPr lvl="0" rtl="0">
              <a:spcBef>
                <a:spcPts val="0"/>
              </a:spcBef>
              <a:buNone/>
            </a:pPr>
            <a:endParaRPr lang="en-US" baseline="0" dirty="0" smtClean="0"/>
          </a:p>
          <a:p>
            <a:pPr lvl="0" rtl="0">
              <a:spcBef>
                <a:spcPts val="0"/>
              </a:spcBef>
              <a:buNone/>
            </a:pPr>
            <a:r>
              <a:rPr lang="en-US" baseline="0" dirty="0" err="1" smtClean="0"/>
              <a:t>OverOps</a:t>
            </a:r>
            <a:r>
              <a:rPr lang="en-US" baseline="0" dirty="0" smtClean="0"/>
              <a:t> is great at listing the top errors and exceptions</a:t>
            </a:r>
            <a:r>
              <a:rPr lang="mr-IN" baseline="0" dirty="0" smtClean="0"/>
              <a:t>…</a:t>
            </a: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254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mr-IN" dirty="0" smtClean="0"/>
              <a:t>…</a:t>
            </a:r>
            <a:r>
              <a:rPr lang="en-US" dirty="0" smtClean="0"/>
              <a:t> but it</a:t>
            </a:r>
            <a:r>
              <a:rPr lang="en-US" baseline="0" dirty="0" smtClean="0"/>
              <a:t> also allows engineering teams to see all the details about the long tail</a:t>
            </a:r>
          </a:p>
          <a:p>
            <a:pPr lvl="0" rtl="0">
              <a:spcBef>
                <a:spcPts val="0"/>
              </a:spcBef>
              <a:buNone/>
            </a:pPr>
            <a:endParaRPr lang="en-US" baseline="0" dirty="0" smtClean="0"/>
          </a:p>
          <a:p>
            <a:pPr lvl="0" rtl="0">
              <a:spcBef>
                <a:spcPts val="0"/>
              </a:spcBef>
              <a:buNone/>
            </a:pPr>
            <a:r>
              <a:rPr lang="en-US" baseline="0" dirty="0" smtClean="0"/>
              <a:t>These types of issues never set off any alarms, and generally get buried in terabytes of </a:t>
            </a:r>
            <a:r>
              <a:rPr lang="en-US" baseline="0" dirty="0" err="1" smtClean="0"/>
              <a:t>Splunk</a:t>
            </a:r>
            <a:r>
              <a:rPr lang="en-US" baseline="0" dirty="0" smtClean="0"/>
              <a:t> logs.  </a:t>
            </a:r>
          </a:p>
          <a:p>
            <a:pPr lvl="0" rtl="0">
              <a:spcBef>
                <a:spcPts val="0"/>
              </a:spcBef>
              <a:buNone/>
            </a:pPr>
            <a:endParaRPr lang="en-US" baseline="0" dirty="0" smtClean="0"/>
          </a:p>
          <a:p>
            <a:pPr lvl="0" rtl="0">
              <a:spcBef>
                <a:spcPts val="0"/>
              </a:spcBef>
              <a:buNone/>
            </a:pPr>
            <a:r>
              <a:rPr lang="en-US" baseline="0" dirty="0" smtClean="0"/>
              <a:t>With </a:t>
            </a:r>
            <a:r>
              <a:rPr lang="en-US" baseline="0" dirty="0" err="1" smtClean="0"/>
              <a:t>OverOps</a:t>
            </a:r>
            <a:r>
              <a:rPr lang="en-US" baseline="0" dirty="0" smtClean="0"/>
              <a:t>, it’s easy to figure out which ones are customer impacting, and address those first.  </a:t>
            </a:r>
            <a:endParaRPr dirty="0"/>
          </a:p>
        </p:txBody>
      </p:sp>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49095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smtClean="0"/>
              <a:t>To summarize </a:t>
            </a:r>
          </a:p>
          <a:p>
            <a:pPr lvl="0">
              <a:spcBef>
                <a:spcPts val="0"/>
              </a:spcBef>
              <a:buNone/>
            </a:pPr>
            <a:endParaRPr lang="en-US" dirty="0" smtClean="0"/>
          </a:p>
          <a:p>
            <a:pPr lvl="0">
              <a:spcBef>
                <a:spcPts val="0"/>
              </a:spcBef>
              <a:buNone/>
            </a:pPr>
            <a:endParaRPr dirty="0"/>
          </a:p>
          <a:p>
            <a:pPr lvl="0" rtl="0">
              <a:spcBef>
                <a:spcPts val="0"/>
              </a:spcBef>
              <a:buNone/>
            </a:pPr>
            <a:r>
              <a:rPr lang="en-US" dirty="0" smtClean="0"/>
              <a:t>Here’s why</a:t>
            </a:r>
            <a:r>
              <a:rPr lang="en-US" baseline="0" dirty="0" smtClean="0"/>
              <a:t> </a:t>
            </a:r>
            <a:r>
              <a:rPr lang="en-US" dirty="0" smtClean="0"/>
              <a:t>we use </a:t>
            </a:r>
            <a:r>
              <a:rPr lang="en-US" dirty="0" err="1" smtClean="0"/>
              <a:t>OverOps</a:t>
            </a:r>
            <a:r>
              <a:rPr lang="en-US" dirty="0" smtClean="0"/>
              <a:t> for X1:</a:t>
            </a:r>
          </a:p>
          <a:p>
            <a:pPr marL="228600" lvl="0" indent="-228600" rtl="0">
              <a:spcBef>
                <a:spcPts val="0"/>
              </a:spcBef>
              <a:buAutoNum type="arabicPeriod"/>
            </a:pPr>
            <a:r>
              <a:rPr lang="en-US" dirty="0" smtClean="0"/>
              <a:t>The issues</a:t>
            </a:r>
            <a:r>
              <a:rPr lang="en-US" baseline="0" dirty="0" smtClean="0"/>
              <a:t> </a:t>
            </a:r>
            <a:r>
              <a:rPr lang="en-US" baseline="0" dirty="0" err="1" smtClean="0"/>
              <a:t>OverOps</a:t>
            </a:r>
            <a:r>
              <a:rPr lang="en-US" baseline="0" dirty="0" smtClean="0"/>
              <a:t> reports have the level of detail a developer needs to figure out how to fix it. </a:t>
            </a:r>
          </a:p>
          <a:p>
            <a:pPr marL="228600" lvl="0" indent="-228600" rtl="0">
              <a:spcBef>
                <a:spcPts val="0"/>
              </a:spcBef>
              <a:buAutoNum type="arabicPeriod"/>
            </a:pPr>
            <a:r>
              <a:rPr lang="en-US" baseline="0" dirty="0" smtClean="0"/>
              <a:t>New problems that surface in production can be discovered quickly with a bit of vigilance on the part of the dev team</a:t>
            </a:r>
          </a:p>
          <a:p>
            <a:pPr marL="228600" lvl="0" indent="-228600" rtl="0">
              <a:spcBef>
                <a:spcPts val="0"/>
              </a:spcBef>
              <a:buAutoNum type="arabicPeriod"/>
            </a:pPr>
            <a:r>
              <a:rPr lang="en-US" baseline="0" dirty="0" smtClean="0"/>
              <a:t>And it provides visibility into the long tail of issues that may otherwise have gone undetected. </a:t>
            </a:r>
          </a:p>
          <a:p>
            <a:pPr marL="228600" lvl="0" indent="-228600" rtl="0">
              <a:spcBef>
                <a:spcPts val="0"/>
              </a:spcBef>
              <a:buAutoNum type="arabicPeriod"/>
            </a:pPr>
            <a:endParaRPr lang="en-US" baseline="0" dirty="0" smtClean="0"/>
          </a:p>
          <a:p>
            <a:pPr marL="228600" lvl="0" indent="-228600" rtl="0">
              <a:spcBef>
                <a:spcPts val="0"/>
              </a:spcBef>
              <a:buAutoNum type="arabicPeriod"/>
            </a:pPr>
            <a:endParaRPr lang="en-US" baseline="0" dirty="0" smtClean="0"/>
          </a:p>
          <a:p>
            <a:pPr marL="228600" lvl="0" indent="-228600" rtl="0">
              <a:spcBef>
                <a:spcPts val="0"/>
              </a:spcBef>
              <a:buAutoNum type="arabicPeriod"/>
            </a:pPr>
            <a:endParaRPr lang="en-US" baseline="0" dirty="0" smtClean="0"/>
          </a:p>
          <a:p>
            <a:pPr marL="228600" lvl="0" indent="-228600" rtl="0">
              <a:spcBef>
                <a:spcPts val="0"/>
              </a:spcBef>
              <a:buAutoNum type="arabicPeriod"/>
            </a:pPr>
            <a:r>
              <a:rPr lang="en-US" baseline="0" dirty="0" smtClean="0"/>
              <a:t>If you’re interested in learning more or trying out </a:t>
            </a:r>
            <a:r>
              <a:rPr lang="en-US" baseline="0" dirty="0" err="1" smtClean="0"/>
              <a:t>OverOps</a:t>
            </a:r>
            <a:r>
              <a:rPr lang="en-US" baseline="0" dirty="0" smtClean="0"/>
              <a:t>, I suggest you get in touch with these fine gentleman here or visit their booth </a:t>
            </a:r>
          </a:p>
        </p:txBody>
      </p:sp>
      <p:sp>
        <p:nvSpPr>
          <p:cNvPr id="243" name="Shape 2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smtClean="0"/>
              <a:t>So that’s it for me</a:t>
            </a:r>
            <a:r>
              <a:rPr lang="en-US" baseline="0" dirty="0" smtClean="0"/>
              <a:t> </a:t>
            </a:r>
            <a:r>
              <a:rPr lang="mr-IN" baseline="0" dirty="0" smtClean="0"/>
              <a:t>–</a:t>
            </a:r>
            <a:r>
              <a:rPr lang="en-US" baseline="0" dirty="0" smtClean="0"/>
              <a:t> I’d be happy to answer any questions you all may have.  </a:t>
            </a:r>
          </a:p>
          <a:p>
            <a:pPr lvl="0" rtl="0">
              <a:spcBef>
                <a:spcPts val="0"/>
              </a:spcBef>
              <a:buNone/>
            </a:pPr>
            <a:endParaRPr lang="en-US" baseline="0" dirty="0" smtClean="0"/>
          </a:p>
          <a:p>
            <a:pPr lvl="0" rtl="0">
              <a:spcBef>
                <a:spcPts val="0"/>
              </a:spcBef>
              <a:buNone/>
            </a:pPr>
            <a:r>
              <a:rPr lang="en-US" baseline="0" dirty="0" smtClean="0"/>
              <a:t>And if you’re a developer looking for a job in the Philadelphia area, shot me a note!</a:t>
            </a:r>
          </a:p>
          <a:p>
            <a:pPr lvl="0" rtl="0">
              <a:spcBef>
                <a:spcPts val="0"/>
              </a:spcBef>
              <a:buNone/>
            </a:pPr>
            <a:endParaRPr lang="en-US" baseline="0" dirty="0" smtClean="0"/>
          </a:p>
        </p:txBody>
      </p:sp>
      <p:sp>
        <p:nvSpPr>
          <p:cNvPr id="75" name="Shape 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2020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417513" y="701675"/>
            <a:ext cx="6242050" cy="3511550"/>
          </a:xfrm>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pPr algn="l" defTabSz="965008" rtl="1" latinLnBrk="0">
              <a:lnSpc>
                <a:spcPct val="90000"/>
              </a:lnSpc>
              <a:defRPr sz="1000">
                <a:latin typeface="Calibri"/>
                <a:ea typeface="Calibri"/>
                <a:cs typeface="Calibri"/>
                <a:sym typeface="Calibri"/>
              </a:defRPr>
            </a:pPr>
            <a:r>
              <a:rPr lang="en-US" b="1" dirty="0" smtClean="0"/>
              <a:t>TALK TRACK:</a:t>
            </a:r>
          </a:p>
          <a:p>
            <a:pPr algn="l" defTabSz="965008" rtl="1" latinLnBrk="0">
              <a:lnSpc>
                <a:spcPct val="90000"/>
              </a:lnSpc>
              <a:defRPr sz="1000">
                <a:latin typeface="Calibri"/>
                <a:ea typeface="Calibri"/>
                <a:cs typeface="Calibri"/>
                <a:sym typeface="Calibri"/>
              </a:defRPr>
            </a:pPr>
            <a:endParaRPr lang="en-US" dirty="0" smtClean="0"/>
          </a:p>
          <a:p>
            <a:pPr algn="l" defTabSz="965008" rtl="1" latinLnBrk="0">
              <a:lnSpc>
                <a:spcPct val="90000"/>
              </a:lnSpc>
              <a:defRPr sz="1000">
                <a:latin typeface="Calibri"/>
                <a:ea typeface="Calibri"/>
                <a:cs typeface="Calibri"/>
                <a:sym typeface="Calibri"/>
              </a:defRPr>
            </a:pPr>
            <a:r>
              <a:rPr lang="en-US" dirty="0" smtClean="0"/>
              <a:t>(1) Our customers</a:t>
            </a:r>
            <a:r>
              <a:rPr lang="en-US" baseline="0" dirty="0" smtClean="0"/>
              <a:t> are telling us that their current tooling is simply not up to the task, and it is most evident when it comes to trying to identify the root cause to resolve these errors as fast as possible.</a:t>
            </a:r>
          </a:p>
          <a:p>
            <a:pPr algn="l" defTabSz="965008" rtl="1" latinLnBrk="0">
              <a:lnSpc>
                <a:spcPct val="90000"/>
              </a:lnSpc>
              <a:defRPr sz="1000">
                <a:latin typeface="Calibri"/>
                <a:ea typeface="Calibri"/>
                <a:cs typeface="Calibri"/>
                <a:sym typeface="Calibri"/>
              </a:defRPr>
            </a:pPr>
            <a:endParaRPr lang="en-US" baseline="0" dirty="0" smtClean="0"/>
          </a:p>
          <a:p>
            <a:pPr algn="l" defTabSz="965008" rtl="1" latinLnBrk="0">
              <a:lnSpc>
                <a:spcPct val="90000"/>
              </a:lnSpc>
              <a:defRPr sz="1000">
                <a:latin typeface="Calibri"/>
                <a:ea typeface="Calibri"/>
                <a:cs typeface="Calibri"/>
                <a:sym typeface="Calibri"/>
              </a:defRPr>
            </a:pPr>
            <a:r>
              <a:rPr lang="en-US" baseline="0" dirty="0" smtClean="0"/>
              <a:t>(2) They are finding that their Log Analyzers, while great, simply do not provide enough meaningful and actionable information around the variable state associated with the error and as a result it is time to consuming when trying reproduce the error, determine root cause and then move on to resolving the issue. </a:t>
            </a:r>
          </a:p>
          <a:p>
            <a:pPr algn="l" defTabSz="965008" rtl="1" latinLnBrk="0">
              <a:lnSpc>
                <a:spcPct val="90000"/>
              </a:lnSpc>
              <a:defRPr sz="1000">
                <a:latin typeface="Calibri"/>
                <a:ea typeface="Calibri"/>
                <a:cs typeface="Calibri"/>
                <a:sym typeface="Calibri"/>
              </a:defRPr>
            </a:pPr>
            <a:endParaRPr lang="en-US" baseline="0" dirty="0" smtClean="0"/>
          </a:p>
          <a:p>
            <a:pPr algn="l" defTabSz="965008" rtl="1" latinLnBrk="0">
              <a:lnSpc>
                <a:spcPct val="90000"/>
              </a:lnSpc>
              <a:defRPr sz="1000">
                <a:latin typeface="Calibri"/>
                <a:ea typeface="Calibri"/>
                <a:cs typeface="Calibri"/>
                <a:sym typeface="Calibri"/>
              </a:defRPr>
            </a:pPr>
            <a:r>
              <a:rPr lang="en-US" baseline="0" dirty="0" smtClean="0"/>
              <a:t>(3)  Additionally, while they enjoy the benefits their APM tooling provides them regarding performance and addressing bottlenecks, our customers know that these APM solution are not designed to “scratch this itch,” and only provide high level information re reliability and availability issues associated with code breaking in production.  </a:t>
            </a:r>
          </a:p>
          <a:p>
            <a:pPr algn="l" defTabSz="965008" rtl="1" latinLnBrk="0">
              <a:lnSpc>
                <a:spcPct val="90000"/>
              </a:lnSpc>
              <a:defRPr sz="1000">
                <a:latin typeface="Calibri"/>
                <a:ea typeface="Calibri"/>
                <a:cs typeface="Calibri"/>
                <a:sym typeface="Calibri"/>
              </a:defRPr>
            </a:pPr>
            <a:endParaRPr lang="en-US" baseline="0" dirty="0" smtClean="0"/>
          </a:p>
          <a:p>
            <a:pPr algn="l" defTabSz="965008" rtl="1" latinLnBrk="0">
              <a:lnSpc>
                <a:spcPct val="90000"/>
              </a:lnSpc>
              <a:defRPr sz="1000">
                <a:latin typeface="Calibri"/>
                <a:ea typeface="Calibri"/>
                <a:cs typeface="Calibri"/>
                <a:sym typeface="Calibri"/>
              </a:defRPr>
            </a:pPr>
            <a:r>
              <a:rPr lang="en-US" baseline="0" dirty="0" smtClean="0"/>
              <a:t>(4) As a result, our customers tell us that Customer Support, Operations and the Development teams spend more time then would like going back and forth, working together, trying to figure what occurred and that in some instances our customers are telling us that their developers are spending anywhere between 20% to 40% of their time trying to debug in production.</a:t>
            </a:r>
            <a:endParaRPr lang="en-US" dirty="0" smtClean="0"/>
          </a:p>
          <a:p>
            <a:pPr algn="l" defTabSz="965008" rtl="1" latinLnBrk="0">
              <a:lnSpc>
                <a:spcPct val="90000"/>
              </a:lnSpc>
              <a:defRPr sz="1000">
                <a:latin typeface="Calibri"/>
                <a:ea typeface="Calibri"/>
                <a:cs typeface="Calibri"/>
                <a:sym typeface="Calibri"/>
              </a:defRPr>
            </a:pPr>
            <a:endParaRPr lang="en-US" baseline="0" dirty="0" smtClean="0"/>
          </a:p>
          <a:p>
            <a:pPr algn="l" defTabSz="965008" rtl="1" latinLnBrk="0">
              <a:lnSpc>
                <a:spcPct val="90000"/>
              </a:lnSpc>
              <a:defRPr sz="1000">
                <a:latin typeface="Calibri"/>
                <a:ea typeface="Calibri"/>
                <a:cs typeface="Calibri"/>
                <a:sym typeface="Calibri"/>
              </a:defRPr>
            </a:pPr>
            <a:endParaRPr lang="en-US" baseline="0" dirty="0" smtClean="0"/>
          </a:p>
          <a:p>
            <a:pPr algn="l" defTabSz="965008" rtl="1" latinLnBrk="0">
              <a:lnSpc>
                <a:spcPct val="90000"/>
              </a:lnSpc>
              <a:defRPr sz="1000">
                <a:latin typeface="Calibri"/>
                <a:ea typeface="Calibri"/>
                <a:cs typeface="Calibri"/>
                <a:sym typeface="Calibri"/>
              </a:defRPr>
            </a:pPr>
            <a:r>
              <a:rPr lang="en-US" b="1" baseline="0" dirty="0" smtClean="0"/>
              <a:t>QUESTIONS TO ASK:</a:t>
            </a:r>
          </a:p>
          <a:p>
            <a:pPr algn="l" defTabSz="965008" rtl="1" latinLnBrk="0">
              <a:lnSpc>
                <a:spcPct val="90000"/>
              </a:lnSpc>
              <a:defRPr sz="1000">
                <a:latin typeface="Calibri"/>
                <a:ea typeface="Calibri"/>
                <a:cs typeface="Calibri"/>
                <a:sym typeface="Calibri"/>
              </a:defRPr>
            </a:pPr>
            <a:endParaRPr lang="en-US" baseline="0" dirty="0" smtClean="0"/>
          </a:p>
          <a:p>
            <a:pPr marL="457200" indent="-457200" rtl="0">
              <a:buFont typeface="+mj-lt"/>
              <a:buAutoNum type="arabicPeriod"/>
            </a:pPr>
            <a:r>
              <a:rPr lang="en-US" sz="2200" b="0" i="0" u="none" strike="noStrike" baseline="0" dirty="0" smtClean="0">
                <a:effectLst/>
                <a:latin typeface="+mj-lt"/>
                <a:ea typeface="+mj-ea"/>
                <a:cs typeface="+mj-cs"/>
                <a:sym typeface="Helvetica Neue"/>
              </a:rPr>
              <a:t>May I ask, are your teams sifting through logs to determine root cause like our customers did?</a:t>
            </a:r>
          </a:p>
          <a:p>
            <a:pPr marL="457200" indent="-457200" rtl="0">
              <a:buFont typeface="+mj-lt"/>
              <a:buAutoNum type="arabicPeriod"/>
            </a:pPr>
            <a:endParaRPr lang="en-US" sz="2200" b="0" i="0" u="none" strike="noStrike" baseline="0" dirty="0" smtClean="0">
              <a:effectLst/>
              <a:latin typeface="+mj-lt"/>
              <a:ea typeface="+mj-ea"/>
              <a:cs typeface="+mj-cs"/>
              <a:sym typeface="Helvetica Neue"/>
            </a:endParaRPr>
          </a:p>
          <a:p>
            <a:pPr marL="457200" indent="-457200" rtl="0">
              <a:buFont typeface="+mj-lt"/>
              <a:buAutoNum type="arabicPeriod"/>
            </a:pPr>
            <a:r>
              <a:rPr lang="en-US" sz="2200" b="0" i="0" u="none" strike="noStrike" baseline="0" dirty="0" smtClean="0">
                <a:effectLst/>
                <a:latin typeface="+mj-lt"/>
                <a:ea typeface="+mj-ea"/>
                <a:cs typeface="+mj-cs"/>
                <a:sym typeface="Helvetica Neue"/>
              </a:rPr>
              <a:t>Roughly speaking, what % of time does your team spend troubleshooting staging and production today?  Is it 10% or 20% or 30%?</a:t>
            </a:r>
          </a:p>
          <a:p>
            <a:pPr marL="457200" indent="-457200" rtl="0">
              <a:buFont typeface="+mj-lt"/>
              <a:buAutoNum type="arabicPeriod"/>
            </a:pPr>
            <a:endParaRPr lang="en-US" sz="2200" b="0" i="0" u="none" strike="noStrike" baseline="0" dirty="0" smtClean="0">
              <a:effectLst/>
              <a:latin typeface="+mj-lt"/>
              <a:ea typeface="+mj-ea"/>
              <a:cs typeface="+mj-cs"/>
              <a:sym typeface="Helvetica Neue"/>
            </a:endParaRPr>
          </a:p>
          <a:p>
            <a:pPr marL="457200" indent="-457200" rtl="0">
              <a:buFont typeface="+mj-lt"/>
              <a:buAutoNum type="arabicPeriod"/>
            </a:pPr>
            <a:r>
              <a:rPr lang="en-US" sz="2200" b="0" i="0" u="none" strike="noStrike" baseline="0" dirty="0" smtClean="0">
                <a:effectLst/>
                <a:latin typeface="+mj-lt"/>
                <a:ea typeface="+mj-ea"/>
                <a:cs typeface="+mj-cs"/>
                <a:sym typeface="Helvetica Neue"/>
              </a:rPr>
              <a:t>How many developers do you have? </a:t>
            </a:r>
          </a:p>
          <a:p>
            <a:pPr rtl="0"/>
            <a:endParaRPr lang="en-US" sz="2200" b="1" i="0" u="none" strike="noStrike" baseline="0" dirty="0" smtClean="0">
              <a:effectLst/>
              <a:latin typeface="+mj-lt"/>
              <a:ea typeface="+mj-ea"/>
              <a:cs typeface="+mj-cs"/>
              <a:sym typeface="Helvetica Neue"/>
            </a:endParaRPr>
          </a:p>
          <a:p>
            <a:pPr marL="457200" indent="-457200" rtl="0">
              <a:buFont typeface="+mj-lt"/>
              <a:buAutoNum type="arabicPeriod"/>
            </a:pPr>
            <a:endParaRPr lang="is-IS" sz="2200" b="0" i="0" u="none" strike="noStrike" baseline="0" dirty="0" smtClean="0">
              <a:effectLst/>
              <a:latin typeface="+mj-lt"/>
              <a:ea typeface="+mj-ea"/>
              <a:cs typeface="+mj-cs"/>
              <a:sym typeface="Helvetica Neue"/>
            </a:endParaRPr>
          </a:p>
          <a:p>
            <a:pPr algn="l" defTabSz="965008" rtl="1" latinLnBrk="0">
              <a:lnSpc>
                <a:spcPct val="90000"/>
              </a:lnSpc>
              <a:defRPr sz="1000">
                <a:latin typeface="Calibri"/>
                <a:ea typeface="Calibri"/>
                <a:cs typeface="Calibri"/>
                <a:sym typeface="Calibri"/>
              </a:defRPr>
            </a:pPr>
            <a:endParaRPr lang="en-US" dirty="0" smtClean="0"/>
          </a:p>
        </p:txBody>
      </p:sp>
    </p:spTree>
    <p:extLst>
      <p:ext uri="{BB962C8B-B14F-4D97-AF65-F5344CB8AC3E}">
        <p14:creationId xmlns:p14="http://schemas.microsoft.com/office/powerpoint/2010/main" val="1289038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53628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417513" y="701675"/>
            <a:ext cx="6242050" cy="3511550"/>
          </a:xfrm>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pPr rtl="0"/>
            <a:r>
              <a:rPr lang="en-US" b="1" dirty="0"/>
              <a:t>TALK TRACK:</a:t>
            </a:r>
          </a:p>
          <a:p>
            <a:pPr rtl="0"/>
            <a:endParaRPr lang="en-US" dirty="0"/>
          </a:p>
          <a:p>
            <a:pPr rtl="0"/>
            <a:r>
              <a:rPr lang="en-US" dirty="0"/>
              <a:t>(1) So in summary, our customers</a:t>
            </a:r>
            <a:r>
              <a:rPr lang="en-US" baseline="0" dirty="0"/>
              <a:t> tell us that they see 3 possible business values due to OverOps ability to proactively detect all new errors and exceptions and then reduce MTTI by 90%+ and they are:</a:t>
            </a:r>
          </a:p>
          <a:p>
            <a:pPr rtl="0"/>
            <a:endParaRPr lang="en-US" dirty="0"/>
          </a:p>
          <a:p>
            <a:pPr rtl="0"/>
            <a:r>
              <a:rPr lang="en-US" b="1" dirty="0"/>
              <a:t>(2)</a:t>
            </a:r>
            <a:r>
              <a:rPr lang="en-US" b="1" baseline="0" dirty="0"/>
              <a:t> We provide</a:t>
            </a:r>
            <a:r>
              <a:rPr lang="en-US" b="1" dirty="0"/>
              <a:t> Increased Reliability</a:t>
            </a:r>
            <a:r>
              <a:rPr lang="en-US" b="1" baseline="0" dirty="0"/>
              <a:t> and this</a:t>
            </a:r>
            <a:r>
              <a:rPr lang="en-US" baseline="0" dirty="0"/>
              <a:t> </a:t>
            </a:r>
            <a:r>
              <a:rPr lang="en-US" dirty="0"/>
              <a:t>enables our customers to </a:t>
            </a:r>
            <a:r>
              <a:rPr lang="en-US" b="1" dirty="0"/>
              <a:t>increase customer satisfaction, brand &amp; Revenue</a:t>
            </a:r>
          </a:p>
          <a:p>
            <a:pPr rtl="0"/>
            <a:endParaRPr lang="en-US" dirty="0"/>
          </a:p>
          <a:p>
            <a:pPr rtl="0"/>
            <a:r>
              <a:rPr lang="en-US" b="1" dirty="0"/>
              <a:t>(3) Additionally, we dramatically improve Staff Efficiency</a:t>
            </a:r>
            <a:r>
              <a:rPr lang="en-US" b="0" baseline="0" dirty="0"/>
              <a:t> b</a:t>
            </a:r>
            <a:r>
              <a:rPr lang="en-US" dirty="0"/>
              <a:t>y </a:t>
            </a:r>
            <a:r>
              <a:rPr lang="en-US" b="1" dirty="0">
                <a:solidFill>
                  <a:srgbClr val="FF0000"/>
                </a:solidFill>
              </a:rPr>
              <a:t>reducing MTTI by 90%...... </a:t>
            </a:r>
            <a:r>
              <a:rPr lang="en-US" dirty="0"/>
              <a:t>our customers can reallocate that additional capacity to do many things, including addressing development backlog, or avoid hiring additional staff to save operational expenses.</a:t>
            </a:r>
          </a:p>
          <a:p>
            <a:pPr rtl="0"/>
            <a:endParaRPr lang="en-US" dirty="0"/>
          </a:p>
          <a:p>
            <a:pPr rtl="0"/>
            <a:r>
              <a:rPr lang="en-US" b="1" dirty="0"/>
              <a:t>(4) And finally, they see OverOps</a:t>
            </a:r>
            <a:r>
              <a:rPr lang="en-US" b="1" baseline="0" dirty="0"/>
              <a:t> helping them </a:t>
            </a:r>
            <a:r>
              <a:rPr lang="en-US" b="1" dirty="0"/>
              <a:t>Increase Release frequency and support their CI/CD initiative</a:t>
            </a:r>
            <a:r>
              <a:rPr lang="en-US" b="1" baseline="0" dirty="0"/>
              <a:t> by </a:t>
            </a:r>
            <a:r>
              <a:rPr lang="en-US" dirty="0"/>
              <a:t>removing the negative the negative consequences</a:t>
            </a:r>
            <a:r>
              <a:rPr lang="en-US" baseline="0" dirty="0"/>
              <a:t> associated with moving so quickly</a:t>
            </a:r>
            <a:r>
              <a:rPr lang="is-IS" baseline="0" dirty="0"/>
              <a:t>….</a:t>
            </a:r>
            <a:r>
              <a:rPr lang="en-US" dirty="0"/>
              <a:t> breaking in production!   In other words,</a:t>
            </a:r>
            <a:r>
              <a:rPr lang="en-US" baseline="0" dirty="0"/>
              <a:t> “move fast, break fast and fix fast”</a:t>
            </a:r>
            <a:r>
              <a:rPr lang="en-US" dirty="0"/>
              <a:t> </a:t>
            </a:r>
          </a:p>
          <a:p>
            <a:pPr rtl="0"/>
            <a:endParaRPr lang="en-US" dirty="0"/>
          </a:p>
          <a:p>
            <a:pPr rtl="0"/>
            <a:endParaRPr lang="en-US" dirty="0"/>
          </a:p>
          <a:p>
            <a:pPr rtl="0"/>
            <a:endParaRPr lang="en-US" dirty="0"/>
          </a:p>
          <a:p>
            <a:pPr rtl="0"/>
            <a:r>
              <a:rPr lang="en-US" b="1" dirty="0"/>
              <a:t>QUESTIONS TO ASK:</a:t>
            </a:r>
          </a:p>
          <a:p>
            <a:pPr rtl="0"/>
            <a:endParaRPr lang="en-US" dirty="0"/>
          </a:p>
          <a:p>
            <a:pPr marL="457200" indent="-457200" rtl="0">
              <a:buAutoNum type="arabicParenBoth"/>
            </a:pPr>
            <a:r>
              <a:rPr lang="en-US" baseline="0" dirty="0"/>
              <a:t>I have to ask, If OverOps worked as advertised, and we could help you proactively detect issues and then reduce MTTI by over 90%, what do you see the business value to you folks ?    </a:t>
            </a:r>
          </a:p>
          <a:p>
            <a:pPr marL="457200" indent="-457200" rtl="0">
              <a:buAutoNum type="arabicParenBoth"/>
            </a:pPr>
            <a:endParaRPr lang="en-US" baseline="0" dirty="0"/>
          </a:p>
          <a:p>
            <a:pPr marL="457200" indent="-457200" rtl="0">
              <a:buAutoNum type="arabicParenBoth"/>
            </a:pPr>
            <a:r>
              <a:rPr lang="en-US" baseline="0" dirty="0"/>
              <a:t>Is this about protecting Brand &amp; Revenue for you guys?   </a:t>
            </a:r>
          </a:p>
          <a:p>
            <a:pPr marL="457200" indent="-457200" rtl="0">
              <a:buAutoNum type="arabicParenBoth"/>
            </a:pPr>
            <a:endParaRPr lang="en-US" baseline="0" dirty="0"/>
          </a:p>
          <a:p>
            <a:pPr marL="457200" indent="-457200" rtl="0">
              <a:buAutoNum type="arabicParenBoth"/>
            </a:pPr>
            <a:r>
              <a:rPr lang="en-US" baseline="0" dirty="0"/>
              <a:t>Or is it more about improving staff efficiency?   </a:t>
            </a:r>
          </a:p>
          <a:p>
            <a:pPr marL="457200" indent="-457200" rtl="0">
              <a:buAutoNum type="arabicParenBoth"/>
            </a:pPr>
            <a:endParaRPr lang="en-US" baseline="0" dirty="0"/>
          </a:p>
          <a:p>
            <a:pPr marL="457200" indent="-457200" rtl="0">
              <a:buAutoNum type="arabicParenBoth"/>
            </a:pPr>
            <a:r>
              <a:rPr lang="en-US" baseline="0" dirty="0"/>
              <a:t>And if we could give you back 75% of the time your folks spend debugging in production, what would you do with that time?  </a:t>
            </a:r>
          </a:p>
          <a:p>
            <a:pPr marL="457200" indent="-457200" rtl="0">
              <a:buAutoNum type="arabicParenBoth"/>
            </a:pPr>
            <a:endParaRPr lang="en-US" baseline="0" dirty="0"/>
          </a:p>
          <a:p>
            <a:pPr marL="457200" indent="-457200" rtl="0">
              <a:buAutoNum type="arabicParenBoth"/>
            </a:pPr>
            <a:r>
              <a:rPr lang="en-US" baseline="0" dirty="0"/>
              <a:t>Would you avoid hiring more folk? </a:t>
            </a:r>
          </a:p>
          <a:p>
            <a:pPr marL="457200" indent="-457200" rtl="0">
              <a:buAutoNum type="arabicParenBoth"/>
            </a:pPr>
            <a:endParaRPr lang="en-US" baseline="0" dirty="0"/>
          </a:p>
          <a:p>
            <a:pPr marL="457200" indent="-457200" rtl="0">
              <a:buAutoNum type="arabicParenBoth"/>
            </a:pPr>
            <a:r>
              <a:rPr lang="en-US" baseline="0" dirty="0"/>
              <a:t>Or would you address your engineering backlog?    </a:t>
            </a:r>
          </a:p>
          <a:p>
            <a:pPr marL="457200" indent="-457200" rtl="0">
              <a:buAutoNum type="arabicParenBoth"/>
            </a:pPr>
            <a:endParaRPr lang="en-US" baseline="0" dirty="0"/>
          </a:p>
          <a:p>
            <a:pPr marL="457200" indent="-457200" rtl="0">
              <a:buAutoNum type="arabicParenBoth"/>
            </a:pPr>
            <a:r>
              <a:rPr lang="en-US" baseline="0" dirty="0"/>
              <a:t>Or is this all about releasing faster and supporting your CI/CD initiative?  </a:t>
            </a:r>
          </a:p>
          <a:p>
            <a:pPr marL="457200" indent="-457200" rtl="0">
              <a:buAutoNum type="arabicParenBoth"/>
            </a:pPr>
            <a:endParaRPr lang="en-US" baseline="0" dirty="0"/>
          </a:p>
        </p:txBody>
      </p:sp>
    </p:spTree>
    <p:extLst>
      <p:ext uri="{BB962C8B-B14F-4D97-AF65-F5344CB8AC3E}">
        <p14:creationId xmlns:p14="http://schemas.microsoft.com/office/powerpoint/2010/main" val="212427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pPr defTabSz="965008">
              <a:lnSpc>
                <a:spcPct val="80000"/>
              </a:lnSpc>
              <a:defRPr sz="1000">
                <a:latin typeface="Calibri"/>
                <a:ea typeface="Calibri"/>
                <a:cs typeface="Calibri"/>
                <a:sym typeface="Calibri"/>
              </a:defRPr>
            </a:pPr>
            <a:r>
              <a:rPr lang="en-US" sz="1000" b="1" dirty="0">
                <a:latin typeface="Calibri" panose="020F0502020204030204" pitchFamily="34" charset="0"/>
              </a:rPr>
              <a:t>TALK</a:t>
            </a:r>
            <a:r>
              <a:rPr lang="en-US" sz="1000" b="1" baseline="0" dirty="0">
                <a:latin typeface="Calibri" panose="020F0502020204030204" pitchFamily="34" charset="0"/>
              </a:rPr>
              <a:t> TRACK:</a:t>
            </a:r>
          </a:p>
          <a:p>
            <a:pPr defTabSz="965008">
              <a:lnSpc>
                <a:spcPct val="80000"/>
              </a:lnSpc>
              <a:defRPr sz="1000">
                <a:latin typeface="Calibri"/>
                <a:ea typeface="Calibri"/>
                <a:cs typeface="Calibri"/>
                <a:sym typeface="Calibri"/>
              </a:defRPr>
            </a:pPr>
            <a:endParaRPr lang="en-US" sz="1000" baseline="0" dirty="0">
              <a:latin typeface="Calibri" panose="020F0502020204030204" pitchFamily="34" charset="0"/>
            </a:endParaRPr>
          </a:p>
          <a:p>
            <a:pPr defTabSz="965008">
              <a:lnSpc>
                <a:spcPct val="80000"/>
              </a:lnSpc>
              <a:defRPr sz="1000">
                <a:latin typeface="Calibri"/>
                <a:ea typeface="Calibri"/>
                <a:cs typeface="Calibri"/>
                <a:sym typeface="Calibri"/>
              </a:defRPr>
            </a:pPr>
            <a:r>
              <a:rPr lang="en-US" sz="1000" baseline="0" dirty="0">
                <a:latin typeface="Calibri" panose="020F0502020204030204" pitchFamily="34" charset="0"/>
              </a:rPr>
              <a:t>(1)  When you look at our customers, it is exciting to see that </a:t>
            </a:r>
            <a:r>
              <a:rPr lang="en-US" sz="1000" dirty="0">
                <a:latin typeface="Calibri" panose="020F0502020204030204" pitchFamily="34" charset="0"/>
              </a:rPr>
              <a:t>OverOps is experiencing broad market adoption</a:t>
            </a:r>
            <a:r>
              <a:rPr lang="en-US" sz="1000" baseline="0" dirty="0">
                <a:latin typeface="Calibri" panose="020F0502020204030204" pitchFamily="34" charset="0"/>
              </a:rPr>
              <a:t> with customers across all verticals, from finance, to e-commerce, to healthcare to media, </a:t>
            </a:r>
            <a:r>
              <a:rPr lang="en-US" sz="1000" baseline="0" dirty="0" err="1">
                <a:latin typeface="Calibri" panose="020F0502020204030204" pitchFamily="34" charset="0"/>
              </a:rPr>
              <a:t>etc</a:t>
            </a:r>
            <a:r>
              <a:rPr lang="en-US" sz="1000" baseline="0" dirty="0">
                <a:latin typeface="Calibri" panose="020F0502020204030204" pitchFamily="34" charset="0"/>
              </a:rPr>
              <a:t> etc. </a:t>
            </a:r>
            <a:endParaRPr lang="en-US" sz="1000" dirty="0">
              <a:latin typeface="Calibri" panose="020F0502020204030204" pitchFamily="34" charset="0"/>
            </a:endParaRPr>
          </a:p>
          <a:p>
            <a:pPr defTabSz="965008">
              <a:lnSpc>
                <a:spcPct val="80000"/>
              </a:lnSpc>
              <a:defRPr sz="1000">
                <a:latin typeface="Calibri"/>
                <a:ea typeface="Calibri"/>
                <a:cs typeface="Calibri"/>
                <a:sym typeface="Calibri"/>
              </a:defRPr>
            </a:pPr>
            <a:r>
              <a:rPr lang="en-US" sz="1000" dirty="0">
                <a:latin typeface="Calibri" panose="020F0502020204030204" pitchFamily="34" charset="0"/>
              </a:rPr>
              <a:t>.</a:t>
            </a:r>
          </a:p>
          <a:p>
            <a:pPr marL="228600" indent="-228600" defTabSz="965008">
              <a:lnSpc>
                <a:spcPct val="80000"/>
              </a:lnSpc>
              <a:buAutoNum type="arabicParenBoth" startAt="2"/>
              <a:defRPr sz="1000">
                <a:latin typeface="Calibri"/>
                <a:ea typeface="Calibri"/>
                <a:cs typeface="Calibri"/>
                <a:sym typeface="Calibri"/>
              </a:defRPr>
            </a:pPr>
            <a:r>
              <a:rPr lang="en-US" sz="1000" baseline="0" dirty="0">
                <a:latin typeface="Calibri" panose="020F0502020204030204" pitchFamily="34" charset="0"/>
              </a:rPr>
              <a:t>And our</a:t>
            </a:r>
            <a:r>
              <a:rPr lang="en-US" sz="1000" dirty="0">
                <a:latin typeface="Calibri" panose="020F0502020204030204" pitchFamily="34" charset="0"/>
              </a:rPr>
              <a:t> customers have some key things</a:t>
            </a:r>
            <a:r>
              <a:rPr lang="en-US" sz="1000" baseline="0" dirty="0">
                <a:latin typeface="Calibri" panose="020F0502020204030204" pitchFamily="34" charset="0"/>
              </a:rPr>
              <a:t> in common.  First, o</a:t>
            </a:r>
            <a:r>
              <a:rPr lang="en-US" sz="1000" dirty="0">
                <a:latin typeface="Calibri" panose="020F0502020204030204" pitchFamily="34" charset="0"/>
              </a:rPr>
              <a:t>ur</a:t>
            </a:r>
            <a:r>
              <a:rPr lang="en-US" sz="1000" baseline="0" dirty="0">
                <a:latin typeface="Calibri" panose="020F0502020204030204" pitchFamily="34" charset="0"/>
              </a:rPr>
              <a:t> customers all have mission critical applications that they want to protect. And, second, virtually all of our customers already have Log Analyzers and APM tools and yet despite having their solutions, our customers elected to also invest in OverOps due to our unique capability to tell them when, where and </a:t>
            </a:r>
            <a:r>
              <a:rPr lang="en-US" sz="1000" i="1" u="sng" baseline="0" dirty="0">
                <a:latin typeface="Calibri" panose="020F0502020204030204" pitchFamily="34" charset="0"/>
              </a:rPr>
              <a:t>why</a:t>
            </a:r>
            <a:r>
              <a:rPr lang="en-US" sz="1000" baseline="0" dirty="0">
                <a:latin typeface="Calibri" panose="020F0502020204030204" pitchFamily="34" charset="0"/>
              </a:rPr>
              <a:t> their code breaks in production.   </a:t>
            </a:r>
          </a:p>
          <a:p>
            <a:pPr defTabSz="965008">
              <a:lnSpc>
                <a:spcPct val="80000"/>
              </a:lnSpc>
              <a:defRPr sz="1000">
                <a:latin typeface="Calibri"/>
                <a:ea typeface="Calibri"/>
                <a:cs typeface="Calibri"/>
                <a:sym typeface="Calibri"/>
              </a:defRPr>
            </a:pPr>
            <a:endParaRPr lang="en-US" sz="1000" dirty="0">
              <a:latin typeface="Calibri" panose="020F0502020204030204" pitchFamily="34" charset="0"/>
              <a:ea typeface="Roboto Condensed Light"/>
              <a:cs typeface="Roboto Condensed Light"/>
              <a:sym typeface="Roboto Condensed Light"/>
            </a:endParaRPr>
          </a:p>
        </p:txBody>
      </p:sp>
    </p:spTree>
    <p:extLst>
      <p:ext uri="{BB962C8B-B14F-4D97-AF65-F5344CB8AC3E}">
        <p14:creationId xmlns:p14="http://schemas.microsoft.com/office/powerpoint/2010/main" val="1211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68" name="Shape 6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5" name="Shape 15"/>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6" name="Shape 1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628650" y="91675"/>
            <a:ext cx="7886700" cy="994200"/>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40A8F5"/>
              </a:buClr>
              <a:buFont typeface="Helvetica Neue"/>
              <a:buNone/>
              <a:defRPr sz="3000" b="0" i="0" u="none" strike="noStrike" cap="none">
                <a:solidFill>
                  <a:srgbClr val="40A8F5"/>
                </a:solidFill>
                <a:latin typeface="Helvetica Neue"/>
                <a:ea typeface="Helvetica Neue"/>
                <a:cs typeface="Helvetica Neue"/>
                <a:sym typeface="Helvetica Neue"/>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56" name="Shape 56"/>
          <p:cNvSpPr txBox="1">
            <a:spLocks noGrp="1"/>
          </p:cNvSpPr>
          <p:nvPr>
            <p:ph type="body" idx="1"/>
          </p:nvPr>
        </p:nvSpPr>
        <p:spPr>
          <a:xfrm>
            <a:off x="628650" y="1219197"/>
            <a:ext cx="7886700" cy="3263400"/>
          </a:xfrm>
          <a:prstGeom prst="rect">
            <a:avLst/>
          </a:prstGeom>
          <a:noFill/>
          <a:ln>
            <a:noFill/>
          </a:ln>
        </p:spPr>
        <p:txBody>
          <a:bodyPr lIns="91425" tIns="91425" rIns="91425" bIns="91425" anchor="t" anchorCtr="0"/>
          <a:lstStyle>
            <a:lvl1pPr marL="177800" marR="0" lvl="0" indent="-38100" algn="l" rtl="0">
              <a:lnSpc>
                <a:spcPct val="90000"/>
              </a:lnSpc>
              <a:spcBef>
                <a:spcPts val="800"/>
              </a:spcBef>
              <a:buClr>
                <a:srgbClr val="484848"/>
              </a:buClr>
              <a:buSzPct val="100000"/>
              <a:buFont typeface="Merriweather Sans"/>
              <a:buChar char="▶"/>
              <a:defRPr sz="2100" b="0" i="0" u="none" strike="noStrike" cap="none">
                <a:solidFill>
                  <a:srgbClr val="484848"/>
                </a:solidFill>
                <a:latin typeface="Helvetica Neue"/>
                <a:ea typeface="Helvetica Neue"/>
                <a:cs typeface="Helvetica Neue"/>
                <a:sym typeface="Helvetica Neue"/>
              </a:defRPr>
            </a:lvl1pPr>
            <a:lvl2pPr marL="520700" marR="0" lvl="1" indent="-88900" algn="l" rtl="0">
              <a:lnSpc>
                <a:spcPct val="90000"/>
              </a:lnSpc>
              <a:spcBef>
                <a:spcPts val="400"/>
              </a:spcBef>
              <a:buClr>
                <a:srgbClr val="7F7F7F"/>
              </a:buClr>
              <a:buSzPct val="77777"/>
              <a:buFont typeface="Merriweather Sans"/>
              <a:buChar char="▶"/>
              <a:defRPr sz="1800" b="0" i="0" u="none" strike="noStrike" cap="none">
                <a:solidFill>
                  <a:srgbClr val="7F7F7F"/>
                </a:solidFill>
                <a:latin typeface="Helvetica Neue"/>
                <a:ea typeface="Helvetica Neue"/>
                <a:cs typeface="Helvetica Neue"/>
                <a:sym typeface="Helvetica Neue"/>
              </a:defRPr>
            </a:lvl2pPr>
            <a:lvl3pPr marL="863600" marR="0" lvl="2" indent="-101600" algn="l" rtl="0">
              <a:lnSpc>
                <a:spcPct val="90000"/>
              </a:lnSpc>
              <a:spcBef>
                <a:spcPts val="400"/>
              </a:spcBef>
              <a:buClr>
                <a:srgbClr val="484848"/>
              </a:buClr>
              <a:buSzPct val="73333"/>
              <a:buFont typeface="Merriweather Sans"/>
              <a:buChar char="▶"/>
              <a:defRPr sz="1500" b="0" i="0" u="none" strike="noStrike" cap="none">
                <a:solidFill>
                  <a:srgbClr val="484848"/>
                </a:solidFill>
                <a:latin typeface="Helvetica Neue"/>
                <a:ea typeface="Helvetica Neue"/>
                <a:cs typeface="Helvetica Neue"/>
                <a:sym typeface="Helvetica Neue"/>
              </a:defRPr>
            </a:lvl3pPr>
            <a:lvl4pPr marL="1206500" marR="0" lvl="3" indent="-114300" algn="l" rtl="0">
              <a:lnSpc>
                <a:spcPct val="90000"/>
              </a:lnSpc>
              <a:spcBef>
                <a:spcPts val="400"/>
              </a:spcBef>
              <a:buClr>
                <a:srgbClr val="7F7F7F"/>
              </a:buClr>
              <a:buSzPct val="71428"/>
              <a:buFont typeface="Merriweather Sans"/>
              <a:buChar char="▶"/>
              <a:defRPr sz="1400" b="0" i="0" u="none" strike="noStrike" cap="none">
                <a:solidFill>
                  <a:srgbClr val="7F7F7F"/>
                </a:solidFill>
                <a:latin typeface="Helvetica Neue"/>
                <a:ea typeface="Helvetica Neue"/>
                <a:cs typeface="Helvetica Neue"/>
                <a:sym typeface="Helvetica Neue"/>
              </a:defRPr>
            </a:lvl4pPr>
            <a:lvl5pPr marL="1549400" marR="0" lvl="4" indent="-114300" algn="l" rtl="0">
              <a:lnSpc>
                <a:spcPct val="90000"/>
              </a:lnSpc>
              <a:spcBef>
                <a:spcPts val="400"/>
              </a:spcBef>
              <a:buClr>
                <a:srgbClr val="484848"/>
              </a:buClr>
              <a:buSzPct val="71428"/>
              <a:buFont typeface="Merriweather Sans"/>
              <a:buChar char="▶"/>
              <a:defRPr sz="1400" b="0" i="0" u="none" strike="noStrike" cap="none">
                <a:solidFill>
                  <a:srgbClr val="484848"/>
                </a:solidFill>
                <a:latin typeface="Helvetica Neue"/>
                <a:ea typeface="Helvetica Neue"/>
                <a:cs typeface="Helvetica Neue"/>
                <a:sym typeface="Helvetica Neue"/>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1" name="Shape 11"/>
          <p:cNvSpPr>
            <a:spLocks noGrp="1"/>
          </p:cNvSpPr>
          <p:nvPr>
            <p:ph type="sldNum" sz="quarter" idx="2"/>
          </p:nvPr>
        </p:nvSpPr>
        <p:spPr>
          <a:xfrm>
            <a:off x="6553200" y="4580573"/>
            <a:ext cx="364161" cy="373379"/>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0602823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8" name="Shape 3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41" name="Shape 41"/>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2" name="Shape 42"/>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0" name="Shape 50"/>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11" name="Shape 11"/>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12" name="Shape 12"/>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US" sz="1000">
                <a:solidFill>
                  <a:schemeClr val="dk2"/>
                </a:solidFill>
              </a:rPr>
              <a:t>‹#›</a:t>
            </a:fld>
            <a:endParaRPr lang="en-US"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11.xml"/><Relationship Id="rId5" Type="http://schemas.openxmlformats.org/officeDocument/2006/relationships/image" Target="../media/image45.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emf"/><Relationship Id="rId5" Type="http://schemas.openxmlformats.org/officeDocument/2006/relationships/image" Target="../media/image51.png"/><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56.em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6.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tiff"/><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9" Type="http://schemas.openxmlformats.org/officeDocument/2006/relationships/image" Target="../media/image20.tiff"/><Relationship Id="rId20" Type="http://schemas.openxmlformats.org/officeDocument/2006/relationships/image" Target="../media/image31.tiff"/><Relationship Id="rId21" Type="http://schemas.openxmlformats.org/officeDocument/2006/relationships/image" Target="../media/image32.tiff"/><Relationship Id="rId22" Type="http://schemas.openxmlformats.org/officeDocument/2006/relationships/image" Target="../media/image33.tiff"/><Relationship Id="rId23" Type="http://schemas.openxmlformats.org/officeDocument/2006/relationships/image" Target="../media/image34.tiff"/><Relationship Id="rId24" Type="http://schemas.openxmlformats.org/officeDocument/2006/relationships/image" Target="../media/image35.tiff"/><Relationship Id="rId25" Type="http://schemas.openxmlformats.org/officeDocument/2006/relationships/image" Target="../media/image36.tiff"/><Relationship Id="rId26" Type="http://schemas.openxmlformats.org/officeDocument/2006/relationships/image" Target="../media/image37.tiff"/><Relationship Id="rId27" Type="http://schemas.openxmlformats.org/officeDocument/2006/relationships/image" Target="../media/image38.tiff"/><Relationship Id="rId28" Type="http://schemas.openxmlformats.org/officeDocument/2006/relationships/image" Target="../media/image39.tiff"/><Relationship Id="rId29" Type="http://schemas.openxmlformats.org/officeDocument/2006/relationships/image" Target="../media/image40.tiff"/><Relationship Id="rId30" Type="http://schemas.openxmlformats.org/officeDocument/2006/relationships/image" Target="../media/image41.tiff"/><Relationship Id="rId10" Type="http://schemas.openxmlformats.org/officeDocument/2006/relationships/image" Target="../media/image21.tiff"/><Relationship Id="rId11" Type="http://schemas.openxmlformats.org/officeDocument/2006/relationships/image" Target="../media/image22.tiff"/><Relationship Id="rId12" Type="http://schemas.openxmlformats.org/officeDocument/2006/relationships/image" Target="../media/image23.tiff"/><Relationship Id="rId13" Type="http://schemas.openxmlformats.org/officeDocument/2006/relationships/image" Target="../media/image24.png"/><Relationship Id="rId14" Type="http://schemas.openxmlformats.org/officeDocument/2006/relationships/image" Target="../media/image25.tiff"/><Relationship Id="rId15" Type="http://schemas.openxmlformats.org/officeDocument/2006/relationships/image" Target="../media/image26.tiff"/><Relationship Id="rId16" Type="http://schemas.openxmlformats.org/officeDocument/2006/relationships/image" Target="../media/image27.tiff"/><Relationship Id="rId17" Type="http://schemas.openxmlformats.org/officeDocument/2006/relationships/image" Target="../media/image28.tiff"/><Relationship Id="rId18" Type="http://schemas.openxmlformats.org/officeDocument/2006/relationships/image" Target="../media/image29.png"/><Relationship Id="rId19" Type="http://schemas.openxmlformats.org/officeDocument/2006/relationships/image" Target="../media/image30.tiff"/><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tiff"/><Relationship Id="rId8"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p:nvPr/>
        </p:nvSpPr>
        <p:spPr>
          <a:xfrm>
            <a:off x="635675" y="1387450"/>
            <a:ext cx="7808100" cy="1839000"/>
          </a:xfrm>
          <a:prstGeom prst="rect">
            <a:avLst/>
          </a:prstGeom>
          <a:noFill/>
          <a:ln>
            <a:noFill/>
          </a:ln>
        </p:spPr>
        <p:txBody>
          <a:bodyPr lIns="91425" tIns="91425" rIns="91425" bIns="91425" anchor="t" anchorCtr="0">
            <a:noAutofit/>
          </a:bodyPr>
          <a:lstStyle/>
          <a:p>
            <a:pPr lvl="0" algn="ctr" rtl="0">
              <a:spcBef>
                <a:spcPts val="0"/>
              </a:spcBef>
              <a:buNone/>
            </a:pPr>
            <a:r>
              <a:rPr lang="en-US" sz="6000">
                <a:solidFill>
                  <a:schemeClr val="lt1"/>
                </a:solidFill>
                <a:latin typeface="Helvetica Neue"/>
                <a:ea typeface="Helvetica Neue"/>
                <a:cs typeface="Helvetica Neue"/>
                <a:sym typeface="Helvetica Neue"/>
              </a:rPr>
              <a:t>Intro for </a:t>
            </a:r>
          </a:p>
          <a:p>
            <a:pPr lvl="0" algn="ctr">
              <a:spcBef>
                <a:spcPts val="0"/>
              </a:spcBef>
              <a:buNone/>
            </a:pPr>
            <a:r>
              <a:rPr lang="en-US" sz="6000">
                <a:solidFill>
                  <a:schemeClr val="lt1"/>
                </a:solidFill>
                <a:latin typeface="Helvetica Neue"/>
                <a:ea typeface="Helvetica Neue"/>
                <a:cs typeface="Helvetica Neue"/>
                <a:sym typeface="Helvetica Neue"/>
              </a:rPr>
              <a:t>Customer Name</a:t>
            </a:r>
          </a:p>
        </p:txBody>
      </p:sp>
      <p:pic>
        <p:nvPicPr>
          <p:cNvPr id="62" name="Shape 62"/>
          <p:cNvPicPr preferRelativeResize="0"/>
          <p:nvPr/>
        </p:nvPicPr>
        <p:blipFill>
          <a:blip r:embed="rId3">
            <a:alphaModFix/>
          </a:blip>
          <a:stretch>
            <a:fillRect/>
          </a:stretch>
        </p:blipFill>
        <p:spPr>
          <a:xfrm>
            <a:off x="0" y="0"/>
            <a:ext cx="9144000" cy="5143500"/>
          </a:xfrm>
          <a:prstGeom prst="rect">
            <a:avLst/>
          </a:prstGeom>
          <a:noFill/>
          <a:ln>
            <a:noFill/>
          </a:ln>
        </p:spPr>
      </p:pic>
      <p:sp>
        <p:nvSpPr>
          <p:cNvPr id="63" name="Shape 63"/>
          <p:cNvSpPr txBox="1"/>
          <p:nvPr/>
        </p:nvSpPr>
        <p:spPr>
          <a:xfrm>
            <a:off x="510700" y="1236150"/>
            <a:ext cx="8189400" cy="2496000"/>
          </a:xfrm>
          <a:prstGeom prst="rect">
            <a:avLst/>
          </a:prstGeom>
          <a:noFill/>
          <a:ln>
            <a:noFill/>
          </a:ln>
        </p:spPr>
        <p:txBody>
          <a:bodyPr lIns="91425" tIns="91425" rIns="91425" bIns="91425" anchor="t" anchorCtr="0">
            <a:noAutofit/>
          </a:bodyPr>
          <a:lstStyle/>
          <a:p>
            <a:pPr lvl="0" algn="ctr" rtl="0">
              <a:spcBef>
                <a:spcPts val="0"/>
              </a:spcBef>
              <a:buNone/>
            </a:pPr>
            <a:r>
              <a:rPr lang="en-US" sz="5000" dirty="0">
                <a:solidFill>
                  <a:srgbClr val="FFFFFF"/>
                </a:solidFill>
                <a:latin typeface="Helvetica Neue" charset="0"/>
                <a:ea typeface="Helvetica Neue" charset="0"/>
                <a:cs typeface="Helvetica Neue" charset="0"/>
                <a:sym typeface="Proxima Nova"/>
              </a:rPr>
              <a:t>How Comcast Automates </a:t>
            </a:r>
            <a:r>
              <a:rPr lang="en-US" sz="5000" dirty="0" smtClean="0">
                <a:solidFill>
                  <a:srgbClr val="FFFFFF"/>
                </a:solidFill>
                <a:latin typeface="Helvetica Neue" charset="0"/>
                <a:ea typeface="Helvetica Neue" charset="0"/>
                <a:cs typeface="Helvetica Neue" charset="0"/>
                <a:sym typeface="Proxima Nova"/>
              </a:rPr>
              <a:t>Deployments</a:t>
            </a:r>
            <a:endParaRPr lang="en-US" sz="5000" dirty="0">
              <a:solidFill>
                <a:srgbClr val="FFFFFF"/>
              </a:solidFill>
              <a:latin typeface="Helvetica Neue" charset="0"/>
              <a:ea typeface="Helvetica Neue" charset="0"/>
              <a:cs typeface="Helvetica Neue" charset="0"/>
              <a:sym typeface="Proxima Nova"/>
            </a:endParaRPr>
          </a:p>
        </p:txBody>
      </p:sp>
      <p:pic>
        <p:nvPicPr>
          <p:cNvPr id="64" name="Shape 64"/>
          <p:cNvPicPr preferRelativeResize="0"/>
          <p:nvPr/>
        </p:nvPicPr>
        <p:blipFill>
          <a:blip r:embed="rId4">
            <a:alphaModFix/>
          </a:blip>
          <a:stretch>
            <a:fillRect/>
          </a:stretch>
        </p:blipFill>
        <p:spPr>
          <a:xfrm>
            <a:off x="3822175" y="4027526"/>
            <a:ext cx="1435099" cy="72189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p:nvPr/>
        </p:nvSpPr>
        <p:spPr>
          <a:xfrm>
            <a:off x="0" y="-18900"/>
            <a:ext cx="4526700" cy="51813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79" name="Shape 79"/>
          <p:cNvSpPr txBox="1"/>
          <p:nvPr/>
        </p:nvSpPr>
        <p:spPr>
          <a:xfrm>
            <a:off x="534900" y="1277375"/>
            <a:ext cx="3372300" cy="1912200"/>
          </a:xfrm>
          <a:prstGeom prst="rect">
            <a:avLst/>
          </a:prstGeom>
          <a:noFill/>
          <a:ln>
            <a:noFill/>
          </a:ln>
        </p:spPr>
        <p:txBody>
          <a:bodyPr lIns="91425" tIns="91425" rIns="91425" bIns="91425" anchor="t" anchorCtr="0">
            <a:noAutofit/>
          </a:bodyPr>
          <a:lstStyle/>
          <a:p>
            <a:pPr lvl="0" algn="ctr">
              <a:spcBef>
                <a:spcPts val="0"/>
              </a:spcBef>
              <a:buNone/>
            </a:pPr>
            <a:r>
              <a:rPr lang="en-US" sz="9600" dirty="0">
                <a:solidFill>
                  <a:srgbClr val="FFFFFF"/>
                </a:solidFill>
                <a:latin typeface="Helvetica Neue Light" charset="0"/>
                <a:ea typeface="Helvetica Neue Light" charset="0"/>
                <a:cs typeface="Helvetica Neue Light" charset="0"/>
                <a:sym typeface="Helvetica Neue"/>
              </a:rPr>
              <a:t>Hi!</a:t>
            </a:r>
          </a:p>
        </p:txBody>
      </p:sp>
      <p:sp>
        <p:nvSpPr>
          <p:cNvPr id="80" name="Shape 80"/>
          <p:cNvSpPr txBox="1"/>
          <p:nvPr/>
        </p:nvSpPr>
        <p:spPr>
          <a:xfrm>
            <a:off x="0" y="2892100"/>
            <a:ext cx="4513005" cy="1033500"/>
          </a:xfrm>
          <a:prstGeom prst="rect">
            <a:avLst/>
          </a:prstGeom>
          <a:noFill/>
          <a:ln>
            <a:noFill/>
          </a:ln>
        </p:spPr>
        <p:txBody>
          <a:bodyPr lIns="91425" tIns="91425" rIns="91425" bIns="91425" anchor="t" anchorCtr="0">
            <a:noAutofit/>
          </a:bodyPr>
          <a:lstStyle/>
          <a:p>
            <a:pPr lvl="0" algn="ctr" rtl="0">
              <a:lnSpc>
                <a:spcPct val="150000"/>
              </a:lnSpc>
              <a:spcBef>
                <a:spcPts val="0"/>
              </a:spcBef>
              <a:buNone/>
            </a:pPr>
            <a:r>
              <a:rPr lang="en-US" sz="1600" dirty="0">
                <a:solidFill>
                  <a:srgbClr val="FFFFFF"/>
                </a:solidFill>
                <a:latin typeface="Helvetica Neue" charset="0"/>
                <a:ea typeface="Helvetica Neue" charset="0"/>
                <a:cs typeface="Helvetica Neue" charset="0"/>
              </a:rPr>
              <a:t>Nice to meet you, I’m John McCann,</a:t>
            </a:r>
          </a:p>
          <a:p>
            <a:pPr lvl="0" algn="ctr">
              <a:lnSpc>
                <a:spcPct val="150000"/>
              </a:lnSpc>
              <a:spcBef>
                <a:spcPts val="0"/>
              </a:spcBef>
              <a:buNone/>
            </a:pPr>
            <a:r>
              <a:rPr lang="en-US" sz="1600" dirty="0">
                <a:solidFill>
                  <a:srgbClr val="FFFFFF"/>
                </a:solidFill>
                <a:latin typeface="Helvetica Neue" charset="0"/>
                <a:ea typeface="Helvetica Neue" charset="0"/>
                <a:cs typeface="Helvetica Neue" charset="0"/>
              </a:rPr>
              <a:t>Executive Director of Product Engineering</a:t>
            </a:r>
          </a:p>
        </p:txBody>
      </p:sp>
      <p:pic>
        <p:nvPicPr>
          <p:cNvPr id="81" name="Shape 81"/>
          <p:cNvPicPr preferRelativeResize="0"/>
          <p:nvPr/>
        </p:nvPicPr>
        <p:blipFill>
          <a:blip r:embed="rId3">
            <a:alphaModFix/>
          </a:blip>
          <a:stretch>
            <a:fillRect/>
          </a:stretch>
        </p:blipFill>
        <p:spPr>
          <a:xfrm>
            <a:off x="5379932" y="1952699"/>
            <a:ext cx="2919470" cy="1033499"/>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X1-pro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47237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537450" y="224700"/>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40A8F5"/>
              </a:buClr>
              <a:buSzPct val="25000"/>
              <a:buFont typeface="Helvetica Neue"/>
              <a:buNone/>
            </a:pPr>
            <a:r>
              <a:rPr lang="en-US" dirty="0" smtClean="0">
                <a:solidFill>
                  <a:srgbClr val="535359"/>
                </a:solidFill>
              </a:rPr>
              <a:t>XFINITY TV by </a:t>
            </a:r>
            <a:r>
              <a:rPr lang="en-US" dirty="0">
                <a:solidFill>
                  <a:srgbClr val="535359"/>
                </a:solidFill>
              </a:rPr>
              <a:t>the numbers</a:t>
            </a:r>
          </a:p>
        </p:txBody>
      </p:sp>
      <p:sp>
        <p:nvSpPr>
          <p:cNvPr id="107" name="Shape 107"/>
          <p:cNvSpPr txBox="1"/>
          <p:nvPr/>
        </p:nvSpPr>
        <p:spPr>
          <a:xfrm>
            <a:off x="699279" y="1865978"/>
            <a:ext cx="1908300" cy="1257300"/>
          </a:xfrm>
          <a:prstGeom prst="rect">
            <a:avLst/>
          </a:prstGeom>
          <a:noFill/>
          <a:ln>
            <a:noFill/>
          </a:ln>
        </p:spPr>
        <p:txBody>
          <a:bodyPr lIns="91425" tIns="91425" rIns="91425" bIns="91425" anchor="ctr" anchorCtr="0">
            <a:noAutofit/>
          </a:bodyPr>
          <a:lstStyle/>
          <a:p>
            <a:pPr lvl="0" algn="ctr" rtl="0">
              <a:spcBef>
                <a:spcPts val="0"/>
              </a:spcBef>
              <a:buNone/>
            </a:pPr>
            <a:r>
              <a:rPr lang="en-US" sz="4800" dirty="0" smtClean="0">
                <a:solidFill>
                  <a:srgbClr val="51B2E9"/>
                </a:solidFill>
                <a:latin typeface="Helvetica Neue"/>
                <a:ea typeface="Helvetica Neue"/>
                <a:cs typeface="Helvetica Neue"/>
                <a:sym typeface="Helvetica Neue"/>
              </a:rPr>
              <a:t>22.5M</a:t>
            </a:r>
            <a:endParaRPr lang="en-US" sz="4800" dirty="0">
              <a:solidFill>
                <a:srgbClr val="51B2E9"/>
              </a:solidFill>
              <a:latin typeface="Helvetica Neue"/>
              <a:ea typeface="Helvetica Neue"/>
              <a:cs typeface="Helvetica Neue"/>
              <a:sym typeface="Helvetica Neue"/>
            </a:endParaRPr>
          </a:p>
        </p:txBody>
      </p:sp>
      <p:sp>
        <p:nvSpPr>
          <p:cNvPr id="108" name="Shape 108"/>
          <p:cNvSpPr txBox="1"/>
          <p:nvPr/>
        </p:nvSpPr>
        <p:spPr>
          <a:xfrm>
            <a:off x="482455" y="2784578"/>
            <a:ext cx="2341947" cy="338700"/>
          </a:xfrm>
          <a:prstGeom prst="rect">
            <a:avLst/>
          </a:prstGeom>
          <a:noFill/>
          <a:ln>
            <a:noFill/>
          </a:ln>
        </p:spPr>
        <p:txBody>
          <a:bodyPr lIns="91425" tIns="91425" rIns="91425" bIns="91425" anchor="t" anchorCtr="0">
            <a:noAutofit/>
          </a:bodyPr>
          <a:lstStyle/>
          <a:p>
            <a:pPr lvl="0" algn="ctr" rtl="0">
              <a:lnSpc>
                <a:spcPct val="90000"/>
              </a:lnSpc>
              <a:spcBef>
                <a:spcPts val="800"/>
              </a:spcBef>
              <a:spcAft>
                <a:spcPts val="1600"/>
              </a:spcAft>
              <a:buNone/>
            </a:pPr>
            <a:r>
              <a:rPr lang="en-US" sz="1100" dirty="0" smtClean="0">
                <a:solidFill>
                  <a:srgbClr val="7F7F7F"/>
                </a:solidFill>
                <a:latin typeface="Helvetica Neue" charset="0"/>
                <a:ea typeface="Helvetica Neue" charset="0"/>
                <a:cs typeface="Helvetica Neue" charset="0"/>
              </a:rPr>
              <a:t>Residential Video Customers</a:t>
            </a:r>
            <a:endParaRPr lang="en-US" sz="1100" dirty="0">
              <a:solidFill>
                <a:srgbClr val="7F7F7F"/>
              </a:solidFill>
              <a:latin typeface="Helvetica Neue" charset="0"/>
              <a:ea typeface="Helvetica Neue" charset="0"/>
              <a:cs typeface="Helvetica Neue" charset="0"/>
            </a:endParaRPr>
          </a:p>
        </p:txBody>
      </p:sp>
      <p:sp>
        <p:nvSpPr>
          <p:cNvPr id="109" name="Shape 109"/>
          <p:cNvSpPr txBox="1"/>
          <p:nvPr/>
        </p:nvSpPr>
        <p:spPr>
          <a:xfrm>
            <a:off x="3790343" y="1887750"/>
            <a:ext cx="1865713" cy="1257300"/>
          </a:xfrm>
          <a:prstGeom prst="rect">
            <a:avLst/>
          </a:prstGeom>
          <a:noFill/>
          <a:ln>
            <a:noFill/>
          </a:ln>
        </p:spPr>
        <p:txBody>
          <a:bodyPr lIns="91425" tIns="91425" rIns="91425" bIns="91425" anchor="ctr" anchorCtr="0">
            <a:noAutofit/>
          </a:bodyPr>
          <a:lstStyle/>
          <a:p>
            <a:pPr lvl="0" algn="ctr" rtl="0">
              <a:spcBef>
                <a:spcPts val="0"/>
              </a:spcBef>
              <a:buNone/>
            </a:pPr>
            <a:r>
              <a:rPr lang="en-US" sz="4800" dirty="0" smtClean="0">
                <a:solidFill>
                  <a:srgbClr val="51B2E9"/>
                </a:solidFill>
                <a:latin typeface="Helvetica Neue"/>
                <a:ea typeface="Helvetica Neue"/>
                <a:cs typeface="Helvetica Neue"/>
                <a:sym typeface="Helvetica Neue"/>
              </a:rPr>
              <a:t>50%</a:t>
            </a:r>
            <a:endParaRPr lang="en-US" sz="4800" dirty="0">
              <a:solidFill>
                <a:srgbClr val="51B2E9"/>
              </a:solidFill>
              <a:latin typeface="Helvetica Neue"/>
              <a:ea typeface="Helvetica Neue"/>
              <a:cs typeface="Helvetica Neue"/>
              <a:sym typeface="Helvetica Neue"/>
            </a:endParaRPr>
          </a:p>
        </p:txBody>
      </p:sp>
      <p:sp>
        <p:nvSpPr>
          <p:cNvPr id="110" name="Shape 110"/>
          <p:cNvSpPr txBox="1"/>
          <p:nvPr/>
        </p:nvSpPr>
        <p:spPr>
          <a:xfrm>
            <a:off x="3720150" y="2806350"/>
            <a:ext cx="2006100" cy="338700"/>
          </a:xfrm>
          <a:prstGeom prst="rect">
            <a:avLst/>
          </a:prstGeom>
          <a:noFill/>
          <a:ln>
            <a:noFill/>
          </a:ln>
        </p:spPr>
        <p:txBody>
          <a:bodyPr lIns="91425" tIns="91425" rIns="91425" bIns="91425" anchor="t" anchorCtr="0">
            <a:noAutofit/>
          </a:bodyPr>
          <a:lstStyle/>
          <a:p>
            <a:pPr lvl="0" algn="ctr" rtl="0">
              <a:lnSpc>
                <a:spcPct val="90000"/>
              </a:lnSpc>
              <a:spcBef>
                <a:spcPts val="800"/>
              </a:spcBef>
              <a:spcAft>
                <a:spcPts val="1600"/>
              </a:spcAft>
              <a:buNone/>
            </a:pPr>
            <a:r>
              <a:rPr lang="en-US" sz="1100" dirty="0" smtClean="0">
                <a:solidFill>
                  <a:srgbClr val="7F7F7F"/>
                </a:solidFill>
                <a:latin typeface="Helvetica Neue" charset="0"/>
                <a:ea typeface="Helvetica Neue" charset="0"/>
                <a:cs typeface="Helvetica Neue" charset="0"/>
              </a:rPr>
              <a:t>Are X1 Devices</a:t>
            </a:r>
            <a:endParaRPr lang="en-US" sz="1100" dirty="0">
              <a:solidFill>
                <a:srgbClr val="7F7F7F"/>
              </a:solidFill>
              <a:latin typeface="Helvetica Neue" charset="0"/>
              <a:ea typeface="Helvetica Neue" charset="0"/>
              <a:cs typeface="Helvetica Neue" charset="0"/>
            </a:endParaRPr>
          </a:p>
        </p:txBody>
      </p:sp>
      <p:sp>
        <p:nvSpPr>
          <p:cNvPr id="111" name="Shape 111"/>
          <p:cNvSpPr txBox="1"/>
          <p:nvPr/>
        </p:nvSpPr>
        <p:spPr>
          <a:xfrm>
            <a:off x="6723334" y="1943100"/>
            <a:ext cx="1908300" cy="1257300"/>
          </a:xfrm>
          <a:prstGeom prst="rect">
            <a:avLst/>
          </a:prstGeom>
          <a:noFill/>
          <a:ln>
            <a:noFill/>
          </a:ln>
        </p:spPr>
        <p:txBody>
          <a:bodyPr lIns="91425" tIns="91425" rIns="91425" bIns="91425" anchor="ctr" anchorCtr="0">
            <a:noAutofit/>
          </a:bodyPr>
          <a:lstStyle/>
          <a:p>
            <a:pPr lvl="0" algn="ctr" rtl="0">
              <a:spcBef>
                <a:spcPts val="0"/>
              </a:spcBef>
              <a:buNone/>
            </a:pPr>
            <a:r>
              <a:rPr lang="en-US" sz="4800" dirty="0" smtClean="0">
                <a:solidFill>
                  <a:srgbClr val="51B2E9"/>
                </a:solidFill>
                <a:latin typeface="Helvetica Neue"/>
                <a:ea typeface="Helvetica Neue"/>
                <a:cs typeface="Helvetica Neue"/>
                <a:sym typeface="Helvetica Neue"/>
              </a:rPr>
              <a:t>20M</a:t>
            </a:r>
            <a:endParaRPr lang="en-US" sz="4800" dirty="0">
              <a:solidFill>
                <a:srgbClr val="51B2E9"/>
              </a:solidFill>
              <a:latin typeface="Helvetica Neue"/>
              <a:ea typeface="Helvetica Neue"/>
              <a:cs typeface="Helvetica Neue"/>
              <a:sym typeface="Helvetica Neue"/>
            </a:endParaRPr>
          </a:p>
        </p:txBody>
      </p:sp>
      <p:sp>
        <p:nvSpPr>
          <p:cNvPr id="112" name="Shape 112"/>
          <p:cNvSpPr txBox="1"/>
          <p:nvPr/>
        </p:nvSpPr>
        <p:spPr>
          <a:xfrm>
            <a:off x="6275079" y="2861700"/>
            <a:ext cx="2948700" cy="338700"/>
          </a:xfrm>
          <a:prstGeom prst="rect">
            <a:avLst/>
          </a:prstGeom>
          <a:noFill/>
          <a:ln>
            <a:noFill/>
          </a:ln>
        </p:spPr>
        <p:txBody>
          <a:bodyPr lIns="91425" tIns="91425" rIns="91425" bIns="91425" anchor="t" anchorCtr="0">
            <a:noAutofit/>
          </a:bodyPr>
          <a:lstStyle/>
          <a:p>
            <a:pPr lvl="0" algn="ctr" rtl="0">
              <a:lnSpc>
                <a:spcPct val="90000"/>
              </a:lnSpc>
              <a:spcBef>
                <a:spcPts val="800"/>
              </a:spcBef>
              <a:spcAft>
                <a:spcPts val="1600"/>
              </a:spcAft>
              <a:buNone/>
            </a:pPr>
            <a:r>
              <a:rPr lang="en-US" sz="1100" dirty="0" smtClean="0">
                <a:solidFill>
                  <a:srgbClr val="7F7F7F"/>
                </a:solidFill>
                <a:latin typeface="Helvetica Neue" charset="0"/>
                <a:ea typeface="Helvetica Neue" charset="0"/>
                <a:cs typeface="Helvetica Neue" charset="0"/>
              </a:rPr>
              <a:t>On Demand Video Views per Day</a:t>
            </a:r>
            <a:endParaRPr lang="en-US" sz="1100" dirty="0">
              <a:solidFill>
                <a:srgbClr val="7F7F7F"/>
              </a:solidFill>
              <a:latin typeface="Helvetica Neue" charset="0"/>
              <a:ea typeface="Helvetica Neue" charset="0"/>
              <a:cs typeface="Helvetica Neue"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p:nvPr/>
        </p:nvSpPr>
        <p:spPr>
          <a:xfrm>
            <a:off x="0" y="0"/>
            <a:ext cx="9144000" cy="5143500"/>
          </a:xfrm>
          <a:prstGeom prst="rect">
            <a:avLst/>
          </a:prstGeom>
          <a:solidFill>
            <a:srgbClr val="51B2E9"/>
          </a:solidFill>
          <a:ln>
            <a:noFill/>
          </a:ln>
        </p:spPr>
        <p:txBody>
          <a:bodyPr lIns="91425" tIns="91425" rIns="91425" bIns="91425" anchor="ctr" anchorCtr="0">
            <a:noAutofit/>
          </a:bodyPr>
          <a:lstStyle/>
          <a:p>
            <a:pPr lvl="0" rtl="0">
              <a:spcBef>
                <a:spcPts val="0"/>
              </a:spcBef>
              <a:buNone/>
            </a:pPr>
            <a:endParaRPr/>
          </a:p>
        </p:txBody>
      </p:sp>
      <p:sp>
        <p:nvSpPr>
          <p:cNvPr id="144" name="Shape 144"/>
          <p:cNvSpPr txBox="1">
            <a:spLocks noGrp="1"/>
          </p:cNvSpPr>
          <p:nvPr>
            <p:ph type="title"/>
          </p:nvPr>
        </p:nvSpPr>
        <p:spPr>
          <a:xfrm>
            <a:off x="518085" y="2074650"/>
            <a:ext cx="806850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4000" dirty="0" smtClean="0">
                <a:solidFill>
                  <a:srgbClr val="FFFFFF"/>
                </a:solidFill>
              </a:rPr>
              <a:t>How We Got Here</a:t>
            </a:r>
            <a:endParaRPr lang="en-US" sz="4000" dirty="0">
              <a:solidFill>
                <a:srgbClr val="FFFF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Monolithic Stack</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grpSp>
        <p:nvGrpSpPr>
          <p:cNvPr id="3" name="Group 2"/>
          <p:cNvGrpSpPr/>
          <p:nvPr/>
        </p:nvGrpSpPr>
        <p:grpSpPr>
          <a:xfrm>
            <a:off x="4511877" y="809048"/>
            <a:ext cx="3244446" cy="3525403"/>
            <a:chOff x="2459038" y="1366838"/>
            <a:chExt cx="4216400" cy="4581525"/>
          </a:xfrm>
        </p:grpSpPr>
        <p:grpSp>
          <p:nvGrpSpPr>
            <p:cNvPr id="38" name="Group 39"/>
            <p:cNvGrpSpPr>
              <a:grpSpLocks/>
            </p:cNvGrpSpPr>
            <p:nvPr/>
          </p:nvGrpSpPr>
          <p:grpSpPr bwMode="auto">
            <a:xfrm>
              <a:off x="2463800" y="3883025"/>
              <a:ext cx="4211638" cy="2065338"/>
              <a:chOff x="2471565" y="4648534"/>
              <a:chExt cx="4211637" cy="2065062"/>
            </a:xfrm>
          </p:grpSpPr>
          <p:sp>
            <p:nvSpPr>
              <p:cNvPr id="39" name="Freeform 11"/>
              <p:cNvSpPr>
                <a:spLocks/>
              </p:cNvSpPr>
              <p:nvPr/>
            </p:nvSpPr>
            <p:spPr bwMode="auto">
              <a:xfrm>
                <a:off x="2472358" y="5367396"/>
                <a:ext cx="4210050" cy="1346200"/>
              </a:xfrm>
              <a:custGeom>
                <a:avLst/>
                <a:gdLst>
                  <a:gd name="T0" fmla="*/ 4210050 w 1123"/>
                  <a:gd name="T1" fmla="*/ 0 h 359"/>
                  <a:gd name="T2" fmla="*/ 4210050 w 1123"/>
                  <a:gd name="T3" fmla="*/ 626227 h 359"/>
                  <a:gd name="T4" fmla="*/ 2106899 w 1123"/>
                  <a:gd name="T5" fmla="*/ 1346200 h 359"/>
                  <a:gd name="T6" fmla="*/ 0 w 1123"/>
                  <a:gd name="T7" fmla="*/ 626227 h 359"/>
                  <a:gd name="T8" fmla="*/ 0 w 1123"/>
                  <a:gd name="T9" fmla="*/ 0 h 359"/>
                  <a:gd name="T10" fmla="*/ 2106899 w 1123"/>
                  <a:gd name="T11" fmla="*/ 719973 h 359"/>
                  <a:gd name="T12" fmla="*/ 4210050 w 1123"/>
                  <a:gd name="T13" fmla="*/ 0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3" h="359">
                    <a:moveTo>
                      <a:pt x="1123" y="0"/>
                    </a:moveTo>
                    <a:cubicBezTo>
                      <a:pt x="1123" y="167"/>
                      <a:pt x="1123" y="167"/>
                      <a:pt x="1123" y="167"/>
                    </a:cubicBezTo>
                    <a:cubicBezTo>
                      <a:pt x="1123" y="273"/>
                      <a:pt x="872" y="359"/>
                      <a:pt x="562" y="359"/>
                    </a:cubicBezTo>
                    <a:cubicBezTo>
                      <a:pt x="252" y="359"/>
                      <a:pt x="0" y="273"/>
                      <a:pt x="0" y="167"/>
                    </a:cubicBezTo>
                    <a:cubicBezTo>
                      <a:pt x="0" y="0"/>
                      <a:pt x="0" y="0"/>
                      <a:pt x="0" y="0"/>
                    </a:cubicBezTo>
                    <a:cubicBezTo>
                      <a:pt x="0" y="106"/>
                      <a:pt x="252" y="192"/>
                      <a:pt x="562" y="192"/>
                    </a:cubicBezTo>
                    <a:cubicBezTo>
                      <a:pt x="872" y="192"/>
                      <a:pt x="1123" y="106"/>
                      <a:pt x="1123" y="0"/>
                    </a:cubicBezTo>
                  </a:path>
                </a:pathLst>
              </a:custGeom>
              <a:gradFill rotWithShape="1">
                <a:gsLst>
                  <a:gs pos="0">
                    <a:srgbClr val="0199A1"/>
                  </a:gs>
                  <a:gs pos="100000">
                    <a:srgbClr val="015E63"/>
                  </a:gs>
                </a:gsLst>
                <a:lin ang="0" scaled="1"/>
              </a:gradFill>
              <a:ln w="9525" cap="flat" cmpd="sng">
                <a:solidFill>
                  <a:srgbClr val="048C89"/>
                </a:solidFill>
                <a:prstDash val="solid"/>
                <a:round/>
                <a:headEnd type="none" w="med" len="med"/>
                <a:tailEnd type="none" w="med" len="med"/>
              </a:ln>
              <a:effectLst>
                <a:outerShdw blurRad="38100" dist="25400" dir="5400000" algn="ctr" rotWithShape="0">
                  <a:srgbClr val="000000">
                    <a:alpha val="26999"/>
                  </a:srgbClr>
                </a:outerShdw>
              </a:effectLst>
            </p:spPr>
            <p:txBody>
              <a:bodyPr lIns="82124" tIns="41061" rIns="82124" bIns="41061" anchor="ctr"/>
              <a:lstStyle/>
              <a:p>
                <a:endParaRPr lang="en-US"/>
              </a:p>
            </p:txBody>
          </p:sp>
          <p:sp>
            <p:nvSpPr>
              <p:cNvPr id="40" name="Oval 12"/>
              <p:cNvSpPr>
                <a:spLocks noChangeArrowheads="1"/>
              </p:cNvSpPr>
              <p:nvPr/>
            </p:nvSpPr>
            <p:spPr bwMode="auto">
              <a:xfrm>
                <a:off x="2471565" y="4648534"/>
                <a:ext cx="4211637" cy="1439863"/>
              </a:xfrm>
              <a:prstGeom prst="ellipse">
                <a:avLst/>
              </a:prstGeom>
              <a:gradFill rotWithShape="0">
                <a:gsLst>
                  <a:gs pos="0">
                    <a:srgbClr val="0199A1"/>
                  </a:gs>
                  <a:gs pos="99001">
                    <a:srgbClr val="01ABB3"/>
                  </a:gs>
                  <a:gs pos="100000">
                    <a:srgbClr val="01ABB3"/>
                  </a:gs>
                </a:gsLst>
                <a:lin ang="5400000" scaled="1"/>
              </a:gradFill>
              <a:ln w="9525">
                <a:solidFill>
                  <a:srgbClr val="048C89"/>
                </a:solidFill>
                <a:round/>
                <a:headEnd/>
                <a:tailEnd/>
              </a:ln>
            </p:spPr>
            <p:txBody>
              <a:bodyPr lIns="82124" tIns="41061" rIns="82124" bIns="41061" anchor="ctr"/>
              <a:lstStyle>
                <a:lvl1pPr defTabSz="814388">
                  <a:defRPr>
                    <a:solidFill>
                      <a:schemeClr val="tx1"/>
                    </a:solidFill>
                    <a:latin typeface="HelveticaNeueLT Std" charset="0"/>
                    <a:ea typeface="Arial" charset="0"/>
                    <a:cs typeface="Arial" charset="0"/>
                  </a:defRPr>
                </a:lvl1pPr>
                <a:lvl2pPr marL="742950" indent="-285750" defTabSz="814388">
                  <a:defRPr>
                    <a:solidFill>
                      <a:schemeClr val="tx1"/>
                    </a:solidFill>
                    <a:latin typeface="HelveticaNeueLT Std" charset="0"/>
                    <a:ea typeface="Arial" charset="0"/>
                    <a:cs typeface="Arial" charset="0"/>
                  </a:defRPr>
                </a:lvl2pPr>
                <a:lvl3pPr marL="1143000" indent="-228600" defTabSz="814388">
                  <a:defRPr>
                    <a:solidFill>
                      <a:schemeClr val="tx1"/>
                    </a:solidFill>
                    <a:latin typeface="HelveticaNeueLT Std" charset="0"/>
                    <a:ea typeface="Arial" charset="0"/>
                    <a:cs typeface="Arial" charset="0"/>
                  </a:defRPr>
                </a:lvl3pPr>
                <a:lvl4pPr marL="1600200" indent="-228600" defTabSz="814388">
                  <a:defRPr>
                    <a:solidFill>
                      <a:schemeClr val="tx1"/>
                    </a:solidFill>
                    <a:latin typeface="HelveticaNeueLT Std" charset="0"/>
                    <a:ea typeface="Arial" charset="0"/>
                    <a:cs typeface="Arial" charset="0"/>
                  </a:defRPr>
                </a:lvl4pPr>
                <a:lvl5pPr marL="2057400" indent="-228600" defTabSz="814388">
                  <a:defRPr>
                    <a:solidFill>
                      <a:schemeClr val="tx1"/>
                    </a:solidFill>
                    <a:latin typeface="HelveticaNeueLT Std" charset="0"/>
                    <a:ea typeface="Arial" charset="0"/>
                    <a:cs typeface="Arial" charset="0"/>
                  </a:defRPr>
                </a:lvl5pPr>
                <a:lvl6pPr marL="2514600" indent="-228600" defTabSz="814388" fontAlgn="base">
                  <a:spcBef>
                    <a:spcPct val="0"/>
                  </a:spcBef>
                  <a:spcAft>
                    <a:spcPct val="0"/>
                  </a:spcAft>
                  <a:defRPr>
                    <a:solidFill>
                      <a:schemeClr val="tx1"/>
                    </a:solidFill>
                    <a:latin typeface="HelveticaNeueLT Std" charset="0"/>
                    <a:ea typeface="Arial" charset="0"/>
                    <a:cs typeface="Arial" charset="0"/>
                  </a:defRPr>
                </a:lvl6pPr>
                <a:lvl7pPr marL="2971800" indent="-228600" defTabSz="814388" fontAlgn="base">
                  <a:spcBef>
                    <a:spcPct val="0"/>
                  </a:spcBef>
                  <a:spcAft>
                    <a:spcPct val="0"/>
                  </a:spcAft>
                  <a:defRPr>
                    <a:solidFill>
                      <a:schemeClr val="tx1"/>
                    </a:solidFill>
                    <a:latin typeface="HelveticaNeueLT Std" charset="0"/>
                    <a:ea typeface="Arial" charset="0"/>
                    <a:cs typeface="Arial" charset="0"/>
                  </a:defRPr>
                </a:lvl7pPr>
                <a:lvl8pPr marL="3429000" indent="-228600" defTabSz="814388" fontAlgn="base">
                  <a:spcBef>
                    <a:spcPct val="0"/>
                  </a:spcBef>
                  <a:spcAft>
                    <a:spcPct val="0"/>
                  </a:spcAft>
                  <a:defRPr>
                    <a:solidFill>
                      <a:schemeClr val="tx1"/>
                    </a:solidFill>
                    <a:latin typeface="HelveticaNeueLT Std" charset="0"/>
                    <a:ea typeface="Arial" charset="0"/>
                    <a:cs typeface="Arial" charset="0"/>
                  </a:defRPr>
                </a:lvl8pPr>
                <a:lvl9pPr marL="3886200" indent="-228600" defTabSz="814388" fontAlgn="base">
                  <a:spcBef>
                    <a:spcPct val="0"/>
                  </a:spcBef>
                  <a:spcAft>
                    <a:spcPct val="0"/>
                  </a:spcAft>
                  <a:defRPr>
                    <a:solidFill>
                      <a:schemeClr val="tx1"/>
                    </a:solidFill>
                    <a:latin typeface="HelveticaNeueLT Std" charset="0"/>
                    <a:ea typeface="Arial" charset="0"/>
                    <a:cs typeface="Arial" charset="0"/>
                  </a:defRPr>
                </a:lvl9pPr>
              </a:lstStyle>
              <a:p>
                <a:pPr algn="ctr">
                  <a:lnSpc>
                    <a:spcPct val="90000"/>
                  </a:lnSpc>
                </a:pPr>
                <a:endParaRPr lang="x-none" altLang="x-none" sz="2400">
                  <a:latin typeface="Arial" charset="0"/>
                </a:endParaRPr>
              </a:p>
            </p:txBody>
          </p:sp>
        </p:grpSp>
        <p:grpSp>
          <p:nvGrpSpPr>
            <p:cNvPr id="41" name="Group 23"/>
            <p:cNvGrpSpPr>
              <a:grpSpLocks/>
            </p:cNvGrpSpPr>
            <p:nvPr/>
          </p:nvGrpSpPr>
          <p:grpSpPr bwMode="auto">
            <a:xfrm>
              <a:off x="2462213" y="3275013"/>
              <a:ext cx="4213225" cy="2070100"/>
              <a:chOff x="2471103" y="3767380"/>
              <a:chExt cx="4212589" cy="2069772"/>
            </a:xfrm>
          </p:grpSpPr>
          <p:sp>
            <p:nvSpPr>
              <p:cNvPr id="42" name="Freeform 11"/>
              <p:cNvSpPr>
                <a:spLocks/>
              </p:cNvSpPr>
              <p:nvPr/>
            </p:nvSpPr>
            <p:spPr bwMode="auto">
              <a:xfrm>
                <a:off x="2471103" y="4490952"/>
                <a:ext cx="4210050" cy="1346200"/>
              </a:xfrm>
              <a:custGeom>
                <a:avLst/>
                <a:gdLst>
                  <a:gd name="T0" fmla="*/ 4210050 w 1123"/>
                  <a:gd name="T1" fmla="*/ 0 h 359"/>
                  <a:gd name="T2" fmla="*/ 4210050 w 1123"/>
                  <a:gd name="T3" fmla="*/ 626227 h 359"/>
                  <a:gd name="T4" fmla="*/ 2103151 w 1123"/>
                  <a:gd name="T5" fmla="*/ 1346200 h 359"/>
                  <a:gd name="T6" fmla="*/ 0 w 1123"/>
                  <a:gd name="T7" fmla="*/ 626227 h 359"/>
                  <a:gd name="T8" fmla="*/ 0 w 1123"/>
                  <a:gd name="T9" fmla="*/ 0 h 359"/>
                  <a:gd name="T10" fmla="*/ 2103151 w 1123"/>
                  <a:gd name="T11" fmla="*/ 719973 h 359"/>
                  <a:gd name="T12" fmla="*/ 4210050 w 1123"/>
                  <a:gd name="T13" fmla="*/ 0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3" h="359">
                    <a:moveTo>
                      <a:pt x="1123" y="0"/>
                    </a:moveTo>
                    <a:cubicBezTo>
                      <a:pt x="1123" y="167"/>
                      <a:pt x="1123" y="167"/>
                      <a:pt x="1123" y="167"/>
                    </a:cubicBezTo>
                    <a:cubicBezTo>
                      <a:pt x="1123" y="273"/>
                      <a:pt x="871" y="359"/>
                      <a:pt x="561" y="359"/>
                    </a:cubicBezTo>
                    <a:cubicBezTo>
                      <a:pt x="251" y="359"/>
                      <a:pt x="0" y="273"/>
                      <a:pt x="0" y="167"/>
                    </a:cubicBezTo>
                    <a:cubicBezTo>
                      <a:pt x="0" y="0"/>
                      <a:pt x="0" y="0"/>
                      <a:pt x="0" y="0"/>
                    </a:cubicBezTo>
                    <a:cubicBezTo>
                      <a:pt x="0" y="106"/>
                      <a:pt x="251" y="192"/>
                      <a:pt x="561" y="192"/>
                    </a:cubicBezTo>
                    <a:cubicBezTo>
                      <a:pt x="871" y="192"/>
                      <a:pt x="1123" y="106"/>
                      <a:pt x="1123" y="0"/>
                    </a:cubicBezTo>
                  </a:path>
                </a:pathLst>
              </a:custGeom>
              <a:gradFill rotWithShape="1">
                <a:gsLst>
                  <a:gs pos="0">
                    <a:srgbClr val="025663"/>
                  </a:gs>
                  <a:gs pos="100000">
                    <a:srgbClr val="01343D"/>
                  </a:gs>
                </a:gsLst>
                <a:lin ang="0" scaled="1"/>
              </a:gradFill>
              <a:ln w="9525" cap="flat" cmpd="sng">
                <a:solidFill>
                  <a:srgbClr val="034543"/>
                </a:solidFill>
                <a:prstDash val="solid"/>
                <a:round/>
                <a:headEnd type="none" w="med" len="med"/>
                <a:tailEnd type="none" w="med" len="med"/>
              </a:ln>
            </p:spPr>
            <p:txBody>
              <a:bodyPr lIns="82124" tIns="41061" rIns="82124" bIns="41061" anchor="ctr"/>
              <a:lstStyle/>
              <a:p>
                <a:endParaRPr lang="en-US"/>
              </a:p>
            </p:txBody>
          </p:sp>
          <p:sp>
            <p:nvSpPr>
              <p:cNvPr id="74" name="Oval 12"/>
              <p:cNvSpPr>
                <a:spLocks noChangeArrowheads="1"/>
              </p:cNvSpPr>
              <p:nvPr/>
            </p:nvSpPr>
            <p:spPr bwMode="auto">
              <a:xfrm>
                <a:off x="2472055" y="3767380"/>
                <a:ext cx="4211637" cy="1439863"/>
              </a:xfrm>
              <a:prstGeom prst="ellipse">
                <a:avLst/>
              </a:prstGeom>
              <a:gradFill rotWithShape="0">
                <a:gsLst>
                  <a:gs pos="0">
                    <a:srgbClr val="025663"/>
                  </a:gs>
                  <a:gs pos="99001">
                    <a:srgbClr val="02788C"/>
                  </a:gs>
                  <a:gs pos="100000">
                    <a:srgbClr val="02788C"/>
                  </a:gs>
                </a:gsLst>
                <a:lin ang="5400000" scaled="1"/>
              </a:gradFill>
              <a:ln w="9525">
                <a:solidFill>
                  <a:srgbClr val="034543"/>
                </a:solidFill>
                <a:round/>
                <a:headEnd/>
                <a:tailEnd/>
              </a:ln>
            </p:spPr>
            <p:txBody>
              <a:bodyPr lIns="82124" tIns="41061" rIns="82124" bIns="41061" anchor="ctr"/>
              <a:lstStyle>
                <a:lvl1pPr defTabSz="814388">
                  <a:defRPr>
                    <a:solidFill>
                      <a:schemeClr val="tx1"/>
                    </a:solidFill>
                    <a:latin typeface="HelveticaNeueLT Std" charset="0"/>
                    <a:ea typeface="Arial" charset="0"/>
                    <a:cs typeface="Arial" charset="0"/>
                  </a:defRPr>
                </a:lvl1pPr>
                <a:lvl2pPr marL="742950" indent="-285750" defTabSz="814388">
                  <a:defRPr>
                    <a:solidFill>
                      <a:schemeClr val="tx1"/>
                    </a:solidFill>
                    <a:latin typeface="HelveticaNeueLT Std" charset="0"/>
                    <a:ea typeface="Arial" charset="0"/>
                    <a:cs typeface="Arial" charset="0"/>
                  </a:defRPr>
                </a:lvl2pPr>
                <a:lvl3pPr marL="1143000" indent="-228600" defTabSz="814388">
                  <a:defRPr>
                    <a:solidFill>
                      <a:schemeClr val="tx1"/>
                    </a:solidFill>
                    <a:latin typeface="HelveticaNeueLT Std" charset="0"/>
                    <a:ea typeface="Arial" charset="0"/>
                    <a:cs typeface="Arial" charset="0"/>
                  </a:defRPr>
                </a:lvl3pPr>
                <a:lvl4pPr marL="1600200" indent="-228600" defTabSz="814388">
                  <a:defRPr>
                    <a:solidFill>
                      <a:schemeClr val="tx1"/>
                    </a:solidFill>
                    <a:latin typeface="HelveticaNeueLT Std" charset="0"/>
                    <a:ea typeface="Arial" charset="0"/>
                    <a:cs typeface="Arial" charset="0"/>
                  </a:defRPr>
                </a:lvl4pPr>
                <a:lvl5pPr marL="2057400" indent="-228600" defTabSz="814388">
                  <a:defRPr>
                    <a:solidFill>
                      <a:schemeClr val="tx1"/>
                    </a:solidFill>
                    <a:latin typeface="HelveticaNeueLT Std" charset="0"/>
                    <a:ea typeface="Arial" charset="0"/>
                    <a:cs typeface="Arial" charset="0"/>
                  </a:defRPr>
                </a:lvl5pPr>
                <a:lvl6pPr marL="2514600" indent="-228600" defTabSz="814388" fontAlgn="base">
                  <a:spcBef>
                    <a:spcPct val="0"/>
                  </a:spcBef>
                  <a:spcAft>
                    <a:spcPct val="0"/>
                  </a:spcAft>
                  <a:defRPr>
                    <a:solidFill>
                      <a:schemeClr val="tx1"/>
                    </a:solidFill>
                    <a:latin typeface="HelveticaNeueLT Std" charset="0"/>
                    <a:ea typeface="Arial" charset="0"/>
                    <a:cs typeface="Arial" charset="0"/>
                  </a:defRPr>
                </a:lvl6pPr>
                <a:lvl7pPr marL="2971800" indent="-228600" defTabSz="814388" fontAlgn="base">
                  <a:spcBef>
                    <a:spcPct val="0"/>
                  </a:spcBef>
                  <a:spcAft>
                    <a:spcPct val="0"/>
                  </a:spcAft>
                  <a:defRPr>
                    <a:solidFill>
                      <a:schemeClr val="tx1"/>
                    </a:solidFill>
                    <a:latin typeface="HelveticaNeueLT Std" charset="0"/>
                    <a:ea typeface="Arial" charset="0"/>
                    <a:cs typeface="Arial" charset="0"/>
                  </a:defRPr>
                </a:lvl7pPr>
                <a:lvl8pPr marL="3429000" indent="-228600" defTabSz="814388" fontAlgn="base">
                  <a:spcBef>
                    <a:spcPct val="0"/>
                  </a:spcBef>
                  <a:spcAft>
                    <a:spcPct val="0"/>
                  </a:spcAft>
                  <a:defRPr>
                    <a:solidFill>
                      <a:schemeClr val="tx1"/>
                    </a:solidFill>
                    <a:latin typeface="HelveticaNeueLT Std" charset="0"/>
                    <a:ea typeface="Arial" charset="0"/>
                    <a:cs typeface="Arial" charset="0"/>
                  </a:defRPr>
                </a:lvl8pPr>
                <a:lvl9pPr marL="3886200" indent="-228600" defTabSz="814388" fontAlgn="base">
                  <a:spcBef>
                    <a:spcPct val="0"/>
                  </a:spcBef>
                  <a:spcAft>
                    <a:spcPct val="0"/>
                  </a:spcAft>
                  <a:defRPr>
                    <a:solidFill>
                      <a:schemeClr val="tx1"/>
                    </a:solidFill>
                    <a:latin typeface="HelveticaNeueLT Std" charset="0"/>
                    <a:ea typeface="Arial" charset="0"/>
                    <a:cs typeface="Arial" charset="0"/>
                  </a:defRPr>
                </a:lvl9pPr>
              </a:lstStyle>
              <a:p>
                <a:pPr algn="ctr">
                  <a:lnSpc>
                    <a:spcPct val="90000"/>
                  </a:lnSpc>
                </a:pPr>
                <a:endParaRPr lang="x-none" altLang="x-none" sz="2400">
                  <a:latin typeface="Arial" charset="0"/>
                </a:endParaRPr>
              </a:p>
            </p:txBody>
          </p:sp>
        </p:grpSp>
        <p:grpSp>
          <p:nvGrpSpPr>
            <p:cNvPr id="75" name="Group 28"/>
            <p:cNvGrpSpPr>
              <a:grpSpLocks/>
            </p:cNvGrpSpPr>
            <p:nvPr/>
          </p:nvGrpSpPr>
          <p:grpSpPr bwMode="auto">
            <a:xfrm>
              <a:off x="2459038" y="2640013"/>
              <a:ext cx="4214812" cy="2066925"/>
              <a:chOff x="2458576" y="4332646"/>
              <a:chExt cx="4214554" cy="2067790"/>
            </a:xfrm>
          </p:grpSpPr>
          <p:sp>
            <p:nvSpPr>
              <p:cNvPr id="76" name="Freeform 11"/>
              <p:cNvSpPr>
                <a:spLocks/>
              </p:cNvSpPr>
              <p:nvPr/>
            </p:nvSpPr>
            <p:spPr bwMode="auto">
              <a:xfrm>
                <a:off x="2461492" y="5054236"/>
                <a:ext cx="4211638" cy="1346200"/>
              </a:xfrm>
              <a:custGeom>
                <a:avLst/>
                <a:gdLst>
                  <a:gd name="T0" fmla="*/ 4211638 w 1123"/>
                  <a:gd name="T1" fmla="*/ 0 h 359"/>
                  <a:gd name="T2" fmla="*/ 4211638 w 1123"/>
                  <a:gd name="T3" fmla="*/ 626227 h 359"/>
                  <a:gd name="T4" fmla="*/ 2103944 w 1123"/>
                  <a:gd name="T5" fmla="*/ 1346200 h 359"/>
                  <a:gd name="T6" fmla="*/ 0 w 1123"/>
                  <a:gd name="T7" fmla="*/ 626227 h 359"/>
                  <a:gd name="T8" fmla="*/ 0 w 1123"/>
                  <a:gd name="T9" fmla="*/ 0 h 359"/>
                  <a:gd name="T10" fmla="*/ 2103944 w 1123"/>
                  <a:gd name="T11" fmla="*/ 719973 h 359"/>
                  <a:gd name="T12" fmla="*/ 4211638 w 1123"/>
                  <a:gd name="T13" fmla="*/ 0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3" h="359">
                    <a:moveTo>
                      <a:pt x="1123" y="0"/>
                    </a:moveTo>
                    <a:cubicBezTo>
                      <a:pt x="1123" y="167"/>
                      <a:pt x="1123" y="167"/>
                      <a:pt x="1123" y="167"/>
                    </a:cubicBezTo>
                    <a:cubicBezTo>
                      <a:pt x="1123" y="273"/>
                      <a:pt x="872" y="359"/>
                      <a:pt x="561" y="359"/>
                    </a:cubicBezTo>
                    <a:cubicBezTo>
                      <a:pt x="251" y="359"/>
                      <a:pt x="0" y="273"/>
                      <a:pt x="0" y="167"/>
                    </a:cubicBezTo>
                    <a:cubicBezTo>
                      <a:pt x="0" y="0"/>
                      <a:pt x="0" y="0"/>
                      <a:pt x="0" y="0"/>
                    </a:cubicBezTo>
                    <a:cubicBezTo>
                      <a:pt x="0" y="106"/>
                      <a:pt x="251" y="192"/>
                      <a:pt x="561" y="192"/>
                    </a:cubicBezTo>
                    <a:cubicBezTo>
                      <a:pt x="872" y="192"/>
                      <a:pt x="1123" y="106"/>
                      <a:pt x="1123" y="0"/>
                    </a:cubicBezTo>
                  </a:path>
                </a:pathLst>
              </a:custGeom>
              <a:gradFill rotWithShape="1">
                <a:gsLst>
                  <a:gs pos="0">
                    <a:srgbClr val="093667"/>
                  </a:gs>
                  <a:gs pos="100000">
                    <a:srgbClr val="011E39"/>
                  </a:gs>
                </a:gsLst>
                <a:lin ang="0" scaled="1"/>
              </a:gradFill>
              <a:ln w="9525">
                <a:solidFill>
                  <a:srgbClr val="013253"/>
                </a:solidFill>
                <a:round/>
                <a:headEnd/>
                <a:tailEnd/>
              </a:ln>
            </p:spPr>
            <p:txBody>
              <a:bodyPr/>
              <a:lstStyle/>
              <a:p>
                <a:endParaRPr lang="en-US"/>
              </a:p>
            </p:txBody>
          </p:sp>
          <p:sp>
            <p:nvSpPr>
              <p:cNvPr id="77" name="Oval 12"/>
              <p:cNvSpPr>
                <a:spLocks noChangeArrowheads="1"/>
              </p:cNvSpPr>
              <p:nvPr/>
            </p:nvSpPr>
            <p:spPr bwMode="auto">
              <a:xfrm>
                <a:off x="2458576" y="4332646"/>
                <a:ext cx="4211637" cy="1439863"/>
              </a:xfrm>
              <a:prstGeom prst="ellipse">
                <a:avLst/>
              </a:prstGeom>
              <a:gradFill rotWithShape="0">
                <a:gsLst>
                  <a:gs pos="0">
                    <a:srgbClr val="093667"/>
                  </a:gs>
                  <a:gs pos="99001">
                    <a:srgbClr val="0D4F97"/>
                  </a:gs>
                  <a:gs pos="100000">
                    <a:srgbClr val="0D4F97"/>
                  </a:gs>
                </a:gsLst>
                <a:lin ang="5400000" scaled="1"/>
              </a:gradFill>
              <a:ln w="9525">
                <a:solidFill>
                  <a:srgbClr val="013253"/>
                </a:solidFill>
                <a:round/>
                <a:headEnd/>
                <a:tailEnd/>
              </a:ln>
            </p:spPr>
            <p:txBody>
              <a:bodyPr lIns="82124" tIns="41061" rIns="82124" bIns="41061" anchor="ctr"/>
              <a:lstStyle>
                <a:lvl1pPr defTabSz="814388">
                  <a:defRPr>
                    <a:solidFill>
                      <a:schemeClr val="tx1"/>
                    </a:solidFill>
                    <a:latin typeface="HelveticaNeueLT Std" charset="0"/>
                    <a:ea typeface="Arial" charset="0"/>
                    <a:cs typeface="Arial" charset="0"/>
                  </a:defRPr>
                </a:lvl1pPr>
                <a:lvl2pPr marL="742950" indent="-285750" defTabSz="814388">
                  <a:defRPr>
                    <a:solidFill>
                      <a:schemeClr val="tx1"/>
                    </a:solidFill>
                    <a:latin typeface="HelveticaNeueLT Std" charset="0"/>
                    <a:ea typeface="Arial" charset="0"/>
                    <a:cs typeface="Arial" charset="0"/>
                  </a:defRPr>
                </a:lvl2pPr>
                <a:lvl3pPr marL="1143000" indent="-228600" defTabSz="814388">
                  <a:defRPr>
                    <a:solidFill>
                      <a:schemeClr val="tx1"/>
                    </a:solidFill>
                    <a:latin typeface="HelveticaNeueLT Std" charset="0"/>
                    <a:ea typeface="Arial" charset="0"/>
                    <a:cs typeface="Arial" charset="0"/>
                  </a:defRPr>
                </a:lvl3pPr>
                <a:lvl4pPr marL="1600200" indent="-228600" defTabSz="814388">
                  <a:defRPr>
                    <a:solidFill>
                      <a:schemeClr val="tx1"/>
                    </a:solidFill>
                    <a:latin typeface="HelveticaNeueLT Std" charset="0"/>
                    <a:ea typeface="Arial" charset="0"/>
                    <a:cs typeface="Arial" charset="0"/>
                  </a:defRPr>
                </a:lvl4pPr>
                <a:lvl5pPr marL="2057400" indent="-228600" defTabSz="814388">
                  <a:defRPr>
                    <a:solidFill>
                      <a:schemeClr val="tx1"/>
                    </a:solidFill>
                    <a:latin typeface="HelveticaNeueLT Std" charset="0"/>
                    <a:ea typeface="Arial" charset="0"/>
                    <a:cs typeface="Arial" charset="0"/>
                  </a:defRPr>
                </a:lvl5pPr>
                <a:lvl6pPr marL="2514600" indent="-228600" defTabSz="814388" fontAlgn="base">
                  <a:spcBef>
                    <a:spcPct val="0"/>
                  </a:spcBef>
                  <a:spcAft>
                    <a:spcPct val="0"/>
                  </a:spcAft>
                  <a:defRPr>
                    <a:solidFill>
                      <a:schemeClr val="tx1"/>
                    </a:solidFill>
                    <a:latin typeface="HelveticaNeueLT Std" charset="0"/>
                    <a:ea typeface="Arial" charset="0"/>
                    <a:cs typeface="Arial" charset="0"/>
                  </a:defRPr>
                </a:lvl6pPr>
                <a:lvl7pPr marL="2971800" indent="-228600" defTabSz="814388" fontAlgn="base">
                  <a:spcBef>
                    <a:spcPct val="0"/>
                  </a:spcBef>
                  <a:spcAft>
                    <a:spcPct val="0"/>
                  </a:spcAft>
                  <a:defRPr>
                    <a:solidFill>
                      <a:schemeClr val="tx1"/>
                    </a:solidFill>
                    <a:latin typeface="HelveticaNeueLT Std" charset="0"/>
                    <a:ea typeface="Arial" charset="0"/>
                    <a:cs typeface="Arial" charset="0"/>
                  </a:defRPr>
                </a:lvl7pPr>
                <a:lvl8pPr marL="3429000" indent="-228600" defTabSz="814388" fontAlgn="base">
                  <a:spcBef>
                    <a:spcPct val="0"/>
                  </a:spcBef>
                  <a:spcAft>
                    <a:spcPct val="0"/>
                  </a:spcAft>
                  <a:defRPr>
                    <a:solidFill>
                      <a:schemeClr val="tx1"/>
                    </a:solidFill>
                    <a:latin typeface="HelveticaNeueLT Std" charset="0"/>
                    <a:ea typeface="Arial" charset="0"/>
                    <a:cs typeface="Arial" charset="0"/>
                  </a:defRPr>
                </a:lvl8pPr>
                <a:lvl9pPr marL="3886200" indent="-228600" defTabSz="814388" fontAlgn="base">
                  <a:spcBef>
                    <a:spcPct val="0"/>
                  </a:spcBef>
                  <a:spcAft>
                    <a:spcPct val="0"/>
                  </a:spcAft>
                  <a:defRPr>
                    <a:solidFill>
                      <a:schemeClr val="tx1"/>
                    </a:solidFill>
                    <a:latin typeface="HelveticaNeueLT Std" charset="0"/>
                    <a:ea typeface="Arial" charset="0"/>
                    <a:cs typeface="Arial" charset="0"/>
                  </a:defRPr>
                </a:lvl9pPr>
              </a:lstStyle>
              <a:p>
                <a:pPr algn="ctr">
                  <a:lnSpc>
                    <a:spcPct val="90000"/>
                  </a:lnSpc>
                </a:pPr>
                <a:endParaRPr lang="x-none" altLang="x-none" sz="2400">
                  <a:latin typeface="Arial" charset="0"/>
                </a:endParaRPr>
              </a:p>
            </p:txBody>
          </p:sp>
        </p:grpSp>
        <p:grpSp>
          <p:nvGrpSpPr>
            <p:cNvPr id="78" name="Group 32"/>
            <p:cNvGrpSpPr>
              <a:grpSpLocks/>
            </p:cNvGrpSpPr>
            <p:nvPr/>
          </p:nvGrpSpPr>
          <p:grpSpPr bwMode="auto">
            <a:xfrm>
              <a:off x="2460625" y="2006600"/>
              <a:ext cx="4211638" cy="2070100"/>
              <a:chOff x="2461345" y="3010890"/>
              <a:chExt cx="4211637" cy="2070959"/>
            </a:xfrm>
          </p:grpSpPr>
          <p:sp>
            <p:nvSpPr>
              <p:cNvPr id="79" name="Oval 12"/>
              <p:cNvSpPr>
                <a:spLocks noChangeArrowheads="1"/>
              </p:cNvSpPr>
              <p:nvPr/>
            </p:nvSpPr>
            <p:spPr bwMode="auto">
              <a:xfrm>
                <a:off x="2461345" y="3010890"/>
                <a:ext cx="4211637" cy="1439863"/>
              </a:xfrm>
              <a:prstGeom prst="ellipse">
                <a:avLst/>
              </a:prstGeom>
              <a:gradFill rotWithShape="0">
                <a:gsLst>
                  <a:gs pos="0">
                    <a:srgbClr val="093667"/>
                  </a:gs>
                  <a:gs pos="99001">
                    <a:srgbClr val="0D4F97"/>
                  </a:gs>
                  <a:gs pos="100000">
                    <a:srgbClr val="0D4F97"/>
                  </a:gs>
                </a:gsLst>
                <a:lin ang="5400000" scaled="1"/>
              </a:gradFill>
              <a:ln w="9525">
                <a:solidFill>
                  <a:srgbClr val="013253"/>
                </a:solidFill>
                <a:round/>
                <a:headEnd/>
                <a:tailEnd/>
              </a:ln>
            </p:spPr>
            <p:txBody>
              <a:bodyPr lIns="82124" tIns="41061" rIns="82124" bIns="41061" anchor="ctr"/>
              <a:lstStyle>
                <a:lvl1pPr defTabSz="814388">
                  <a:defRPr>
                    <a:solidFill>
                      <a:schemeClr val="tx1"/>
                    </a:solidFill>
                    <a:latin typeface="HelveticaNeueLT Std" charset="0"/>
                    <a:ea typeface="Arial" charset="0"/>
                    <a:cs typeface="Arial" charset="0"/>
                  </a:defRPr>
                </a:lvl1pPr>
                <a:lvl2pPr marL="742950" indent="-285750" defTabSz="814388">
                  <a:defRPr>
                    <a:solidFill>
                      <a:schemeClr val="tx1"/>
                    </a:solidFill>
                    <a:latin typeface="HelveticaNeueLT Std" charset="0"/>
                    <a:ea typeface="Arial" charset="0"/>
                    <a:cs typeface="Arial" charset="0"/>
                  </a:defRPr>
                </a:lvl2pPr>
                <a:lvl3pPr marL="1143000" indent="-228600" defTabSz="814388">
                  <a:defRPr>
                    <a:solidFill>
                      <a:schemeClr val="tx1"/>
                    </a:solidFill>
                    <a:latin typeface="HelveticaNeueLT Std" charset="0"/>
                    <a:ea typeface="Arial" charset="0"/>
                    <a:cs typeface="Arial" charset="0"/>
                  </a:defRPr>
                </a:lvl3pPr>
                <a:lvl4pPr marL="1600200" indent="-228600" defTabSz="814388">
                  <a:defRPr>
                    <a:solidFill>
                      <a:schemeClr val="tx1"/>
                    </a:solidFill>
                    <a:latin typeface="HelveticaNeueLT Std" charset="0"/>
                    <a:ea typeface="Arial" charset="0"/>
                    <a:cs typeface="Arial" charset="0"/>
                  </a:defRPr>
                </a:lvl4pPr>
                <a:lvl5pPr marL="2057400" indent="-228600" defTabSz="814388">
                  <a:defRPr>
                    <a:solidFill>
                      <a:schemeClr val="tx1"/>
                    </a:solidFill>
                    <a:latin typeface="HelveticaNeueLT Std" charset="0"/>
                    <a:ea typeface="Arial" charset="0"/>
                    <a:cs typeface="Arial" charset="0"/>
                  </a:defRPr>
                </a:lvl5pPr>
                <a:lvl6pPr marL="2514600" indent="-228600" defTabSz="814388" fontAlgn="base">
                  <a:spcBef>
                    <a:spcPct val="0"/>
                  </a:spcBef>
                  <a:spcAft>
                    <a:spcPct val="0"/>
                  </a:spcAft>
                  <a:defRPr>
                    <a:solidFill>
                      <a:schemeClr val="tx1"/>
                    </a:solidFill>
                    <a:latin typeface="HelveticaNeueLT Std" charset="0"/>
                    <a:ea typeface="Arial" charset="0"/>
                    <a:cs typeface="Arial" charset="0"/>
                  </a:defRPr>
                </a:lvl6pPr>
                <a:lvl7pPr marL="2971800" indent="-228600" defTabSz="814388" fontAlgn="base">
                  <a:spcBef>
                    <a:spcPct val="0"/>
                  </a:spcBef>
                  <a:spcAft>
                    <a:spcPct val="0"/>
                  </a:spcAft>
                  <a:defRPr>
                    <a:solidFill>
                      <a:schemeClr val="tx1"/>
                    </a:solidFill>
                    <a:latin typeface="HelveticaNeueLT Std" charset="0"/>
                    <a:ea typeface="Arial" charset="0"/>
                    <a:cs typeface="Arial" charset="0"/>
                  </a:defRPr>
                </a:lvl7pPr>
                <a:lvl8pPr marL="3429000" indent="-228600" defTabSz="814388" fontAlgn="base">
                  <a:spcBef>
                    <a:spcPct val="0"/>
                  </a:spcBef>
                  <a:spcAft>
                    <a:spcPct val="0"/>
                  </a:spcAft>
                  <a:defRPr>
                    <a:solidFill>
                      <a:schemeClr val="tx1"/>
                    </a:solidFill>
                    <a:latin typeface="HelveticaNeueLT Std" charset="0"/>
                    <a:ea typeface="Arial" charset="0"/>
                    <a:cs typeface="Arial" charset="0"/>
                  </a:defRPr>
                </a:lvl8pPr>
                <a:lvl9pPr marL="3886200" indent="-228600" defTabSz="814388" fontAlgn="base">
                  <a:spcBef>
                    <a:spcPct val="0"/>
                  </a:spcBef>
                  <a:spcAft>
                    <a:spcPct val="0"/>
                  </a:spcAft>
                  <a:defRPr>
                    <a:solidFill>
                      <a:schemeClr val="tx1"/>
                    </a:solidFill>
                    <a:latin typeface="HelveticaNeueLT Std" charset="0"/>
                    <a:ea typeface="Arial" charset="0"/>
                    <a:cs typeface="Arial" charset="0"/>
                  </a:defRPr>
                </a:lvl9pPr>
              </a:lstStyle>
              <a:p>
                <a:pPr algn="ctr">
                  <a:lnSpc>
                    <a:spcPct val="90000"/>
                  </a:lnSpc>
                </a:pPr>
                <a:endParaRPr lang="x-none" altLang="x-none" sz="2400">
                  <a:latin typeface="Arial" charset="0"/>
                </a:endParaRPr>
              </a:p>
            </p:txBody>
          </p:sp>
          <p:sp>
            <p:nvSpPr>
              <p:cNvPr id="80" name="Freeform 11"/>
              <p:cNvSpPr>
                <a:spLocks/>
              </p:cNvSpPr>
              <p:nvPr/>
            </p:nvSpPr>
            <p:spPr bwMode="auto">
              <a:xfrm>
                <a:off x="2461345" y="3734061"/>
                <a:ext cx="4211637" cy="1347788"/>
              </a:xfrm>
              <a:custGeom>
                <a:avLst/>
                <a:gdLst>
                  <a:gd name="T0" fmla="*/ 4211637 w 1123"/>
                  <a:gd name="T1" fmla="*/ 0 h 359"/>
                  <a:gd name="T2" fmla="*/ 4211637 w 1123"/>
                  <a:gd name="T3" fmla="*/ 626965 h 359"/>
                  <a:gd name="T4" fmla="*/ 2107694 w 1123"/>
                  <a:gd name="T5" fmla="*/ 1347788 h 359"/>
                  <a:gd name="T6" fmla="*/ 0 w 1123"/>
                  <a:gd name="T7" fmla="*/ 626965 h 359"/>
                  <a:gd name="T8" fmla="*/ 0 w 1123"/>
                  <a:gd name="T9" fmla="*/ 0 h 359"/>
                  <a:gd name="T10" fmla="*/ 2107694 w 1123"/>
                  <a:gd name="T11" fmla="*/ 720823 h 359"/>
                  <a:gd name="T12" fmla="*/ 4211637 w 1123"/>
                  <a:gd name="T13" fmla="*/ 0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3" h="359">
                    <a:moveTo>
                      <a:pt x="1123" y="0"/>
                    </a:moveTo>
                    <a:cubicBezTo>
                      <a:pt x="1123" y="167"/>
                      <a:pt x="1123" y="167"/>
                      <a:pt x="1123" y="167"/>
                    </a:cubicBezTo>
                    <a:cubicBezTo>
                      <a:pt x="1123" y="273"/>
                      <a:pt x="872" y="359"/>
                      <a:pt x="562" y="359"/>
                    </a:cubicBezTo>
                    <a:cubicBezTo>
                      <a:pt x="252" y="359"/>
                      <a:pt x="0" y="273"/>
                      <a:pt x="0" y="167"/>
                    </a:cubicBezTo>
                    <a:cubicBezTo>
                      <a:pt x="0" y="0"/>
                      <a:pt x="0" y="0"/>
                      <a:pt x="0" y="0"/>
                    </a:cubicBezTo>
                    <a:cubicBezTo>
                      <a:pt x="0" y="106"/>
                      <a:pt x="252" y="192"/>
                      <a:pt x="562" y="192"/>
                    </a:cubicBezTo>
                    <a:cubicBezTo>
                      <a:pt x="872" y="192"/>
                      <a:pt x="1123" y="106"/>
                      <a:pt x="1123" y="0"/>
                    </a:cubicBezTo>
                  </a:path>
                </a:pathLst>
              </a:custGeom>
              <a:gradFill rotWithShape="1">
                <a:gsLst>
                  <a:gs pos="0">
                    <a:srgbClr val="0560B3"/>
                  </a:gs>
                  <a:gs pos="100000">
                    <a:srgbClr val="043E72"/>
                  </a:gs>
                </a:gsLst>
                <a:lin ang="0" scaled="1"/>
              </a:gradFill>
              <a:ln w="9525" cap="flat" cmpd="sng">
                <a:solidFill>
                  <a:srgbClr val="01568F"/>
                </a:solidFill>
                <a:prstDash val="solid"/>
                <a:round/>
                <a:headEnd type="none" w="med" len="med"/>
                <a:tailEnd type="none" w="med" len="med"/>
              </a:ln>
            </p:spPr>
            <p:txBody>
              <a:bodyPr lIns="82124" tIns="41061" rIns="82124" bIns="41061" anchor="ctr"/>
              <a:lstStyle/>
              <a:p>
                <a:endParaRPr lang="en-US"/>
              </a:p>
            </p:txBody>
          </p:sp>
        </p:grpSp>
        <p:grpSp>
          <p:nvGrpSpPr>
            <p:cNvPr id="81" name="Group 35"/>
            <p:cNvGrpSpPr>
              <a:grpSpLocks/>
            </p:cNvGrpSpPr>
            <p:nvPr/>
          </p:nvGrpSpPr>
          <p:grpSpPr bwMode="auto">
            <a:xfrm>
              <a:off x="2463800" y="1366838"/>
              <a:ext cx="4211638" cy="2070100"/>
              <a:chOff x="2484438" y="2392363"/>
              <a:chExt cx="4211637" cy="2070100"/>
            </a:xfrm>
          </p:grpSpPr>
          <p:sp>
            <p:nvSpPr>
              <p:cNvPr id="82" name="Oval 12"/>
              <p:cNvSpPr>
                <a:spLocks noChangeArrowheads="1"/>
              </p:cNvSpPr>
              <p:nvPr/>
            </p:nvSpPr>
            <p:spPr bwMode="auto">
              <a:xfrm>
                <a:off x="2484438" y="2392363"/>
                <a:ext cx="4211637" cy="1439863"/>
              </a:xfrm>
              <a:prstGeom prst="ellipse">
                <a:avLst/>
              </a:prstGeom>
              <a:gradFill rotWithShape="0">
                <a:gsLst>
                  <a:gs pos="0">
                    <a:srgbClr val="08A7EE"/>
                  </a:gs>
                  <a:gs pos="99001">
                    <a:srgbClr val="17B2F7"/>
                  </a:gs>
                  <a:gs pos="100000">
                    <a:srgbClr val="17B2F7"/>
                  </a:gs>
                </a:gsLst>
                <a:lin ang="5400000" scaled="1"/>
              </a:gradFill>
              <a:ln w="9525">
                <a:solidFill>
                  <a:srgbClr val="0195F9"/>
                </a:solidFill>
                <a:round/>
                <a:headEnd/>
                <a:tailEnd/>
              </a:ln>
            </p:spPr>
            <p:txBody>
              <a:bodyPr lIns="82124" tIns="41061" rIns="82124" bIns="41061" anchor="ctr"/>
              <a:lstStyle>
                <a:lvl1pPr defTabSz="814388">
                  <a:defRPr>
                    <a:solidFill>
                      <a:schemeClr val="tx1"/>
                    </a:solidFill>
                    <a:latin typeface="HelveticaNeueLT Std" charset="0"/>
                    <a:ea typeface="Arial" charset="0"/>
                    <a:cs typeface="Arial" charset="0"/>
                  </a:defRPr>
                </a:lvl1pPr>
                <a:lvl2pPr marL="742950" indent="-285750" defTabSz="814388">
                  <a:defRPr>
                    <a:solidFill>
                      <a:schemeClr val="tx1"/>
                    </a:solidFill>
                    <a:latin typeface="HelveticaNeueLT Std" charset="0"/>
                    <a:ea typeface="Arial" charset="0"/>
                    <a:cs typeface="Arial" charset="0"/>
                  </a:defRPr>
                </a:lvl2pPr>
                <a:lvl3pPr marL="1143000" indent="-228600" defTabSz="814388">
                  <a:defRPr>
                    <a:solidFill>
                      <a:schemeClr val="tx1"/>
                    </a:solidFill>
                    <a:latin typeface="HelveticaNeueLT Std" charset="0"/>
                    <a:ea typeface="Arial" charset="0"/>
                    <a:cs typeface="Arial" charset="0"/>
                  </a:defRPr>
                </a:lvl3pPr>
                <a:lvl4pPr marL="1600200" indent="-228600" defTabSz="814388">
                  <a:defRPr>
                    <a:solidFill>
                      <a:schemeClr val="tx1"/>
                    </a:solidFill>
                    <a:latin typeface="HelveticaNeueLT Std" charset="0"/>
                    <a:ea typeface="Arial" charset="0"/>
                    <a:cs typeface="Arial" charset="0"/>
                  </a:defRPr>
                </a:lvl4pPr>
                <a:lvl5pPr marL="2057400" indent="-228600" defTabSz="814388">
                  <a:defRPr>
                    <a:solidFill>
                      <a:schemeClr val="tx1"/>
                    </a:solidFill>
                    <a:latin typeface="HelveticaNeueLT Std" charset="0"/>
                    <a:ea typeface="Arial" charset="0"/>
                    <a:cs typeface="Arial" charset="0"/>
                  </a:defRPr>
                </a:lvl5pPr>
                <a:lvl6pPr marL="2514600" indent="-228600" defTabSz="814388" fontAlgn="base">
                  <a:spcBef>
                    <a:spcPct val="0"/>
                  </a:spcBef>
                  <a:spcAft>
                    <a:spcPct val="0"/>
                  </a:spcAft>
                  <a:defRPr>
                    <a:solidFill>
                      <a:schemeClr val="tx1"/>
                    </a:solidFill>
                    <a:latin typeface="HelveticaNeueLT Std" charset="0"/>
                    <a:ea typeface="Arial" charset="0"/>
                    <a:cs typeface="Arial" charset="0"/>
                  </a:defRPr>
                </a:lvl6pPr>
                <a:lvl7pPr marL="2971800" indent="-228600" defTabSz="814388" fontAlgn="base">
                  <a:spcBef>
                    <a:spcPct val="0"/>
                  </a:spcBef>
                  <a:spcAft>
                    <a:spcPct val="0"/>
                  </a:spcAft>
                  <a:defRPr>
                    <a:solidFill>
                      <a:schemeClr val="tx1"/>
                    </a:solidFill>
                    <a:latin typeface="HelveticaNeueLT Std" charset="0"/>
                    <a:ea typeface="Arial" charset="0"/>
                    <a:cs typeface="Arial" charset="0"/>
                  </a:defRPr>
                </a:lvl7pPr>
                <a:lvl8pPr marL="3429000" indent="-228600" defTabSz="814388" fontAlgn="base">
                  <a:spcBef>
                    <a:spcPct val="0"/>
                  </a:spcBef>
                  <a:spcAft>
                    <a:spcPct val="0"/>
                  </a:spcAft>
                  <a:defRPr>
                    <a:solidFill>
                      <a:schemeClr val="tx1"/>
                    </a:solidFill>
                    <a:latin typeface="HelveticaNeueLT Std" charset="0"/>
                    <a:ea typeface="Arial" charset="0"/>
                    <a:cs typeface="Arial" charset="0"/>
                  </a:defRPr>
                </a:lvl8pPr>
                <a:lvl9pPr marL="3886200" indent="-228600" defTabSz="814388" fontAlgn="base">
                  <a:spcBef>
                    <a:spcPct val="0"/>
                  </a:spcBef>
                  <a:spcAft>
                    <a:spcPct val="0"/>
                  </a:spcAft>
                  <a:defRPr>
                    <a:solidFill>
                      <a:schemeClr val="tx1"/>
                    </a:solidFill>
                    <a:latin typeface="HelveticaNeueLT Std" charset="0"/>
                    <a:ea typeface="Arial" charset="0"/>
                    <a:cs typeface="Arial" charset="0"/>
                  </a:defRPr>
                </a:lvl9pPr>
              </a:lstStyle>
              <a:p>
                <a:pPr algn="ctr">
                  <a:lnSpc>
                    <a:spcPct val="90000"/>
                  </a:lnSpc>
                </a:pPr>
                <a:endParaRPr lang="x-none" altLang="x-none" sz="2400">
                  <a:latin typeface="Arial" charset="0"/>
                </a:endParaRPr>
              </a:p>
            </p:txBody>
          </p:sp>
          <p:sp>
            <p:nvSpPr>
              <p:cNvPr id="83" name="Freeform 82"/>
              <p:cNvSpPr>
                <a:spLocks/>
              </p:cNvSpPr>
              <p:nvPr/>
            </p:nvSpPr>
            <p:spPr bwMode="auto">
              <a:xfrm>
                <a:off x="2484438" y="3113088"/>
                <a:ext cx="4211637" cy="1349375"/>
              </a:xfrm>
              <a:custGeom>
                <a:avLst/>
                <a:gdLst>
                  <a:gd name="T0" fmla="*/ 4211637 w 1123"/>
                  <a:gd name="T1" fmla="*/ 0 h 360"/>
                  <a:gd name="T2" fmla="*/ 4211637 w 1123"/>
                  <a:gd name="T3" fmla="*/ 629708 h 360"/>
                  <a:gd name="T4" fmla="*/ 2107694 w 1123"/>
                  <a:gd name="T5" fmla="*/ 1349375 h 360"/>
                  <a:gd name="T6" fmla="*/ 0 w 1123"/>
                  <a:gd name="T7" fmla="*/ 629708 h 360"/>
                  <a:gd name="T8" fmla="*/ 0 w 1123"/>
                  <a:gd name="T9" fmla="*/ 0 h 360"/>
                  <a:gd name="T10" fmla="*/ 2107694 w 1123"/>
                  <a:gd name="T11" fmla="*/ 719667 h 360"/>
                  <a:gd name="T12" fmla="*/ 4211637 w 1123"/>
                  <a:gd name="T13" fmla="*/ 0 h 3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3" h="360">
                    <a:moveTo>
                      <a:pt x="1123" y="0"/>
                    </a:moveTo>
                    <a:cubicBezTo>
                      <a:pt x="1123" y="168"/>
                      <a:pt x="1123" y="168"/>
                      <a:pt x="1123" y="168"/>
                    </a:cubicBezTo>
                    <a:cubicBezTo>
                      <a:pt x="1123" y="274"/>
                      <a:pt x="872" y="360"/>
                      <a:pt x="562" y="360"/>
                    </a:cubicBezTo>
                    <a:cubicBezTo>
                      <a:pt x="252" y="360"/>
                      <a:pt x="0" y="274"/>
                      <a:pt x="0" y="168"/>
                    </a:cubicBezTo>
                    <a:cubicBezTo>
                      <a:pt x="0" y="0"/>
                      <a:pt x="0" y="0"/>
                      <a:pt x="0" y="0"/>
                    </a:cubicBezTo>
                    <a:cubicBezTo>
                      <a:pt x="0" y="106"/>
                      <a:pt x="252" y="192"/>
                      <a:pt x="562" y="192"/>
                    </a:cubicBezTo>
                    <a:cubicBezTo>
                      <a:pt x="872" y="192"/>
                      <a:pt x="1123" y="106"/>
                      <a:pt x="1123" y="0"/>
                    </a:cubicBezTo>
                  </a:path>
                </a:pathLst>
              </a:custGeom>
              <a:gradFill rotWithShape="1">
                <a:gsLst>
                  <a:gs pos="0">
                    <a:srgbClr val="037AB5"/>
                  </a:gs>
                  <a:gs pos="100000">
                    <a:srgbClr val="08A7EE"/>
                  </a:gs>
                </a:gsLst>
                <a:lin ang="10800000" scaled="1"/>
              </a:gradFill>
              <a:ln w="9525" cap="flat" cmpd="sng">
                <a:solidFill>
                  <a:srgbClr val="0195F9"/>
                </a:solidFill>
                <a:prstDash val="solid"/>
                <a:round/>
                <a:headEnd type="none" w="med" len="med"/>
                <a:tailEnd type="none" w="med" len="med"/>
              </a:ln>
            </p:spPr>
            <p:txBody>
              <a:bodyPr lIns="82124" tIns="41061" rIns="82124" bIns="41061" anchor="ctr"/>
              <a:lstStyle/>
              <a:p>
                <a:endParaRPr lang="en-US"/>
              </a:p>
            </p:txBody>
          </p:sp>
        </p:grpSp>
      </p:grpSp>
    </p:spTree>
    <p:extLst>
      <p:ext uri="{BB962C8B-B14F-4D97-AF65-F5344CB8AC3E}">
        <p14:creationId xmlns:p14="http://schemas.microsoft.com/office/powerpoint/2010/main" val="1164208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Isolated Silos</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grpSp>
        <p:nvGrpSpPr>
          <p:cNvPr id="2" name="Group 1"/>
          <p:cNvGrpSpPr/>
          <p:nvPr/>
        </p:nvGrpSpPr>
        <p:grpSpPr>
          <a:xfrm>
            <a:off x="3367225" y="1314450"/>
            <a:ext cx="5533749" cy="2485609"/>
            <a:chOff x="227013" y="1263463"/>
            <a:chExt cx="8694737" cy="3905437"/>
          </a:xfrm>
        </p:grpSpPr>
        <p:grpSp>
          <p:nvGrpSpPr>
            <p:cNvPr id="43" name="Group 64"/>
            <p:cNvGrpSpPr>
              <a:grpSpLocks/>
            </p:cNvGrpSpPr>
            <p:nvPr/>
          </p:nvGrpSpPr>
          <p:grpSpPr bwMode="auto">
            <a:xfrm>
              <a:off x="1584325" y="2524125"/>
              <a:ext cx="6043613" cy="2644775"/>
              <a:chOff x="1584326" y="2524125"/>
              <a:chExt cx="6043613" cy="2644776"/>
            </a:xfrm>
          </p:grpSpPr>
          <p:sp>
            <p:nvSpPr>
              <p:cNvPr id="44" name="Freeform 7"/>
              <p:cNvSpPr>
                <a:spLocks/>
              </p:cNvSpPr>
              <p:nvPr/>
            </p:nvSpPr>
            <p:spPr bwMode="auto">
              <a:xfrm>
                <a:off x="1584326" y="3073400"/>
                <a:ext cx="1001713" cy="1349375"/>
              </a:xfrm>
              <a:custGeom>
                <a:avLst/>
                <a:gdLst>
                  <a:gd name="T0" fmla="*/ 269 w 269"/>
                  <a:gd name="T1" fmla="*/ 146 h 362"/>
                  <a:gd name="T2" fmla="*/ 269 w 269"/>
                  <a:gd name="T3" fmla="*/ 362 h 362"/>
                  <a:gd name="T4" fmla="*/ 0 w 269"/>
                  <a:gd name="T5" fmla="*/ 216 h 362"/>
                  <a:gd name="T6" fmla="*/ 0 w 269"/>
                  <a:gd name="T7" fmla="*/ 0 h 362"/>
                  <a:gd name="T8" fmla="*/ 269 w 269"/>
                  <a:gd name="T9" fmla="*/ 146 h 3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 h="362">
                    <a:moveTo>
                      <a:pt x="269" y="146"/>
                    </a:moveTo>
                    <a:cubicBezTo>
                      <a:pt x="269" y="362"/>
                      <a:pt x="269" y="362"/>
                      <a:pt x="269" y="362"/>
                    </a:cubicBezTo>
                    <a:cubicBezTo>
                      <a:pt x="119" y="356"/>
                      <a:pt x="0" y="293"/>
                      <a:pt x="0" y="216"/>
                    </a:cubicBezTo>
                    <a:cubicBezTo>
                      <a:pt x="0" y="0"/>
                      <a:pt x="0" y="0"/>
                      <a:pt x="0" y="0"/>
                    </a:cubicBezTo>
                    <a:cubicBezTo>
                      <a:pt x="0" y="77"/>
                      <a:pt x="119" y="140"/>
                      <a:pt x="269" y="146"/>
                    </a:cubicBezTo>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sp>
            <p:nvSpPr>
              <p:cNvPr id="45" name="Freeform 10"/>
              <p:cNvSpPr>
                <a:spLocks/>
              </p:cNvSpPr>
              <p:nvPr/>
            </p:nvSpPr>
            <p:spPr bwMode="auto">
              <a:xfrm>
                <a:off x="6575426" y="3073400"/>
                <a:ext cx="1052513" cy="1349375"/>
              </a:xfrm>
              <a:custGeom>
                <a:avLst/>
                <a:gdLst>
                  <a:gd name="T0" fmla="*/ 282 w 282"/>
                  <a:gd name="T1" fmla="*/ 0 h 362"/>
                  <a:gd name="T2" fmla="*/ 282 w 282"/>
                  <a:gd name="T3" fmla="*/ 216 h 362"/>
                  <a:gd name="T4" fmla="*/ 0 w 282"/>
                  <a:gd name="T5" fmla="*/ 362 h 362"/>
                  <a:gd name="T6" fmla="*/ 0 w 282"/>
                  <a:gd name="T7" fmla="*/ 146 h 362"/>
                  <a:gd name="T8" fmla="*/ 282 w 282"/>
                  <a:gd name="T9" fmla="*/ 0 h 3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362">
                    <a:moveTo>
                      <a:pt x="282" y="0"/>
                    </a:moveTo>
                    <a:cubicBezTo>
                      <a:pt x="282" y="216"/>
                      <a:pt x="282" y="216"/>
                      <a:pt x="282" y="216"/>
                    </a:cubicBezTo>
                    <a:cubicBezTo>
                      <a:pt x="282" y="295"/>
                      <a:pt x="157" y="360"/>
                      <a:pt x="0" y="362"/>
                    </a:cubicBezTo>
                    <a:cubicBezTo>
                      <a:pt x="0" y="146"/>
                      <a:pt x="0" y="146"/>
                      <a:pt x="0" y="146"/>
                    </a:cubicBezTo>
                    <a:cubicBezTo>
                      <a:pt x="157" y="144"/>
                      <a:pt x="282" y="79"/>
                      <a:pt x="282" y="0"/>
                    </a:cubicBezTo>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sp>
            <p:nvSpPr>
              <p:cNvPr id="46" name="Freeform 12"/>
              <p:cNvSpPr>
                <a:spLocks/>
              </p:cNvSpPr>
              <p:nvPr/>
            </p:nvSpPr>
            <p:spPr bwMode="auto">
              <a:xfrm>
                <a:off x="1584326" y="2524125"/>
                <a:ext cx="6043613" cy="1838326"/>
              </a:xfrm>
              <a:custGeom>
                <a:avLst/>
                <a:gdLst/>
                <a:ahLst/>
                <a:cxnLst>
                  <a:cxn ang="0">
                    <a:pos x="1328" y="0"/>
                  </a:cxn>
                  <a:cxn ang="0">
                    <a:pos x="1621" y="147"/>
                  </a:cxn>
                  <a:cxn ang="0">
                    <a:pos x="1339" y="293"/>
                  </a:cxn>
                  <a:cxn ang="0">
                    <a:pos x="1359" y="347"/>
                  </a:cxn>
                  <a:cxn ang="0">
                    <a:pos x="1066" y="493"/>
                  </a:cxn>
                  <a:cxn ang="0">
                    <a:pos x="804" y="412"/>
                  </a:cxn>
                  <a:cxn ang="0">
                    <a:pos x="542" y="493"/>
                  </a:cxn>
                  <a:cxn ang="0">
                    <a:pos x="249" y="347"/>
                  </a:cxn>
                  <a:cxn ang="0">
                    <a:pos x="269" y="293"/>
                  </a:cxn>
                  <a:cxn ang="0">
                    <a:pos x="0" y="147"/>
                  </a:cxn>
                  <a:cxn ang="0">
                    <a:pos x="293" y="0"/>
                  </a:cxn>
                  <a:cxn ang="0">
                    <a:pos x="549" y="75"/>
                  </a:cxn>
                  <a:cxn ang="0">
                    <a:pos x="804" y="0"/>
                  </a:cxn>
                  <a:cxn ang="0">
                    <a:pos x="1066" y="82"/>
                  </a:cxn>
                  <a:cxn ang="0">
                    <a:pos x="1328" y="0"/>
                  </a:cxn>
                </a:cxnLst>
                <a:rect l="0" t="0" r="r" b="b"/>
                <a:pathLst>
                  <a:path w="1621" h="493">
                    <a:moveTo>
                      <a:pt x="1328" y="0"/>
                    </a:moveTo>
                    <a:cubicBezTo>
                      <a:pt x="1490" y="0"/>
                      <a:pt x="1621" y="66"/>
                      <a:pt x="1621" y="147"/>
                    </a:cubicBezTo>
                    <a:cubicBezTo>
                      <a:pt x="1621" y="226"/>
                      <a:pt x="1496" y="291"/>
                      <a:pt x="1339" y="293"/>
                    </a:cubicBezTo>
                    <a:cubicBezTo>
                      <a:pt x="1352" y="310"/>
                      <a:pt x="1359" y="328"/>
                      <a:pt x="1359" y="347"/>
                    </a:cubicBezTo>
                    <a:cubicBezTo>
                      <a:pt x="1359" y="427"/>
                      <a:pt x="1228" y="493"/>
                      <a:pt x="1066" y="493"/>
                    </a:cubicBezTo>
                    <a:cubicBezTo>
                      <a:pt x="951" y="493"/>
                      <a:pt x="852" y="460"/>
                      <a:pt x="804" y="412"/>
                    </a:cubicBezTo>
                    <a:cubicBezTo>
                      <a:pt x="756" y="460"/>
                      <a:pt x="657" y="493"/>
                      <a:pt x="542" y="493"/>
                    </a:cubicBezTo>
                    <a:cubicBezTo>
                      <a:pt x="380" y="493"/>
                      <a:pt x="249" y="427"/>
                      <a:pt x="249" y="347"/>
                    </a:cubicBezTo>
                    <a:cubicBezTo>
                      <a:pt x="249" y="328"/>
                      <a:pt x="256" y="310"/>
                      <a:pt x="269" y="293"/>
                    </a:cubicBezTo>
                    <a:cubicBezTo>
                      <a:pt x="119" y="287"/>
                      <a:pt x="0" y="224"/>
                      <a:pt x="0" y="147"/>
                    </a:cubicBezTo>
                    <a:cubicBezTo>
                      <a:pt x="0" y="66"/>
                      <a:pt x="132" y="0"/>
                      <a:pt x="293" y="0"/>
                    </a:cubicBezTo>
                    <a:cubicBezTo>
                      <a:pt x="403" y="0"/>
                      <a:pt x="498" y="31"/>
                      <a:pt x="549" y="75"/>
                    </a:cubicBezTo>
                    <a:cubicBezTo>
                      <a:pt x="599" y="31"/>
                      <a:pt x="694" y="0"/>
                      <a:pt x="804" y="0"/>
                    </a:cubicBezTo>
                    <a:cubicBezTo>
                      <a:pt x="919" y="0"/>
                      <a:pt x="1018" y="33"/>
                      <a:pt x="1066" y="82"/>
                    </a:cubicBezTo>
                    <a:cubicBezTo>
                      <a:pt x="1114" y="33"/>
                      <a:pt x="1213" y="0"/>
                      <a:pt x="1328" y="0"/>
                    </a:cubicBezTo>
                    <a:close/>
                  </a:path>
                </a:pathLst>
              </a:custGeom>
              <a:gradFill>
                <a:gsLst>
                  <a:gs pos="0">
                    <a:srgbClr val="7F7F7F"/>
                  </a:gs>
                  <a:gs pos="100000">
                    <a:schemeClr val="bg1">
                      <a:lumMod val="54000"/>
                    </a:schemeClr>
                  </a:gs>
                </a:gsLst>
                <a:lin ang="5400000" scaled="1"/>
              </a:gradFill>
              <a:ln w="9525" cap="flat" cmpd="sng" algn="ctr">
                <a:solidFill>
                  <a:srgbClr val="606060"/>
                </a:solid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dirty="0">
                  <a:latin typeface="+mn-lt"/>
                </a:endParaRPr>
              </a:p>
            </p:txBody>
          </p:sp>
          <p:sp>
            <p:nvSpPr>
              <p:cNvPr id="47" name="Freeform 14"/>
              <p:cNvSpPr>
                <a:spLocks/>
              </p:cNvSpPr>
              <p:nvPr/>
            </p:nvSpPr>
            <p:spPr bwMode="auto">
              <a:xfrm>
                <a:off x="4581526" y="3817938"/>
                <a:ext cx="2068513" cy="1350963"/>
              </a:xfrm>
              <a:custGeom>
                <a:avLst/>
                <a:gdLst>
                  <a:gd name="T0" fmla="*/ 555 w 555"/>
                  <a:gd name="T1" fmla="*/ 0 h 362"/>
                  <a:gd name="T2" fmla="*/ 555 w 555"/>
                  <a:gd name="T3" fmla="*/ 215 h 362"/>
                  <a:gd name="T4" fmla="*/ 262 w 555"/>
                  <a:gd name="T5" fmla="*/ 362 h 362"/>
                  <a:gd name="T6" fmla="*/ 0 w 555"/>
                  <a:gd name="T7" fmla="*/ 281 h 362"/>
                  <a:gd name="T8" fmla="*/ 0 w 555"/>
                  <a:gd name="T9" fmla="*/ 65 h 362"/>
                  <a:gd name="T10" fmla="*/ 262 w 555"/>
                  <a:gd name="T11" fmla="*/ 146 h 362"/>
                  <a:gd name="T12" fmla="*/ 555 w 555"/>
                  <a:gd name="T13" fmla="*/ 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 h="362">
                    <a:moveTo>
                      <a:pt x="555" y="0"/>
                    </a:moveTo>
                    <a:cubicBezTo>
                      <a:pt x="555" y="215"/>
                      <a:pt x="555" y="215"/>
                      <a:pt x="555" y="215"/>
                    </a:cubicBezTo>
                    <a:cubicBezTo>
                      <a:pt x="555" y="296"/>
                      <a:pt x="424" y="362"/>
                      <a:pt x="262" y="362"/>
                    </a:cubicBezTo>
                    <a:cubicBezTo>
                      <a:pt x="147" y="362"/>
                      <a:pt x="48" y="329"/>
                      <a:pt x="0" y="281"/>
                    </a:cubicBezTo>
                    <a:cubicBezTo>
                      <a:pt x="0" y="65"/>
                      <a:pt x="0" y="65"/>
                      <a:pt x="0" y="65"/>
                    </a:cubicBezTo>
                    <a:cubicBezTo>
                      <a:pt x="48" y="113"/>
                      <a:pt x="147" y="146"/>
                      <a:pt x="262" y="146"/>
                    </a:cubicBezTo>
                    <a:cubicBezTo>
                      <a:pt x="424" y="146"/>
                      <a:pt x="555" y="80"/>
                      <a:pt x="555" y="0"/>
                    </a:cubicBezTo>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sp>
            <p:nvSpPr>
              <p:cNvPr id="48" name="Freeform 17"/>
              <p:cNvSpPr>
                <a:spLocks/>
              </p:cNvSpPr>
              <p:nvPr/>
            </p:nvSpPr>
            <p:spPr bwMode="auto">
              <a:xfrm>
                <a:off x="2513013" y="3817938"/>
                <a:ext cx="2068513" cy="1350963"/>
              </a:xfrm>
              <a:custGeom>
                <a:avLst/>
                <a:gdLst>
                  <a:gd name="T0" fmla="*/ 555 w 555"/>
                  <a:gd name="T1" fmla="*/ 65 h 362"/>
                  <a:gd name="T2" fmla="*/ 555 w 555"/>
                  <a:gd name="T3" fmla="*/ 281 h 362"/>
                  <a:gd name="T4" fmla="*/ 293 w 555"/>
                  <a:gd name="T5" fmla="*/ 362 h 362"/>
                  <a:gd name="T6" fmla="*/ 0 w 555"/>
                  <a:gd name="T7" fmla="*/ 215 h 362"/>
                  <a:gd name="T8" fmla="*/ 0 w 555"/>
                  <a:gd name="T9" fmla="*/ 0 h 362"/>
                  <a:gd name="T10" fmla="*/ 293 w 555"/>
                  <a:gd name="T11" fmla="*/ 146 h 362"/>
                  <a:gd name="T12" fmla="*/ 555 w 555"/>
                  <a:gd name="T13" fmla="*/ 6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 h="362">
                    <a:moveTo>
                      <a:pt x="555" y="65"/>
                    </a:moveTo>
                    <a:cubicBezTo>
                      <a:pt x="555" y="281"/>
                      <a:pt x="555" y="281"/>
                      <a:pt x="555" y="281"/>
                    </a:cubicBezTo>
                    <a:cubicBezTo>
                      <a:pt x="507" y="329"/>
                      <a:pt x="408" y="362"/>
                      <a:pt x="293" y="362"/>
                    </a:cubicBezTo>
                    <a:cubicBezTo>
                      <a:pt x="131" y="362"/>
                      <a:pt x="0" y="296"/>
                      <a:pt x="0" y="215"/>
                    </a:cubicBezTo>
                    <a:cubicBezTo>
                      <a:pt x="0" y="0"/>
                      <a:pt x="0" y="0"/>
                      <a:pt x="0" y="0"/>
                    </a:cubicBezTo>
                    <a:cubicBezTo>
                      <a:pt x="0" y="80"/>
                      <a:pt x="131" y="146"/>
                      <a:pt x="293" y="146"/>
                    </a:cubicBezTo>
                    <a:cubicBezTo>
                      <a:pt x="408" y="146"/>
                      <a:pt x="507" y="113"/>
                      <a:pt x="555" y="65"/>
                    </a:cubicBezTo>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grpSp>
        <p:grpSp>
          <p:nvGrpSpPr>
            <p:cNvPr id="49" name="Group 59"/>
            <p:cNvGrpSpPr>
              <a:grpSpLocks/>
            </p:cNvGrpSpPr>
            <p:nvPr/>
          </p:nvGrpSpPr>
          <p:grpSpPr bwMode="auto">
            <a:xfrm>
              <a:off x="1811338" y="2095500"/>
              <a:ext cx="1655762" cy="1196975"/>
              <a:chOff x="1811338" y="2095500"/>
              <a:chExt cx="1655763" cy="1196975"/>
            </a:xfrm>
          </p:grpSpPr>
          <p:sp>
            <p:nvSpPr>
              <p:cNvPr id="50" name="Freeform 19"/>
              <p:cNvSpPr>
                <a:spLocks/>
              </p:cNvSpPr>
              <p:nvPr/>
            </p:nvSpPr>
            <p:spPr bwMode="auto">
              <a:xfrm>
                <a:off x="1811338" y="2095500"/>
                <a:ext cx="827088" cy="1196975"/>
              </a:xfrm>
              <a:custGeom>
                <a:avLst/>
                <a:gdLst>
                  <a:gd name="T0" fmla="*/ 521 w 521"/>
                  <a:gd name="T1" fmla="*/ 0 h 754"/>
                  <a:gd name="T2" fmla="*/ 521 w 521"/>
                  <a:gd name="T3" fmla="*/ 754 h 754"/>
                  <a:gd name="T4" fmla="*/ 0 w 521"/>
                  <a:gd name="T5" fmla="*/ 604 h 754"/>
                  <a:gd name="T6" fmla="*/ 521 w 521"/>
                  <a:gd name="T7" fmla="*/ 0 h 7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1" h="754">
                    <a:moveTo>
                      <a:pt x="521" y="0"/>
                    </a:moveTo>
                    <a:lnTo>
                      <a:pt x="521" y="754"/>
                    </a:lnTo>
                    <a:lnTo>
                      <a:pt x="0" y="604"/>
                    </a:lnTo>
                    <a:lnTo>
                      <a:pt x="521" y="0"/>
                    </a:lnTo>
                    <a:close/>
                  </a:path>
                </a:pathLst>
              </a:custGeom>
              <a:gradFill rotWithShape="0">
                <a:gsLst>
                  <a:gs pos="0">
                    <a:srgbClr val="08A7EE"/>
                  </a:gs>
                  <a:gs pos="99001">
                    <a:srgbClr val="17B2F7"/>
                  </a:gs>
                  <a:gs pos="100000">
                    <a:srgbClr val="17B2F7"/>
                  </a:gs>
                </a:gsLst>
                <a:lin ang="5400000" scaled="1"/>
              </a:gradFill>
              <a:ln w="9525" cap="flat" cmpd="sng">
                <a:solidFill>
                  <a:srgbClr val="0195F9"/>
                </a:solidFill>
                <a:prstDash val="solid"/>
                <a:round/>
                <a:headEnd type="none" w="med" len="med"/>
                <a:tailEnd type="none" w="med" len="med"/>
              </a:ln>
            </p:spPr>
            <p:txBody>
              <a:bodyPr lIns="82124" tIns="41061" rIns="82124" bIns="41061" anchor="ctr"/>
              <a:lstStyle/>
              <a:p>
                <a:endParaRPr lang="en-US"/>
              </a:p>
            </p:txBody>
          </p:sp>
          <p:sp>
            <p:nvSpPr>
              <p:cNvPr id="51" name="Freeform 20"/>
              <p:cNvSpPr>
                <a:spLocks/>
              </p:cNvSpPr>
              <p:nvPr/>
            </p:nvSpPr>
            <p:spPr bwMode="auto">
              <a:xfrm>
                <a:off x="2638426" y="2095500"/>
                <a:ext cx="828675" cy="1196975"/>
              </a:xfrm>
              <a:custGeom>
                <a:avLst/>
                <a:gdLst>
                  <a:gd name="T0" fmla="*/ 0 w 522"/>
                  <a:gd name="T1" fmla="*/ 0 h 754"/>
                  <a:gd name="T2" fmla="*/ 0 w 522"/>
                  <a:gd name="T3" fmla="*/ 754 h 754"/>
                  <a:gd name="T4" fmla="*/ 522 w 522"/>
                  <a:gd name="T5" fmla="*/ 604 h 754"/>
                  <a:gd name="T6" fmla="*/ 0 w 522"/>
                  <a:gd name="T7" fmla="*/ 0 h 7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2" h="754">
                    <a:moveTo>
                      <a:pt x="0" y="0"/>
                    </a:moveTo>
                    <a:lnTo>
                      <a:pt x="0" y="754"/>
                    </a:lnTo>
                    <a:lnTo>
                      <a:pt x="522" y="604"/>
                    </a:lnTo>
                    <a:lnTo>
                      <a:pt x="0" y="0"/>
                    </a:lnTo>
                    <a:close/>
                  </a:path>
                </a:pathLst>
              </a:custGeom>
              <a:gradFill rotWithShape="1">
                <a:gsLst>
                  <a:gs pos="0">
                    <a:srgbClr val="037AB5"/>
                  </a:gs>
                  <a:gs pos="100000">
                    <a:srgbClr val="08A7EE"/>
                  </a:gs>
                </a:gsLst>
                <a:lin ang="16200000"/>
              </a:gradFill>
              <a:ln w="9525" cap="flat" cmpd="sng">
                <a:solidFill>
                  <a:srgbClr val="0195F9"/>
                </a:solidFill>
                <a:prstDash val="solid"/>
                <a:round/>
                <a:headEnd type="none" w="med" len="med"/>
                <a:tailEnd type="none" w="med" len="med"/>
              </a:ln>
              <a:effectLst>
                <a:outerShdw blurRad="38100" dist="25400" dir="5400000" algn="ctr" rotWithShape="0">
                  <a:srgbClr val="000000">
                    <a:alpha val="26999"/>
                  </a:srgbClr>
                </a:outerShdw>
              </a:effectLst>
            </p:spPr>
            <p:txBody>
              <a:bodyPr lIns="82124" tIns="41061" rIns="82124" bIns="41061" anchor="ctr"/>
              <a:lstStyle/>
              <a:p>
                <a:endParaRPr lang="en-US"/>
              </a:p>
            </p:txBody>
          </p:sp>
        </p:grpSp>
        <p:grpSp>
          <p:nvGrpSpPr>
            <p:cNvPr id="52" name="Group 60"/>
            <p:cNvGrpSpPr>
              <a:grpSpLocks/>
            </p:cNvGrpSpPr>
            <p:nvPr/>
          </p:nvGrpSpPr>
          <p:grpSpPr bwMode="auto">
            <a:xfrm>
              <a:off x="3776663" y="2095500"/>
              <a:ext cx="1651000" cy="1196975"/>
              <a:chOff x="3776663" y="2095500"/>
              <a:chExt cx="1651001" cy="1196975"/>
            </a:xfrm>
          </p:grpSpPr>
          <p:sp>
            <p:nvSpPr>
              <p:cNvPr id="53" name="Freeform 21"/>
              <p:cNvSpPr>
                <a:spLocks/>
              </p:cNvSpPr>
              <p:nvPr/>
            </p:nvSpPr>
            <p:spPr bwMode="auto">
              <a:xfrm>
                <a:off x="3776663" y="2095500"/>
                <a:ext cx="823913" cy="1196975"/>
              </a:xfrm>
              <a:custGeom>
                <a:avLst/>
                <a:gdLst>
                  <a:gd name="T0" fmla="*/ 519 w 519"/>
                  <a:gd name="T1" fmla="*/ 0 h 754"/>
                  <a:gd name="T2" fmla="*/ 519 w 519"/>
                  <a:gd name="T3" fmla="*/ 754 h 754"/>
                  <a:gd name="T4" fmla="*/ 0 w 519"/>
                  <a:gd name="T5" fmla="*/ 604 h 754"/>
                  <a:gd name="T6" fmla="*/ 519 w 519"/>
                  <a:gd name="T7" fmla="*/ 0 h 7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9" h="754">
                    <a:moveTo>
                      <a:pt x="519" y="0"/>
                    </a:moveTo>
                    <a:lnTo>
                      <a:pt x="519" y="754"/>
                    </a:lnTo>
                    <a:lnTo>
                      <a:pt x="0" y="604"/>
                    </a:lnTo>
                    <a:lnTo>
                      <a:pt x="519" y="0"/>
                    </a:lnTo>
                    <a:close/>
                  </a:path>
                </a:pathLst>
              </a:custGeom>
              <a:gradFill rotWithShape="0">
                <a:gsLst>
                  <a:gs pos="0">
                    <a:srgbClr val="0560B3"/>
                  </a:gs>
                  <a:gs pos="99001">
                    <a:srgbClr val="066CC9"/>
                  </a:gs>
                  <a:gs pos="100000">
                    <a:srgbClr val="066CC9"/>
                  </a:gs>
                </a:gsLst>
                <a:lin ang="5400000" scaled="1"/>
              </a:gradFill>
              <a:ln w="9525" cap="flat" cmpd="sng">
                <a:solidFill>
                  <a:srgbClr val="01568F"/>
                </a:solidFill>
                <a:prstDash val="solid"/>
                <a:round/>
                <a:headEnd type="none" w="med" len="med"/>
                <a:tailEnd type="none" w="med" len="med"/>
              </a:ln>
            </p:spPr>
            <p:txBody>
              <a:bodyPr lIns="82124" tIns="41061" rIns="82124" bIns="41061" anchor="ctr"/>
              <a:lstStyle/>
              <a:p>
                <a:endParaRPr lang="en-US"/>
              </a:p>
            </p:txBody>
          </p:sp>
          <p:sp>
            <p:nvSpPr>
              <p:cNvPr id="54" name="Freeform 22"/>
              <p:cNvSpPr>
                <a:spLocks/>
              </p:cNvSpPr>
              <p:nvPr/>
            </p:nvSpPr>
            <p:spPr bwMode="auto">
              <a:xfrm>
                <a:off x="4600576" y="2095500"/>
                <a:ext cx="827088" cy="1196975"/>
              </a:xfrm>
              <a:custGeom>
                <a:avLst/>
                <a:gdLst>
                  <a:gd name="T0" fmla="*/ 0 w 521"/>
                  <a:gd name="T1" fmla="*/ 0 h 754"/>
                  <a:gd name="T2" fmla="*/ 0 w 521"/>
                  <a:gd name="T3" fmla="*/ 754 h 754"/>
                  <a:gd name="T4" fmla="*/ 521 w 521"/>
                  <a:gd name="T5" fmla="*/ 604 h 754"/>
                  <a:gd name="T6" fmla="*/ 0 w 521"/>
                  <a:gd name="T7" fmla="*/ 0 h 7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1" h="754">
                    <a:moveTo>
                      <a:pt x="0" y="0"/>
                    </a:moveTo>
                    <a:lnTo>
                      <a:pt x="0" y="754"/>
                    </a:lnTo>
                    <a:lnTo>
                      <a:pt x="521" y="604"/>
                    </a:lnTo>
                    <a:lnTo>
                      <a:pt x="0" y="0"/>
                    </a:lnTo>
                    <a:close/>
                  </a:path>
                </a:pathLst>
              </a:custGeom>
              <a:gradFill rotWithShape="1">
                <a:gsLst>
                  <a:gs pos="0">
                    <a:srgbClr val="0560B3"/>
                  </a:gs>
                  <a:gs pos="100000">
                    <a:srgbClr val="043E72"/>
                  </a:gs>
                </a:gsLst>
                <a:lin ang="5400000"/>
              </a:gradFill>
              <a:ln w="9525" cap="flat" cmpd="sng">
                <a:solidFill>
                  <a:srgbClr val="01568F"/>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grpSp>
        <p:grpSp>
          <p:nvGrpSpPr>
            <p:cNvPr id="55" name="Group 62"/>
            <p:cNvGrpSpPr>
              <a:grpSpLocks/>
            </p:cNvGrpSpPr>
            <p:nvPr/>
          </p:nvGrpSpPr>
          <p:grpSpPr bwMode="auto">
            <a:xfrm>
              <a:off x="5729288" y="2095500"/>
              <a:ext cx="1652587" cy="1196975"/>
              <a:chOff x="5729288" y="2095500"/>
              <a:chExt cx="1652588" cy="1196975"/>
            </a:xfrm>
          </p:grpSpPr>
          <p:sp>
            <p:nvSpPr>
              <p:cNvPr id="56" name="Freeform 23"/>
              <p:cNvSpPr>
                <a:spLocks/>
              </p:cNvSpPr>
              <p:nvPr/>
            </p:nvSpPr>
            <p:spPr bwMode="auto">
              <a:xfrm>
                <a:off x="5729288" y="2095500"/>
                <a:ext cx="828675" cy="1196975"/>
              </a:xfrm>
              <a:custGeom>
                <a:avLst/>
                <a:gdLst>
                  <a:gd name="T0" fmla="*/ 522 w 522"/>
                  <a:gd name="T1" fmla="*/ 0 h 754"/>
                  <a:gd name="T2" fmla="*/ 522 w 522"/>
                  <a:gd name="T3" fmla="*/ 754 h 754"/>
                  <a:gd name="T4" fmla="*/ 0 w 522"/>
                  <a:gd name="T5" fmla="*/ 604 h 754"/>
                  <a:gd name="T6" fmla="*/ 522 w 522"/>
                  <a:gd name="T7" fmla="*/ 0 h 7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2" h="754">
                    <a:moveTo>
                      <a:pt x="522" y="0"/>
                    </a:moveTo>
                    <a:lnTo>
                      <a:pt x="522" y="754"/>
                    </a:lnTo>
                    <a:lnTo>
                      <a:pt x="0" y="604"/>
                    </a:lnTo>
                    <a:lnTo>
                      <a:pt x="522" y="0"/>
                    </a:lnTo>
                    <a:close/>
                  </a:path>
                </a:pathLst>
              </a:custGeom>
              <a:gradFill rotWithShape="0">
                <a:gsLst>
                  <a:gs pos="0">
                    <a:srgbClr val="093667"/>
                  </a:gs>
                  <a:gs pos="99001">
                    <a:srgbClr val="0D4F97"/>
                  </a:gs>
                  <a:gs pos="100000">
                    <a:srgbClr val="0D4F97"/>
                  </a:gs>
                </a:gsLst>
                <a:lin ang="5400000" scaled="1"/>
              </a:gradFill>
              <a:ln w="9525" cap="flat" cmpd="sng">
                <a:solidFill>
                  <a:srgbClr val="013253"/>
                </a:solidFill>
                <a:prstDash val="solid"/>
                <a:round/>
                <a:headEnd type="none" w="med" len="med"/>
                <a:tailEnd type="none" w="med" len="med"/>
              </a:ln>
            </p:spPr>
            <p:txBody>
              <a:bodyPr lIns="82124" tIns="41061" rIns="82124" bIns="41061" anchor="ctr"/>
              <a:lstStyle/>
              <a:p>
                <a:endParaRPr lang="en-US"/>
              </a:p>
            </p:txBody>
          </p:sp>
          <p:sp>
            <p:nvSpPr>
              <p:cNvPr id="57" name="Freeform 24"/>
              <p:cNvSpPr>
                <a:spLocks/>
              </p:cNvSpPr>
              <p:nvPr/>
            </p:nvSpPr>
            <p:spPr bwMode="auto">
              <a:xfrm>
                <a:off x="6557963" y="2095500"/>
                <a:ext cx="823913" cy="1196975"/>
              </a:xfrm>
              <a:custGeom>
                <a:avLst/>
                <a:gdLst>
                  <a:gd name="T0" fmla="*/ 0 w 519"/>
                  <a:gd name="T1" fmla="*/ 0 h 754"/>
                  <a:gd name="T2" fmla="*/ 0 w 519"/>
                  <a:gd name="T3" fmla="*/ 754 h 754"/>
                  <a:gd name="T4" fmla="*/ 519 w 519"/>
                  <a:gd name="T5" fmla="*/ 604 h 754"/>
                  <a:gd name="T6" fmla="*/ 0 w 519"/>
                  <a:gd name="T7" fmla="*/ 0 h 7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9" h="754">
                    <a:moveTo>
                      <a:pt x="0" y="0"/>
                    </a:moveTo>
                    <a:lnTo>
                      <a:pt x="0" y="754"/>
                    </a:lnTo>
                    <a:lnTo>
                      <a:pt x="519" y="604"/>
                    </a:lnTo>
                    <a:lnTo>
                      <a:pt x="0" y="0"/>
                    </a:lnTo>
                    <a:close/>
                  </a:path>
                </a:pathLst>
              </a:custGeom>
              <a:gradFill rotWithShape="1">
                <a:gsLst>
                  <a:gs pos="0">
                    <a:srgbClr val="093667"/>
                  </a:gs>
                  <a:gs pos="100000">
                    <a:srgbClr val="011E39"/>
                  </a:gs>
                </a:gsLst>
                <a:lin ang="5400000"/>
              </a:gradFill>
              <a:ln w="9525">
                <a:solidFill>
                  <a:srgbClr val="013253"/>
                </a:solidFill>
                <a:round/>
                <a:headEnd/>
                <a:tailEnd/>
              </a:ln>
              <a:effectLst>
                <a:outerShdw blurRad="38100" dist="25400" dir="5400000" algn="ctr" rotWithShape="0">
                  <a:srgbClr val="000000">
                    <a:alpha val="26999"/>
                  </a:srgbClr>
                </a:outerShdw>
              </a:effectLst>
            </p:spPr>
            <p:txBody>
              <a:bodyPr/>
              <a:lstStyle/>
              <a:p>
                <a:endParaRPr lang="en-US"/>
              </a:p>
            </p:txBody>
          </p:sp>
        </p:grpSp>
        <p:grpSp>
          <p:nvGrpSpPr>
            <p:cNvPr id="58" name="Group 58"/>
            <p:cNvGrpSpPr>
              <a:grpSpLocks/>
            </p:cNvGrpSpPr>
            <p:nvPr/>
          </p:nvGrpSpPr>
          <p:grpSpPr bwMode="auto">
            <a:xfrm>
              <a:off x="2770188" y="2844800"/>
              <a:ext cx="1651000" cy="1196975"/>
              <a:chOff x="2770188" y="2844800"/>
              <a:chExt cx="1651001" cy="1196975"/>
            </a:xfrm>
          </p:grpSpPr>
          <p:sp>
            <p:nvSpPr>
              <p:cNvPr id="59" name="Freeform 25"/>
              <p:cNvSpPr>
                <a:spLocks/>
              </p:cNvSpPr>
              <p:nvPr/>
            </p:nvSpPr>
            <p:spPr bwMode="auto">
              <a:xfrm>
                <a:off x="2770188" y="2844800"/>
                <a:ext cx="823913" cy="1196975"/>
              </a:xfrm>
              <a:custGeom>
                <a:avLst/>
                <a:gdLst>
                  <a:gd name="T0" fmla="*/ 519 w 519"/>
                  <a:gd name="T1" fmla="*/ 0 h 754"/>
                  <a:gd name="T2" fmla="*/ 519 w 519"/>
                  <a:gd name="T3" fmla="*/ 754 h 754"/>
                  <a:gd name="T4" fmla="*/ 0 w 519"/>
                  <a:gd name="T5" fmla="*/ 604 h 754"/>
                  <a:gd name="T6" fmla="*/ 519 w 519"/>
                  <a:gd name="T7" fmla="*/ 0 h 7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9" h="754">
                    <a:moveTo>
                      <a:pt x="519" y="0"/>
                    </a:moveTo>
                    <a:lnTo>
                      <a:pt x="519" y="754"/>
                    </a:lnTo>
                    <a:lnTo>
                      <a:pt x="0" y="604"/>
                    </a:lnTo>
                    <a:lnTo>
                      <a:pt x="519" y="0"/>
                    </a:lnTo>
                    <a:close/>
                  </a:path>
                </a:pathLst>
              </a:custGeom>
              <a:gradFill rotWithShape="0">
                <a:gsLst>
                  <a:gs pos="0">
                    <a:srgbClr val="0199A1"/>
                  </a:gs>
                  <a:gs pos="99001">
                    <a:srgbClr val="01ABB3"/>
                  </a:gs>
                  <a:gs pos="100000">
                    <a:srgbClr val="01ABB3"/>
                  </a:gs>
                </a:gsLst>
                <a:lin ang="5400000" scaled="1"/>
              </a:gradFill>
              <a:ln w="9525" cap="flat" cmpd="sng">
                <a:solidFill>
                  <a:srgbClr val="048C89"/>
                </a:solidFill>
                <a:prstDash val="solid"/>
                <a:round/>
                <a:headEnd type="none" w="med" len="med"/>
                <a:tailEnd type="none" w="med" len="med"/>
              </a:ln>
            </p:spPr>
            <p:txBody>
              <a:bodyPr lIns="82124" tIns="41061" rIns="82124" bIns="41061" anchor="ctr"/>
              <a:lstStyle/>
              <a:p>
                <a:endParaRPr lang="en-US"/>
              </a:p>
            </p:txBody>
          </p:sp>
          <p:sp>
            <p:nvSpPr>
              <p:cNvPr id="60" name="Freeform 26"/>
              <p:cNvSpPr>
                <a:spLocks/>
              </p:cNvSpPr>
              <p:nvPr/>
            </p:nvSpPr>
            <p:spPr bwMode="auto">
              <a:xfrm>
                <a:off x="3594101" y="2844800"/>
                <a:ext cx="827088" cy="1196975"/>
              </a:xfrm>
              <a:custGeom>
                <a:avLst/>
                <a:gdLst>
                  <a:gd name="T0" fmla="*/ 0 w 521"/>
                  <a:gd name="T1" fmla="*/ 0 h 754"/>
                  <a:gd name="T2" fmla="*/ 0 w 521"/>
                  <a:gd name="T3" fmla="*/ 754 h 754"/>
                  <a:gd name="T4" fmla="*/ 521 w 521"/>
                  <a:gd name="T5" fmla="*/ 604 h 754"/>
                  <a:gd name="T6" fmla="*/ 0 w 521"/>
                  <a:gd name="T7" fmla="*/ 0 h 7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1" h="754">
                    <a:moveTo>
                      <a:pt x="0" y="0"/>
                    </a:moveTo>
                    <a:lnTo>
                      <a:pt x="0" y="754"/>
                    </a:lnTo>
                    <a:lnTo>
                      <a:pt x="521" y="604"/>
                    </a:lnTo>
                    <a:lnTo>
                      <a:pt x="0" y="0"/>
                    </a:lnTo>
                    <a:close/>
                  </a:path>
                </a:pathLst>
              </a:custGeom>
              <a:gradFill rotWithShape="0">
                <a:gsLst>
                  <a:gs pos="0">
                    <a:srgbClr val="0199A1"/>
                  </a:gs>
                  <a:gs pos="100000">
                    <a:srgbClr val="015E63"/>
                  </a:gs>
                </a:gsLst>
                <a:lin ang="5400000"/>
              </a:gradFill>
              <a:ln w="9525" cap="flat" cmpd="sng">
                <a:solidFill>
                  <a:srgbClr val="048C89"/>
                </a:solidFill>
                <a:prstDash val="solid"/>
                <a:round/>
                <a:headEnd type="none" w="med" len="med"/>
                <a:tailEnd type="none" w="med" len="med"/>
              </a:ln>
              <a:effectLst>
                <a:outerShdw blurRad="38100" dist="25400" dir="5400000" algn="ctr" rotWithShape="0">
                  <a:srgbClr val="000000">
                    <a:alpha val="26999"/>
                  </a:srgbClr>
                </a:outerShdw>
              </a:effectLst>
            </p:spPr>
            <p:txBody>
              <a:bodyPr lIns="82124" tIns="41061" rIns="82124" bIns="41061" anchor="ctr"/>
              <a:lstStyle/>
              <a:p>
                <a:endParaRPr lang="en-US"/>
              </a:p>
            </p:txBody>
          </p:sp>
        </p:grpSp>
        <p:grpSp>
          <p:nvGrpSpPr>
            <p:cNvPr id="61" name="Group 61"/>
            <p:cNvGrpSpPr>
              <a:grpSpLocks/>
            </p:cNvGrpSpPr>
            <p:nvPr/>
          </p:nvGrpSpPr>
          <p:grpSpPr bwMode="auto">
            <a:xfrm>
              <a:off x="4745038" y="2844800"/>
              <a:ext cx="1652587" cy="1196975"/>
              <a:chOff x="4745038" y="2844800"/>
              <a:chExt cx="1652588" cy="1196975"/>
            </a:xfrm>
          </p:grpSpPr>
          <p:sp>
            <p:nvSpPr>
              <p:cNvPr id="62" name="Freeform 27"/>
              <p:cNvSpPr>
                <a:spLocks/>
              </p:cNvSpPr>
              <p:nvPr/>
            </p:nvSpPr>
            <p:spPr bwMode="auto">
              <a:xfrm>
                <a:off x="4745038" y="2844800"/>
                <a:ext cx="823913" cy="1196975"/>
              </a:xfrm>
              <a:custGeom>
                <a:avLst/>
                <a:gdLst>
                  <a:gd name="T0" fmla="*/ 519 w 519"/>
                  <a:gd name="T1" fmla="*/ 0 h 754"/>
                  <a:gd name="T2" fmla="*/ 519 w 519"/>
                  <a:gd name="T3" fmla="*/ 754 h 754"/>
                  <a:gd name="T4" fmla="*/ 0 w 519"/>
                  <a:gd name="T5" fmla="*/ 604 h 754"/>
                  <a:gd name="T6" fmla="*/ 519 w 519"/>
                  <a:gd name="T7" fmla="*/ 0 h 7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9" h="754">
                    <a:moveTo>
                      <a:pt x="519" y="0"/>
                    </a:moveTo>
                    <a:lnTo>
                      <a:pt x="519" y="754"/>
                    </a:lnTo>
                    <a:lnTo>
                      <a:pt x="0" y="604"/>
                    </a:lnTo>
                    <a:lnTo>
                      <a:pt x="519" y="0"/>
                    </a:lnTo>
                    <a:close/>
                  </a:path>
                </a:pathLst>
              </a:custGeom>
              <a:gradFill rotWithShape="0">
                <a:gsLst>
                  <a:gs pos="0">
                    <a:srgbClr val="025663"/>
                  </a:gs>
                  <a:gs pos="99001">
                    <a:srgbClr val="02788C"/>
                  </a:gs>
                  <a:gs pos="100000">
                    <a:srgbClr val="02788C"/>
                  </a:gs>
                </a:gsLst>
                <a:lin ang="5400000" scaled="1"/>
              </a:gradFill>
              <a:ln w="9525" cap="flat" cmpd="sng">
                <a:solidFill>
                  <a:srgbClr val="034543"/>
                </a:solidFill>
                <a:prstDash val="solid"/>
                <a:round/>
                <a:headEnd type="none" w="med" len="med"/>
                <a:tailEnd type="none" w="med" len="med"/>
              </a:ln>
            </p:spPr>
            <p:txBody>
              <a:bodyPr lIns="82124" tIns="41061" rIns="82124" bIns="41061" anchor="ctr"/>
              <a:lstStyle/>
              <a:p>
                <a:endParaRPr lang="en-US"/>
              </a:p>
            </p:txBody>
          </p:sp>
          <p:sp>
            <p:nvSpPr>
              <p:cNvPr id="63" name="Freeform 28"/>
              <p:cNvSpPr>
                <a:spLocks/>
              </p:cNvSpPr>
              <p:nvPr/>
            </p:nvSpPr>
            <p:spPr bwMode="auto">
              <a:xfrm>
                <a:off x="5568951" y="2844800"/>
                <a:ext cx="828675" cy="1196975"/>
              </a:xfrm>
              <a:custGeom>
                <a:avLst/>
                <a:gdLst>
                  <a:gd name="T0" fmla="*/ 0 w 522"/>
                  <a:gd name="T1" fmla="*/ 0 h 754"/>
                  <a:gd name="T2" fmla="*/ 0 w 522"/>
                  <a:gd name="T3" fmla="*/ 754 h 754"/>
                  <a:gd name="T4" fmla="*/ 522 w 522"/>
                  <a:gd name="T5" fmla="*/ 604 h 754"/>
                  <a:gd name="T6" fmla="*/ 0 w 522"/>
                  <a:gd name="T7" fmla="*/ 0 h 7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2" h="754">
                    <a:moveTo>
                      <a:pt x="0" y="0"/>
                    </a:moveTo>
                    <a:lnTo>
                      <a:pt x="0" y="754"/>
                    </a:lnTo>
                    <a:lnTo>
                      <a:pt x="522" y="604"/>
                    </a:lnTo>
                    <a:lnTo>
                      <a:pt x="0" y="0"/>
                    </a:lnTo>
                    <a:close/>
                  </a:path>
                </a:pathLst>
              </a:custGeom>
              <a:gradFill rotWithShape="1">
                <a:gsLst>
                  <a:gs pos="0">
                    <a:srgbClr val="025663"/>
                  </a:gs>
                  <a:gs pos="100000">
                    <a:srgbClr val="01343D"/>
                  </a:gs>
                </a:gsLst>
                <a:lin ang="5400000"/>
              </a:gradFill>
              <a:ln w="9525" cap="flat" cmpd="sng">
                <a:solidFill>
                  <a:srgbClr val="034543"/>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grpSp>
        <p:cxnSp>
          <p:nvCxnSpPr>
            <p:cNvPr id="64" name="Straight Arrow Connector 63"/>
            <p:cNvCxnSpPr>
              <a:cxnSpLocks noChangeShapeType="1"/>
            </p:cNvCxnSpPr>
            <p:nvPr/>
          </p:nvCxnSpPr>
          <p:spPr bwMode="auto">
            <a:xfrm flipH="1">
              <a:off x="239713" y="2405063"/>
              <a:ext cx="2286000" cy="0"/>
            </a:xfrm>
            <a:prstGeom prst="straightConnector1">
              <a:avLst/>
            </a:prstGeom>
            <a:noFill/>
            <a:ln w="19050">
              <a:solidFill>
                <a:srgbClr val="9B9B9B"/>
              </a:solidFill>
              <a:round/>
              <a:headEnd type="oval" w="med" len="med"/>
              <a:tailEnd/>
            </a:ln>
            <a:effectLst>
              <a:outerShdw blurRad="12700" dist="12700" dir="5400000" algn="t" rotWithShape="0">
                <a:schemeClr val="tx1">
                  <a:alpha val="50000"/>
                </a:schemeClr>
              </a:outerShdw>
            </a:effectLst>
          </p:spPr>
        </p:cxnSp>
        <p:sp>
          <p:nvSpPr>
            <p:cNvPr id="65" name="TextBox 26"/>
            <p:cNvSpPr txBox="1">
              <a:spLocks noChangeArrowheads="1"/>
            </p:cNvSpPr>
            <p:nvPr/>
          </p:nvSpPr>
          <p:spPr bwMode="auto">
            <a:xfrm>
              <a:off x="228600" y="1893851"/>
              <a:ext cx="1954214" cy="51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altLang="x-none" sz="1600" dirty="0" smtClean="0">
                  <a:solidFill>
                    <a:srgbClr val="525252"/>
                  </a:solidFill>
                  <a:latin typeface="Helvetica Neue" charset="0"/>
                  <a:ea typeface="Helvetica Neue" charset="0"/>
                  <a:cs typeface="Helvetica Neue" charset="0"/>
                </a:rPr>
                <a:t>Dev</a:t>
              </a:r>
              <a:endParaRPr lang="en-US" altLang="x-none" sz="1600" dirty="0">
                <a:solidFill>
                  <a:srgbClr val="525252"/>
                </a:solidFill>
                <a:latin typeface="Helvetica Neue" charset="0"/>
                <a:ea typeface="Helvetica Neue" charset="0"/>
                <a:cs typeface="Helvetica Neue" charset="0"/>
              </a:endParaRPr>
            </a:p>
          </p:txBody>
        </p:sp>
        <p:cxnSp>
          <p:nvCxnSpPr>
            <p:cNvPr id="66" name="Straight Arrow Connector 65"/>
            <p:cNvCxnSpPr>
              <a:cxnSpLocks noChangeShapeType="1"/>
            </p:cNvCxnSpPr>
            <p:nvPr/>
          </p:nvCxnSpPr>
          <p:spPr bwMode="auto">
            <a:xfrm flipH="1">
              <a:off x="6635750" y="2406650"/>
              <a:ext cx="2286000" cy="0"/>
            </a:xfrm>
            <a:prstGeom prst="straightConnector1">
              <a:avLst/>
            </a:prstGeom>
            <a:noFill/>
            <a:ln w="19050">
              <a:solidFill>
                <a:srgbClr val="9B9B9B"/>
              </a:solidFill>
              <a:round/>
              <a:headEnd/>
              <a:tailEnd type="oval" w="med" len="med"/>
            </a:ln>
            <a:effectLst>
              <a:outerShdw blurRad="12700" dist="12700" dir="5400000" algn="t" rotWithShape="0">
                <a:schemeClr val="tx1">
                  <a:alpha val="50000"/>
                </a:schemeClr>
              </a:outerShdw>
            </a:effectLst>
          </p:spPr>
        </p:cxnSp>
        <p:sp>
          <p:nvSpPr>
            <p:cNvPr id="67" name="TextBox 29"/>
            <p:cNvSpPr txBox="1">
              <a:spLocks noChangeArrowheads="1"/>
            </p:cNvSpPr>
            <p:nvPr/>
          </p:nvSpPr>
          <p:spPr bwMode="auto">
            <a:xfrm>
              <a:off x="6958014" y="1895440"/>
              <a:ext cx="1955799" cy="51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r>
                <a:rPr lang="en-US" altLang="x-none" sz="1600" dirty="0" smtClean="0">
                  <a:solidFill>
                    <a:srgbClr val="525252"/>
                  </a:solidFill>
                  <a:latin typeface="Helvetica Neue" charset="0"/>
                  <a:ea typeface="Helvetica Neue" charset="0"/>
                  <a:cs typeface="Helvetica Neue" charset="0"/>
                </a:rPr>
                <a:t>Monitoring</a:t>
              </a:r>
              <a:endParaRPr lang="en-US" altLang="x-none" sz="1600" dirty="0">
                <a:solidFill>
                  <a:srgbClr val="525252"/>
                </a:solidFill>
                <a:latin typeface="Helvetica Neue" charset="0"/>
                <a:ea typeface="Helvetica Neue" charset="0"/>
                <a:cs typeface="Helvetica Neue" charset="0"/>
              </a:endParaRPr>
            </a:p>
          </p:txBody>
        </p:sp>
        <p:cxnSp>
          <p:nvCxnSpPr>
            <p:cNvPr id="68" name="Straight Connector 67"/>
            <p:cNvCxnSpPr>
              <a:cxnSpLocks noChangeShapeType="1"/>
            </p:cNvCxnSpPr>
            <p:nvPr/>
          </p:nvCxnSpPr>
          <p:spPr bwMode="auto">
            <a:xfrm>
              <a:off x="4587875" y="1795463"/>
              <a:ext cx="0" cy="685800"/>
            </a:xfrm>
            <a:prstGeom prst="line">
              <a:avLst/>
            </a:prstGeom>
            <a:noFill/>
            <a:ln w="19050">
              <a:solidFill>
                <a:srgbClr val="9B9B9B"/>
              </a:solidFill>
              <a:round/>
              <a:headEnd/>
              <a:tailEnd type="oval" w="med" len="med"/>
            </a:ln>
            <a:effectLst>
              <a:outerShdw blurRad="12700" dist="12700" dir="5400000" algn="t" rotWithShape="0">
                <a:srgbClr val="000000">
                  <a:alpha val="49803"/>
                </a:srgbClr>
              </a:outerShdw>
            </a:effectLst>
          </p:spPr>
        </p:cxnSp>
        <p:sp>
          <p:nvSpPr>
            <p:cNvPr id="69" name="TextBox 32"/>
            <p:cNvSpPr txBox="1">
              <a:spLocks noChangeArrowheads="1"/>
            </p:cNvSpPr>
            <p:nvPr/>
          </p:nvSpPr>
          <p:spPr bwMode="auto">
            <a:xfrm>
              <a:off x="3494088" y="1263463"/>
              <a:ext cx="2187575" cy="37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altLang="x-none" sz="1600" dirty="0" smtClean="0">
                  <a:solidFill>
                    <a:srgbClr val="525252"/>
                  </a:solidFill>
                  <a:latin typeface="Helvetica Neue" charset="0"/>
                  <a:ea typeface="Helvetica Neue" charset="0"/>
                  <a:cs typeface="Helvetica Neue" charset="0"/>
                </a:rPr>
                <a:t>Ops</a:t>
              </a:r>
              <a:endParaRPr lang="en-US" altLang="x-none" sz="1600" dirty="0">
                <a:solidFill>
                  <a:srgbClr val="525252"/>
                </a:solidFill>
                <a:latin typeface="Helvetica Neue" charset="0"/>
                <a:ea typeface="Helvetica Neue" charset="0"/>
                <a:cs typeface="Helvetica Neue" charset="0"/>
              </a:endParaRPr>
            </a:p>
          </p:txBody>
        </p:sp>
        <p:cxnSp>
          <p:nvCxnSpPr>
            <p:cNvPr id="70" name="Straight Arrow Connector 69"/>
            <p:cNvCxnSpPr>
              <a:cxnSpLocks noChangeShapeType="1"/>
            </p:cNvCxnSpPr>
            <p:nvPr/>
          </p:nvCxnSpPr>
          <p:spPr bwMode="auto">
            <a:xfrm flipH="1">
              <a:off x="238125" y="3625850"/>
              <a:ext cx="3040063" cy="0"/>
            </a:xfrm>
            <a:prstGeom prst="straightConnector1">
              <a:avLst/>
            </a:prstGeom>
            <a:noFill/>
            <a:ln w="19050">
              <a:solidFill>
                <a:srgbClr val="9B9B9B"/>
              </a:solidFill>
              <a:round/>
              <a:headEnd type="oval" w="med" len="med"/>
              <a:tailEnd/>
            </a:ln>
            <a:effectLst>
              <a:outerShdw blurRad="12700" dist="12700" dir="5400000" algn="t" rotWithShape="0">
                <a:schemeClr val="tx1">
                  <a:alpha val="50000"/>
                </a:schemeClr>
              </a:outerShdw>
            </a:effectLst>
          </p:spPr>
        </p:cxnSp>
        <p:sp>
          <p:nvSpPr>
            <p:cNvPr id="71" name="TextBox 40"/>
            <p:cNvSpPr txBox="1">
              <a:spLocks noChangeArrowheads="1"/>
            </p:cNvSpPr>
            <p:nvPr/>
          </p:nvSpPr>
          <p:spPr bwMode="auto">
            <a:xfrm>
              <a:off x="227013" y="3114639"/>
              <a:ext cx="1954212" cy="51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altLang="x-none" sz="1600" dirty="0" smtClean="0">
                  <a:solidFill>
                    <a:srgbClr val="525252"/>
                  </a:solidFill>
                  <a:latin typeface="Helvetica Neue" charset="0"/>
                  <a:ea typeface="Helvetica Neue" charset="0"/>
                  <a:cs typeface="Helvetica Neue" charset="0"/>
                </a:rPr>
                <a:t>QA</a:t>
              </a:r>
              <a:endParaRPr lang="en-US" altLang="x-none" sz="1600" dirty="0">
                <a:solidFill>
                  <a:srgbClr val="525252"/>
                </a:solidFill>
                <a:latin typeface="Helvetica Neue" charset="0"/>
                <a:ea typeface="Helvetica Neue" charset="0"/>
                <a:cs typeface="Helvetica Neue" charset="0"/>
              </a:endParaRPr>
            </a:p>
          </p:txBody>
        </p:sp>
        <p:cxnSp>
          <p:nvCxnSpPr>
            <p:cNvPr id="72" name="Straight Arrow Connector 71"/>
            <p:cNvCxnSpPr>
              <a:cxnSpLocks noChangeShapeType="1"/>
            </p:cNvCxnSpPr>
            <p:nvPr/>
          </p:nvCxnSpPr>
          <p:spPr bwMode="auto">
            <a:xfrm flipH="1">
              <a:off x="5878513" y="3627438"/>
              <a:ext cx="3041650" cy="0"/>
            </a:xfrm>
            <a:prstGeom prst="straightConnector1">
              <a:avLst/>
            </a:prstGeom>
            <a:noFill/>
            <a:ln w="19050">
              <a:solidFill>
                <a:srgbClr val="9B9B9B"/>
              </a:solidFill>
              <a:round/>
              <a:headEnd/>
              <a:tailEnd type="oval" w="med" len="med"/>
            </a:ln>
            <a:effectLst>
              <a:outerShdw blurRad="12700" dist="12700" dir="5400000" algn="t" rotWithShape="0">
                <a:schemeClr val="tx1">
                  <a:alpha val="50000"/>
                </a:schemeClr>
              </a:outerShdw>
            </a:effectLst>
          </p:spPr>
        </p:cxnSp>
        <p:sp>
          <p:nvSpPr>
            <p:cNvPr id="73" name="TextBox 42"/>
            <p:cNvSpPr txBox="1">
              <a:spLocks noChangeArrowheads="1"/>
            </p:cNvSpPr>
            <p:nvPr/>
          </p:nvSpPr>
          <p:spPr bwMode="auto">
            <a:xfrm>
              <a:off x="6956425" y="3116227"/>
              <a:ext cx="1954214" cy="51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r>
                <a:rPr lang="en-US" altLang="x-none" sz="1600" dirty="0" smtClean="0">
                  <a:solidFill>
                    <a:srgbClr val="525252"/>
                  </a:solidFill>
                  <a:latin typeface="Helvetica Neue" charset="0"/>
                  <a:ea typeface="Helvetica Neue" charset="0"/>
                  <a:cs typeface="Helvetica Neue" charset="0"/>
                </a:rPr>
                <a:t>Support</a:t>
              </a:r>
              <a:endParaRPr lang="en-US" altLang="x-none" sz="1600" dirty="0">
                <a:solidFill>
                  <a:srgbClr val="525252"/>
                </a:solidFill>
                <a:latin typeface="Helvetica Neue" charset="0"/>
                <a:ea typeface="Helvetica Neue" charset="0"/>
                <a:cs typeface="Helvetica Neue" charset="0"/>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In-Place Deployments</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grpSp>
        <p:nvGrpSpPr>
          <p:cNvPr id="3" name="Group 2"/>
          <p:cNvGrpSpPr/>
          <p:nvPr/>
        </p:nvGrpSpPr>
        <p:grpSpPr>
          <a:xfrm>
            <a:off x="3644542" y="1350706"/>
            <a:ext cx="4979116" cy="2431571"/>
            <a:chOff x="733425" y="2295525"/>
            <a:chExt cx="5955313" cy="2908300"/>
          </a:xfrm>
        </p:grpSpPr>
        <p:sp>
          <p:nvSpPr>
            <p:cNvPr id="38" name="Rectangle 37"/>
            <p:cNvSpPr>
              <a:spLocks noChangeArrowheads="1"/>
            </p:cNvSpPr>
            <p:nvPr/>
          </p:nvSpPr>
          <p:spPr bwMode="auto">
            <a:xfrm>
              <a:off x="3216275" y="2295525"/>
              <a:ext cx="3471947" cy="1338263"/>
            </a:xfrm>
            <a:prstGeom prst="rect">
              <a:avLst/>
            </a:prstGeom>
            <a:solidFill>
              <a:srgbClr val="777777"/>
            </a:solidFill>
            <a:ln w="9525">
              <a:solidFill>
                <a:srgbClr val="606060"/>
              </a:solidFill>
              <a:round/>
              <a:headEnd/>
              <a:tailEnd/>
            </a:ln>
            <a:effectLst>
              <a:outerShdw blurRad="50800" dist="26940" dir="5400000" algn="ctr" rotWithShape="0">
                <a:schemeClr val="tx2">
                  <a:alpha val="26999"/>
                </a:schemeClr>
              </a:outerShdw>
            </a:effectLst>
          </p:spPr>
          <p:txBody>
            <a:bodyPr lIns="82124" tIns="41061" rIns="82124" bIns="41061" anchor="ctr"/>
            <a:lstStyle>
              <a:lvl1pPr defTabSz="814388">
                <a:defRPr>
                  <a:solidFill>
                    <a:schemeClr val="tx1"/>
                  </a:solidFill>
                  <a:latin typeface="HelveticaNeueLT Std" charset="0"/>
                  <a:ea typeface="Arial" charset="0"/>
                  <a:cs typeface="Arial" charset="0"/>
                </a:defRPr>
              </a:lvl1pPr>
              <a:lvl2pPr marL="742950" indent="-285750" defTabSz="814388">
                <a:defRPr>
                  <a:solidFill>
                    <a:schemeClr val="tx1"/>
                  </a:solidFill>
                  <a:latin typeface="HelveticaNeueLT Std" charset="0"/>
                  <a:ea typeface="Arial" charset="0"/>
                  <a:cs typeface="Arial" charset="0"/>
                </a:defRPr>
              </a:lvl2pPr>
              <a:lvl3pPr marL="1143000" indent="-228600" defTabSz="814388">
                <a:defRPr>
                  <a:solidFill>
                    <a:schemeClr val="tx1"/>
                  </a:solidFill>
                  <a:latin typeface="HelveticaNeueLT Std" charset="0"/>
                  <a:ea typeface="Arial" charset="0"/>
                  <a:cs typeface="Arial" charset="0"/>
                </a:defRPr>
              </a:lvl3pPr>
              <a:lvl4pPr marL="1600200" indent="-228600" defTabSz="814388">
                <a:defRPr>
                  <a:solidFill>
                    <a:schemeClr val="tx1"/>
                  </a:solidFill>
                  <a:latin typeface="HelveticaNeueLT Std" charset="0"/>
                  <a:ea typeface="Arial" charset="0"/>
                  <a:cs typeface="Arial" charset="0"/>
                </a:defRPr>
              </a:lvl4pPr>
              <a:lvl5pPr marL="2057400" indent="-228600" defTabSz="814388">
                <a:defRPr>
                  <a:solidFill>
                    <a:schemeClr val="tx1"/>
                  </a:solidFill>
                  <a:latin typeface="HelveticaNeueLT Std" charset="0"/>
                  <a:ea typeface="Arial" charset="0"/>
                  <a:cs typeface="Arial" charset="0"/>
                </a:defRPr>
              </a:lvl5pPr>
              <a:lvl6pPr marL="2514600" indent="-228600" defTabSz="814388" fontAlgn="base">
                <a:spcBef>
                  <a:spcPct val="0"/>
                </a:spcBef>
                <a:spcAft>
                  <a:spcPct val="0"/>
                </a:spcAft>
                <a:defRPr>
                  <a:solidFill>
                    <a:schemeClr val="tx1"/>
                  </a:solidFill>
                  <a:latin typeface="HelveticaNeueLT Std" charset="0"/>
                  <a:ea typeface="Arial" charset="0"/>
                  <a:cs typeface="Arial" charset="0"/>
                </a:defRPr>
              </a:lvl6pPr>
              <a:lvl7pPr marL="2971800" indent="-228600" defTabSz="814388" fontAlgn="base">
                <a:spcBef>
                  <a:spcPct val="0"/>
                </a:spcBef>
                <a:spcAft>
                  <a:spcPct val="0"/>
                </a:spcAft>
                <a:defRPr>
                  <a:solidFill>
                    <a:schemeClr val="tx1"/>
                  </a:solidFill>
                  <a:latin typeface="HelveticaNeueLT Std" charset="0"/>
                  <a:ea typeface="Arial" charset="0"/>
                  <a:cs typeface="Arial" charset="0"/>
                </a:defRPr>
              </a:lvl7pPr>
              <a:lvl8pPr marL="3429000" indent="-228600" defTabSz="814388" fontAlgn="base">
                <a:spcBef>
                  <a:spcPct val="0"/>
                </a:spcBef>
                <a:spcAft>
                  <a:spcPct val="0"/>
                </a:spcAft>
                <a:defRPr>
                  <a:solidFill>
                    <a:schemeClr val="tx1"/>
                  </a:solidFill>
                  <a:latin typeface="HelveticaNeueLT Std" charset="0"/>
                  <a:ea typeface="Arial" charset="0"/>
                  <a:cs typeface="Arial" charset="0"/>
                </a:defRPr>
              </a:lvl8pPr>
              <a:lvl9pPr marL="3886200" indent="-228600" defTabSz="814388" fontAlgn="base">
                <a:spcBef>
                  <a:spcPct val="0"/>
                </a:spcBef>
                <a:spcAft>
                  <a:spcPct val="0"/>
                </a:spcAft>
                <a:defRPr>
                  <a:solidFill>
                    <a:schemeClr val="tx1"/>
                  </a:solidFill>
                  <a:latin typeface="HelveticaNeueLT Std" charset="0"/>
                  <a:ea typeface="Arial" charset="0"/>
                  <a:cs typeface="Arial" charset="0"/>
                </a:defRPr>
              </a:lvl9pPr>
            </a:lstStyle>
            <a:p>
              <a:pPr algn="ctr">
                <a:lnSpc>
                  <a:spcPct val="90000"/>
                </a:lnSpc>
              </a:pPr>
              <a:endParaRPr lang="x-none" altLang="x-none"/>
            </a:p>
          </p:txBody>
        </p:sp>
        <p:sp>
          <p:nvSpPr>
            <p:cNvPr id="39" name="Rectangle 38"/>
            <p:cNvSpPr>
              <a:spLocks noChangeArrowheads="1"/>
            </p:cNvSpPr>
            <p:nvPr/>
          </p:nvSpPr>
          <p:spPr bwMode="auto">
            <a:xfrm>
              <a:off x="3213101" y="3862388"/>
              <a:ext cx="3471947" cy="1338263"/>
            </a:xfrm>
            <a:prstGeom prst="rect">
              <a:avLst/>
            </a:prstGeom>
            <a:solidFill>
              <a:srgbClr val="777777"/>
            </a:solidFill>
            <a:ln w="9525">
              <a:solidFill>
                <a:srgbClr val="606060"/>
              </a:solidFill>
              <a:round/>
              <a:headEnd/>
              <a:tailEnd/>
            </a:ln>
            <a:effectLst>
              <a:outerShdw blurRad="50800" dist="26940" dir="5400000" algn="ctr" rotWithShape="0">
                <a:schemeClr val="tx2">
                  <a:alpha val="26999"/>
                </a:schemeClr>
              </a:outerShdw>
            </a:effectLst>
          </p:spPr>
          <p:txBody>
            <a:bodyPr lIns="82124" tIns="41061" rIns="82124" bIns="41061" anchor="ctr"/>
            <a:lstStyle>
              <a:lvl1pPr defTabSz="814388">
                <a:defRPr>
                  <a:solidFill>
                    <a:schemeClr val="tx1"/>
                  </a:solidFill>
                  <a:latin typeface="HelveticaNeueLT Std" charset="0"/>
                  <a:ea typeface="Arial" charset="0"/>
                  <a:cs typeface="Arial" charset="0"/>
                </a:defRPr>
              </a:lvl1pPr>
              <a:lvl2pPr marL="742950" indent="-285750" defTabSz="814388">
                <a:defRPr>
                  <a:solidFill>
                    <a:schemeClr val="tx1"/>
                  </a:solidFill>
                  <a:latin typeface="HelveticaNeueLT Std" charset="0"/>
                  <a:ea typeface="Arial" charset="0"/>
                  <a:cs typeface="Arial" charset="0"/>
                </a:defRPr>
              </a:lvl2pPr>
              <a:lvl3pPr marL="1143000" indent="-228600" defTabSz="814388">
                <a:defRPr>
                  <a:solidFill>
                    <a:schemeClr val="tx1"/>
                  </a:solidFill>
                  <a:latin typeface="HelveticaNeueLT Std" charset="0"/>
                  <a:ea typeface="Arial" charset="0"/>
                  <a:cs typeface="Arial" charset="0"/>
                </a:defRPr>
              </a:lvl3pPr>
              <a:lvl4pPr marL="1600200" indent="-228600" defTabSz="814388">
                <a:defRPr>
                  <a:solidFill>
                    <a:schemeClr val="tx1"/>
                  </a:solidFill>
                  <a:latin typeface="HelveticaNeueLT Std" charset="0"/>
                  <a:ea typeface="Arial" charset="0"/>
                  <a:cs typeface="Arial" charset="0"/>
                </a:defRPr>
              </a:lvl4pPr>
              <a:lvl5pPr marL="2057400" indent="-228600" defTabSz="814388">
                <a:defRPr>
                  <a:solidFill>
                    <a:schemeClr val="tx1"/>
                  </a:solidFill>
                  <a:latin typeface="HelveticaNeueLT Std" charset="0"/>
                  <a:ea typeface="Arial" charset="0"/>
                  <a:cs typeface="Arial" charset="0"/>
                </a:defRPr>
              </a:lvl5pPr>
              <a:lvl6pPr marL="2514600" indent="-228600" defTabSz="814388" fontAlgn="base">
                <a:spcBef>
                  <a:spcPct val="0"/>
                </a:spcBef>
                <a:spcAft>
                  <a:spcPct val="0"/>
                </a:spcAft>
                <a:defRPr>
                  <a:solidFill>
                    <a:schemeClr val="tx1"/>
                  </a:solidFill>
                  <a:latin typeface="HelveticaNeueLT Std" charset="0"/>
                  <a:ea typeface="Arial" charset="0"/>
                  <a:cs typeface="Arial" charset="0"/>
                </a:defRPr>
              </a:lvl6pPr>
              <a:lvl7pPr marL="2971800" indent="-228600" defTabSz="814388" fontAlgn="base">
                <a:spcBef>
                  <a:spcPct val="0"/>
                </a:spcBef>
                <a:spcAft>
                  <a:spcPct val="0"/>
                </a:spcAft>
                <a:defRPr>
                  <a:solidFill>
                    <a:schemeClr val="tx1"/>
                  </a:solidFill>
                  <a:latin typeface="HelveticaNeueLT Std" charset="0"/>
                  <a:ea typeface="Arial" charset="0"/>
                  <a:cs typeface="Arial" charset="0"/>
                </a:defRPr>
              </a:lvl7pPr>
              <a:lvl8pPr marL="3429000" indent="-228600" defTabSz="814388" fontAlgn="base">
                <a:spcBef>
                  <a:spcPct val="0"/>
                </a:spcBef>
                <a:spcAft>
                  <a:spcPct val="0"/>
                </a:spcAft>
                <a:defRPr>
                  <a:solidFill>
                    <a:schemeClr val="tx1"/>
                  </a:solidFill>
                  <a:latin typeface="HelveticaNeueLT Std" charset="0"/>
                  <a:ea typeface="Arial" charset="0"/>
                  <a:cs typeface="Arial" charset="0"/>
                </a:defRPr>
              </a:lvl8pPr>
              <a:lvl9pPr marL="3886200" indent="-228600" defTabSz="814388" fontAlgn="base">
                <a:spcBef>
                  <a:spcPct val="0"/>
                </a:spcBef>
                <a:spcAft>
                  <a:spcPct val="0"/>
                </a:spcAft>
                <a:defRPr>
                  <a:solidFill>
                    <a:schemeClr val="tx1"/>
                  </a:solidFill>
                  <a:latin typeface="HelveticaNeueLT Std" charset="0"/>
                  <a:ea typeface="Arial" charset="0"/>
                  <a:cs typeface="Arial" charset="0"/>
                </a:defRPr>
              </a:lvl9pPr>
            </a:lstStyle>
            <a:p>
              <a:pPr algn="ctr">
                <a:lnSpc>
                  <a:spcPct val="90000"/>
                </a:lnSpc>
              </a:pPr>
              <a:endParaRPr lang="x-none" altLang="x-none"/>
            </a:p>
          </p:txBody>
        </p:sp>
        <p:grpSp>
          <p:nvGrpSpPr>
            <p:cNvPr id="40" name="Group 39"/>
            <p:cNvGrpSpPr>
              <a:grpSpLocks/>
            </p:cNvGrpSpPr>
            <p:nvPr/>
          </p:nvGrpSpPr>
          <p:grpSpPr bwMode="auto">
            <a:xfrm>
              <a:off x="733425" y="2295525"/>
              <a:ext cx="2673350" cy="1338263"/>
              <a:chOff x="733425" y="2295525"/>
              <a:chExt cx="2673350" cy="1338263"/>
            </a:xfrm>
          </p:grpSpPr>
          <p:sp>
            <p:nvSpPr>
              <p:cNvPr id="41" name="Freeform 40"/>
              <p:cNvSpPr>
                <a:spLocks/>
              </p:cNvSpPr>
              <p:nvPr/>
            </p:nvSpPr>
            <p:spPr bwMode="auto">
              <a:xfrm>
                <a:off x="733425" y="2295525"/>
                <a:ext cx="2673350" cy="1338263"/>
              </a:xfrm>
              <a:custGeom>
                <a:avLst/>
                <a:gdLst>
                  <a:gd name="T0" fmla="*/ 2290907 w 713"/>
                  <a:gd name="T1" fmla="*/ 854689 h 357"/>
                  <a:gd name="T2" fmla="*/ 2290907 w 713"/>
                  <a:gd name="T3" fmla="*/ 772219 h 357"/>
                  <a:gd name="T4" fmla="*/ 1331051 w 713"/>
                  <a:gd name="T5" fmla="*/ 772219 h 357"/>
                  <a:gd name="T6" fmla="*/ 671150 w 713"/>
                  <a:gd name="T7" fmla="*/ 1338263 h 357"/>
                  <a:gd name="T8" fmla="*/ 0 w 713"/>
                  <a:gd name="T9" fmla="*/ 671006 h 357"/>
                  <a:gd name="T10" fmla="*/ 671150 w 713"/>
                  <a:gd name="T11" fmla="*/ 0 h 357"/>
                  <a:gd name="T12" fmla="*/ 1331051 w 713"/>
                  <a:gd name="T13" fmla="*/ 569793 h 357"/>
                  <a:gd name="T14" fmla="*/ 2290907 w 713"/>
                  <a:gd name="T15" fmla="*/ 569793 h 357"/>
                  <a:gd name="T16" fmla="*/ 2290907 w 713"/>
                  <a:gd name="T17" fmla="*/ 487323 h 357"/>
                  <a:gd name="T18" fmla="*/ 2673350 w 713"/>
                  <a:gd name="T19" fmla="*/ 671006 h 357"/>
                  <a:gd name="T20" fmla="*/ 2290907 w 713"/>
                  <a:gd name="T21" fmla="*/ 854689 h 3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3" h="357">
                    <a:moveTo>
                      <a:pt x="611" y="228"/>
                    </a:moveTo>
                    <a:cubicBezTo>
                      <a:pt x="611" y="206"/>
                      <a:pt x="611" y="206"/>
                      <a:pt x="611" y="206"/>
                    </a:cubicBezTo>
                    <a:cubicBezTo>
                      <a:pt x="355" y="206"/>
                      <a:pt x="355" y="206"/>
                      <a:pt x="355" y="206"/>
                    </a:cubicBezTo>
                    <a:cubicBezTo>
                      <a:pt x="342" y="291"/>
                      <a:pt x="268" y="357"/>
                      <a:pt x="179" y="357"/>
                    </a:cubicBezTo>
                    <a:cubicBezTo>
                      <a:pt x="80" y="357"/>
                      <a:pt x="0" y="277"/>
                      <a:pt x="0" y="179"/>
                    </a:cubicBezTo>
                    <a:cubicBezTo>
                      <a:pt x="0" y="80"/>
                      <a:pt x="80" y="0"/>
                      <a:pt x="179" y="0"/>
                    </a:cubicBezTo>
                    <a:cubicBezTo>
                      <a:pt x="268" y="0"/>
                      <a:pt x="342" y="66"/>
                      <a:pt x="355" y="152"/>
                    </a:cubicBezTo>
                    <a:cubicBezTo>
                      <a:pt x="611" y="152"/>
                      <a:pt x="611" y="152"/>
                      <a:pt x="611" y="152"/>
                    </a:cubicBezTo>
                    <a:cubicBezTo>
                      <a:pt x="611" y="130"/>
                      <a:pt x="611" y="130"/>
                      <a:pt x="611" y="130"/>
                    </a:cubicBezTo>
                    <a:cubicBezTo>
                      <a:pt x="713" y="179"/>
                      <a:pt x="713" y="179"/>
                      <a:pt x="713" y="179"/>
                    </a:cubicBezTo>
                    <a:lnTo>
                      <a:pt x="611" y="228"/>
                    </a:lnTo>
                    <a:close/>
                  </a:path>
                </a:pathLst>
              </a:custGeom>
              <a:solidFill>
                <a:srgbClr val="08A7EE"/>
              </a:solidFill>
              <a:ln w="9525" cap="flat" cmpd="sng">
                <a:solidFill>
                  <a:srgbClr val="0195F9"/>
                </a:solid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sp>
            <p:nvSpPr>
              <p:cNvPr id="42" name="Freeform 41"/>
              <p:cNvSpPr>
                <a:spLocks/>
              </p:cNvSpPr>
              <p:nvPr/>
            </p:nvSpPr>
            <p:spPr bwMode="auto">
              <a:xfrm>
                <a:off x="928688" y="2493963"/>
                <a:ext cx="1143000" cy="1139825"/>
              </a:xfrm>
              <a:custGeom>
                <a:avLst/>
                <a:gdLst>
                  <a:gd name="T0" fmla="*/ 305 w 305"/>
                  <a:gd name="T1" fmla="*/ 126 h 304"/>
                  <a:gd name="T2" fmla="*/ 126 w 305"/>
                  <a:gd name="T3" fmla="*/ 304 h 304"/>
                  <a:gd name="T4" fmla="*/ 0 w 305"/>
                  <a:gd name="T5" fmla="*/ 252 h 304"/>
                  <a:gd name="T6" fmla="*/ 252 w 305"/>
                  <a:gd name="T7" fmla="*/ 0 h 304"/>
                  <a:gd name="T8" fmla="*/ 305 w 305"/>
                  <a:gd name="T9" fmla="*/ 126 h 304"/>
                </a:gdLst>
                <a:ahLst/>
                <a:cxnLst>
                  <a:cxn ang="0">
                    <a:pos x="T0" y="T1"/>
                  </a:cxn>
                  <a:cxn ang="0">
                    <a:pos x="T2" y="T3"/>
                  </a:cxn>
                  <a:cxn ang="0">
                    <a:pos x="T4" y="T5"/>
                  </a:cxn>
                  <a:cxn ang="0">
                    <a:pos x="T6" y="T7"/>
                  </a:cxn>
                  <a:cxn ang="0">
                    <a:pos x="T8" y="T9"/>
                  </a:cxn>
                </a:cxnLst>
                <a:rect l="0" t="0" r="r" b="b"/>
                <a:pathLst>
                  <a:path w="305" h="304">
                    <a:moveTo>
                      <a:pt x="305" y="126"/>
                    </a:moveTo>
                    <a:cubicBezTo>
                      <a:pt x="305" y="224"/>
                      <a:pt x="225" y="304"/>
                      <a:pt x="126" y="304"/>
                    </a:cubicBezTo>
                    <a:cubicBezTo>
                      <a:pt x="77" y="304"/>
                      <a:pt x="33" y="284"/>
                      <a:pt x="0" y="252"/>
                    </a:cubicBezTo>
                    <a:cubicBezTo>
                      <a:pt x="252" y="0"/>
                      <a:pt x="252" y="0"/>
                      <a:pt x="252" y="0"/>
                    </a:cubicBezTo>
                    <a:cubicBezTo>
                      <a:pt x="285" y="32"/>
                      <a:pt x="305" y="77"/>
                      <a:pt x="305" y="126"/>
                    </a:cubicBezTo>
                    <a:close/>
                  </a:path>
                </a:pathLst>
              </a:custGeom>
              <a:gradFill flip="none" rotWithShape="1">
                <a:gsLst>
                  <a:gs pos="0">
                    <a:srgbClr val="01315D">
                      <a:alpha val="28000"/>
                    </a:srgbClr>
                  </a:gs>
                  <a:gs pos="75000">
                    <a:srgbClr val="FFFFFF">
                      <a:alpha val="0"/>
                    </a:srgbClr>
                  </a:gs>
                </a:gsLst>
                <a:lin ang="18900000" scaled="1"/>
                <a:tileRect/>
              </a:gradFill>
              <a:ln>
                <a:noFill/>
              </a:ln>
            </p:spPr>
            <p:txBody>
              <a:bodyPr/>
              <a:lstStyle/>
              <a:p>
                <a:pPr eaLnBrk="1" fontAlgn="auto" hangingPunct="1">
                  <a:spcBef>
                    <a:spcPts val="0"/>
                  </a:spcBef>
                  <a:spcAft>
                    <a:spcPts val="0"/>
                  </a:spcAft>
                  <a:defRPr/>
                </a:pPr>
                <a:endParaRPr lang="en-US">
                  <a:latin typeface="+mn-lt"/>
                  <a:ea typeface="+mn-ea"/>
                  <a:cs typeface="+mn-cs"/>
                </a:endParaRPr>
              </a:p>
            </p:txBody>
          </p:sp>
        </p:grpSp>
        <p:grpSp>
          <p:nvGrpSpPr>
            <p:cNvPr id="74" name="Group 73"/>
            <p:cNvGrpSpPr>
              <a:grpSpLocks/>
            </p:cNvGrpSpPr>
            <p:nvPr/>
          </p:nvGrpSpPr>
          <p:grpSpPr bwMode="auto">
            <a:xfrm>
              <a:off x="733425" y="3862388"/>
              <a:ext cx="2673350" cy="1341437"/>
              <a:chOff x="733425" y="3862388"/>
              <a:chExt cx="2673350" cy="1341437"/>
            </a:xfrm>
          </p:grpSpPr>
          <p:sp>
            <p:nvSpPr>
              <p:cNvPr id="75" name="Freeform 74"/>
              <p:cNvSpPr>
                <a:spLocks/>
              </p:cNvSpPr>
              <p:nvPr/>
            </p:nvSpPr>
            <p:spPr bwMode="auto">
              <a:xfrm>
                <a:off x="733425" y="3862388"/>
                <a:ext cx="2673350" cy="1338263"/>
              </a:xfrm>
              <a:custGeom>
                <a:avLst/>
                <a:gdLst>
                  <a:gd name="T0" fmla="*/ 2290907 w 713"/>
                  <a:gd name="T1" fmla="*/ 854689 h 357"/>
                  <a:gd name="T2" fmla="*/ 2290907 w 713"/>
                  <a:gd name="T3" fmla="*/ 772219 h 357"/>
                  <a:gd name="T4" fmla="*/ 1331051 w 713"/>
                  <a:gd name="T5" fmla="*/ 772219 h 357"/>
                  <a:gd name="T6" fmla="*/ 671150 w 713"/>
                  <a:gd name="T7" fmla="*/ 1338263 h 357"/>
                  <a:gd name="T8" fmla="*/ 0 w 713"/>
                  <a:gd name="T9" fmla="*/ 671006 h 357"/>
                  <a:gd name="T10" fmla="*/ 671150 w 713"/>
                  <a:gd name="T11" fmla="*/ 0 h 357"/>
                  <a:gd name="T12" fmla="*/ 1331051 w 713"/>
                  <a:gd name="T13" fmla="*/ 569793 h 357"/>
                  <a:gd name="T14" fmla="*/ 2290907 w 713"/>
                  <a:gd name="T15" fmla="*/ 569793 h 357"/>
                  <a:gd name="T16" fmla="*/ 2290907 w 713"/>
                  <a:gd name="T17" fmla="*/ 487323 h 357"/>
                  <a:gd name="T18" fmla="*/ 2673350 w 713"/>
                  <a:gd name="T19" fmla="*/ 671006 h 357"/>
                  <a:gd name="T20" fmla="*/ 2290907 w 713"/>
                  <a:gd name="T21" fmla="*/ 854689 h 3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3" h="357">
                    <a:moveTo>
                      <a:pt x="611" y="228"/>
                    </a:moveTo>
                    <a:cubicBezTo>
                      <a:pt x="611" y="206"/>
                      <a:pt x="611" y="206"/>
                      <a:pt x="611" y="206"/>
                    </a:cubicBezTo>
                    <a:cubicBezTo>
                      <a:pt x="355" y="206"/>
                      <a:pt x="355" y="206"/>
                      <a:pt x="355" y="206"/>
                    </a:cubicBezTo>
                    <a:cubicBezTo>
                      <a:pt x="342" y="291"/>
                      <a:pt x="268" y="357"/>
                      <a:pt x="179" y="357"/>
                    </a:cubicBezTo>
                    <a:cubicBezTo>
                      <a:pt x="80" y="357"/>
                      <a:pt x="0" y="277"/>
                      <a:pt x="0" y="179"/>
                    </a:cubicBezTo>
                    <a:cubicBezTo>
                      <a:pt x="0" y="80"/>
                      <a:pt x="80" y="0"/>
                      <a:pt x="179" y="0"/>
                    </a:cubicBezTo>
                    <a:cubicBezTo>
                      <a:pt x="268" y="0"/>
                      <a:pt x="342" y="66"/>
                      <a:pt x="355" y="152"/>
                    </a:cubicBezTo>
                    <a:cubicBezTo>
                      <a:pt x="611" y="152"/>
                      <a:pt x="611" y="152"/>
                      <a:pt x="611" y="152"/>
                    </a:cubicBezTo>
                    <a:cubicBezTo>
                      <a:pt x="611" y="130"/>
                      <a:pt x="611" y="130"/>
                      <a:pt x="611" y="130"/>
                    </a:cubicBezTo>
                    <a:cubicBezTo>
                      <a:pt x="713" y="179"/>
                      <a:pt x="713" y="179"/>
                      <a:pt x="713" y="179"/>
                    </a:cubicBezTo>
                    <a:lnTo>
                      <a:pt x="611" y="228"/>
                    </a:lnTo>
                    <a:close/>
                  </a:path>
                </a:pathLst>
              </a:custGeom>
              <a:solidFill>
                <a:srgbClr val="0560B3"/>
              </a:solidFill>
              <a:ln w="9525" cap="flat" cmpd="sng">
                <a:solidFill>
                  <a:srgbClr val="01568F"/>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76" name="Freeform 75"/>
              <p:cNvSpPr>
                <a:spLocks/>
              </p:cNvSpPr>
              <p:nvPr/>
            </p:nvSpPr>
            <p:spPr bwMode="auto">
              <a:xfrm>
                <a:off x="928688" y="4064000"/>
                <a:ext cx="1143000" cy="1139825"/>
              </a:xfrm>
              <a:custGeom>
                <a:avLst/>
                <a:gdLst>
                  <a:gd name="T0" fmla="*/ 305 w 305"/>
                  <a:gd name="T1" fmla="*/ 126 h 304"/>
                  <a:gd name="T2" fmla="*/ 126 w 305"/>
                  <a:gd name="T3" fmla="*/ 304 h 304"/>
                  <a:gd name="T4" fmla="*/ 0 w 305"/>
                  <a:gd name="T5" fmla="*/ 252 h 304"/>
                  <a:gd name="T6" fmla="*/ 252 w 305"/>
                  <a:gd name="T7" fmla="*/ 0 h 304"/>
                  <a:gd name="T8" fmla="*/ 305 w 305"/>
                  <a:gd name="T9" fmla="*/ 126 h 304"/>
                </a:gdLst>
                <a:ahLst/>
                <a:cxnLst>
                  <a:cxn ang="0">
                    <a:pos x="T0" y="T1"/>
                  </a:cxn>
                  <a:cxn ang="0">
                    <a:pos x="T2" y="T3"/>
                  </a:cxn>
                  <a:cxn ang="0">
                    <a:pos x="T4" y="T5"/>
                  </a:cxn>
                  <a:cxn ang="0">
                    <a:pos x="T6" y="T7"/>
                  </a:cxn>
                  <a:cxn ang="0">
                    <a:pos x="T8" y="T9"/>
                  </a:cxn>
                </a:cxnLst>
                <a:rect l="0" t="0" r="r" b="b"/>
                <a:pathLst>
                  <a:path w="305" h="304">
                    <a:moveTo>
                      <a:pt x="305" y="126"/>
                    </a:moveTo>
                    <a:cubicBezTo>
                      <a:pt x="305" y="224"/>
                      <a:pt x="225" y="304"/>
                      <a:pt x="126" y="304"/>
                    </a:cubicBezTo>
                    <a:cubicBezTo>
                      <a:pt x="77" y="304"/>
                      <a:pt x="33" y="284"/>
                      <a:pt x="0" y="252"/>
                    </a:cubicBezTo>
                    <a:cubicBezTo>
                      <a:pt x="252" y="0"/>
                      <a:pt x="252" y="0"/>
                      <a:pt x="252" y="0"/>
                    </a:cubicBezTo>
                    <a:cubicBezTo>
                      <a:pt x="285" y="32"/>
                      <a:pt x="305" y="76"/>
                      <a:pt x="305" y="126"/>
                    </a:cubicBezTo>
                    <a:close/>
                  </a:path>
                </a:pathLst>
              </a:custGeom>
              <a:gradFill flip="none" rotWithShape="1">
                <a:gsLst>
                  <a:gs pos="0">
                    <a:srgbClr val="01315D">
                      <a:alpha val="28000"/>
                    </a:srgbClr>
                  </a:gs>
                  <a:gs pos="75000">
                    <a:srgbClr val="FFFFFF">
                      <a:alpha val="0"/>
                    </a:srgbClr>
                  </a:gs>
                </a:gsLst>
                <a:lin ang="18900000" scaled="1"/>
                <a:tileRect/>
              </a:gradFill>
              <a:ln>
                <a:noFill/>
              </a:ln>
            </p:spPr>
            <p:txBody>
              <a:bodyPr/>
              <a:lstStyle/>
              <a:p>
                <a:pPr eaLnBrk="1" fontAlgn="auto" hangingPunct="1">
                  <a:spcBef>
                    <a:spcPts val="0"/>
                  </a:spcBef>
                  <a:spcAft>
                    <a:spcPts val="0"/>
                  </a:spcAft>
                  <a:defRPr/>
                </a:pPr>
                <a:endParaRPr lang="en-US">
                  <a:latin typeface="+mn-lt"/>
                  <a:ea typeface="+mn-ea"/>
                  <a:cs typeface="+mn-cs"/>
                </a:endParaRPr>
              </a:p>
            </p:txBody>
          </p:sp>
        </p:grpSp>
        <p:sp>
          <p:nvSpPr>
            <p:cNvPr id="77" name="TextBox 76"/>
            <p:cNvSpPr txBox="1">
              <a:spLocks noChangeArrowheads="1"/>
            </p:cNvSpPr>
            <p:nvPr/>
          </p:nvSpPr>
          <p:spPr bwMode="auto">
            <a:xfrm>
              <a:off x="3214687" y="2651757"/>
              <a:ext cx="3474051" cy="625801"/>
            </a:xfrm>
            <a:prstGeom prst="rect">
              <a:avLst/>
            </a:prstGeom>
            <a:noFill/>
            <a:ln>
              <a:noFill/>
            </a:ln>
            <a:effectLst>
              <a:outerShdw blurRad="38100" dist="26940" dir="5400000" algn="tl" rotWithShape="0">
                <a:srgbClr val="000000">
                  <a:alpha val="26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eaLnBrk="1" fontAlgn="auto" hangingPunct="1">
                <a:spcBef>
                  <a:spcPts val="0"/>
                </a:spcBef>
                <a:spcAft>
                  <a:spcPts val="0"/>
                </a:spcAft>
                <a:defRPr/>
              </a:pPr>
              <a:r>
                <a:rPr lang="en-US" sz="2800" dirty="0" smtClean="0">
                  <a:solidFill>
                    <a:srgbClr val="FFFFFF"/>
                  </a:solidFill>
                  <a:latin typeface="Arial"/>
                  <a:ea typeface="+mn-ea"/>
                  <a:cs typeface="Arial"/>
                </a:rPr>
                <a:t>Prod A</a:t>
              </a:r>
              <a:endParaRPr lang="en-US" sz="2800" dirty="0">
                <a:solidFill>
                  <a:srgbClr val="FFFFFF"/>
                </a:solidFill>
                <a:latin typeface="Arial"/>
                <a:ea typeface="+mn-ea"/>
                <a:cs typeface="Arial"/>
              </a:endParaRPr>
            </a:p>
          </p:txBody>
        </p:sp>
        <p:sp>
          <p:nvSpPr>
            <p:cNvPr id="78" name="TextBox 77"/>
            <p:cNvSpPr txBox="1">
              <a:spLocks noChangeArrowheads="1"/>
            </p:cNvSpPr>
            <p:nvPr/>
          </p:nvSpPr>
          <p:spPr bwMode="auto">
            <a:xfrm>
              <a:off x="3214687" y="4218618"/>
              <a:ext cx="3474051" cy="625801"/>
            </a:xfrm>
            <a:prstGeom prst="rect">
              <a:avLst/>
            </a:prstGeom>
            <a:noFill/>
            <a:ln>
              <a:noFill/>
            </a:ln>
            <a:effectLst>
              <a:outerShdw blurRad="38100" dist="26940" dir="5400000" algn="tl" rotWithShape="0">
                <a:srgbClr val="000000">
                  <a:alpha val="26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eaLnBrk="1" fontAlgn="auto" hangingPunct="1">
                <a:spcBef>
                  <a:spcPts val="0"/>
                </a:spcBef>
                <a:spcAft>
                  <a:spcPts val="0"/>
                </a:spcAft>
                <a:defRPr/>
              </a:pPr>
              <a:r>
                <a:rPr lang="en-US" sz="2800" dirty="0" smtClean="0">
                  <a:solidFill>
                    <a:srgbClr val="FFFFFF"/>
                  </a:solidFill>
                  <a:latin typeface="Arial"/>
                  <a:ea typeface="+mn-ea"/>
                  <a:cs typeface="Arial"/>
                </a:rPr>
                <a:t>Prod B</a:t>
              </a:r>
              <a:endParaRPr lang="en-US" sz="2800" dirty="0">
                <a:solidFill>
                  <a:srgbClr val="FFFFFF"/>
                </a:solidFill>
                <a:latin typeface="Arial"/>
                <a:ea typeface="+mn-ea"/>
                <a:cs typeface="Arial"/>
              </a:endParaRPr>
            </a:p>
          </p:txBody>
        </p:sp>
      </p:grpSp>
    </p:spTree>
    <p:extLst>
      <p:ext uri="{BB962C8B-B14F-4D97-AF65-F5344CB8AC3E}">
        <p14:creationId xmlns:p14="http://schemas.microsoft.com/office/powerpoint/2010/main" val="1997212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Reactionary Monitoring </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grpSp>
        <p:nvGrpSpPr>
          <p:cNvPr id="2" name="Group 1"/>
          <p:cNvGrpSpPr/>
          <p:nvPr/>
        </p:nvGrpSpPr>
        <p:grpSpPr>
          <a:xfrm>
            <a:off x="3770210" y="465817"/>
            <a:ext cx="4727780" cy="4211865"/>
            <a:chOff x="1962150" y="1392238"/>
            <a:chExt cx="5237163" cy="4665662"/>
          </a:xfrm>
        </p:grpSpPr>
        <p:sp>
          <p:nvSpPr>
            <p:cNvPr id="17" name="Freeform 21"/>
            <p:cNvSpPr>
              <a:spLocks/>
            </p:cNvSpPr>
            <p:nvPr/>
          </p:nvSpPr>
          <p:spPr bwMode="auto">
            <a:xfrm>
              <a:off x="2252663" y="3725863"/>
              <a:ext cx="4665662" cy="2332037"/>
            </a:xfrm>
            <a:custGeom>
              <a:avLst/>
              <a:gdLst>
                <a:gd name="T0" fmla="*/ 1244 w 1244"/>
                <a:gd name="T1" fmla="*/ 0 h 622"/>
                <a:gd name="T2" fmla="*/ 622 w 1244"/>
                <a:gd name="T3" fmla="*/ 622 h 622"/>
                <a:gd name="T4" fmla="*/ 0 w 1244"/>
                <a:gd name="T5" fmla="*/ 0 h 622"/>
                <a:gd name="T6" fmla="*/ 1244 w 1244"/>
                <a:gd name="T7" fmla="*/ 0 h 6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4" h="622">
                  <a:moveTo>
                    <a:pt x="1244" y="0"/>
                  </a:moveTo>
                  <a:cubicBezTo>
                    <a:pt x="1244" y="343"/>
                    <a:pt x="966" y="622"/>
                    <a:pt x="622" y="622"/>
                  </a:cubicBezTo>
                  <a:cubicBezTo>
                    <a:pt x="279" y="622"/>
                    <a:pt x="0" y="343"/>
                    <a:pt x="0" y="0"/>
                  </a:cubicBezTo>
                  <a:lnTo>
                    <a:pt x="1244" y="0"/>
                  </a:lnTo>
                  <a:close/>
                </a:path>
              </a:pathLst>
            </a:custGeom>
            <a:solidFill>
              <a:srgbClr val="0560B3"/>
            </a:solidFill>
            <a:ln>
              <a:noFill/>
            </a:ln>
            <a:effectLst>
              <a:outerShdw blurRad="38100" dist="25400" dir="5400000" algn="t" rotWithShape="0">
                <a:srgbClr val="000000">
                  <a:alpha val="26999"/>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lIns="82124" tIns="41061" rIns="82124" bIns="41061" anchor="ctr"/>
            <a:lstStyle/>
            <a:p>
              <a:endParaRPr lang="en-US"/>
            </a:p>
          </p:txBody>
        </p:sp>
        <p:grpSp>
          <p:nvGrpSpPr>
            <p:cNvPr id="18" name="Group 3"/>
            <p:cNvGrpSpPr>
              <a:grpSpLocks/>
            </p:cNvGrpSpPr>
            <p:nvPr/>
          </p:nvGrpSpPr>
          <p:grpSpPr bwMode="auto">
            <a:xfrm>
              <a:off x="2241550" y="1392238"/>
              <a:ext cx="4957763" cy="2738437"/>
              <a:chOff x="2241550" y="1391923"/>
              <a:chExt cx="4957537" cy="2738437"/>
            </a:xfrm>
          </p:grpSpPr>
          <p:grpSp>
            <p:nvGrpSpPr>
              <p:cNvPr id="19" name="Group 6"/>
              <p:cNvGrpSpPr>
                <a:grpSpLocks/>
              </p:cNvGrpSpPr>
              <p:nvPr/>
            </p:nvGrpSpPr>
            <p:grpSpPr bwMode="auto">
              <a:xfrm>
                <a:off x="2241550" y="1391923"/>
                <a:ext cx="4957537" cy="2738437"/>
                <a:chOff x="2241550" y="1391923"/>
                <a:chExt cx="4957537" cy="2738437"/>
              </a:xfrm>
            </p:grpSpPr>
            <p:sp>
              <p:nvSpPr>
                <p:cNvPr id="21" name="Freeform 20"/>
                <p:cNvSpPr>
                  <a:spLocks/>
                </p:cNvSpPr>
                <p:nvPr/>
              </p:nvSpPr>
              <p:spPr bwMode="auto">
                <a:xfrm>
                  <a:off x="2241550" y="1391923"/>
                  <a:ext cx="4665663" cy="2333625"/>
                </a:xfrm>
                <a:custGeom>
                  <a:avLst/>
                  <a:gdLst>
                    <a:gd name="T0" fmla="*/ 1244 w 1244"/>
                    <a:gd name="T1" fmla="*/ 622 h 622"/>
                    <a:gd name="T2" fmla="*/ 0 w 1244"/>
                    <a:gd name="T3" fmla="*/ 622 h 622"/>
                    <a:gd name="T4" fmla="*/ 622 w 1244"/>
                    <a:gd name="T5" fmla="*/ 0 h 622"/>
                    <a:gd name="T6" fmla="*/ 1244 w 1244"/>
                    <a:gd name="T7" fmla="*/ 622 h 6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4" h="622">
                      <a:moveTo>
                        <a:pt x="1244" y="622"/>
                      </a:moveTo>
                      <a:cubicBezTo>
                        <a:pt x="0" y="622"/>
                        <a:pt x="0" y="622"/>
                        <a:pt x="0" y="622"/>
                      </a:cubicBezTo>
                      <a:cubicBezTo>
                        <a:pt x="0" y="278"/>
                        <a:pt x="279" y="0"/>
                        <a:pt x="622" y="0"/>
                      </a:cubicBezTo>
                      <a:cubicBezTo>
                        <a:pt x="966" y="0"/>
                        <a:pt x="1244" y="278"/>
                        <a:pt x="1244" y="622"/>
                      </a:cubicBezTo>
                      <a:close/>
                    </a:path>
                  </a:pathLst>
                </a:custGeom>
                <a:solidFill>
                  <a:srgbClr val="08A7EE"/>
                </a:solidFill>
                <a:ln w="9525" cap="flat" cmpd="sng">
                  <a:solidFill>
                    <a:srgbClr val="0195F9"/>
                  </a:solidFill>
                  <a:prstDash val="solid"/>
                  <a:round/>
                  <a:headEnd type="none" w="med" len="med"/>
                  <a:tailEnd type="none" w="med" len="med"/>
                </a:ln>
              </p:spPr>
              <p:txBody>
                <a:bodyPr lIns="82124" tIns="41061" rIns="82124" bIns="41061" anchor="ctr"/>
                <a:lstStyle/>
                <a:p>
                  <a:endParaRPr lang="en-US"/>
                </a:p>
              </p:txBody>
            </p:sp>
            <p:sp>
              <p:nvSpPr>
                <p:cNvPr id="22" name="Freeform 24"/>
                <p:cNvSpPr>
                  <a:spLocks/>
                </p:cNvSpPr>
                <p:nvPr/>
              </p:nvSpPr>
              <p:spPr bwMode="auto">
                <a:xfrm>
                  <a:off x="6076724" y="2738123"/>
                  <a:ext cx="1122363" cy="1392237"/>
                </a:xfrm>
                <a:custGeom>
                  <a:avLst/>
                  <a:gdLst>
                    <a:gd name="T0" fmla="*/ 33 w 299"/>
                    <a:gd name="T1" fmla="*/ 58 h 371"/>
                    <a:gd name="T2" fmla="*/ 94 w 299"/>
                    <a:gd name="T3" fmla="*/ 219 h 371"/>
                    <a:gd name="T4" fmla="*/ 0 w 299"/>
                    <a:gd name="T5" fmla="*/ 219 h 371"/>
                    <a:gd name="T6" fmla="*/ 150 w 299"/>
                    <a:gd name="T7" fmla="*/ 371 h 371"/>
                    <a:gd name="T8" fmla="*/ 299 w 299"/>
                    <a:gd name="T9" fmla="*/ 219 h 371"/>
                    <a:gd name="T10" fmla="*/ 218 w 299"/>
                    <a:gd name="T11" fmla="*/ 219 h 371"/>
                    <a:gd name="T12" fmla="*/ 161 w 299"/>
                    <a:gd name="T13" fmla="*/ 0 h 3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9" h="371">
                      <a:moveTo>
                        <a:pt x="33" y="58"/>
                      </a:moveTo>
                      <a:cubicBezTo>
                        <a:pt x="68" y="104"/>
                        <a:pt x="89" y="160"/>
                        <a:pt x="94" y="219"/>
                      </a:cubicBezTo>
                      <a:cubicBezTo>
                        <a:pt x="0" y="219"/>
                        <a:pt x="0" y="219"/>
                        <a:pt x="0" y="219"/>
                      </a:cubicBezTo>
                      <a:cubicBezTo>
                        <a:pt x="150" y="371"/>
                        <a:pt x="150" y="371"/>
                        <a:pt x="150" y="371"/>
                      </a:cubicBezTo>
                      <a:cubicBezTo>
                        <a:pt x="299" y="219"/>
                        <a:pt x="299" y="219"/>
                        <a:pt x="299" y="219"/>
                      </a:cubicBezTo>
                      <a:cubicBezTo>
                        <a:pt x="218" y="219"/>
                        <a:pt x="218" y="219"/>
                        <a:pt x="218" y="219"/>
                      </a:cubicBezTo>
                      <a:cubicBezTo>
                        <a:pt x="212" y="141"/>
                        <a:pt x="193" y="68"/>
                        <a:pt x="161" y="0"/>
                      </a:cubicBezTo>
                    </a:path>
                  </a:pathLst>
                </a:custGeom>
                <a:solidFill>
                  <a:srgbClr val="08A7EE"/>
                </a:solidFill>
                <a:ln w="9525" cap="flat" cmpd="sng">
                  <a:solidFill>
                    <a:srgbClr val="0195F9"/>
                  </a:solid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grpSp>
          <p:sp>
            <p:nvSpPr>
              <p:cNvPr id="20" name="Freeform 27"/>
              <p:cNvSpPr>
                <a:spLocks/>
              </p:cNvSpPr>
              <p:nvPr/>
            </p:nvSpPr>
            <p:spPr bwMode="auto">
              <a:xfrm>
                <a:off x="6076724" y="2836548"/>
                <a:ext cx="593725" cy="1285875"/>
              </a:xfrm>
              <a:custGeom>
                <a:avLst/>
                <a:gdLst/>
                <a:ahLst/>
                <a:cxnLst>
                  <a:cxn ang="0">
                    <a:pos x="106" y="0"/>
                  </a:cxn>
                  <a:cxn ang="0">
                    <a:pos x="33" y="32"/>
                  </a:cxn>
                  <a:cxn ang="0">
                    <a:pos x="94" y="193"/>
                  </a:cxn>
                  <a:cxn ang="0">
                    <a:pos x="0" y="193"/>
                  </a:cxn>
                  <a:cxn ang="0">
                    <a:pos x="148" y="343"/>
                  </a:cxn>
                  <a:cxn ang="0">
                    <a:pos x="158" y="237"/>
                  </a:cxn>
                  <a:cxn ang="0">
                    <a:pos x="106" y="0"/>
                  </a:cxn>
                </a:cxnLst>
                <a:rect l="0" t="0" r="r" b="b"/>
                <a:pathLst>
                  <a:path w="158" h="343">
                    <a:moveTo>
                      <a:pt x="106" y="0"/>
                    </a:moveTo>
                    <a:cubicBezTo>
                      <a:pt x="33" y="32"/>
                      <a:pt x="33" y="32"/>
                      <a:pt x="33" y="32"/>
                    </a:cubicBezTo>
                    <a:cubicBezTo>
                      <a:pt x="68" y="78"/>
                      <a:pt x="89" y="134"/>
                      <a:pt x="94" y="193"/>
                    </a:cubicBezTo>
                    <a:cubicBezTo>
                      <a:pt x="0" y="193"/>
                      <a:pt x="0" y="193"/>
                      <a:pt x="0" y="193"/>
                    </a:cubicBezTo>
                    <a:cubicBezTo>
                      <a:pt x="148" y="343"/>
                      <a:pt x="148" y="343"/>
                      <a:pt x="148" y="343"/>
                    </a:cubicBezTo>
                    <a:cubicBezTo>
                      <a:pt x="155" y="309"/>
                      <a:pt x="158" y="273"/>
                      <a:pt x="158" y="237"/>
                    </a:cubicBezTo>
                    <a:cubicBezTo>
                      <a:pt x="158" y="152"/>
                      <a:pt x="139" y="72"/>
                      <a:pt x="106" y="0"/>
                    </a:cubicBezTo>
                    <a:close/>
                  </a:path>
                </a:pathLst>
              </a:custGeom>
              <a:gradFill flip="none" rotWithShape="1">
                <a:gsLst>
                  <a:gs pos="0">
                    <a:srgbClr val="01315D">
                      <a:alpha val="28235"/>
                    </a:srgbClr>
                  </a:gs>
                  <a:gs pos="100000">
                    <a:schemeClr val="bg1">
                      <a:alpha val="0"/>
                    </a:schemeClr>
                  </a:gs>
                </a:gsLst>
                <a:path path="circle">
                  <a:fillToRect l="100000" t="100000"/>
                </a:path>
                <a:tileRect r="-100000" b="-100000"/>
              </a:gradFill>
              <a:ln>
                <a:noFill/>
              </a:ln>
            </p:spPr>
            <p:txBody>
              <a:bodyPr/>
              <a:lstStyle/>
              <a:p>
                <a:pPr eaLnBrk="1" fontAlgn="auto" hangingPunct="1">
                  <a:spcBef>
                    <a:spcPts val="0"/>
                  </a:spcBef>
                  <a:spcAft>
                    <a:spcPts val="0"/>
                  </a:spcAft>
                  <a:defRPr/>
                </a:pPr>
                <a:endParaRPr lang="en-US" dirty="0">
                  <a:latin typeface="+mn-lt"/>
                </a:endParaRPr>
              </a:p>
            </p:txBody>
          </p:sp>
        </p:grpSp>
        <p:grpSp>
          <p:nvGrpSpPr>
            <p:cNvPr id="23" name="Group 19"/>
            <p:cNvGrpSpPr>
              <a:grpSpLocks/>
            </p:cNvGrpSpPr>
            <p:nvPr/>
          </p:nvGrpSpPr>
          <p:grpSpPr bwMode="auto">
            <a:xfrm>
              <a:off x="1962150" y="3324225"/>
              <a:ext cx="1123950" cy="1387475"/>
              <a:chOff x="1941513" y="3323910"/>
              <a:chExt cx="1123950" cy="1387475"/>
            </a:xfrm>
          </p:grpSpPr>
          <p:sp>
            <p:nvSpPr>
              <p:cNvPr id="24" name="Freeform 22"/>
              <p:cNvSpPr>
                <a:spLocks/>
              </p:cNvSpPr>
              <p:nvPr/>
            </p:nvSpPr>
            <p:spPr bwMode="auto">
              <a:xfrm>
                <a:off x="1941513" y="3323910"/>
                <a:ext cx="1123950" cy="1387475"/>
              </a:xfrm>
              <a:custGeom>
                <a:avLst/>
                <a:gdLst>
                  <a:gd name="T0" fmla="*/ 267 w 300"/>
                  <a:gd name="T1" fmla="*/ 312 h 370"/>
                  <a:gd name="T2" fmla="*/ 206 w 300"/>
                  <a:gd name="T3" fmla="*/ 152 h 370"/>
                  <a:gd name="T4" fmla="*/ 300 w 300"/>
                  <a:gd name="T5" fmla="*/ 152 h 370"/>
                  <a:gd name="T6" fmla="*/ 150 w 300"/>
                  <a:gd name="T7" fmla="*/ 0 h 370"/>
                  <a:gd name="T8" fmla="*/ 0 w 300"/>
                  <a:gd name="T9" fmla="*/ 152 h 370"/>
                  <a:gd name="T10" fmla="*/ 82 w 300"/>
                  <a:gd name="T11" fmla="*/ 152 h 370"/>
                  <a:gd name="T12" fmla="*/ 139 w 300"/>
                  <a:gd name="T13" fmla="*/ 370 h 3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0" h="370">
                    <a:moveTo>
                      <a:pt x="267" y="312"/>
                    </a:moveTo>
                    <a:cubicBezTo>
                      <a:pt x="233" y="266"/>
                      <a:pt x="211" y="211"/>
                      <a:pt x="206" y="152"/>
                    </a:cubicBezTo>
                    <a:cubicBezTo>
                      <a:pt x="300" y="152"/>
                      <a:pt x="300" y="152"/>
                      <a:pt x="300" y="152"/>
                    </a:cubicBezTo>
                    <a:cubicBezTo>
                      <a:pt x="150" y="0"/>
                      <a:pt x="150" y="0"/>
                      <a:pt x="150" y="0"/>
                    </a:cubicBezTo>
                    <a:cubicBezTo>
                      <a:pt x="0" y="152"/>
                      <a:pt x="0" y="152"/>
                      <a:pt x="0" y="152"/>
                    </a:cubicBezTo>
                    <a:cubicBezTo>
                      <a:pt x="82" y="152"/>
                      <a:pt x="82" y="152"/>
                      <a:pt x="82" y="152"/>
                    </a:cubicBezTo>
                    <a:cubicBezTo>
                      <a:pt x="87" y="230"/>
                      <a:pt x="107" y="303"/>
                      <a:pt x="139" y="370"/>
                    </a:cubicBezTo>
                  </a:path>
                </a:pathLst>
              </a:custGeom>
              <a:solidFill>
                <a:srgbClr val="0560B3"/>
              </a:solidFill>
              <a:ln w="9525" cap="flat" cmpd="sng">
                <a:solidFill>
                  <a:srgbClr val="01568F"/>
                </a:solidFill>
                <a:prstDash val="solid"/>
                <a:round/>
                <a:headEnd type="none" w="med" len="med"/>
                <a:tailEnd type="none" w="med" len="med"/>
              </a:ln>
              <a:effectLst>
                <a:outerShdw blurRad="38100" dist="25400" dir="14399997" algn="t" rotWithShape="0">
                  <a:srgbClr val="000000">
                    <a:alpha val="26999"/>
                  </a:srgbClr>
                </a:outerShdw>
              </a:effectLst>
            </p:spPr>
            <p:txBody>
              <a:bodyPr lIns="82124" tIns="41061" rIns="82124" bIns="41061" anchor="ctr"/>
              <a:lstStyle/>
              <a:p>
                <a:endParaRPr lang="en-US"/>
              </a:p>
            </p:txBody>
          </p:sp>
          <p:sp>
            <p:nvSpPr>
              <p:cNvPr id="25" name="Freeform 26"/>
              <p:cNvSpPr>
                <a:spLocks/>
              </p:cNvSpPr>
              <p:nvPr/>
            </p:nvSpPr>
            <p:spPr bwMode="auto">
              <a:xfrm>
                <a:off x="2470150" y="3331848"/>
                <a:ext cx="595313" cy="1285875"/>
              </a:xfrm>
              <a:custGeom>
                <a:avLst/>
                <a:gdLst/>
                <a:ahLst/>
                <a:cxnLst>
                  <a:cxn ang="0">
                    <a:pos x="65" y="150"/>
                  </a:cxn>
                  <a:cxn ang="0">
                    <a:pos x="159" y="150"/>
                  </a:cxn>
                  <a:cxn ang="0">
                    <a:pos x="10" y="0"/>
                  </a:cxn>
                  <a:cxn ang="0">
                    <a:pos x="0" y="105"/>
                  </a:cxn>
                  <a:cxn ang="0">
                    <a:pos x="53" y="343"/>
                  </a:cxn>
                  <a:cxn ang="0">
                    <a:pos x="126" y="310"/>
                  </a:cxn>
                  <a:cxn ang="0">
                    <a:pos x="65" y="150"/>
                  </a:cxn>
                </a:cxnLst>
                <a:rect l="0" t="0" r="r" b="b"/>
                <a:pathLst>
                  <a:path w="159" h="343">
                    <a:moveTo>
                      <a:pt x="65" y="150"/>
                    </a:moveTo>
                    <a:cubicBezTo>
                      <a:pt x="159" y="150"/>
                      <a:pt x="159" y="150"/>
                      <a:pt x="159" y="150"/>
                    </a:cubicBezTo>
                    <a:cubicBezTo>
                      <a:pt x="10" y="0"/>
                      <a:pt x="10" y="0"/>
                      <a:pt x="10" y="0"/>
                    </a:cubicBezTo>
                    <a:cubicBezTo>
                      <a:pt x="4" y="34"/>
                      <a:pt x="0" y="69"/>
                      <a:pt x="0" y="105"/>
                    </a:cubicBezTo>
                    <a:cubicBezTo>
                      <a:pt x="0" y="190"/>
                      <a:pt x="19" y="271"/>
                      <a:pt x="53" y="343"/>
                    </a:cubicBezTo>
                    <a:cubicBezTo>
                      <a:pt x="126" y="310"/>
                      <a:pt x="126" y="310"/>
                      <a:pt x="126" y="310"/>
                    </a:cubicBezTo>
                    <a:cubicBezTo>
                      <a:pt x="92" y="264"/>
                      <a:pt x="70" y="209"/>
                      <a:pt x="65" y="150"/>
                    </a:cubicBezTo>
                    <a:close/>
                  </a:path>
                </a:pathLst>
              </a:custGeom>
              <a:gradFill flip="none" rotWithShape="1">
                <a:gsLst>
                  <a:gs pos="0">
                    <a:srgbClr val="01315D">
                      <a:alpha val="28235"/>
                    </a:srgbClr>
                  </a:gs>
                  <a:gs pos="100000">
                    <a:schemeClr val="bg1">
                      <a:alpha val="0"/>
                    </a:schemeClr>
                  </a:gs>
                </a:gsLst>
                <a:path path="circle">
                  <a:fillToRect l="100000" b="100000"/>
                </a:path>
                <a:tileRect t="-100000" r="-100000"/>
              </a:gradFill>
              <a:ln>
                <a:noFill/>
              </a:ln>
            </p:spPr>
            <p:txBody>
              <a:bodyPr/>
              <a:lstStyle/>
              <a:p>
                <a:pPr eaLnBrk="1" fontAlgn="auto" hangingPunct="1">
                  <a:spcBef>
                    <a:spcPts val="0"/>
                  </a:spcBef>
                  <a:spcAft>
                    <a:spcPts val="0"/>
                  </a:spcAft>
                  <a:defRPr/>
                </a:pPr>
                <a:endParaRPr lang="en-US" dirty="0">
                  <a:latin typeface="+mn-lt"/>
                </a:endParaRPr>
              </a:p>
            </p:txBody>
          </p:sp>
        </p:grpSp>
        <p:sp>
          <p:nvSpPr>
            <p:cNvPr id="26" name="TextBox 25"/>
            <p:cNvSpPr txBox="1">
              <a:spLocks noChangeArrowheads="1"/>
            </p:cNvSpPr>
            <p:nvPr/>
          </p:nvSpPr>
          <p:spPr bwMode="auto">
            <a:xfrm>
              <a:off x="3538539" y="2448642"/>
              <a:ext cx="2082800" cy="579593"/>
            </a:xfrm>
            <a:prstGeom prst="rect">
              <a:avLst/>
            </a:prstGeom>
            <a:noFill/>
            <a:ln>
              <a:noFill/>
            </a:ln>
            <a:effectLst>
              <a:outerShdw blurRad="38100" dist="26940" dir="5400000" algn="tl" rotWithShape="0">
                <a:srgbClr val="000000">
                  <a:alpha val="26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en-US"/>
              </a:defPPr>
              <a:lvl1pPr algn="ctr">
                <a:lnSpc>
                  <a:spcPts val="2100"/>
                </a:lnSpc>
                <a:defRPr b="0" i="0">
                  <a:solidFill>
                    <a:srgbClr val="FFFFFF"/>
                  </a:solidFill>
                  <a:latin typeface="Arial"/>
                  <a:cs typeface="Arial"/>
                </a:defRPr>
              </a:lvl1pPr>
            </a:lstStyle>
            <a:p>
              <a:pPr eaLnBrk="1" fontAlgn="auto" hangingPunct="1">
                <a:lnSpc>
                  <a:spcPct val="100000"/>
                </a:lnSpc>
                <a:spcBef>
                  <a:spcPts val="0"/>
                </a:spcBef>
                <a:spcAft>
                  <a:spcPts val="0"/>
                </a:spcAft>
                <a:defRPr/>
              </a:pPr>
              <a:r>
                <a:rPr lang="en-US" sz="2800" dirty="0" smtClean="0"/>
                <a:t>Incident</a:t>
              </a:r>
              <a:endParaRPr lang="en-US" sz="2800" dirty="0"/>
            </a:p>
          </p:txBody>
        </p:sp>
        <p:sp>
          <p:nvSpPr>
            <p:cNvPr id="27" name="TextBox 26"/>
            <p:cNvSpPr txBox="1">
              <a:spLocks noChangeArrowheads="1"/>
            </p:cNvSpPr>
            <p:nvPr/>
          </p:nvSpPr>
          <p:spPr bwMode="auto">
            <a:xfrm>
              <a:off x="3538539" y="4421904"/>
              <a:ext cx="2082800" cy="579593"/>
            </a:xfrm>
            <a:prstGeom prst="rect">
              <a:avLst/>
            </a:prstGeom>
            <a:noFill/>
            <a:ln>
              <a:noFill/>
            </a:ln>
            <a:effectLst>
              <a:outerShdw blurRad="38100" dist="26940" dir="5400000" algn="tl" rotWithShape="0">
                <a:srgbClr val="000000">
                  <a:alpha val="26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en-US"/>
              </a:defPPr>
              <a:lvl1pPr algn="ctr">
                <a:lnSpc>
                  <a:spcPts val="2100"/>
                </a:lnSpc>
                <a:defRPr b="0" i="0">
                  <a:solidFill>
                    <a:srgbClr val="FFFFFF"/>
                  </a:solidFill>
                  <a:latin typeface="Arial"/>
                  <a:cs typeface="Arial"/>
                </a:defRPr>
              </a:lvl1pPr>
            </a:lstStyle>
            <a:p>
              <a:pPr eaLnBrk="1" fontAlgn="auto" hangingPunct="1">
                <a:lnSpc>
                  <a:spcPct val="100000"/>
                </a:lnSpc>
                <a:spcBef>
                  <a:spcPts val="0"/>
                </a:spcBef>
                <a:spcAft>
                  <a:spcPts val="0"/>
                </a:spcAft>
                <a:defRPr/>
              </a:pPr>
              <a:r>
                <a:rPr lang="en-US" sz="2800" dirty="0" smtClean="0"/>
                <a:t>Alert</a:t>
              </a:r>
              <a:endParaRPr lang="en-US" sz="2800" dirty="0"/>
            </a:p>
          </p:txBody>
        </p:sp>
      </p:grpSp>
    </p:spTree>
    <p:extLst>
      <p:ext uri="{BB962C8B-B14F-4D97-AF65-F5344CB8AC3E}">
        <p14:creationId xmlns:p14="http://schemas.microsoft.com/office/powerpoint/2010/main" val="872900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p:nvPr/>
        </p:nvSpPr>
        <p:spPr>
          <a:xfrm>
            <a:off x="0" y="0"/>
            <a:ext cx="9144000" cy="5143500"/>
          </a:xfrm>
          <a:prstGeom prst="rect">
            <a:avLst/>
          </a:prstGeom>
          <a:solidFill>
            <a:srgbClr val="51B2E9"/>
          </a:solidFill>
          <a:ln>
            <a:noFill/>
          </a:ln>
        </p:spPr>
        <p:txBody>
          <a:bodyPr lIns="91425" tIns="91425" rIns="91425" bIns="91425" anchor="ctr" anchorCtr="0">
            <a:noAutofit/>
          </a:bodyPr>
          <a:lstStyle/>
          <a:p>
            <a:pPr lvl="0" rtl="0">
              <a:spcBef>
                <a:spcPts val="0"/>
              </a:spcBef>
              <a:buNone/>
            </a:pPr>
            <a:endParaRPr/>
          </a:p>
        </p:txBody>
      </p:sp>
      <p:sp>
        <p:nvSpPr>
          <p:cNvPr id="144" name="Shape 144"/>
          <p:cNvSpPr txBox="1">
            <a:spLocks noGrp="1"/>
          </p:cNvSpPr>
          <p:nvPr>
            <p:ph type="title"/>
          </p:nvPr>
        </p:nvSpPr>
        <p:spPr>
          <a:xfrm>
            <a:off x="518085" y="2074650"/>
            <a:ext cx="806850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4000" dirty="0" smtClean="0">
                <a:solidFill>
                  <a:srgbClr val="FFFFFF"/>
                </a:solidFill>
              </a:rPr>
              <a:t>Enough!</a:t>
            </a:r>
            <a:endParaRPr lang="en-US" sz="4000" dirty="0">
              <a:solidFill>
                <a:srgbClr val="FFFFFF"/>
              </a:solidFill>
            </a:endParaRPr>
          </a:p>
        </p:txBody>
      </p:sp>
    </p:spTree>
    <p:extLst>
      <p:ext uri="{BB962C8B-B14F-4D97-AF65-F5344CB8AC3E}">
        <p14:creationId xmlns:p14="http://schemas.microsoft.com/office/powerpoint/2010/main" val="989031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Dismantle, </a:t>
            </a:r>
            <a:br>
              <a:rPr lang="en-US" sz="2400" dirty="0" smtClean="0">
                <a:solidFill>
                  <a:srgbClr val="FFFFFF"/>
                </a:solidFill>
              </a:rPr>
            </a:br>
            <a:r>
              <a:rPr lang="en-US" sz="2400" dirty="0" smtClean="0">
                <a:solidFill>
                  <a:srgbClr val="FFFFFF"/>
                </a:solidFill>
              </a:rPr>
              <a:t>Decouple </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grpSp>
        <p:nvGrpSpPr>
          <p:cNvPr id="3" name="Group 2"/>
          <p:cNvGrpSpPr/>
          <p:nvPr/>
        </p:nvGrpSpPr>
        <p:grpSpPr>
          <a:xfrm>
            <a:off x="3871073" y="2215115"/>
            <a:ext cx="4526054" cy="713270"/>
            <a:chOff x="428625" y="2903538"/>
            <a:chExt cx="8280400" cy="1304925"/>
          </a:xfrm>
        </p:grpSpPr>
        <p:grpSp>
          <p:nvGrpSpPr>
            <p:cNvPr id="28" name="Group 19"/>
            <p:cNvGrpSpPr>
              <a:grpSpLocks/>
            </p:cNvGrpSpPr>
            <p:nvPr/>
          </p:nvGrpSpPr>
          <p:grpSpPr bwMode="auto">
            <a:xfrm>
              <a:off x="428625" y="2903538"/>
              <a:ext cx="1797050" cy="1304925"/>
              <a:chOff x="428625" y="2903538"/>
              <a:chExt cx="1797051" cy="1304925"/>
            </a:xfrm>
          </p:grpSpPr>
          <p:sp>
            <p:nvSpPr>
              <p:cNvPr id="29" name="Freeform 28"/>
              <p:cNvSpPr>
                <a:spLocks/>
              </p:cNvSpPr>
              <p:nvPr/>
            </p:nvSpPr>
            <p:spPr bwMode="auto">
              <a:xfrm>
                <a:off x="1681163" y="3673475"/>
                <a:ext cx="127000" cy="534988"/>
              </a:xfrm>
              <a:custGeom>
                <a:avLst/>
                <a:gdLst>
                  <a:gd name="T0" fmla="*/ 0 w 80"/>
                  <a:gd name="T1" fmla="*/ 220663 h 337"/>
                  <a:gd name="T2" fmla="*/ 127000 w 80"/>
                  <a:gd name="T3" fmla="*/ 0 h 337"/>
                  <a:gd name="T4" fmla="*/ 127000 w 80"/>
                  <a:gd name="T5" fmla="*/ 303213 h 337"/>
                  <a:gd name="T6" fmla="*/ 0 w 80"/>
                  <a:gd name="T7" fmla="*/ 534988 h 337"/>
                  <a:gd name="T8" fmla="*/ 0 w 80"/>
                  <a:gd name="T9" fmla="*/ 220663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337">
                    <a:moveTo>
                      <a:pt x="0" y="139"/>
                    </a:moveTo>
                    <a:lnTo>
                      <a:pt x="80" y="0"/>
                    </a:lnTo>
                    <a:lnTo>
                      <a:pt x="80" y="191"/>
                    </a:lnTo>
                    <a:lnTo>
                      <a:pt x="0" y="337"/>
                    </a:lnTo>
                    <a:lnTo>
                      <a:pt x="0" y="139"/>
                    </a:lnTo>
                    <a:close/>
                  </a:path>
                </a:pathLst>
              </a:custGeom>
              <a:gradFill rotWithShape="1">
                <a:gsLst>
                  <a:gs pos="0">
                    <a:srgbClr val="037AB5"/>
                  </a:gs>
                  <a:gs pos="100000">
                    <a:srgbClr val="08A7EE"/>
                  </a:gs>
                </a:gsLst>
                <a:lin ang="16200000"/>
              </a:gradFill>
              <a:ln w="9525" cap="flat" cmpd="sng">
                <a:solidFill>
                  <a:srgbClr val="0195F9"/>
                </a:solidFill>
                <a:prstDash val="solid"/>
                <a:round/>
                <a:headEnd type="none" w="med" len="med"/>
                <a:tailEnd type="none" w="med" len="med"/>
              </a:ln>
              <a:effectLst>
                <a:outerShdw blurRad="38100" dist="25400" dir="5400000" algn="ctr" rotWithShape="0">
                  <a:srgbClr val="000000">
                    <a:alpha val="26999"/>
                  </a:srgbClr>
                </a:outerShdw>
              </a:effectLst>
            </p:spPr>
            <p:txBody>
              <a:bodyPr lIns="82124" tIns="41061" rIns="82124" bIns="41061" anchor="ctr"/>
              <a:lstStyle/>
              <a:p>
                <a:endParaRPr lang="en-US"/>
              </a:p>
            </p:txBody>
          </p:sp>
          <p:sp>
            <p:nvSpPr>
              <p:cNvPr id="30" name="Freeform 8"/>
              <p:cNvSpPr>
                <a:spLocks/>
              </p:cNvSpPr>
              <p:nvPr/>
            </p:nvSpPr>
            <p:spPr bwMode="auto">
              <a:xfrm>
                <a:off x="1681163" y="3197225"/>
                <a:ext cx="544513" cy="236538"/>
              </a:xfrm>
              <a:custGeom>
                <a:avLst/>
                <a:gdLst>
                  <a:gd name="T0" fmla="*/ 0 w 343"/>
                  <a:gd name="T1" fmla="*/ 236538 h 149"/>
                  <a:gd name="T2" fmla="*/ 109538 w 343"/>
                  <a:gd name="T3" fmla="*/ 0 h 149"/>
                  <a:gd name="T4" fmla="*/ 544513 w 343"/>
                  <a:gd name="T5" fmla="*/ 0 h 149"/>
                  <a:gd name="T6" fmla="*/ 434975 w 343"/>
                  <a:gd name="T7" fmla="*/ 236538 h 149"/>
                  <a:gd name="T8" fmla="*/ 0 w 343"/>
                  <a:gd name="T9" fmla="*/ 236538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3" h="149">
                    <a:moveTo>
                      <a:pt x="0" y="149"/>
                    </a:moveTo>
                    <a:lnTo>
                      <a:pt x="69" y="0"/>
                    </a:lnTo>
                    <a:lnTo>
                      <a:pt x="343" y="0"/>
                    </a:lnTo>
                    <a:lnTo>
                      <a:pt x="274" y="149"/>
                    </a:lnTo>
                    <a:lnTo>
                      <a:pt x="0" y="149"/>
                    </a:lnTo>
                    <a:close/>
                  </a:path>
                </a:pathLst>
              </a:custGeom>
              <a:gradFill rotWithShape="0">
                <a:gsLst>
                  <a:gs pos="0">
                    <a:srgbClr val="08A7EE"/>
                  </a:gs>
                  <a:gs pos="99001">
                    <a:srgbClr val="17B2F7"/>
                  </a:gs>
                  <a:gs pos="100000">
                    <a:srgbClr val="17B2F7"/>
                  </a:gs>
                </a:gsLst>
                <a:lin ang="5400000" scaled="1"/>
              </a:gradFill>
              <a:ln w="9525" cap="flat" cmpd="sng">
                <a:solidFill>
                  <a:srgbClr val="0195F9"/>
                </a:solidFill>
                <a:prstDash val="solid"/>
                <a:round/>
                <a:headEnd type="none" w="med" len="med"/>
                <a:tailEnd type="none" w="med" len="med"/>
              </a:ln>
            </p:spPr>
            <p:txBody>
              <a:bodyPr lIns="82124" tIns="41061" rIns="82124" bIns="41061" anchor="ctr"/>
              <a:lstStyle/>
              <a:p>
                <a:endParaRPr lang="en-US"/>
              </a:p>
            </p:txBody>
          </p:sp>
          <p:sp>
            <p:nvSpPr>
              <p:cNvPr id="31" name="Freeform 30"/>
              <p:cNvSpPr>
                <a:spLocks/>
              </p:cNvSpPr>
              <p:nvPr/>
            </p:nvSpPr>
            <p:spPr bwMode="auto">
              <a:xfrm>
                <a:off x="2116138" y="3197225"/>
                <a:ext cx="109538" cy="693738"/>
              </a:xfrm>
              <a:custGeom>
                <a:avLst/>
                <a:gdLst>
                  <a:gd name="T0" fmla="*/ 0 w 69"/>
                  <a:gd name="T1" fmla="*/ 236538 h 437"/>
                  <a:gd name="T2" fmla="*/ 109538 w 69"/>
                  <a:gd name="T3" fmla="*/ 0 h 437"/>
                  <a:gd name="T4" fmla="*/ 109538 w 69"/>
                  <a:gd name="T5" fmla="*/ 471488 h 437"/>
                  <a:gd name="T6" fmla="*/ 0 w 69"/>
                  <a:gd name="T7" fmla="*/ 693738 h 437"/>
                  <a:gd name="T8" fmla="*/ 0 w 69"/>
                  <a:gd name="T9" fmla="*/ 236538 h 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437">
                    <a:moveTo>
                      <a:pt x="0" y="149"/>
                    </a:moveTo>
                    <a:lnTo>
                      <a:pt x="69" y="0"/>
                    </a:lnTo>
                    <a:lnTo>
                      <a:pt x="69" y="297"/>
                    </a:lnTo>
                    <a:lnTo>
                      <a:pt x="0" y="437"/>
                    </a:lnTo>
                    <a:lnTo>
                      <a:pt x="0" y="149"/>
                    </a:lnTo>
                    <a:close/>
                  </a:path>
                </a:pathLst>
              </a:custGeom>
              <a:gradFill rotWithShape="1">
                <a:gsLst>
                  <a:gs pos="0">
                    <a:srgbClr val="037AB5"/>
                  </a:gs>
                  <a:gs pos="100000">
                    <a:srgbClr val="08A7EE"/>
                  </a:gs>
                </a:gsLst>
                <a:lin ang="16200000"/>
              </a:gradFill>
              <a:ln w="9525" cap="flat" cmpd="sng">
                <a:solidFill>
                  <a:srgbClr val="0195F9"/>
                </a:solidFill>
                <a:prstDash val="solid"/>
                <a:round/>
                <a:headEnd type="none" w="med" len="med"/>
                <a:tailEnd type="none" w="med" len="med"/>
              </a:ln>
              <a:effectLst>
                <a:outerShdw blurRad="38100" dist="25400" dir="5400000" algn="ctr" rotWithShape="0">
                  <a:srgbClr val="000000">
                    <a:alpha val="26999"/>
                  </a:srgbClr>
                </a:outerShdw>
              </a:effectLst>
            </p:spPr>
            <p:txBody>
              <a:bodyPr lIns="82124" tIns="41061" rIns="82124" bIns="41061" anchor="ctr"/>
              <a:lstStyle/>
              <a:p>
                <a:endParaRPr lang="en-US"/>
              </a:p>
            </p:txBody>
          </p:sp>
          <p:sp>
            <p:nvSpPr>
              <p:cNvPr id="32" name="Freeform 31"/>
              <p:cNvSpPr>
                <a:spLocks/>
              </p:cNvSpPr>
              <p:nvPr/>
            </p:nvSpPr>
            <p:spPr bwMode="auto">
              <a:xfrm>
                <a:off x="1681163" y="2903538"/>
                <a:ext cx="109538" cy="530225"/>
              </a:xfrm>
              <a:custGeom>
                <a:avLst/>
                <a:gdLst>
                  <a:gd name="T0" fmla="*/ 0 w 69"/>
                  <a:gd name="T1" fmla="*/ 230188 h 334"/>
                  <a:gd name="T2" fmla="*/ 109538 w 69"/>
                  <a:gd name="T3" fmla="*/ 0 h 334"/>
                  <a:gd name="T4" fmla="*/ 109538 w 69"/>
                  <a:gd name="T5" fmla="*/ 293688 h 334"/>
                  <a:gd name="T6" fmla="*/ 0 w 69"/>
                  <a:gd name="T7" fmla="*/ 530225 h 334"/>
                  <a:gd name="T8" fmla="*/ 0 w 69"/>
                  <a:gd name="T9" fmla="*/ 230188 h 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334">
                    <a:moveTo>
                      <a:pt x="0" y="145"/>
                    </a:moveTo>
                    <a:lnTo>
                      <a:pt x="69" y="0"/>
                    </a:lnTo>
                    <a:lnTo>
                      <a:pt x="69" y="185"/>
                    </a:lnTo>
                    <a:lnTo>
                      <a:pt x="0" y="334"/>
                    </a:lnTo>
                    <a:lnTo>
                      <a:pt x="0" y="145"/>
                    </a:lnTo>
                    <a:close/>
                  </a:path>
                </a:pathLst>
              </a:custGeom>
              <a:gradFill rotWithShape="1">
                <a:gsLst>
                  <a:gs pos="0">
                    <a:srgbClr val="037AB5"/>
                  </a:gs>
                  <a:gs pos="100000">
                    <a:srgbClr val="08A7EE"/>
                  </a:gs>
                </a:gsLst>
                <a:lin ang="16200000"/>
              </a:gradFill>
              <a:ln w="9525" cap="flat" cmpd="sng">
                <a:solidFill>
                  <a:srgbClr val="0195F9"/>
                </a:solidFill>
                <a:prstDash val="solid"/>
                <a:round/>
                <a:headEnd type="none" w="med" len="med"/>
                <a:tailEnd type="none" w="med" len="med"/>
              </a:ln>
              <a:effectLst>
                <a:outerShdw blurRad="38100" dist="25400" dir="5400000" algn="ctr" rotWithShape="0">
                  <a:srgbClr val="000000">
                    <a:alpha val="26999"/>
                  </a:srgbClr>
                </a:outerShdw>
              </a:effectLst>
            </p:spPr>
            <p:txBody>
              <a:bodyPr lIns="82124" tIns="41061" rIns="82124" bIns="41061" anchor="ctr"/>
              <a:lstStyle/>
              <a:p>
                <a:endParaRPr lang="en-US"/>
              </a:p>
            </p:txBody>
          </p:sp>
          <p:sp>
            <p:nvSpPr>
              <p:cNvPr id="33" name="Freeform 11"/>
              <p:cNvSpPr>
                <a:spLocks/>
              </p:cNvSpPr>
              <p:nvPr/>
            </p:nvSpPr>
            <p:spPr bwMode="auto">
              <a:xfrm>
                <a:off x="428625" y="2903538"/>
                <a:ext cx="1362075" cy="230188"/>
              </a:xfrm>
              <a:custGeom>
                <a:avLst/>
                <a:gdLst>
                  <a:gd name="T0" fmla="*/ 0 w 858"/>
                  <a:gd name="T1" fmla="*/ 230188 h 145"/>
                  <a:gd name="T2" fmla="*/ 109538 w 858"/>
                  <a:gd name="T3" fmla="*/ 0 h 145"/>
                  <a:gd name="T4" fmla="*/ 1362075 w 858"/>
                  <a:gd name="T5" fmla="*/ 0 h 145"/>
                  <a:gd name="T6" fmla="*/ 1252538 w 858"/>
                  <a:gd name="T7" fmla="*/ 230188 h 145"/>
                  <a:gd name="T8" fmla="*/ 0 w 858"/>
                  <a:gd name="T9" fmla="*/ 230188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8" h="145">
                    <a:moveTo>
                      <a:pt x="0" y="145"/>
                    </a:moveTo>
                    <a:lnTo>
                      <a:pt x="69" y="0"/>
                    </a:lnTo>
                    <a:lnTo>
                      <a:pt x="858" y="0"/>
                    </a:lnTo>
                    <a:lnTo>
                      <a:pt x="789" y="145"/>
                    </a:lnTo>
                    <a:lnTo>
                      <a:pt x="0" y="145"/>
                    </a:lnTo>
                    <a:close/>
                  </a:path>
                </a:pathLst>
              </a:custGeom>
              <a:gradFill rotWithShape="0">
                <a:gsLst>
                  <a:gs pos="0">
                    <a:srgbClr val="08A7EE"/>
                  </a:gs>
                  <a:gs pos="99001">
                    <a:srgbClr val="17B2F7"/>
                  </a:gs>
                  <a:gs pos="100000">
                    <a:srgbClr val="17B2F7"/>
                  </a:gs>
                </a:gsLst>
                <a:lin ang="5400000" scaled="1"/>
              </a:gradFill>
              <a:ln w="9525" cap="flat" cmpd="sng">
                <a:solidFill>
                  <a:srgbClr val="0195F9"/>
                </a:solidFill>
                <a:prstDash val="solid"/>
                <a:round/>
                <a:headEnd type="none" w="med" len="med"/>
                <a:tailEnd type="none" w="med" len="med"/>
              </a:ln>
            </p:spPr>
            <p:txBody>
              <a:bodyPr lIns="82124" tIns="41061" rIns="82124" bIns="41061" anchor="ctr"/>
              <a:lstStyle/>
              <a:p>
                <a:endParaRPr lang="en-US"/>
              </a:p>
            </p:txBody>
          </p:sp>
          <p:sp>
            <p:nvSpPr>
              <p:cNvPr id="34" name="Freeform 33"/>
              <p:cNvSpPr>
                <a:spLocks/>
              </p:cNvSpPr>
              <p:nvPr/>
            </p:nvSpPr>
            <p:spPr bwMode="auto">
              <a:xfrm>
                <a:off x="428625" y="3133725"/>
                <a:ext cx="1687513" cy="1074738"/>
              </a:xfrm>
              <a:custGeom>
                <a:avLst/>
                <a:gdLst>
                  <a:gd name="T0" fmla="*/ 1252538 w 1063"/>
                  <a:gd name="T1" fmla="*/ 0 h 677"/>
                  <a:gd name="T2" fmla="*/ 1252538 w 1063"/>
                  <a:gd name="T3" fmla="*/ 300038 h 677"/>
                  <a:gd name="T4" fmla="*/ 1687513 w 1063"/>
                  <a:gd name="T5" fmla="*/ 300038 h 677"/>
                  <a:gd name="T6" fmla="*/ 1687513 w 1063"/>
                  <a:gd name="T7" fmla="*/ 757238 h 677"/>
                  <a:gd name="T8" fmla="*/ 1252538 w 1063"/>
                  <a:gd name="T9" fmla="*/ 757238 h 677"/>
                  <a:gd name="T10" fmla="*/ 1252538 w 1063"/>
                  <a:gd name="T11" fmla="*/ 1074738 h 677"/>
                  <a:gd name="T12" fmla="*/ 0 w 1063"/>
                  <a:gd name="T13" fmla="*/ 1074738 h 677"/>
                  <a:gd name="T14" fmla="*/ 0 w 1063"/>
                  <a:gd name="T15" fmla="*/ 0 h 677"/>
                  <a:gd name="T16" fmla="*/ 1252538 w 1063"/>
                  <a:gd name="T17" fmla="*/ 0 h 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3" h="677">
                    <a:moveTo>
                      <a:pt x="789" y="0"/>
                    </a:moveTo>
                    <a:lnTo>
                      <a:pt x="789" y="189"/>
                    </a:lnTo>
                    <a:lnTo>
                      <a:pt x="1063" y="189"/>
                    </a:lnTo>
                    <a:lnTo>
                      <a:pt x="1063" y="477"/>
                    </a:lnTo>
                    <a:lnTo>
                      <a:pt x="789" y="477"/>
                    </a:lnTo>
                    <a:lnTo>
                      <a:pt x="789" y="677"/>
                    </a:lnTo>
                    <a:lnTo>
                      <a:pt x="0" y="677"/>
                    </a:lnTo>
                    <a:lnTo>
                      <a:pt x="0" y="0"/>
                    </a:lnTo>
                    <a:lnTo>
                      <a:pt x="789" y="0"/>
                    </a:lnTo>
                    <a:close/>
                  </a:path>
                </a:pathLst>
              </a:custGeom>
              <a:solidFill>
                <a:srgbClr val="08A7EE"/>
              </a:solidFill>
              <a:ln w="9525" cap="flat" cmpd="sng">
                <a:solidFill>
                  <a:srgbClr val="0195F9"/>
                </a:solid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grpSp>
        <p:grpSp>
          <p:nvGrpSpPr>
            <p:cNvPr id="35" name="Group 20"/>
            <p:cNvGrpSpPr>
              <a:grpSpLocks/>
            </p:cNvGrpSpPr>
            <p:nvPr/>
          </p:nvGrpSpPr>
          <p:grpSpPr bwMode="auto">
            <a:xfrm>
              <a:off x="2308225" y="2903538"/>
              <a:ext cx="2227263" cy="1304925"/>
              <a:chOff x="2308225" y="2903538"/>
              <a:chExt cx="2227263" cy="1304925"/>
            </a:xfrm>
          </p:grpSpPr>
          <p:sp>
            <p:nvSpPr>
              <p:cNvPr id="36" name="Freeform 13"/>
              <p:cNvSpPr>
                <a:spLocks/>
              </p:cNvSpPr>
              <p:nvPr/>
            </p:nvSpPr>
            <p:spPr bwMode="auto">
              <a:xfrm>
                <a:off x="2308225" y="3668713"/>
                <a:ext cx="554038" cy="228600"/>
              </a:xfrm>
              <a:custGeom>
                <a:avLst/>
                <a:gdLst>
                  <a:gd name="T0" fmla="*/ 0 w 349"/>
                  <a:gd name="T1" fmla="*/ 228600 h 144"/>
                  <a:gd name="T2" fmla="*/ 123825 w 349"/>
                  <a:gd name="T3" fmla="*/ 0 h 144"/>
                  <a:gd name="T4" fmla="*/ 554038 w 349"/>
                  <a:gd name="T5" fmla="*/ 0 h 144"/>
                  <a:gd name="T6" fmla="*/ 446088 w 349"/>
                  <a:gd name="T7" fmla="*/ 228600 h 144"/>
                  <a:gd name="T8" fmla="*/ 0 w 349"/>
                  <a:gd name="T9" fmla="*/ 22860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9" h="144">
                    <a:moveTo>
                      <a:pt x="0" y="144"/>
                    </a:moveTo>
                    <a:lnTo>
                      <a:pt x="78" y="0"/>
                    </a:lnTo>
                    <a:lnTo>
                      <a:pt x="349" y="0"/>
                    </a:lnTo>
                    <a:lnTo>
                      <a:pt x="281" y="144"/>
                    </a:lnTo>
                    <a:lnTo>
                      <a:pt x="0" y="144"/>
                    </a:lnTo>
                    <a:close/>
                  </a:path>
                </a:pathLst>
              </a:custGeom>
              <a:gradFill rotWithShape="0">
                <a:gsLst>
                  <a:gs pos="0">
                    <a:srgbClr val="0560B3"/>
                  </a:gs>
                  <a:gs pos="99001">
                    <a:srgbClr val="066CC9"/>
                  </a:gs>
                  <a:gs pos="100000">
                    <a:srgbClr val="066CC9"/>
                  </a:gs>
                </a:gsLst>
                <a:lin ang="5400000" scaled="1"/>
              </a:gradFill>
              <a:ln w="9525" cap="flat" cmpd="sng">
                <a:solidFill>
                  <a:srgbClr val="01568F"/>
                </a:solidFill>
                <a:prstDash val="solid"/>
                <a:round/>
                <a:headEnd type="none" w="med" len="med"/>
                <a:tailEnd type="none" w="med" len="med"/>
              </a:ln>
            </p:spPr>
            <p:txBody>
              <a:bodyPr lIns="82124" tIns="41061" rIns="82124" bIns="41061" anchor="ctr"/>
              <a:lstStyle/>
              <a:p>
                <a:endParaRPr lang="en-US"/>
              </a:p>
            </p:txBody>
          </p:sp>
          <p:sp>
            <p:nvSpPr>
              <p:cNvPr id="37" name="Freeform 36"/>
              <p:cNvSpPr>
                <a:spLocks/>
              </p:cNvSpPr>
              <p:nvPr/>
            </p:nvSpPr>
            <p:spPr bwMode="auto">
              <a:xfrm>
                <a:off x="3987800" y="3665538"/>
                <a:ext cx="107950" cy="542925"/>
              </a:xfrm>
              <a:custGeom>
                <a:avLst/>
                <a:gdLst>
                  <a:gd name="T0" fmla="*/ 0 w 68"/>
                  <a:gd name="T1" fmla="*/ 228600 h 342"/>
                  <a:gd name="T2" fmla="*/ 107950 w 68"/>
                  <a:gd name="T3" fmla="*/ 0 h 342"/>
                  <a:gd name="T4" fmla="*/ 107950 w 68"/>
                  <a:gd name="T5" fmla="*/ 303213 h 342"/>
                  <a:gd name="T6" fmla="*/ 0 w 68"/>
                  <a:gd name="T7" fmla="*/ 542925 h 342"/>
                  <a:gd name="T8" fmla="*/ 0 w 68"/>
                  <a:gd name="T9" fmla="*/ 228600 h 3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342">
                    <a:moveTo>
                      <a:pt x="0" y="144"/>
                    </a:moveTo>
                    <a:lnTo>
                      <a:pt x="68" y="0"/>
                    </a:lnTo>
                    <a:lnTo>
                      <a:pt x="68" y="191"/>
                    </a:lnTo>
                    <a:lnTo>
                      <a:pt x="0" y="342"/>
                    </a:lnTo>
                    <a:lnTo>
                      <a:pt x="0" y="144"/>
                    </a:lnTo>
                    <a:close/>
                  </a:path>
                </a:pathLst>
              </a:custGeom>
              <a:gradFill rotWithShape="1">
                <a:gsLst>
                  <a:gs pos="0">
                    <a:srgbClr val="0560B3"/>
                  </a:gs>
                  <a:gs pos="100000">
                    <a:srgbClr val="043E72"/>
                  </a:gs>
                </a:gsLst>
                <a:lin ang="5400000"/>
              </a:gradFill>
              <a:ln w="9525" cap="flat" cmpd="sng">
                <a:solidFill>
                  <a:srgbClr val="01568F"/>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38" name="Freeform 37"/>
              <p:cNvSpPr>
                <a:spLocks/>
              </p:cNvSpPr>
              <p:nvPr/>
            </p:nvSpPr>
            <p:spPr bwMode="auto">
              <a:xfrm>
                <a:off x="4425950" y="3197225"/>
                <a:ext cx="109538" cy="693738"/>
              </a:xfrm>
              <a:custGeom>
                <a:avLst/>
                <a:gdLst>
                  <a:gd name="T0" fmla="*/ 0 w 69"/>
                  <a:gd name="T1" fmla="*/ 236538 h 437"/>
                  <a:gd name="T2" fmla="*/ 109538 w 69"/>
                  <a:gd name="T3" fmla="*/ 0 h 437"/>
                  <a:gd name="T4" fmla="*/ 109538 w 69"/>
                  <a:gd name="T5" fmla="*/ 465138 h 437"/>
                  <a:gd name="T6" fmla="*/ 0 w 69"/>
                  <a:gd name="T7" fmla="*/ 693738 h 437"/>
                  <a:gd name="T8" fmla="*/ 0 w 69"/>
                  <a:gd name="T9" fmla="*/ 236538 h 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437">
                    <a:moveTo>
                      <a:pt x="0" y="149"/>
                    </a:moveTo>
                    <a:lnTo>
                      <a:pt x="69" y="0"/>
                    </a:lnTo>
                    <a:lnTo>
                      <a:pt x="69" y="293"/>
                    </a:lnTo>
                    <a:lnTo>
                      <a:pt x="0" y="437"/>
                    </a:lnTo>
                    <a:lnTo>
                      <a:pt x="0" y="149"/>
                    </a:lnTo>
                    <a:close/>
                  </a:path>
                </a:pathLst>
              </a:custGeom>
              <a:gradFill rotWithShape="1">
                <a:gsLst>
                  <a:gs pos="0">
                    <a:srgbClr val="0560B3"/>
                  </a:gs>
                  <a:gs pos="100000">
                    <a:srgbClr val="043E72"/>
                  </a:gs>
                </a:gsLst>
                <a:lin ang="5400000"/>
              </a:gradFill>
              <a:ln w="9525" cap="flat" cmpd="sng">
                <a:solidFill>
                  <a:srgbClr val="01568F"/>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39" name="Freeform 16"/>
              <p:cNvSpPr>
                <a:spLocks/>
              </p:cNvSpPr>
              <p:nvPr/>
            </p:nvSpPr>
            <p:spPr bwMode="auto">
              <a:xfrm>
                <a:off x="3987800" y="3197225"/>
                <a:ext cx="547688" cy="236538"/>
              </a:xfrm>
              <a:custGeom>
                <a:avLst/>
                <a:gdLst>
                  <a:gd name="T0" fmla="*/ 0 w 345"/>
                  <a:gd name="T1" fmla="*/ 236538 h 149"/>
                  <a:gd name="T2" fmla="*/ 107950 w 345"/>
                  <a:gd name="T3" fmla="*/ 0 h 149"/>
                  <a:gd name="T4" fmla="*/ 547688 w 345"/>
                  <a:gd name="T5" fmla="*/ 0 h 149"/>
                  <a:gd name="T6" fmla="*/ 438150 w 345"/>
                  <a:gd name="T7" fmla="*/ 236538 h 149"/>
                  <a:gd name="T8" fmla="*/ 0 w 345"/>
                  <a:gd name="T9" fmla="*/ 236538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5" h="149">
                    <a:moveTo>
                      <a:pt x="0" y="149"/>
                    </a:moveTo>
                    <a:lnTo>
                      <a:pt x="68" y="0"/>
                    </a:lnTo>
                    <a:lnTo>
                      <a:pt x="345" y="0"/>
                    </a:lnTo>
                    <a:lnTo>
                      <a:pt x="276" y="149"/>
                    </a:lnTo>
                    <a:lnTo>
                      <a:pt x="0" y="149"/>
                    </a:lnTo>
                    <a:close/>
                  </a:path>
                </a:pathLst>
              </a:custGeom>
              <a:gradFill rotWithShape="0">
                <a:gsLst>
                  <a:gs pos="0">
                    <a:srgbClr val="0560B3"/>
                  </a:gs>
                  <a:gs pos="99001">
                    <a:srgbClr val="066CC9"/>
                  </a:gs>
                  <a:gs pos="100000">
                    <a:srgbClr val="066CC9"/>
                  </a:gs>
                </a:gsLst>
                <a:lin ang="5400000" scaled="1"/>
              </a:gradFill>
              <a:ln w="9525" cap="flat" cmpd="sng">
                <a:solidFill>
                  <a:srgbClr val="01568F"/>
                </a:solidFill>
                <a:prstDash val="solid"/>
                <a:round/>
                <a:headEnd type="none" w="med" len="med"/>
                <a:tailEnd type="none" w="med" len="med"/>
              </a:ln>
            </p:spPr>
            <p:txBody>
              <a:bodyPr lIns="82124" tIns="41061" rIns="82124" bIns="41061" anchor="ctr"/>
              <a:lstStyle/>
              <a:p>
                <a:endParaRPr lang="en-US"/>
              </a:p>
            </p:txBody>
          </p:sp>
          <p:sp>
            <p:nvSpPr>
              <p:cNvPr id="40" name="Freeform 17"/>
              <p:cNvSpPr>
                <a:spLocks/>
              </p:cNvSpPr>
              <p:nvPr/>
            </p:nvSpPr>
            <p:spPr bwMode="auto">
              <a:xfrm>
                <a:off x="3987800" y="2903538"/>
                <a:ext cx="107950" cy="530225"/>
              </a:xfrm>
              <a:custGeom>
                <a:avLst/>
                <a:gdLst>
                  <a:gd name="T0" fmla="*/ 0 w 68"/>
                  <a:gd name="T1" fmla="*/ 230188 h 334"/>
                  <a:gd name="T2" fmla="*/ 107950 w 68"/>
                  <a:gd name="T3" fmla="*/ 0 h 334"/>
                  <a:gd name="T4" fmla="*/ 107950 w 68"/>
                  <a:gd name="T5" fmla="*/ 293688 h 334"/>
                  <a:gd name="T6" fmla="*/ 0 w 68"/>
                  <a:gd name="T7" fmla="*/ 530225 h 334"/>
                  <a:gd name="T8" fmla="*/ 0 w 68"/>
                  <a:gd name="T9" fmla="*/ 230188 h 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334">
                    <a:moveTo>
                      <a:pt x="0" y="145"/>
                    </a:moveTo>
                    <a:lnTo>
                      <a:pt x="68" y="0"/>
                    </a:lnTo>
                    <a:lnTo>
                      <a:pt x="68" y="185"/>
                    </a:lnTo>
                    <a:lnTo>
                      <a:pt x="0" y="334"/>
                    </a:lnTo>
                    <a:lnTo>
                      <a:pt x="0" y="145"/>
                    </a:lnTo>
                    <a:close/>
                  </a:path>
                </a:pathLst>
              </a:custGeom>
              <a:gradFill rotWithShape="1">
                <a:gsLst>
                  <a:gs pos="0">
                    <a:srgbClr val="0560B3"/>
                  </a:gs>
                  <a:gs pos="100000">
                    <a:srgbClr val="043E72"/>
                  </a:gs>
                </a:gsLst>
                <a:lin ang="5400000"/>
              </a:gradFill>
              <a:ln w="9525" cap="flat" cmpd="sng">
                <a:solidFill>
                  <a:srgbClr val="01568F"/>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41" name="Freeform 18"/>
              <p:cNvSpPr>
                <a:spLocks/>
              </p:cNvSpPr>
              <p:nvPr/>
            </p:nvSpPr>
            <p:spPr bwMode="auto">
              <a:xfrm>
                <a:off x="2308225" y="2903538"/>
                <a:ext cx="1787525" cy="230188"/>
              </a:xfrm>
              <a:custGeom>
                <a:avLst/>
                <a:gdLst>
                  <a:gd name="T0" fmla="*/ 0 w 1126"/>
                  <a:gd name="T1" fmla="*/ 230188 h 145"/>
                  <a:gd name="T2" fmla="*/ 107950 w 1126"/>
                  <a:gd name="T3" fmla="*/ 0 h 145"/>
                  <a:gd name="T4" fmla="*/ 1787525 w 1126"/>
                  <a:gd name="T5" fmla="*/ 0 h 145"/>
                  <a:gd name="T6" fmla="*/ 1679575 w 1126"/>
                  <a:gd name="T7" fmla="*/ 230188 h 145"/>
                  <a:gd name="T8" fmla="*/ 0 w 1126"/>
                  <a:gd name="T9" fmla="*/ 230188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6" h="145">
                    <a:moveTo>
                      <a:pt x="0" y="145"/>
                    </a:moveTo>
                    <a:lnTo>
                      <a:pt x="68" y="0"/>
                    </a:lnTo>
                    <a:lnTo>
                      <a:pt x="1126" y="0"/>
                    </a:lnTo>
                    <a:lnTo>
                      <a:pt x="1058" y="145"/>
                    </a:lnTo>
                    <a:lnTo>
                      <a:pt x="0" y="145"/>
                    </a:lnTo>
                    <a:close/>
                  </a:path>
                </a:pathLst>
              </a:custGeom>
              <a:gradFill rotWithShape="0">
                <a:gsLst>
                  <a:gs pos="0">
                    <a:srgbClr val="0560B3"/>
                  </a:gs>
                  <a:gs pos="99001">
                    <a:srgbClr val="066CC9"/>
                  </a:gs>
                  <a:gs pos="100000">
                    <a:srgbClr val="066CC9"/>
                  </a:gs>
                </a:gsLst>
                <a:lin ang="5400000" scaled="1"/>
              </a:gradFill>
              <a:ln w="9525" cap="flat" cmpd="sng">
                <a:solidFill>
                  <a:srgbClr val="01568F"/>
                </a:solidFill>
                <a:prstDash val="solid"/>
                <a:round/>
                <a:headEnd type="none" w="med" len="med"/>
                <a:tailEnd type="none" w="med" len="med"/>
              </a:ln>
            </p:spPr>
            <p:txBody>
              <a:bodyPr lIns="82124" tIns="41061" rIns="82124" bIns="41061" anchor="ctr"/>
              <a:lstStyle/>
              <a:p>
                <a:endParaRPr lang="en-US"/>
              </a:p>
            </p:txBody>
          </p:sp>
          <p:sp>
            <p:nvSpPr>
              <p:cNvPr id="42" name="Freeform 19"/>
              <p:cNvSpPr>
                <a:spLocks/>
              </p:cNvSpPr>
              <p:nvPr/>
            </p:nvSpPr>
            <p:spPr bwMode="auto">
              <a:xfrm>
                <a:off x="2308225" y="3133725"/>
                <a:ext cx="2117725" cy="1074738"/>
              </a:xfrm>
              <a:custGeom>
                <a:avLst/>
                <a:gdLst>
                  <a:gd name="T0" fmla="*/ 1679575 w 1334"/>
                  <a:gd name="T1" fmla="*/ 0 h 677"/>
                  <a:gd name="T2" fmla="*/ 1679575 w 1334"/>
                  <a:gd name="T3" fmla="*/ 300038 h 677"/>
                  <a:gd name="T4" fmla="*/ 2117725 w 1334"/>
                  <a:gd name="T5" fmla="*/ 300038 h 677"/>
                  <a:gd name="T6" fmla="*/ 2117725 w 1334"/>
                  <a:gd name="T7" fmla="*/ 757238 h 677"/>
                  <a:gd name="T8" fmla="*/ 1679575 w 1334"/>
                  <a:gd name="T9" fmla="*/ 757238 h 677"/>
                  <a:gd name="T10" fmla="*/ 1679575 w 1334"/>
                  <a:gd name="T11" fmla="*/ 1074738 h 677"/>
                  <a:gd name="T12" fmla="*/ 0 w 1334"/>
                  <a:gd name="T13" fmla="*/ 1074738 h 677"/>
                  <a:gd name="T14" fmla="*/ 0 w 1334"/>
                  <a:gd name="T15" fmla="*/ 763588 h 677"/>
                  <a:gd name="T16" fmla="*/ 438150 w 1334"/>
                  <a:gd name="T17" fmla="*/ 763588 h 677"/>
                  <a:gd name="T18" fmla="*/ 438150 w 1334"/>
                  <a:gd name="T19" fmla="*/ 300038 h 677"/>
                  <a:gd name="T20" fmla="*/ 0 w 1334"/>
                  <a:gd name="T21" fmla="*/ 300038 h 677"/>
                  <a:gd name="T22" fmla="*/ 0 w 1334"/>
                  <a:gd name="T23" fmla="*/ 0 h 677"/>
                  <a:gd name="T24" fmla="*/ 1679575 w 1334"/>
                  <a:gd name="T25" fmla="*/ 0 h 6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34" h="677">
                    <a:moveTo>
                      <a:pt x="1058" y="0"/>
                    </a:moveTo>
                    <a:lnTo>
                      <a:pt x="1058" y="189"/>
                    </a:lnTo>
                    <a:lnTo>
                      <a:pt x="1334" y="189"/>
                    </a:lnTo>
                    <a:lnTo>
                      <a:pt x="1334" y="477"/>
                    </a:lnTo>
                    <a:lnTo>
                      <a:pt x="1058" y="477"/>
                    </a:lnTo>
                    <a:lnTo>
                      <a:pt x="1058" y="677"/>
                    </a:lnTo>
                    <a:lnTo>
                      <a:pt x="0" y="677"/>
                    </a:lnTo>
                    <a:lnTo>
                      <a:pt x="0" y="481"/>
                    </a:lnTo>
                    <a:lnTo>
                      <a:pt x="276" y="481"/>
                    </a:lnTo>
                    <a:lnTo>
                      <a:pt x="276" y="189"/>
                    </a:lnTo>
                    <a:lnTo>
                      <a:pt x="0" y="189"/>
                    </a:lnTo>
                    <a:lnTo>
                      <a:pt x="0" y="0"/>
                    </a:lnTo>
                    <a:lnTo>
                      <a:pt x="1058" y="0"/>
                    </a:lnTo>
                    <a:close/>
                  </a:path>
                </a:pathLst>
              </a:custGeom>
              <a:solidFill>
                <a:srgbClr val="0560B3"/>
              </a:solidFill>
              <a:ln w="9525" cap="flat" cmpd="sng">
                <a:solidFill>
                  <a:srgbClr val="01568F"/>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grpSp>
        <p:grpSp>
          <p:nvGrpSpPr>
            <p:cNvPr id="43" name="Group 22"/>
            <p:cNvGrpSpPr>
              <a:grpSpLocks/>
            </p:cNvGrpSpPr>
            <p:nvPr/>
          </p:nvGrpSpPr>
          <p:grpSpPr bwMode="auto">
            <a:xfrm>
              <a:off x="6916738" y="2903538"/>
              <a:ext cx="1792287" cy="1304925"/>
              <a:chOff x="6916738" y="2903538"/>
              <a:chExt cx="1792288" cy="1304925"/>
            </a:xfrm>
          </p:grpSpPr>
          <p:sp>
            <p:nvSpPr>
              <p:cNvPr id="44" name="Freeform 20"/>
              <p:cNvSpPr>
                <a:spLocks/>
              </p:cNvSpPr>
              <p:nvPr/>
            </p:nvSpPr>
            <p:spPr bwMode="auto">
              <a:xfrm>
                <a:off x="6916738" y="3668713"/>
                <a:ext cx="555625" cy="228600"/>
              </a:xfrm>
              <a:custGeom>
                <a:avLst/>
                <a:gdLst>
                  <a:gd name="T0" fmla="*/ 0 w 350"/>
                  <a:gd name="T1" fmla="*/ 228600 h 144"/>
                  <a:gd name="T2" fmla="*/ 123825 w 350"/>
                  <a:gd name="T3" fmla="*/ 0 h 144"/>
                  <a:gd name="T4" fmla="*/ 555625 w 350"/>
                  <a:gd name="T5" fmla="*/ 0 h 144"/>
                  <a:gd name="T6" fmla="*/ 449263 w 350"/>
                  <a:gd name="T7" fmla="*/ 228600 h 144"/>
                  <a:gd name="T8" fmla="*/ 0 w 350"/>
                  <a:gd name="T9" fmla="*/ 22860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0" h="144">
                    <a:moveTo>
                      <a:pt x="0" y="144"/>
                    </a:moveTo>
                    <a:lnTo>
                      <a:pt x="78" y="0"/>
                    </a:lnTo>
                    <a:lnTo>
                      <a:pt x="350" y="0"/>
                    </a:lnTo>
                    <a:lnTo>
                      <a:pt x="283" y="144"/>
                    </a:lnTo>
                    <a:lnTo>
                      <a:pt x="0" y="144"/>
                    </a:lnTo>
                    <a:close/>
                  </a:path>
                </a:pathLst>
              </a:custGeom>
              <a:gradFill rotWithShape="0">
                <a:gsLst>
                  <a:gs pos="0">
                    <a:srgbClr val="0199A1"/>
                  </a:gs>
                  <a:gs pos="99001">
                    <a:srgbClr val="01ABB3"/>
                  </a:gs>
                  <a:gs pos="100000">
                    <a:srgbClr val="01ABB3"/>
                  </a:gs>
                </a:gsLst>
                <a:lin ang="5400000" scaled="1"/>
              </a:gradFill>
              <a:ln w="9525" cap="flat" cmpd="sng">
                <a:solidFill>
                  <a:srgbClr val="048C89"/>
                </a:solidFill>
                <a:prstDash val="solid"/>
                <a:round/>
                <a:headEnd type="none" w="med" len="med"/>
                <a:tailEnd type="none" w="med" len="med"/>
              </a:ln>
            </p:spPr>
            <p:txBody>
              <a:bodyPr lIns="82124" tIns="41061" rIns="82124" bIns="41061" anchor="ctr"/>
              <a:lstStyle/>
              <a:p>
                <a:endParaRPr lang="en-US"/>
              </a:p>
            </p:txBody>
          </p:sp>
          <p:sp>
            <p:nvSpPr>
              <p:cNvPr id="45" name="Freeform 21"/>
              <p:cNvSpPr>
                <a:spLocks/>
              </p:cNvSpPr>
              <p:nvPr/>
            </p:nvSpPr>
            <p:spPr bwMode="auto">
              <a:xfrm>
                <a:off x="8601075" y="2903538"/>
                <a:ext cx="107950" cy="1304925"/>
              </a:xfrm>
              <a:custGeom>
                <a:avLst/>
                <a:gdLst>
                  <a:gd name="T0" fmla="*/ 0 w 68"/>
                  <a:gd name="T1" fmla="*/ 230188 h 822"/>
                  <a:gd name="T2" fmla="*/ 107950 w 68"/>
                  <a:gd name="T3" fmla="*/ 0 h 822"/>
                  <a:gd name="T4" fmla="*/ 107950 w 68"/>
                  <a:gd name="T5" fmla="*/ 1054100 h 822"/>
                  <a:gd name="T6" fmla="*/ 0 w 68"/>
                  <a:gd name="T7" fmla="*/ 1304925 h 822"/>
                  <a:gd name="T8" fmla="*/ 0 w 68"/>
                  <a:gd name="T9" fmla="*/ 230188 h 8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822">
                    <a:moveTo>
                      <a:pt x="0" y="145"/>
                    </a:moveTo>
                    <a:lnTo>
                      <a:pt x="68" y="0"/>
                    </a:lnTo>
                    <a:lnTo>
                      <a:pt x="68" y="664"/>
                    </a:lnTo>
                    <a:lnTo>
                      <a:pt x="0" y="822"/>
                    </a:lnTo>
                    <a:lnTo>
                      <a:pt x="0" y="145"/>
                    </a:lnTo>
                    <a:close/>
                  </a:path>
                </a:pathLst>
              </a:custGeom>
              <a:gradFill rotWithShape="0">
                <a:gsLst>
                  <a:gs pos="0">
                    <a:srgbClr val="0199A1"/>
                  </a:gs>
                  <a:gs pos="100000">
                    <a:srgbClr val="015E63"/>
                  </a:gs>
                </a:gsLst>
                <a:lin ang="5400000"/>
              </a:gradFill>
              <a:ln w="9525" cap="flat" cmpd="sng">
                <a:solidFill>
                  <a:srgbClr val="048C89"/>
                </a:solidFill>
                <a:prstDash val="solid"/>
                <a:round/>
                <a:headEnd type="none" w="med" len="med"/>
                <a:tailEnd type="none" w="med" len="med"/>
              </a:ln>
              <a:effectLst>
                <a:outerShdw blurRad="38100" dist="25400" dir="5400000" algn="ctr" rotWithShape="0">
                  <a:srgbClr val="000000">
                    <a:alpha val="26999"/>
                  </a:srgbClr>
                </a:outerShdw>
              </a:effectLst>
            </p:spPr>
            <p:txBody>
              <a:bodyPr lIns="82124" tIns="41061" rIns="82124" bIns="41061" anchor="ctr"/>
              <a:lstStyle/>
              <a:p>
                <a:endParaRPr lang="en-US"/>
              </a:p>
            </p:txBody>
          </p:sp>
          <p:sp>
            <p:nvSpPr>
              <p:cNvPr id="46" name="Freeform 22"/>
              <p:cNvSpPr>
                <a:spLocks/>
              </p:cNvSpPr>
              <p:nvPr/>
            </p:nvSpPr>
            <p:spPr bwMode="auto">
              <a:xfrm>
                <a:off x="6916738" y="2903538"/>
                <a:ext cx="1792288" cy="230188"/>
              </a:xfrm>
              <a:custGeom>
                <a:avLst/>
                <a:gdLst>
                  <a:gd name="T0" fmla="*/ 0 w 1129"/>
                  <a:gd name="T1" fmla="*/ 230188 h 145"/>
                  <a:gd name="T2" fmla="*/ 107950 w 1129"/>
                  <a:gd name="T3" fmla="*/ 0 h 145"/>
                  <a:gd name="T4" fmla="*/ 1792288 w 1129"/>
                  <a:gd name="T5" fmla="*/ 0 h 145"/>
                  <a:gd name="T6" fmla="*/ 1684338 w 1129"/>
                  <a:gd name="T7" fmla="*/ 230188 h 145"/>
                  <a:gd name="T8" fmla="*/ 0 w 1129"/>
                  <a:gd name="T9" fmla="*/ 230188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9" h="145">
                    <a:moveTo>
                      <a:pt x="0" y="145"/>
                    </a:moveTo>
                    <a:lnTo>
                      <a:pt x="68" y="0"/>
                    </a:lnTo>
                    <a:lnTo>
                      <a:pt x="1129" y="0"/>
                    </a:lnTo>
                    <a:lnTo>
                      <a:pt x="1061" y="145"/>
                    </a:lnTo>
                    <a:lnTo>
                      <a:pt x="0" y="145"/>
                    </a:lnTo>
                    <a:close/>
                  </a:path>
                </a:pathLst>
              </a:custGeom>
              <a:gradFill rotWithShape="0">
                <a:gsLst>
                  <a:gs pos="0">
                    <a:srgbClr val="0199A1"/>
                  </a:gs>
                  <a:gs pos="99001">
                    <a:srgbClr val="01ABB3"/>
                  </a:gs>
                  <a:gs pos="100000">
                    <a:srgbClr val="01ABB3"/>
                  </a:gs>
                </a:gsLst>
                <a:lin ang="5400000" scaled="1"/>
              </a:gradFill>
              <a:ln w="9525" cap="flat" cmpd="sng">
                <a:solidFill>
                  <a:srgbClr val="048C89"/>
                </a:solidFill>
                <a:prstDash val="solid"/>
                <a:round/>
                <a:headEnd type="none" w="med" len="med"/>
                <a:tailEnd type="none" w="med" len="med"/>
              </a:ln>
            </p:spPr>
            <p:txBody>
              <a:bodyPr lIns="82124" tIns="41061" rIns="82124" bIns="41061" anchor="ctr"/>
              <a:lstStyle/>
              <a:p>
                <a:endParaRPr lang="en-US"/>
              </a:p>
            </p:txBody>
          </p:sp>
          <p:sp>
            <p:nvSpPr>
              <p:cNvPr id="47" name="Freeform 23"/>
              <p:cNvSpPr>
                <a:spLocks/>
              </p:cNvSpPr>
              <p:nvPr/>
            </p:nvSpPr>
            <p:spPr bwMode="auto">
              <a:xfrm>
                <a:off x="6916738" y="3133725"/>
                <a:ext cx="1684338" cy="1074738"/>
              </a:xfrm>
              <a:custGeom>
                <a:avLst/>
                <a:gdLst>
                  <a:gd name="T0" fmla="*/ 1684338 w 1061"/>
                  <a:gd name="T1" fmla="*/ 0 h 677"/>
                  <a:gd name="T2" fmla="*/ 1684338 w 1061"/>
                  <a:gd name="T3" fmla="*/ 1074738 h 677"/>
                  <a:gd name="T4" fmla="*/ 0 w 1061"/>
                  <a:gd name="T5" fmla="*/ 1074738 h 677"/>
                  <a:gd name="T6" fmla="*/ 0 w 1061"/>
                  <a:gd name="T7" fmla="*/ 763588 h 677"/>
                  <a:gd name="T8" fmla="*/ 438150 w 1061"/>
                  <a:gd name="T9" fmla="*/ 763588 h 677"/>
                  <a:gd name="T10" fmla="*/ 438150 w 1061"/>
                  <a:gd name="T11" fmla="*/ 300038 h 677"/>
                  <a:gd name="T12" fmla="*/ 0 w 1061"/>
                  <a:gd name="T13" fmla="*/ 300038 h 677"/>
                  <a:gd name="T14" fmla="*/ 0 w 1061"/>
                  <a:gd name="T15" fmla="*/ 0 h 677"/>
                  <a:gd name="T16" fmla="*/ 1684338 w 1061"/>
                  <a:gd name="T17" fmla="*/ 0 h 6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1" h="677">
                    <a:moveTo>
                      <a:pt x="1061" y="0"/>
                    </a:moveTo>
                    <a:lnTo>
                      <a:pt x="1061" y="677"/>
                    </a:lnTo>
                    <a:lnTo>
                      <a:pt x="0" y="677"/>
                    </a:lnTo>
                    <a:lnTo>
                      <a:pt x="0" y="481"/>
                    </a:lnTo>
                    <a:lnTo>
                      <a:pt x="276" y="481"/>
                    </a:lnTo>
                    <a:lnTo>
                      <a:pt x="276" y="189"/>
                    </a:lnTo>
                    <a:lnTo>
                      <a:pt x="0" y="189"/>
                    </a:lnTo>
                    <a:lnTo>
                      <a:pt x="0" y="0"/>
                    </a:lnTo>
                    <a:lnTo>
                      <a:pt x="1061" y="0"/>
                    </a:lnTo>
                    <a:close/>
                  </a:path>
                </a:pathLst>
              </a:custGeom>
              <a:solidFill>
                <a:srgbClr val="0199A1"/>
              </a:solidFill>
              <a:ln w="9525" cap="flat" cmpd="sng">
                <a:solidFill>
                  <a:srgbClr val="048C89"/>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grpSp>
        <p:grpSp>
          <p:nvGrpSpPr>
            <p:cNvPr id="48" name="Group 47"/>
            <p:cNvGrpSpPr>
              <a:grpSpLocks/>
            </p:cNvGrpSpPr>
            <p:nvPr/>
          </p:nvGrpSpPr>
          <p:grpSpPr bwMode="auto">
            <a:xfrm>
              <a:off x="4613275" y="2903538"/>
              <a:ext cx="2224088" cy="1304925"/>
              <a:chOff x="4613275" y="2903538"/>
              <a:chExt cx="2224088" cy="1304925"/>
            </a:xfrm>
          </p:grpSpPr>
          <p:sp>
            <p:nvSpPr>
              <p:cNvPr id="49" name="Freeform 24"/>
              <p:cNvSpPr>
                <a:spLocks/>
              </p:cNvSpPr>
              <p:nvPr/>
            </p:nvSpPr>
            <p:spPr bwMode="auto">
              <a:xfrm>
                <a:off x="4613275" y="3668713"/>
                <a:ext cx="555625" cy="228600"/>
              </a:xfrm>
              <a:custGeom>
                <a:avLst/>
                <a:gdLst>
                  <a:gd name="T0" fmla="*/ 0 w 350"/>
                  <a:gd name="T1" fmla="*/ 228600 h 144"/>
                  <a:gd name="T2" fmla="*/ 123825 w 350"/>
                  <a:gd name="T3" fmla="*/ 0 h 144"/>
                  <a:gd name="T4" fmla="*/ 555625 w 350"/>
                  <a:gd name="T5" fmla="*/ 0 h 144"/>
                  <a:gd name="T6" fmla="*/ 447675 w 350"/>
                  <a:gd name="T7" fmla="*/ 228600 h 144"/>
                  <a:gd name="T8" fmla="*/ 0 w 350"/>
                  <a:gd name="T9" fmla="*/ 22860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0" h="144">
                    <a:moveTo>
                      <a:pt x="0" y="144"/>
                    </a:moveTo>
                    <a:lnTo>
                      <a:pt x="78" y="0"/>
                    </a:lnTo>
                    <a:lnTo>
                      <a:pt x="350" y="0"/>
                    </a:lnTo>
                    <a:lnTo>
                      <a:pt x="282" y="144"/>
                    </a:lnTo>
                    <a:lnTo>
                      <a:pt x="0" y="144"/>
                    </a:lnTo>
                    <a:close/>
                  </a:path>
                </a:pathLst>
              </a:custGeom>
              <a:gradFill rotWithShape="0">
                <a:gsLst>
                  <a:gs pos="0">
                    <a:srgbClr val="093667"/>
                  </a:gs>
                  <a:gs pos="99001">
                    <a:srgbClr val="0D4F97"/>
                  </a:gs>
                  <a:gs pos="100000">
                    <a:srgbClr val="0D4F97"/>
                  </a:gs>
                </a:gsLst>
                <a:lin ang="5400000" scaled="1"/>
              </a:gradFill>
              <a:ln w="9525" cap="flat" cmpd="sng">
                <a:solidFill>
                  <a:srgbClr val="013253"/>
                </a:solidFill>
                <a:prstDash val="solid"/>
                <a:round/>
                <a:headEnd type="none" w="med" len="med"/>
                <a:tailEnd type="none" w="med" len="med"/>
              </a:ln>
            </p:spPr>
            <p:txBody>
              <a:bodyPr lIns="82124" tIns="41061" rIns="82124" bIns="41061" anchor="ctr"/>
              <a:lstStyle/>
              <a:p>
                <a:endParaRPr lang="en-US"/>
              </a:p>
            </p:txBody>
          </p:sp>
          <p:sp>
            <p:nvSpPr>
              <p:cNvPr id="50" name="Freeform 25"/>
              <p:cNvSpPr>
                <a:spLocks/>
              </p:cNvSpPr>
              <p:nvPr/>
            </p:nvSpPr>
            <p:spPr bwMode="auto">
              <a:xfrm>
                <a:off x="6294438" y="3665538"/>
                <a:ext cx="107950" cy="542925"/>
              </a:xfrm>
              <a:custGeom>
                <a:avLst/>
                <a:gdLst>
                  <a:gd name="T0" fmla="*/ 0 w 68"/>
                  <a:gd name="T1" fmla="*/ 228600 h 342"/>
                  <a:gd name="T2" fmla="*/ 107950 w 68"/>
                  <a:gd name="T3" fmla="*/ 0 h 342"/>
                  <a:gd name="T4" fmla="*/ 107950 w 68"/>
                  <a:gd name="T5" fmla="*/ 303213 h 342"/>
                  <a:gd name="T6" fmla="*/ 0 w 68"/>
                  <a:gd name="T7" fmla="*/ 542925 h 342"/>
                  <a:gd name="T8" fmla="*/ 0 w 68"/>
                  <a:gd name="T9" fmla="*/ 228600 h 3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342">
                    <a:moveTo>
                      <a:pt x="0" y="144"/>
                    </a:moveTo>
                    <a:lnTo>
                      <a:pt x="68" y="0"/>
                    </a:lnTo>
                    <a:lnTo>
                      <a:pt x="68" y="191"/>
                    </a:lnTo>
                    <a:lnTo>
                      <a:pt x="0" y="342"/>
                    </a:lnTo>
                    <a:lnTo>
                      <a:pt x="0" y="144"/>
                    </a:lnTo>
                    <a:close/>
                  </a:path>
                </a:pathLst>
              </a:custGeom>
              <a:gradFill rotWithShape="1">
                <a:gsLst>
                  <a:gs pos="0">
                    <a:srgbClr val="093667"/>
                  </a:gs>
                  <a:gs pos="100000">
                    <a:srgbClr val="011E39"/>
                  </a:gs>
                </a:gsLst>
                <a:lin ang="5400000"/>
              </a:gradFill>
              <a:ln w="9525">
                <a:solidFill>
                  <a:srgbClr val="013253"/>
                </a:solidFill>
                <a:round/>
                <a:headEnd/>
                <a:tailEnd/>
              </a:ln>
              <a:effectLst>
                <a:outerShdw blurRad="38100" dist="25400" dir="5400000" algn="ctr" rotWithShape="0">
                  <a:srgbClr val="000000">
                    <a:alpha val="26999"/>
                  </a:srgbClr>
                </a:outerShdw>
              </a:effectLst>
            </p:spPr>
            <p:txBody>
              <a:bodyPr/>
              <a:lstStyle/>
              <a:p>
                <a:endParaRPr lang="en-US"/>
              </a:p>
            </p:txBody>
          </p:sp>
          <p:sp>
            <p:nvSpPr>
              <p:cNvPr id="51" name="Freeform 26"/>
              <p:cNvSpPr>
                <a:spLocks/>
              </p:cNvSpPr>
              <p:nvPr/>
            </p:nvSpPr>
            <p:spPr bwMode="auto">
              <a:xfrm>
                <a:off x="6729413" y="3197225"/>
                <a:ext cx="107950" cy="693738"/>
              </a:xfrm>
              <a:custGeom>
                <a:avLst/>
                <a:gdLst>
                  <a:gd name="T0" fmla="*/ 0 w 68"/>
                  <a:gd name="T1" fmla="*/ 236538 h 437"/>
                  <a:gd name="T2" fmla="*/ 107950 w 68"/>
                  <a:gd name="T3" fmla="*/ 0 h 437"/>
                  <a:gd name="T4" fmla="*/ 107950 w 68"/>
                  <a:gd name="T5" fmla="*/ 465138 h 437"/>
                  <a:gd name="T6" fmla="*/ 0 w 68"/>
                  <a:gd name="T7" fmla="*/ 693738 h 437"/>
                  <a:gd name="T8" fmla="*/ 0 w 68"/>
                  <a:gd name="T9" fmla="*/ 236538 h 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437">
                    <a:moveTo>
                      <a:pt x="0" y="149"/>
                    </a:moveTo>
                    <a:lnTo>
                      <a:pt x="68" y="0"/>
                    </a:lnTo>
                    <a:lnTo>
                      <a:pt x="68" y="293"/>
                    </a:lnTo>
                    <a:lnTo>
                      <a:pt x="0" y="437"/>
                    </a:lnTo>
                    <a:lnTo>
                      <a:pt x="0" y="149"/>
                    </a:lnTo>
                    <a:close/>
                  </a:path>
                </a:pathLst>
              </a:custGeom>
              <a:gradFill rotWithShape="1">
                <a:gsLst>
                  <a:gs pos="0">
                    <a:srgbClr val="093667"/>
                  </a:gs>
                  <a:gs pos="100000">
                    <a:srgbClr val="011E39"/>
                  </a:gs>
                </a:gsLst>
                <a:lin ang="5400000"/>
              </a:gradFill>
              <a:ln w="9525">
                <a:solidFill>
                  <a:srgbClr val="013253"/>
                </a:solidFill>
                <a:round/>
                <a:headEnd/>
                <a:tailEnd/>
              </a:ln>
              <a:effectLst>
                <a:outerShdw blurRad="38100" dist="25400" dir="5400000" algn="ctr" rotWithShape="0">
                  <a:srgbClr val="000000">
                    <a:alpha val="26999"/>
                  </a:srgbClr>
                </a:outerShdw>
              </a:effectLst>
            </p:spPr>
            <p:txBody>
              <a:bodyPr/>
              <a:lstStyle/>
              <a:p>
                <a:endParaRPr lang="en-US"/>
              </a:p>
            </p:txBody>
          </p:sp>
          <p:sp>
            <p:nvSpPr>
              <p:cNvPr id="52" name="Freeform 27"/>
              <p:cNvSpPr>
                <a:spLocks/>
              </p:cNvSpPr>
              <p:nvPr/>
            </p:nvSpPr>
            <p:spPr bwMode="auto">
              <a:xfrm>
                <a:off x="6294438" y="3197225"/>
                <a:ext cx="542925" cy="236538"/>
              </a:xfrm>
              <a:custGeom>
                <a:avLst/>
                <a:gdLst>
                  <a:gd name="T0" fmla="*/ 0 w 342"/>
                  <a:gd name="T1" fmla="*/ 236538 h 149"/>
                  <a:gd name="T2" fmla="*/ 107950 w 342"/>
                  <a:gd name="T3" fmla="*/ 0 h 149"/>
                  <a:gd name="T4" fmla="*/ 542925 w 342"/>
                  <a:gd name="T5" fmla="*/ 0 h 149"/>
                  <a:gd name="T6" fmla="*/ 434975 w 342"/>
                  <a:gd name="T7" fmla="*/ 236538 h 149"/>
                  <a:gd name="T8" fmla="*/ 0 w 342"/>
                  <a:gd name="T9" fmla="*/ 236538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2" h="149">
                    <a:moveTo>
                      <a:pt x="0" y="149"/>
                    </a:moveTo>
                    <a:lnTo>
                      <a:pt x="68" y="0"/>
                    </a:lnTo>
                    <a:lnTo>
                      <a:pt x="342" y="0"/>
                    </a:lnTo>
                    <a:lnTo>
                      <a:pt x="274" y="149"/>
                    </a:lnTo>
                    <a:lnTo>
                      <a:pt x="0" y="149"/>
                    </a:lnTo>
                    <a:close/>
                  </a:path>
                </a:pathLst>
              </a:custGeom>
              <a:gradFill rotWithShape="0">
                <a:gsLst>
                  <a:gs pos="0">
                    <a:srgbClr val="093667"/>
                  </a:gs>
                  <a:gs pos="99001">
                    <a:srgbClr val="0D4F97"/>
                  </a:gs>
                  <a:gs pos="100000">
                    <a:srgbClr val="0D4F97"/>
                  </a:gs>
                </a:gsLst>
                <a:lin ang="5400000" scaled="1"/>
              </a:gradFill>
              <a:ln w="9525" cap="flat" cmpd="sng">
                <a:solidFill>
                  <a:srgbClr val="013253"/>
                </a:solidFill>
                <a:prstDash val="solid"/>
                <a:round/>
                <a:headEnd type="none" w="med" len="med"/>
                <a:tailEnd type="none" w="med" len="med"/>
              </a:ln>
            </p:spPr>
            <p:txBody>
              <a:bodyPr lIns="82124" tIns="41061" rIns="82124" bIns="41061" anchor="ctr"/>
              <a:lstStyle/>
              <a:p>
                <a:endParaRPr lang="en-US"/>
              </a:p>
            </p:txBody>
          </p:sp>
          <p:sp>
            <p:nvSpPr>
              <p:cNvPr id="53" name="Freeform 28"/>
              <p:cNvSpPr>
                <a:spLocks/>
              </p:cNvSpPr>
              <p:nvPr/>
            </p:nvSpPr>
            <p:spPr bwMode="auto">
              <a:xfrm>
                <a:off x="6294438" y="2903538"/>
                <a:ext cx="107950" cy="530225"/>
              </a:xfrm>
              <a:custGeom>
                <a:avLst/>
                <a:gdLst>
                  <a:gd name="T0" fmla="*/ 0 w 68"/>
                  <a:gd name="T1" fmla="*/ 230188 h 334"/>
                  <a:gd name="T2" fmla="*/ 107950 w 68"/>
                  <a:gd name="T3" fmla="*/ 0 h 334"/>
                  <a:gd name="T4" fmla="*/ 107950 w 68"/>
                  <a:gd name="T5" fmla="*/ 293688 h 334"/>
                  <a:gd name="T6" fmla="*/ 0 w 68"/>
                  <a:gd name="T7" fmla="*/ 530225 h 334"/>
                  <a:gd name="T8" fmla="*/ 0 w 68"/>
                  <a:gd name="T9" fmla="*/ 230188 h 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334">
                    <a:moveTo>
                      <a:pt x="0" y="145"/>
                    </a:moveTo>
                    <a:lnTo>
                      <a:pt x="68" y="0"/>
                    </a:lnTo>
                    <a:lnTo>
                      <a:pt x="68" y="185"/>
                    </a:lnTo>
                    <a:lnTo>
                      <a:pt x="0" y="334"/>
                    </a:lnTo>
                    <a:lnTo>
                      <a:pt x="0" y="145"/>
                    </a:lnTo>
                    <a:close/>
                  </a:path>
                </a:pathLst>
              </a:custGeom>
              <a:gradFill rotWithShape="1">
                <a:gsLst>
                  <a:gs pos="0">
                    <a:srgbClr val="093667"/>
                  </a:gs>
                  <a:gs pos="100000">
                    <a:srgbClr val="011E39"/>
                  </a:gs>
                </a:gsLst>
                <a:lin ang="5400000"/>
              </a:gradFill>
              <a:ln w="9525">
                <a:solidFill>
                  <a:srgbClr val="013253"/>
                </a:solidFill>
                <a:round/>
                <a:headEnd/>
                <a:tailEnd/>
              </a:ln>
              <a:effectLst>
                <a:outerShdw blurRad="38100" dist="25400" dir="5400000" algn="ctr" rotWithShape="0">
                  <a:srgbClr val="000000">
                    <a:alpha val="26999"/>
                  </a:srgbClr>
                </a:outerShdw>
              </a:effectLst>
            </p:spPr>
            <p:txBody>
              <a:bodyPr/>
              <a:lstStyle/>
              <a:p>
                <a:endParaRPr lang="en-US"/>
              </a:p>
            </p:txBody>
          </p:sp>
          <p:sp>
            <p:nvSpPr>
              <p:cNvPr id="54" name="Freeform 29"/>
              <p:cNvSpPr>
                <a:spLocks/>
              </p:cNvSpPr>
              <p:nvPr/>
            </p:nvSpPr>
            <p:spPr bwMode="auto">
              <a:xfrm>
                <a:off x="4613275" y="2903538"/>
                <a:ext cx="1789113" cy="230188"/>
              </a:xfrm>
              <a:custGeom>
                <a:avLst/>
                <a:gdLst>
                  <a:gd name="T0" fmla="*/ 0 w 1127"/>
                  <a:gd name="T1" fmla="*/ 230188 h 145"/>
                  <a:gd name="T2" fmla="*/ 106363 w 1127"/>
                  <a:gd name="T3" fmla="*/ 0 h 145"/>
                  <a:gd name="T4" fmla="*/ 1789113 w 1127"/>
                  <a:gd name="T5" fmla="*/ 0 h 145"/>
                  <a:gd name="T6" fmla="*/ 1681163 w 1127"/>
                  <a:gd name="T7" fmla="*/ 230188 h 145"/>
                  <a:gd name="T8" fmla="*/ 0 w 1127"/>
                  <a:gd name="T9" fmla="*/ 230188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7" h="145">
                    <a:moveTo>
                      <a:pt x="0" y="145"/>
                    </a:moveTo>
                    <a:lnTo>
                      <a:pt x="67" y="0"/>
                    </a:lnTo>
                    <a:lnTo>
                      <a:pt x="1127" y="0"/>
                    </a:lnTo>
                    <a:lnTo>
                      <a:pt x="1059" y="145"/>
                    </a:lnTo>
                    <a:lnTo>
                      <a:pt x="0" y="145"/>
                    </a:lnTo>
                    <a:close/>
                  </a:path>
                </a:pathLst>
              </a:custGeom>
              <a:gradFill rotWithShape="0">
                <a:gsLst>
                  <a:gs pos="0">
                    <a:srgbClr val="093667"/>
                  </a:gs>
                  <a:gs pos="99001">
                    <a:srgbClr val="0D4F97"/>
                  </a:gs>
                  <a:gs pos="100000">
                    <a:srgbClr val="0D4F97"/>
                  </a:gs>
                </a:gsLst>
                <a:lin ang="5400000" scaled="1"/>
              </a:gradFill>
              <a:ln w="9525" cap="flat" cmpd="sng">
                <a:solidFill>
                  <a:srgbClr val="013253"/>
                </a:solidFill>
                <a:prstDash val="solid"/>
                <a:round/>
                <a:headEnd type="none" w="med" len="med"/>
                <a:tailEnd type="none" w="med" len="med"/>
              </a:ln>
            </p:spPr>
            <p:txBody>
              <a:bodyPr lIns="82124" tIns="41061" rIns="82124" bIns="41061" anchor="ctr"/>
              <a:lstStyle/>
              <a:p>
                <a:endParaRPr lang="en-US"/>
              </a:p>
            </p:txBody>
          </p:sp>
          <p:sp>
            <p:nvSpPr>
              <p:cNvPr id="55" name="Freeform 30"/>
              <p:cNvSpPr>
                <a:spLocks/>
              </p:cNvSpPr>
              <p:nvPr/>
            </p:nvSpPr>
            <p:spPr bwMode="auto">
              <a:xfrm>
                <a:off x="4613275" y="3133725"/>
                <a:ext cx="2116138" cy="1074738"/>
              </a:xfrm>
              <a:custGeom>
                <a:avLst/>
                <a:gdLst>
                  <a:gd name="T0" fmla="*/ 1681163 w 1333"/>
                  <a:gd name="T1" fmla="*/ 0 h 677"/>
                  <a:gd name="T2" fmla="*/ 1681163 w 1333"/>
                  <a:gd name="T3" fmla="*/ 300038 h 677"/>
                  <a:gd name="T4" fmla="*/ 2116138 w 1333"/>
                  <a:gd name="T5" fmla="*/ 300038 h 677"/>
                  <a:gd name="T6" fmla="*/ 2116138 w 1333"/>
                  <a:gd name="T7" fmla="*/ 757238 h 677"/>
                  <a:gd name="T8" fmla="*/ 1681163 w 1333"/>
                  <a:gd name="T9" fmla="*/ 757238 h 677"/>
                  <a:gd name="T10" fmla="*/ 1681163 w 1333"/>
                  <a:gd name="T11" fmla="*/ 1074738 h 677"/>
                  <a:gd name="T12" fmla="*/ 0 w 1333"/>
                  <a:gd name="T13" fmla="*/ 1074738 h 677"/>
                  <a:gd name="T14" fmla="*/ 0 w 1333"/>
                  <a:gd name="T15" fmla="*/ 763588 h 677"/>
                  <a:gd name="T16" fmla="*/ 434975 w 1333"/>
                  <a:gd name="T17" fmla="*/ 763588 h 677"/>
                  <a:gd name="T18" fmla="*/ 434975 w 1333"/>
                  <a:gd name="T19" fmla="*/ 300038 h 677"/>
                  <a:gd name="T20" fmla="*/ 0 w 1333"/>
                  <a:gd name="T21" fmla="*/ 300038 h 677"/>
                  <a:gd name="T22" fmla="*/ 0 w 1333"/>
                  <a:gd name="T23" fmla="*/ 0 h 677"/>
                  <a:gd name="T24" fmla="*/ 1681163 w 1333"/>
                  <a:gd name="T25" fmla="*/ 0 h 6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33" h="677">
                    <a:moveTo>
                      <a:pt x="1059" y="0"/>
                    </a:moveTo>
                    <a:lnTo>
                      <a:pt x="1059" y="189"/>
                    </a:lnTo>
                    <a:lnTo>
                      <a:pt x="1333" y="189"/>
                    </a:lnTo>
                    <a:lnTo>
                      <a:pt x="1333" y="477"/>
                    </a:lnTo>
                    <a:lnTo>
                      <a:pt x="1059" y="477"/>
                    </a:lnTo>
                    <a:lnTo>
                      <a:pt x="1059" y="677"/>
                    </a:lnTo>
                    <a:lnTo>
                      <a:pt x="0" y="677"/>
                    </a:lnTo>
                    <a:lnTo>
                      <a:pt x="0" y="481"/>
                    </a:lnTo>
                    <a:lnTo>
                      <a:pt x="274" y="481"/>
                    </a:lnTo>
                    <a:lnTo>
                      <a:pt x="274" y="189"/>
                    </a:lnTo>
                    <a:lnTo>
                      <a:pt x="0" y="189"/>
                    </a:lnTo>
                    <a:lnTo>
                      <a:pt x="0" y="0"/>
                    </a:lnTo>
                    <a:lnTo>
                      <a:pt x="1059" y="0"/>
                    </a:lnTo>
                    <a:close/>
                  </a:path>
                </a:pathLst>
              </a:custGeom>
              <a:solidFill>
                <a:srgbClr val="093667"/>
              </a:solidFill>
              <a:ln w="9525" cap="flat" cmpd="sng">
                <a:solidFill>
                  <a:srgbClr val="013253"/>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grpSp>
      </p:grpSp>
    </p:spTree>
    <p:extLst>
      <p:ext uri="{BB962C8B-B14F-4D97-AF65-F5344CB8AC3E}">
        <p14:creationId xmlns:p14="http://schemas.microsoft.com/office/powerpoint/2010/main" val="1992728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p:nvPr/>
        </p:nvSpPr>
        <p:spPr>
          <a:xfrm>
            <a:off x="0" y="-18900"/>
            <a:ext cx="4526700" cy="51813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79" name="Shape 79"/>
          <p:cNvSpPr txBox="1"/>
          <p:nvPr/>
        </p:nvSpPr>
        <p:spPr>
          <a:xfrm>
            <a:off x="534900" y="1277375"/>
            <a:ext cx="3372300" cy="1912200"/>
          </a:xfrm>
          <a:prstGeom prst="rect">
            <a:avLst/>
          </a:prstGeom>
          <a:noFill/>
          <a:ln>
            <a:noFill/>
          </a:ln>
        </p:spPr>
        <p:txBody>
          <a:bodyPr lIns="91425" tIns="91425" rIns="91425" bIns="91425" anchor="t" anchorCtr="0">
            <a:noAutofit/>
          </a:bodyPr>
          <a:lstStyle/>
          <a:p>
            <a:pPr lvl="0" algn="ctr">
              <a:spcBef>
                <a:spcPts val="0"/>
              </a:spcBef>
              <a:buNone/>
            </a:pPr>
            <a:r>
              <a:rPr lang="en-US" sz="9600" dirty="0">
                <a:solidFill>
                  <a:srgbClr val="FFFFFF"/>
                </a:solidFill>
                <a:latin typeface="Helvetica Neue Light" charset="0"/>
                <a:ea typeface="Helvetica Neue Light" charset="0"/>
                <a:cs typeface="Helvetica Neue Light" charset="0"/>
                <a:sym typeface="Helvetica Neue"/>
              </a:rPr>
              <a:t>Hi!</a:t>
            </a:r>
          </a:p>
        </p:txBody>
      </p:sp>
      <p:sp>
        <p:nvSpPr>
          <p:cNvPr id="80" name="Shape 80"/>
          <p:cNvSpPr txBox="1"/>
          <p:nvPr/>
        </p:nvSpPr>
        <p:spPr>
          <a:xfrm>
            <a:off x="0" y="2892100"/>
            <a:ext cx="4513005" cy="1033500"/>
          </a:xfrm>
          <a:prstGeom prst="rect">
            <a:avLst/>
          </a:prstGeom>
          <a:noFill/>
          <a:ln>
            <a:noFill/>
          </a:ln>
        </p:spPr>
        <p:txBody>
          <a:bodyPr lIns="91425" tIns="91425" rIns="91425" bIns="91425" anchor="t" anchorCtr="0">
            <a:noAutofit/>
          </a:bodyPr>
          <a:lstStyle/>
          <a:p>
            <a:pPr lvl="0" algn="ctr" rtl="0">
              <a:lnSpc>
                <a:spcPct val="150000"/>
              </a:lnSpc>
              <a:spcBef>
                <a:spcPts val="0"/>
              </a:spcBef>
              <a:buNone/>
            </a:pPr>
            <a:r>
              <a:rPr lang="en-US" sz="1600" dirty="0">
                <a:solidFill>
                  <a:srgbClr val="FFFFFF"/>
                </a:solidFill>
                <a:latin typeface="Helvetica Neue" charset="0"/>
                <a:ea typeface="Helvetica Neue" charset="0"/>
                <a:cs typeface="Helvetica Neue" charset="0"/>
              </a:rPr>
              <a:t>Nice to meet you, I’m </a:t>
            </a:r>
            <a:r>
              <a:rPr lang="en-US" sz="1600" dirty="0" smtClean="0">
                <a:solidFill>
                  <a:srgbClr val="FFFFFF"/>
                </a:solidFill>
                <a:latin typeface="Helvetica Neue" charset="0"/>
                <a:ea typeface="Helvetica Neue" charset="0"/>
                <a:cs typeface="Helvetica Neue" charset="0"/>
              </a:rPr>
              <a:t>Gonzalo </a:t>
            </a:r>
            <a:r>
              <a:rPr lang="en-US" sz="1600" dirty="0" err="1" smtClean="0">
                <a:solidFill>
                  <a:srgbClr val="FFFFFF"/>
                </a:solidFill>
                <a:latin typeface="Helvetica Neue" charset="0"/>
                <a:ea typeface="Helvetica Neue" charset="0"/>
                <a:cs typeface="Helvetica Neue" charset="0"/>
              </a:rPr>
              <a:t>Merayo</a:t>
            </a:r>
            <a:r>
              <a:rPr lang="en-US" sz="1600" dirty="0" smtClean="0">
                <a:solidFill>
                  <a:srgbClr val="FFFFFF"/>
                </a:solidFill>
                <a:latin typeface="Helvetica Neue" charset="0"/>
                <a:ea typeface="Helvetica Neue" charset="0"/>
                <a:cs typeface="Helvetica Neue" charset="0"/>
              </a:rPr>
              <a:t>,</a:t>
            </a:r>
            <a:endParaRPr lang="en-US" sz="1600" dirty="0">
              <a:solidFill>
                <a:srgbClr val="FFFFFF"/>
              </a:solidFill>
              <a:latin typeface="Helvetica Neue" charset="0"/>
              <a:ea typeface="Helvetica Neue" charset="0"/>
              <a:cs typeface="Helvetica Neue" charset="0"/>
            </a:endParaRPr>
          </a:p>
          <a:p>
            <a:pPr lvl="0" algn="ctr">
              <a:lnSpc>
                <a:spcPct val="150000"/>
              </a:lnSpc>
              <a:spcBef>
                <a:spcPts val="0"/>
              </a:spcBef>
              <a:buNone/>
            </a:pPr>
            <a:r>
              <a:rPr lang="en-US" sz="1600" dirty="0" smtClean="0">
                <a:solidFill>
                  <a:srgbClr val="FFFFFF"/>
                </a:solidFill>
                <a:latin typeface="Helvetica Neue" charset="0"/>
                <a:ea typeface="Helvetica Neue" charset="0"/>
                <a:cs typeface="Helvetica Neue" charset="0"/>
              </a:rPr>
              <a:t>Monitoring Engineer</a:t>
            </a:r>
            <a:endParaRPr lang="en-US" sz="1600" dirty="0">
              <a:solidFill>
                <a:srgbClr val="FFFFFF"/>
              </a:solidFill>
              <a:latin typeface="Helvetica Neue" charset="0"/>
              <a:ea typeface="Helvetica Neue" charset="0"/>
              <a:cs typeface="Helvetica Neue" charset="0"/>
            </a:endParaRPr>
          </a:p>
        </p:txBody>
      </p:sp>
      <p:pic>
        <p:nvPicPr>
          <p:cNvPr id="6" name="Shape 121"/>
          <p:cNvPicPr preferRelativeResize="0"/>
          <p:nvPr/>
        </p:nvPicPr>
        <p:blipFill>
          <a:blip r:embed="rId3">
            <a:alphaModFix/>
          </a:blip>
          <a:stretch>
            <a:fillRect/>
          </a:stretch>
        </p:blipFill>
        <p:spPr>
          <a:xfrm>
            <a:off x="5358222" y="2109052"/>
            <a:ext cx="3121862" cy="783048"/>
          </a:xfrm>
          <a:prstGeom prst="rect">
            <a:avLst/>
          </a:prstGeom>
          <a:noFill/>
          <a:ln>
            <a:noFill/>
          </a:ln>
        </p:spPr>
      </p:pic>
      <p:sp>
        <p:nvSpPr>
          <p:cNvPr id="7" name="Shape 80"/>
          <p:cNvSpPr txBox="1"/>
          <p:nvPr/>
        </p:nvSpPr>
        <p:spPr>
          <a:xfrm>
            <a:off x="5256107" y="2892100"/>
            <a:ext cx="3326091" cy="1033500"/>
          </a:xfrm>
          <a:prstGeom prst="rect">
            <a:avLst/>
          </a:prstGeom>
          <a:noFill/>
          <a:ln>
            <a:noFill/>
          </a:ln>
        </p:spPr>
        <p:txBody>
          <a:bodyPr lIns="91425" tIns="91425" rIns="91425" bIns="91425" anchor="t" anchorCtr="0">
            <a:noAutofit/>
          </a:bodyPr>
          <a:lstStyle/>
          <a:p>
            <a:pPr lvl="0" algn="ctr" rtl="0">
              <a:lnSpc>
                <a:spcPct val="150000"/>
              </a:lnSpc>
              <a:spcBef>
                <a:spcPts val="0"/>
              </a:spcBef>
              <a:buNone/>
            </a:pPr>
            <a:r>
              <a:rPr lang="en-US" sz="1600" smtClean="0">
                <a:solidFill>
                  <a:schemeClr val="tx1">
                    <a:lumMod val="50000"/>
                    <a:lumOff val="50000"/>
                  </a:schemeClr>
                </a:solidFill>
                <a:latin typeface="Helvetica Neue" charset="0"/>
                <a:ea typeface="Helvetica Neue" charset="0"/>
                <a:cs typeface="Helvetica Neue" charset="0"/>
              </a:rPr>
              <a:t>Know When, Where and Why Code Breaks in Production</a:t>
            </a:r>
            <a:endParaRPr lang="en-US" sz="1600"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018729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Cross-functional “Pods”</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grpSp>
        <p:nvGrpSpPr>
          <p:cNvPr id="2" name="Group 1"/>
          <p:cNvGrpSpPr/>
          <p:nvPr/>
        </p:nvGrpSpPr>
        <p:grpSpPr>
          <a:xfrm>
            <a:off x="3326090" y="855944"/>
            <a:ext cx="5616019" cy="3431612"/>
            <a:chOff x="228600" y="1046163"/>
            <a:chExt cx="8685213" cy="5307012"/>
          </a:xfrm>
        </p:grpSpPr>
        <p:grpSp>
          <p:nvGrpSpPr>
            <p:cNvPr id="6" name="Group 27"/>
            <p:cNvGrpSpPr>
              <a:grpSpLocks/>
            </p:cNvGrpSpPr>
            <p:nvPr/>
          </p:nvGrpSpPr>
          <p:grpSpPr bwMode="auto">
            <a:xfrm>
              <a:off x="2690813" y="2136775"/>
              <a:ext cx="3810000" cy="3621088"/>
              <a:chOff x="2701924" y="2136775"/>
              <a:chExt cx="3810001" cy="3621088"/>
            </a:xfrm>
          </p:grpSpPr>
          <p:sp>
            <p:nvSpPr>
              <p:cNvPr id="7" name="Freeform 9"/>
              <p:cNvSpPr>
                <a:spLocks/>
              </p:cNvSpPr>
              <p:nvPr/>
            </p:nvSpPr>
            <p:spPr bwMode="auto">
              <a:xfrm>
                <a:off x="4579937" y="3700463"/>
                <a:ext cx="1931988" cy="779463"/>
              </a:xfrm>
              <a:custGeom>
                <a:avLst/>
                <a:gdLst>
                  <a:gd name="T0" fmla="*/ 1874838 w 1217"/>
                  <a:gd name="T1" fmla="*/ 779463 h 491"/>
                  <a:gd name="T2" fmla="*/ 0 w 1217"/>
                  <a:gd name="T3" fmla="*/ 171450 h 491"/>
                  <a:gd name="T4" fmla="*/ 52388 w 1217"/>
                  <a:gd name="T5" fmla="*/ 0 h 491"/>
                  <a:gd name="T6" fmla="*/ 1931988 w 1217"/>
                  <a:gd name="T7" fmla="*/ 611188 h 491"/>
                  <a:gd name="T8" fmla="*/ 1874838 w 1217"/>
                  <a:gd name="T9" fmla="*/ 779463 h 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7" h="491">
                    <a:moveTo>
                      <a:pt x="1181" y="491"/>
                    </a:moveTo>
                    <a:lnTo>
                      <a:pt x="0" y="108"/>
                    </a:lnTo>
                    <a:lnTo>
                      <a:pt x="33" y="0"/>
                    </a:lnTo>
                    <a:lnTo>
                      <a:pt x="1217" y="385"/>
                    </a:lnTo>
                    <a:lnTo>
                      <a:pt x="1181" y="491"/>
                    </a:lnTo>
                    <a:close/>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sp>
            <p:nvSpPr>
              <p:cNvPr id="8" name="Freeform 10"/>
              <p:cNvSpPr>
                <a:spLocks/>
              </p:cNvSpPr>
              <p:nvPr/>
            </p:nvSpPr>
            <p:spPr bwMode="auto">
              <a:xfrm>
                <a:off x="4530724" y="2136775"/>
                <a:ext cx="1304925" cy="1701800"/>
              </a:xfrm>
              <a:custGeom>
                <a:avLst/>
                <a:gdLst>
                  <a:gd name="T0" fmla="*/ 146050 w 822"/>
                  <a:gd name="T1" fmla="*/ 1701800 h 1072"/>
                  <a:gd name="T2" fmla="*/ 0 w 822"/>
                  <a:gd name="T3" fmla="*/ 1597025 h 1072"/>
                  <a:gd name="T4" fmla="*/ 1158875 w 822"/>
                  <a:gd name="T5" fmla="*/ 0 h 1072"/>
                  <a:gd name="T6" fmla="*/ 1304925 w 822"/>
                  <a:gd name="T7" fmla="*/ 104775 h 1072"/>
                  <a:gd name="T8" fmla="*/ 146050 w 822"/>
                  <a:gd name="T9" fmla="*/ 170180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2" h="1072">
                    <a:moveTo>
                      <a:pt x="92" y="1072"/>
                    </a:moveTo>
                    <a:lnTo>
                      <a:pt x="0" y="1006"/>
                    </a:lnTo>
                    <a:lnTo>
                      <a:pt x="730" y="0"/>
                    </a:lnTo>
                    <a:lnTo>
                      <a:pt x="822" y="66"/>
                    </a:lnTo>
                    <a:lnTo>
                      <a:pt x="92" y="1072"/>
                    </a:lnTo>
                    <a:close/>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sp>
            <p:nvSpPr>
              <p:cNvPr id="9" name="Freeform 11"/>
              <p:cNvSpPr>
                <a:spLocks/>
              </p:cNvSpPr>
              <p:nvPr/>
            </p:nvSpPr>
            <p:spPr bwMode="auto">
              <a:xfrm>
                <a:off x="3373437" y="2136775"/>
                <a:ext cx="1308100" cy="1701800"/>
              </a:xfrm>
              <a:custGeom>
                <a:avLst/>
                <a:gdLst>
                  <a:gd name="T0" fmla="*/ 1162050 w 824"/>
                  <a:gd name="T1" fmla="*/ 1701800 h 1072"/>
                  <a:gd name="T2" fmla="*/ 0 w 824"/>
                  <a:gd name="T3" fmla="*/ 104775 h 1072"/>
                  <a:gd name="T4" fmla="*/ 146050 w 824"/>
                  <a:gd name="T5" fmla="*/ 0 h 1072"/>
                  <a:gd name="T6" fmla="*/ 1308100 w 824"/>
                  <a:gd name="T7" fmla="*/ 1597025 h 1072"/>
                  <a:gd name="T8" fmla="*/ 1162050 w 824"/>
                  <a:gd name="T9" fmla="*/ 170180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4" h="1072">
                    <a:moveTo>
                      <a:pt x="732" y="1072"/>
                    </a:moveTo>
                    <a:lnTo>
                      <a:pt x="0" y="66"/>
                    </a:lnTo>
                    <a:lnTo>
                      <a:pt x="92" y="0"/>
                    </a:lnTo>
                    <a:lnTo>
                      <a:pt x="824" y="1006"/>
                    </a:lnTo>
                    <a:lnTo>
                      <a:pt x="732" y="1072"/>
                    </a:lnTo>
                    <a:close/>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sp>
            <p:nvSpPr>
              <p:cNvPr id="10" name="Freeform 12"/>
              <p:cNvSpPr>
                <a:spLocks/>
              </p:cNvSpPr>
              <p:nvPr/>
            </p:nvSpPr>
            <p:spPr bwMode="auto">
              <a:xfrm>
                <a:off x="2701924" y="3700463"/>
                <a:ext cx="1935163" cy="779463"/>
              </a:xfrm>
              <a:custGeom>
                <a:avLst/>
                <a:gdLst>
                  <a:gd name="T0" fmla="*/ 55563 w 1219"/>
                  <a:gd name="T1" fmla="*/ 779463 h 491"/>
                  <a:gd name="T2" fmla="*/ 0 w 1219"/>
                  <a:gd name="T3" fmla="*/ 611188 h 491"/>
                  <a:gd name="T4" fmla="*/ 1878013 w 1219"/>
                  <a:gd name="T5" fmla="*/ 0 h 491"/>
                  <a:gd name="T6" fmla="*/ 1935163 w 1219"/>
                  <a:gd name="T7" fmla="*/ 168275 h 491"/>
                  <a:gd name="T8" fmla="*/ 55563 w 1219"/>
                  <a:gd name="T9" fmla="*/ 779463 h 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 h="491">
                    <a:moveTo>
                      <a:pt x="35" y="491"/>
                    </a:moveTo>
                    <a:lnTo>
                      <a:pt x="0" y="385"/>
                    </a:lnTo>
                    <a:lnTo>
                      <a:pt x="1183" y="0"/>
                    </a:lnTo>
                    <a:lnTo>
                      <a:pt x="1219" y="106"/>
                    </a:lnTo>
                    <a:lnTo>
                      <a:pt x="35" y="491"/>
                    </a:lnTo>
                    <a:close/>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sp>
            <p:nvSpPr>
              <p:cNvPr id="11" name="Rectangle 13"/>
              <p:cNvSpPr>
                <a:spLocks noChangeArrowheads="1"/>
              </p:cNvSpPr>
              <p:nvPr/>
            </p:nvSpPr>
            <p:spPr bwMode="auto">
              <a:xfrm>
                <a:off x="4516437" y="3786188"/>
                <a:ext cx="179388" cy="1971675"/>
              </a:xfrm>
              <a:prstGeom prst="rect">
                <a:avLst/>
              </a:prstGeom>
              <a:solidFill>
                <a:srgbClr val="777777"/>
              </a:solidFill>
              <a:ln w="9525">
                <a:solidFill>
                  <a:srgbClr val="606060"/>
                </a:solidFill>
                <a:round/>
                <a:headEnd/>
                <a:tailEnd/>
              </a:ln>
              <a:effectLst>
                <a:outerShdw blurRad="50800" dist="26940" dir="5400000" algn="ctr" rotWithShape="0">
                  <a:schemeClr val="tx2">
                    <a:alpha val="26999"/>
                  </a:schemeClr>
                </a:outerShdw>
              </a:effectLst>
            </p:spPr>
            <p:txBody>
              <a:bodyPr lIns="82124" tIns="41061" rIns="82124" bIns="41061" anchor="ctr"/>
              <a:lstStyle>
                <a:lvl1pPr defTabSz="814388">
                  <a:defRPr>
                    <a:solidFill>
                      <a:schemeClr val="tx1"/>
                    </a:solidFill>
                    <a:latin typeface="HelveticaNeueLT Std" charset="0"/>
                    <a:ea typeface="Arial" charset="0"/>
                    <a:cs typeface="Arial" charset="0"/>
                  </a:defRPr>
                </a:lvl1pPr>
                <a:lvl2pPr marL="742950" indent="-285750" defTabSz="814388">
                  <a:defRPr>
                    <a:solidFill>
                      <a:schemeClr val="tx1"/>
                    </a:solidFill>
                    <a:latin typeface="HelveticaNeueLT Std" charset="0"/>
                    <a:ea typeface="Arial" charset="0"/>
                    <a:cs typeface="Arial" charset="0"/>
                  </a:defRPr>
                </a:lvl2pPr>
                <a:lvl3pPr marL="1143000" indent="-228600" defTabSz="814388">
                  <a:defRPr>
                    <a:solidFill>
                      <a:schemeClr val="tx1"/>
                    </a:solidFill>
                    <a:latin typeface="HelveticaNeueLT Std" charset="0"/>
                    <a:ea typeface="Arial" charset="0"/>
                    <a:cs typeface="Arial" charset="0"/>
                  </a:defRPr>
                </a:lvl3pPr>
                <a:lvl4pPr marL="1600200" indent="-228600" defTabSz="814388">
                  <a:defRPr>
                    <a:solidFill>
                      <a:schemeClr val="tx1"/>
                    </a:solidFill>
                    <a:latin typeface="HelveticaNeueLT Std" charset="0"/>
                    <a:ea typeface="Arial" charset="0"/>
                    <a:cs typeface="Arial" charset="0"/>
                  </a:defRPr>
                </a:lvl4pPr>
                <a:lvl5pPr marL="2057400" indent="-228600" defTabSz="814388">
                  <a:defRPr>
                    <a:solidFill>
                      <a:schemeClr val="tx1"/>
                    </a:solidFill>
                    <a:latin typeface="HelveticaNeueLT Std" charset="0"/>
                    <a:ea typeface="Arial" charset="0"/>
                    <a:cs typeface="Arial" charset="0"/>
                  </a:defRPr>
                </a:lvl5pPr>
                <a:lvl6pPr marL="2514600" indent="-228600" defTabSz="814388" fontAlgn="base">
                  <a:spcBef>
                    <a:spcPct val="0"/>
                  </a:spcBef>
                  <a:spcAft>
                    <a:spcPct val="0"/>
                  </a:spcAft>
                  <a:defRPr>
                    <a:solidFill>
                      <a:schemeClr val="tx1"/>
                    </a:solidFill>
                    <a:latin typeface="HelveticaNeueLT Std" charset="0"/>
                    <a:ea typeface="Arial" charset="0"/>
                    <a:cs typeface="Arial" charset="0"/>
                  </a:defRPr>
                </a:lvl6pPr>
                <a:lvl7pPr marL="2971800" indent="-228600" defTabSz="814388" fontAlgn="base">
                  <a:spcBef>
                    <a:spcPct val="0"/>
                  </a:spcBef>
                  <a:spcAft>
                    <a:spcPct val="0"/>
                  </a:spcAft>
                  <a:defRPr>
                    <a:solidFill>
                      <a:schemeClr val="tx1"/>
                    </a:solidFill>
                    <a:latin typeface="HelveticaNeueLT Std" charset="0"/>
                    <a:ea typeface="Arial" charset="0"/>
                    <a:cs typeface="Arial" charset="0"/>
                  </a:defRPr>
                </a:lvl7pPr>
                <a:lvl8pPr marL="3429000" indent="-228600" defTabSz="814388" fontAlgn="base">
                  <a:spcBef>
                    <a:spcPct val="0"/>
                  </a:spcBef>
                  <a:spcAft>
                    <a:spcPct val="0"/>
                  </a:spcAft>
                  <a:defRPr>
                    <a:solidFill>
                      <a:schemeClr val="tx1"/>
                    </a:solidFill>
                    <a:latin typeface="HelveticaNeueLT Std" charset="0"/>
                    <a:ea typeface="Arial" charset="0"/>
                    <a:cs typeface="Arial" charset="0"/>
                  </a:defRPr>
                </a:lvl8pPr>
                <a:lvl9pPr marL="3886200" indent="-228600" defTabSz="814388" fontAlgn="base">
                  <a:spcBef>
                    <a:spcPct val="0"/>
                  </a:spcBef>
                  <a:spcAft>
                    <a:spcPct val="0"/>
                  </a:spcAft>
                  <a:defRPr>
                    <a:solidFill>
                      <a:schemeClr val="tx1"/>
                    </a:solidFill>
                    <a:latin typeface="HelveticaNeueLT Std" charset="0"/>
                    <a:ea typeface="Arial" charset="0"/>
                    <a:cs typeface="Arial" charset="0"/>
                  </a:defRPr>
                </a:lvl9pPr>
              </a:lstStyle>
              <a:p>
                <a:pPr algn="ctr">
                  <a:lnSpc>
                    <a:spcPct val="90000"/>
                  </a:lnSpc>
                </a:pPr>
                <a:endParaRPr lang="x-none" altLang="x-none"/>
              </a:p>
            </p:txBody>
          </p:sp>
          <p:sp>
            <p:nvSpPr>
              <p:cNvPr id="12" name="Freeform 19"/>
              <p:cNvSpPr>
                <a:spLocks/>
              </p:cNvSpPr>
              <p:nvPr/>
            </p:nvSpPr>
            <p:spPr bwMode="auto">
              <a:xfrm>
                <a:off x="3641724" y="2735263"/>
                <a:ext cx="1930400" cy="1838325"/>
              </a:xfrm>
              <a:custGeom>
                <a:avLst/>
                <a:gdLst>
                  <a:gd name="T0" fmla="*/ 366713 w 1216"/>
                  <a:gd name="T1" fmla="*/ 1838325 h 1158"/>
                  <a:gd name="T2" fmla="*/ 0 w 1216"/>
                  <a:gd name="T3" fmla="*/ 701675 h 1158"/>
                  <a:gd name="T4" fmla="*/ 966788 w 1216"/>
                  <a:gd name="T5" fmla="*/ 0 h 1158"/>
                  <a:gd name="T6" fmla="*/ 1930400 w 1216"/>
                  <a:gd name="T7" fmla="*/ 701675 h 1158"/>
                  <a:gd name="T8" fmla="*/ 1563688 w 1216"/>
                  <a:gd name="T9" fmla="*/ 1838325 h 1158"/>
                  <a:gd name="T10" fmla="*/ 366713 w 1216"/>
                  <a:gd name="T11" fmla="*/ 1838325 h 11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6" h="1158">
                    <a:moveTo>
                      <a:pt x="231" y="1158"/>
                    </a:moveTo>
                    <a:lnTo>
                      <a:pt x="0" y="442"/>
                    </a:lnTo>
                    <a:lnTo>
                      <a:pt x="609" y="0"/>
                    </a:lnTo>
                    <a:lnTo>
                      <a:pt x="1216" y="442"/>
                    </a:lnTo>
                    <a:lnTo>
                      <a:pt x="985" y="1158"/>
                    </a:lnTo>
                    <a:lnTo>
                      <a:pt x="231" y="1158"/>
                    </a:lnTo>
                    <a:close/>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grpSp>
        <p:grpSp>
          <p:nvGrpSpPr>
            <p:cNvPr id="13" name="Group 4"/>
            <p:cNvGrpSpPr>
              <a:grpSpLocks/>
            </p:cNvGrpSpPr>
            <p:nvPr/>
          </p:nvGrpSpPr>
          <p:grpSpPr bwMode="auto">
            <a:xfrm>
              <a:off x="4676775" y="1046163"/>
              <a:ext cx="2443163" cy="2208212"/>
              <a:chOff x="4691063" y="1030288"/>
              <a:chExt cx="2443162" cy="2207418"/>
            </a:xfrm>
          </p:grpSpPr>
          <p:sp>
            <p:nvSpPr>
              <p:cNvPr id="14" name="Freeform 15"/>
              <p:cNvSpPr>
                <a:spLocks/>
              </p:cNvSpPr>
              <p:nvPr/>
            </p:nvSpPr>
            <p:spPr bwMode="auto">
              <a:xfrm>
                <a:off x="4695825" y="1030288"/>
                <a:ext cx="2438400" cy="2205038"/>
              </a:xfrm>
              <a:custGeom>
                <a:avLst/>
                <a:gdLst>
                  <a:gd name="T0" fmla="*/ 2438400 w 650"/>
                  <a:gd name="T1" fmla="*/ 1818781 h 588"/>
                  <a:gd name="T2" fmla="*/ 2438400 w 650"/>
                  <a:gd name="T3" fmla="*/ 1818781 h 588"/>
                  <a:gd name="T4" fmla="*/ 1241708 w 650"/>
                  <a:gd name="T5" fmla="*/ 2205038 h 588"/>
                  <a:gd name="T6" fmla="*/ 0 w 650"/>
                  <a:gd name="T7" fmla="*/ 1256272 h 588"/>
                  <a:gd name="T8" fmla="*/ 0 w 650"/>
                  <a:gd name="T9" fmla="*/ 0 h 588"/>
                  <a:gd name="T10" fmla="*/ 2438400 w 650"/>
                  <a:gd name="T11" fmla="*/ 1818781 h 5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0" h="588">
                    <a:moveTo>
                      <a:pt x="650" y="485"/>
                    </a:moveTo>
                    <a:cubicBezTo>
                      <a:pt x="650" y="485"/>
                      <a:pt x="650" y="485"/>
                      <a:pt x="650" y="485"/>
                    </a:cubicBezTo>
                    <a:cubicBezTo>
                      <a:pt x="331" y="588"/>
                      <a:pt x="331" y="588"/>
                      <a:pt x="331" y="588"/>
                    </a:cubicBezTo>
                    <a:cubicBezTo>
                      <a:pt x="283" y="448"/>
                      <a:pt x="154" y="345"/>
                      <a:pt x="0" y="335"/>
                    </a:cubicBezTo>
                    <a:cubicBezTo>
                      <a:pt x="0" y="0"/>
                      <a:pt x="0" y="0"/>
                      <a:pt x="0" y="0"/>
                    </a:cubicBezTo>
                    <a:cubicBezTo>
                      <a:pt x="303" y="10"/>
                      <a:pt x="558" y="210"/>
                      <a:pt x="650" y="485"/>
                    </a:cubicBezTo>
                    <a:close/>
                  </a:path>
                </a:pathLst>
              </a:custGeom>
              <a:solidFill>
                <a:srgbClr val="08A7EE"/>
              </a:solidFill>
              <a:ln w="9525" cap="flat" cmpd="sng">
                <a:solidFill>
                  <a:srgbClr val="0195F9"/>
                </a:solid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sp>
            <p:nvSpPr>
              <p:cNvPr id="15" name="Freeform 20"/>
              <p:cNvSpPr>
                <a:spLocks/>
              </p:cNvSpPr>
              <p:nvPr/>
            </p:nvSpPr>
            <p:spPr bwMode="auto">
              <a:xfrm>
                <a:off x="4691063" y="1762918"/>
                <a:ext cx="1771650" cy="1474788"/>
              </a:xfrm>
              <a:custGeom>
                <a:avLst/>
                <a:gdLst>
                  <a:gd name="T0" fmla="*/ 1771650 w 472"/>
                  <a:gd name="T1" fmla="*/ 1305919 h 393"/>
                  <a:gd name="T2" fmla="*/ 1242407 w 472"/>
                  <a:gd name="T3" fmla="*/ 1474788 h 393"/>
                  <a:gd name="T4" fmla="*/ 0 w 472"/>
                  <a:gd name="T5" fmla="*/ 525370 h 393"/>
                  <a:gd name="T6" fmla="*/ 0 w 472"/>
                  <a:gd name="T7" fmla="*/ 0 h 393"/>
                  <a:gd name="T8" fmla="*/ 1771650 w 472"/>
                  <a:gd name="T9" fmla="*/ 1305919 h 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393">
                    <a:moveTo>
                      <a:pt x="472" y="348"/>
                    </a:moveTo>
                    <a:cubicBezTo>
                      <a:pt x="331" y="393"/>
                      <a:pt x="331" y="393"/>
                      <a:pt x="331" y="393"/>
                    </a:cubicBezTo>
                    <a:cubicBezTo>
                      <a:pt x="283" y="253"/>
                      <a:pt x="154" y="150"/>
                      <a:pt x="0" y="140"/>
                    </a:cubicBezTo>
                    <a:cubicBezTo>
                      <a:pt x="0" y="0"/>
                      <a:pt x="0" y="0"/>
                      <a:pt x="0" y="0"/>
                    </a:cubicBezTo>
                    <a:cubicBezTo>
                      <a:pt x="218" y="10"/>
                      <a:pt x="401" y="152"/>
                      <a:pt x="472" y="348"/>
                    </a:cubicBezTo>
                    <a:close/>
                  </a:path>
                </a:pathLst>
              </a:custGeom>
              <a:gradFill rotWithShape="1">
                <a:gsLst>
                  <a:gs pos="0">
                    <a:srgbClr val="01315D">
                      <a:alpha val="28000"/>
                    </a:srgbClr>
                  </a:gs>
                  <a:gs pos="100000">
                    <a:srgbClr val="FFFFFF">
                      <a:alpha val="0"/>
                    </a:srgbClr>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6" name="Group 5"/>
            <p:cNvGrpSpPr>
              <a:grpSpLocks/>
            </p:cNvGrpSpPr>
            <p:nvPr/>
          </p:nvGrpSpPr>
          <p:grpSpPr bwMode="auto">
            <a:xfrm>
              <a:off x="5453063" y="3022600"/>
              <a:ext cx="1797050" cy="2797175"/>
              <a:chOff x="5472113" y="3021013"/>
              <a:chExt cx="1797050" cy="2797175"/>
            </a:xfrm>
          </p:grpSpPr>
          <p:sp>
            <p:nvSpPr>
              <p:cNvPr id="17" name="Freeform 16"/>
              <p:cNvSpPr>
                <a:spLocks/>
              </p:cNvSpPr>
              <p:nvPr/>
            </p:nvSpPr>
            <p:spPr bwMode="auto">
              <a:xfrm>
                <a:off x="5472113" y="3021013"/>
                <a:ext cx="1797050" cy="2797175"/>
              </a:xfrm>
              <a:custGeom>
                <a:avLst/>
                <a:gdLst>
                  <a:gd name="T0" fmla="*/ 1797050 w 479"/>
                  <a:gd name="T1" fmla="*/ 671172 h 746"/>
                  <a:gd name="T2" fmla="*/ 739079 w 479"/>
                  <a:gd name="T3" fmla="*/ 2797175 h 746"/>
                  <a:gd name="T4" fmla="*/ 0 w 479"/>
                  <a:gd name="T5" fmla="*/ 1781043 h 746"/>
                  <a:gd name="T6" fmla="*/ 540241 w 479"/>
                  <a:gd name="T7" fmla="*/ 671172 h 746"/>
                  <a:gd name="T8" fmla="*/ 513979 w 479"/>
                  <a:gd name="T9" fmla="*/ 389955 h 746"/>
                  <a:gd name="T10" fmla="*/ 1710762 w 479"/>
                  <a:gd name="T11" fmla="*/ 0 h 746"/>
                  <a:gd name="T12" fmla="*/ 1797050 w 479"/>
                  <a:gd name="T13" fmla="*/ 671172 h 7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9" h="746">
                    <a:moveTo>
                      <a:pt x="479" y="179"/>
                    </a:moveTo>
                    <a:cubicBezTo>
                      <a:pt x="479" y="411"/>
                      <a:pt x="368" y="616"/>
                      <a:pt x="197" y="746"/>
                    </a:cubicBezTo>
                    <a:cubicBezTo>
                      <a:pt x="0" y="475"/>
                      <a:pt x="0" y="475"/>
                      <a:pt x="0" y="475"/>
                    </a:cubicBezTo>
                    <a:cubicBezTo>
                      <a:pt x="88" y="406"/>
                      <a:pt x="144" y="299"/>
                      <a:pt x="144" y="179"/>
                    </a:cubicBezTo>
                    <a:cubicBezTo>
                      <a:pt x="144" y="153"/>
                      <a:pt x="142" y="128"/>
                      <a:pt x="137" y="104"/>
                    </a:cubicBezTo>
                    <a:cubicBezTo>
                      <a:pt x="456" y="0"/>
                      <a:pt x="456" y="0"/>
                      <a:pt x="456" y="0"/>
                    </a:cubicBezTo>
                    <a:cubicBezTo>
                      <a:pt x="471" y="57"/>
                      <a:pt x="479" y="117"/>
                      <a:pt x="479" y="179"/>
                    </a:cubicBezTo>
                    <a:close/>
                  </a:path>
                </a:pathLst>
              </a:custGeom>
              <a:solidFill>
                <a:srgbClr val="0560B3"/>
              </a:solidFill>
              <a:ln w="9525" cap="flat" cmpd="sng">
                <a:solidFill>
                  <a:srgbClr val="01568F"/>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8" name="Freeform 21"/>
              <p:cNvSpPr>
                <a:spLocks/>
              </p:cNvSpPr>
              <p:nvPr/>
            </p:nvSpPr>
            <p:spPr bwMode="auto">
              <a:xfrm>
                <a:off x="5472113" y="3235325"/>
                <a:ext cx="1114425" cy="2058988"/>
              </a:xfrm>
              <a:custGeom>
                <a:avLst/>
                <a:gdLst>
                  <a:gd name="T0" fmla="*/ 1114425 w 297"/>
                  <a:gd name="T1" fmla="*/ 506309 h 549"/>
                  <a:gd name="T2" fmla="*/ 356466 w 297"/>
                  <a:gd name="T3" fmla="*/ 2058988 h 549"/>
                  <a:gd name="T4" fmla="*/ 0 w 297"/>
                  <a:gd name="T5" fmla="*/ 1567681 h 549"/>
                  <a:gd name="T6" fmla="*/ 540327 w 297"/>
                  <a:gd name="T7" fmla="*/ 457553 h 549"/>
                  <a:gd name="T8" fmla="*/ 514061 w 297"/>
                  <a:gd name="T9" fmla="*/ 176270 h 549"/>
                  <a:gd name="T10" fmla="*/ 1046884 w 297"/>
                  <a:gd name="T11" fmla="*/ 0 h 549"/>
                  <a:gd name="T12" fmla="*/ 1114425 w 297"/>
                  <a:gd name="T13" fmla="*/ 506309 h 5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7" h="549">
                    <a:moveTo>
                      <a:pt x="297" y="135"/>
                    </a:moveTo>
                    <a:cubicBezTo>
                      <a:pt x="297" y="303"/>
                      <a:pt x="218" y="453"/>
                      <a:pt x="95" y="549"/>
                    </a:cubicBezTo>
                    <a:cubicBezTo>
                      <a:pt x="0" y="418"/>
                      <a:pt x="0" y="418"/>
                      <a:pt x="0" y="418"/>
                    </a:cubicBezTo>
                    <a:cubicBezTo>
                      <a:pt x="88" y="349"/>
                      <a:pt x="144" y="242"/>
                      <a:pt x="144" y="122"/>
                    </a:cubicBezTo>
                    <a:cubicBezTo>
                      <a:pt x="144" y="96"/>
                      <a:pt x="142" y="71"/>
                      <a:pt x="137" y="47"/>
                    </a:cubicBezTo>
                    <a:cubicBezTo>
                      <a:pt x="279" y="0"/>
                      <a:pt x="279" y="0"/>
                      <a:pt x="279" y="0"/>
                    </a:cubicBezTo>
                    <a:cubicBezTo>
                      <a:pt x="291" y="43"/>
                      <a:pt x="297" y="88"/>
                      <a:pt x="297" y="135"/>
                    </a:cubicBezTo>
                    <a:close/>
                  </a:path>
                </a:pathLst>
              </a:custGeom>
              <a:gradFill rotWithShape="1">
                <a:gsLst>
                  <a:gs pos="0">
                    <a:srgbClr val="01315D">
                      <a:alpha val="28000"/>
                    </a:srgbClr>
                  </a:gs>
                  <a:gs pos="100000">
                    <a:srgbClr val="FFFFFF">
                      <a:alpha val="0"/>
                    </a:srgb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9" name="Group 7"/>
            <p:cNvGrpSpPr>
              <a:grpSpLocks/>
            </p:cNvGrpSpPr>
            <p:nvPr/>
          </p:nvGrpSpPr>
          <p:grpSpPr bwMode="auto">
            <a:xfrm>
              <a:off x="3138488" y="4895850"/>
              <a:ext cx="2913062" cy="1457325"/>
              <a:chOff x="3148013" y="4901407"/>
              <a:chExt cx="2913063" cy="1456531"/>
            </a:xfrm>
          </p:grpSpPr>
          <p:sp>
            <p:nvSpPr>
              <p:cNvPr id="20" name="Freeform 17"/>
              <p:cNvSpPr>
                <a:spLocks/>
              </p:cNvSpPr>
              <p:nvPr/>
            </p:nvSpPr>
            <p:spPr bwMode="auto">
              <a:xfrm>
                <a:off x="3148013" y="4903788"/>
                <a:ext cx="2913063" cy="1454150"/>
              </a:xfrm>
              <a:custGeom>
                <a:avLst/>
                <a:gdLst>
                  <a:gd name="T0" fmla="*/ 2913063 w 777"/>
                  <a:gd name="T1" fmla="*/ 1019404 h 388"/>
                  <a:gd name="T2" fmla="*/ 1454657 w 777"/>
                  <a:gd name="T3" fmla="*/ 1454150 h 388"/>
                  <a:gd name="T4" fmla="*/ 0 w 777"/>
                  <a:gd name="T5" fmla="*/ 1019404 h 388"/>
                  <a:gd name="T6" fmla="*/ 738576 w 777"/>
                  <a:gd name="T7" fmla="*/ 3748 h 388"/>
                  <a:gd name="T8" fmla="*/ 1454657 w 777"/>
                  <a:gd name="T9" fmla="*/ 198634 h 388"/>
                  <a:gd name="T10" fmla="*/ 2174487 w 777"/>
                  <a:gd name="T11" fmla="*/ 0 h 388"/>
                  <a:gd name="T12" fmla="*/ 2913063 w 777"/>
                  <a:gd name="T13" fmla="*/ 1019404 h 3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7" h="388">
                    <a:moveTo>
                      <a:pt x="777" y="272"/>
                    </a:moveTo>
                    <a:cubicBezTo>
                      <a:pt x="666" y="345"/>
                      <a:pt x="532" y="388"/>
                      <a:pt x="388" y="388"/>
                    </a:cubicBezTo>
                    <a:cubicBezTo>
                      <a:pt x="245" y="388"/>
                      <a:pt x="111" y="345"/>
                      <a:pt x="0" y="272"/>
                    </a:cubicBezTo>
                    <a:cubicBezTo>
                      <a:pt x="197" y="1"/>
                      <a:pt x="197" y="1"/>
                      <a:pt x="197" y="1"/>
                    </a:cubicBezTo>
                    <a:cubicBezTo>
                      <a:pt x="253" y="34"/>
                      <a:pt x="318" y="53"/>
                      <a:pt x="388" y="53"/>
                    </a:cubicBezTo>
                    <a:cubicBezTo>
                      <a:pt x="458" y="53"/>
                      <a:pt x="524" y="34"/>
                      <a:pt x="580" y="0"/>
                    </a:cubicBezTo>
                    <a:lnTo>
                      <a:pt x="777" y="272"/>
                    </a:lnTo>
                    <a:close/>
                  </a:path>
                </a:pathLst>
              </a:custGeom>
              <a:solidFill>
                <a:srgbClr val="093667"/>
              </a:solidFill>
              <a:ln w="9525" cap="flat" cmpd="sng">
                <a:solidFill>
                  <a:srgbClr val="013253"/>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21" name="Freeform 22"/>
              <p:cNvSpPr>
                <a:spLocks/>
              </p:cNvSpPr>
              <p:nvPr/>
            </p:nvSpPr>
            <p:spPr bwMode="auto">
              <a:xfrm>
                <a:off x="3525838" y="4901407"/>
                <a:ext cx="2157413" cy="817563"/>
              </a:xfrm>
              <a:custGeom>
                <a:avLst/>
                <a:gdLst>
                  <a:gd name="T0" fmla="*/ 2157413 w 575"/>
                  <a:gd name="T1" fmla="*/ 495038 h 218"/>
                  <a:gd name="T2" fmla="*/ 1080583 w 575"/>
                  <a:gd name="T3" fmla="*/ 817563 h 218"/>
                  <a:gd name="T4" fmla="*/ 0 w 575"/>
                  <a:gd name="T5" fmla="*/ 495038 h 218"/>
                  <a:gd name="T6" fmla="*/ 360194 w 575"/>
                  <a:gd name="T7" fmla="*/ 3750 h 218"/>
                  <a:gd name="T8" fmla="*/ 1076830 w 575"/>
                  <a:gd name="T9" fmla="*/ 198765 h 218"/>
                  <a:gd name="T10" fmla="*/ 1797219 w 575"/>
                  <a:gd name="T11" fmla="*/ 0 h 218"/>
                  <a:gd name="T12" fmla="*/ 2157413 w 575"/>
                  <a:gd name="T13" fmla="*/ 495038 h 2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5" h="218">
                    <a:moveTo>
                      <a:pt x="575" y="132"/>
                    </a:moveTo>
                    <a:cubicBezTo>
                      <a:pt x="492" y="186"/>
                      <a:pt x="394" y="218"/>
                      <a:pt x="288" y="218"/>
                    </a:cubicBezTo>
                    <a:cubicBezTo>
                      <a:pt x="182" y="218"/>
                      <a:pt x="83" y="186"/>
                      <a:pt x="0" y="132"/>
                    </a:cubicBezTo>
                    <a:cubicBezTo>
                      <a:pt x="96" y="1"/>
                      <a:pt x="96" y="1"/>
                      <a:pt x="96" y="1"/>
                    </a:cubicBezTo>
                    <a:cubicBezTo>
                      <a:pt x="152" y="34"/>
                      <a:pt x="217" y="53"/>
                      <a:pt x="287" y="53"/>
                    </a:cubicBezTo>
                    <a:cubicBezTo>
                      <a:pt x="357" y="53"/>
                      <a:pt x="423" y="34"/>
                      <a:pt x="479" y="0"/>
                    </a:cubicBezTo>
                    <a:lnTo>
                      <a:pt x="575" y="132"/>
                    </a:lnTo>
                    <a:close/>
                  </a:path>
                </a:pathLst>
              </a:custGeom>
              <a:gradFill rotWithShape="1">
                <a:gsLst>
                  <a:gs pos="0">
                    <a:srgbClr val="000C16">
                      <a:alpha val="34901"/>
                    </a:srgbClr>
                  </a:gs>
                  <a:gs pos="100000">
                    <a:schemeClr val="bg1">
                      <a:alpha val="0"/>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 name="Group 25"/>
            <p:cNvGrpSpPr>
              <a:grpSpLocks/>
            </p:cNvGrpSpPr>
            <p:nvPr/>
          </p:nvGrpSpPr>
          <p:grpSpPr bwMode="auto">
            <a:xfrm>
              <a:off x="1922463" y="3022600"/>
              <a:ext cx="1800225" cy="2805113"/>
              <a:chOff x="1936750" y="3017838"/>
              <a:chExt cx="1800225" cy="2805113"/>
            </a:xfrm>
          </p:grpSpPr>
          <p:sp>
            <p:nvSpPr>
              <p:cNvPr id="23" name="Freeform 22"/>
              <p:cNvSpPr>
                <a:spLocks/>
              </p:cNvSpPr>
              <p:nvPr/>
            </p:nvSpPr>
            <p:spPr bwMode="auto">
              <a:xfrm>
                <a:off x="1936750" y="3017838"/>
                <a:ext cx="1800225" cy="2805113"/>
              </a:xfrm>
              <a:custGeom>
                <a:avLst/>
                <a:gdLst>
                  <a:gd name="T0" fmla="*/ 1800225 w 480"/>
                  <a:gd name="T1" fmla="*/ 1788822 h 748"/>
                  <a:gd name="T2" fmla="*/ 1061383 w 480"/>
                  <a:gd name="T3" fmla="*/ 2805113 h 748"/>
                  <a:gd name="T4" fmla="*/ 0 w 480"/>
                  <a:gd name="T5" fmla="*/ 675027 h 748"/>
                  <a:gd name="T6" fmla="*/ 86261 w 480"/>
                  <a:gd name="T7" fmla="*/ 0 h 748"/>
                  <a:gd name="T8" fmla="*/ 1286411 w 480"/>
                  <a:gd name="T9" fmla="*/ 390016 h 748"/>
                  <a:gd name="T10" fmla="*/ 1256407 w 480"/>
                  <a:gd name="T11" fmla="*/ 675027 h 748"/>
                  <a:gd name="T12" fmla="*/ 1800225 w 480"/>
                  <a:gd name="T13" fmla="*/ 1788822 h 7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0" h="748">
                    <a:moveTo>
                      <a:pt x="480" y="477"/>
                    </a:moveTo>
                    <a:cubicBezTo>
                      <a:pt x="283" y="748"/>
                      <a:pt x="283" y="748"/>
                      <a:pt x="283" y="748"/>
                    </a:cubicBezTo>
                    <a:cubicBezTo>
                      <a:pt x="111" y="618"/>
                      <a:pt x="0" y="412"/>
                      <a:pt x="0" y="180"/>
                    </a:cubicBezTo>
                    <a:cubicBezTo>
                      <a:pt x="0" y="118"/>
                      <a:pt x="8" y="58"/>
                      <a:pt x="23" y="0"/>
                    </a:cubicBezTo>
                    <a:cubicBezTo>
                      <a:pt x="343" y="104"/>
                      <a:pt x="343" y="104"/>
                      <a:pt x="343" y="104"/>
                    </a:cubicBezTo>
                    <a:cubicBezTo>
                      <a:pt x="338" y="129"/>
                      <a:pt x="335" y="154"/>
                      <a:pt x="335" y="180"/>
                    </a:cubicBezTo>
                    <a:cubicBezTo>
                      <a:pt x="335" y="301"/>
                      <a:pt x="392" y="408"/>
                      <a:pt x="480" y="477"/>
                    </a:cubicBezTo>
                    <a:close/>
                  </a:path>
                </a:pathLst>
              </a:custGeom>
              <a:solidFill>
                <a:srgbClr val="025663"/>
              </a:solidFill>
              <a:ln w="9525" cap="flat" cmpd="sng">
                <a:solidFill>
                  <a:srgbClr val="034543"/>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24" name="Freeform 23"/>
              <p:cNvSpPr>
                <a:spLocks/>
              </p:cNvSpPr>
              <p:nvPr/>
            </p:nvSpPr>
            <p:spPr bwMode="auto">
              <a:xfrm>
                <a:off x="2625725" y="3235325"/>
                <a:ext cx="1111250" cy="2058988"/>
              </a:xfrm>
              <a:custGeom>
                <a:avLst/>
                <a:gdLst>
                  <a:gd name="T0" fmla="*/ 1111250 w 296"/>
                  <a:gd name="T1" fmla="*/ 1571432 h 549"/>
                  <a:gd name="T2" fmla="*/ 754599 w 296"/>
                  <a:gd name="T3" fmla="*/ 2058988 h 549"/>
                  <a:gd name="T4" fmla="*/ 0 w 296"/>
                  <a:gd name="T5" fmla="*/ 506309 h 549"/>
                  <a:gd name="T6" fmla="*/ 63822 w 296"/>
                  <a:gd name="T7" fmla="*/ 0 h 549"/>
                  <a:gd name="T8" fmla="*/ 596921 w 296"/>
                  <a:gd name="T9" fmla="*/ 172520 h 549"/>
                  <a:gd name="T10" fmla="*/ 566888 w 296"/>
                  <a:gd name="T11" fmla="*/ 457553 h 549"/>
                  <a:gd name="T12" fmla="*/ 1111250 w 296"/>
                  <a:gd name="T13" fmla="*/ 1571432 h 5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6" h="549">
                    <a:moveTo>
                      <a:pt x="296" y="419"/>
                    </a:moveTo>
                    <a:cubicBezTo>
                      <a:pt x="201" y="549"/>
                      <a:pt x="201" y="549"/>
                      <a:pt x="201" y="549"/>
                    </a:cubicBezTo>
                    <a:cubicBezTo>
                      <a:pt x="79" y="453"/>
                      <a:pt x="0" y="303"/>
                      <a:pt x="0" y="135"/>
                    </a:cubicBezTo>
                    <a:cubicBezTo>
                      <a:pt x="0" y="88"/>
                      <a:pt x="6" y="43"/>
                      <a:pt x="17" y="0"/>
                    </a:cubicBezTo>
                    <a:cubicBezTo>
                      <a:pt x="159" y="46"/>
                      <a:pt x="159" y="46"/>
                      <a:pt x="159" y="46"/>
                    </a:cubicBezTo>
                    <a:cubicBezTo>
                      <a:pt x="154" y="71"/>
                      <a:pt x="151" y="96"/>
                      <a:pt x="151" y="122"/>
                    </a:cubicBezTo>
                    <a:cubicBezTo>
                      <a:pt x="151" y="243"/>
                      <a:pt x="208" y="350"/>
                      <a:pt x="296" y="419"/>
                    </a:cubicBezTo>
                    <a:close/>
                  </a:path>
                </a:pathLst>
              </a:custGeom>
              <a:gradFill rotWithShape="1">
                <a:gsLst>
                  <a:gs pos="0">
                    <a:srgbClr val="01315D">
                      <a:alpha val="28000"/>
                    </a:srgbClr>
                  </a:gs>
                  <a:gs pos="100000">
                    <a:srgbClr val="FFFFFF">
                      <a:alpha val="0"/>
                    </a:srgb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 name="Group 3"/>
            <p:cNvGrpSpPr>
              <a:grpSpLocks/>
            </p:cNvGrpSpPr>
            <p:nvPr/>
          </p:nvGrpSpPr>
          <p:grpSpPr bwMode="auto">
            <a:xfrm>
              <a:off x="2063750" y="1046163"/>
              <a:ext cx="2441575" cy="2205037"/>
              <a:chOff x="2074863" y="1030288"/>
              <a:chExt cx="2441575" cy="2205038"/>
            </a:xfrm>
          </p:grpSpPr>
          <p:sp>
            <p:nvSpPr>
              <p:cNvPr id="26" name="Freeform 14"/>
              <p:cNvSpPr>
                <a:spLocks/>
              </p:cNvSpPr>
              <p:nvPr/>
            </p:nvSpPr>
            <p:spPr bwMode="auto">
              <a:xfrm>
                <a:off x="2074863" y="1030288"/>
                <a:ext cx="2441575" cy="2205038"/>
              </a:xfrm>
              <a:custGeom>
                <a:avLst/>
                <a:gdLst>
                  <a:gd name="T0" fmla="*/ 2441575 w 651"/>
                  <a:gd name="T1" fmla="*/ 0 h 588"/>
                  <a:gd name="T2" fmla="*/ 2441575 w 651"/>
                  <a:gd name="T3" fmla="*/ 1256272 h 588"/>
                  <a:gd name="T4" fmla="*/ 1192659 w 651"/>
                  <a:gd name="T5" fmla="*/ 2205038 h 588"/>
                  <a:gd name="T6" fmla="*/ 0 w 651"/>
                  <a:gd name="T7" fmla="*/ 1815031 h 588"/>
                  <a:gd name="T8" fmla="*/ 2441575 w 651"/>
                  <a:gd name="T9" fmla="*/ 0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1" h="588">
                    <a:moveTo>
                      <a:pt x="651" y="0"/>
                    </a:moveTo>
                    <a:cubicBezTo>
                      <a:pt x="651" y="335"/>
                      <a:pt x="651" y="335"/>
                      <a:pt x="651" y="335"/>
                    </a:cubicBezTo>
                    <a:cubicBezTo>
                      <a:pt x="496" y="344"/>
                      <a:pt x="367" y="447"/>
                      <a:pt x="318" y="588"/>
                    </a:cubicBezTo>
                    <a:cubicBezTo>
                      <a:pt x="0" y="484"/>
                      <a:pt x="0" y="484"/>
                      <a:pt x="0" y="484"/>
                    </a:cubicBezTo>
                    <a:cubicBezTo>
                      <a:pt x="92" y="209"/>
                      <a:pt x="347" y="9"/>
                      <a:pt x="651" y="0"/>
                    </a:cubicBezTo>
                    <a:close/>
                  </a:path>
                </a:pathLst>
              </a:custGeom>
              <a:solidFill>
                <a:srgbClr val="0199A1"/>
              </a:solidFill>
              <a:ln w="9525" cap="flat" cmpd="sng">
                <a:solidFill>
                  <a:srgbClr val="048C89"/>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27" name="Freeform 24"/>
              <p:cNvSpPr>
                <a:spLocks/>
              </p:cNvSpPr>
              <p:nvPr/>
            </p:nvSpPr>
            <p:spPr bwMode="auto">
              <a:xfrm>
                <a:off x="2746375" y="1760538"/>
                <a:ext cx="1770063" cy="1474788"/>
              </a:xfrm>
              <a:custGeom>
                <a:avLst/>
                <a:gdLst>
                  <a:gd name="T0" fmla="*/ 1770063 w 472"/>
                  <a:gd name="T1" fmla="*/ 0 h 393"/>
                  <a:gd name="T2" fmla="*/ 1770063 w 472"/>
                  <a:gd name="T3" fmla="*/ 525370 h 393"/>
                  <a:gd name="T4" fmla="*/ 521269 w 472"/>
                  <a:gd name="T5" fmla="*/ 1474788 h 393"/>
                  <a:gd name="T6" fmla="*/ 0 w 472"/>
                  <a:gd name="T7" fmla="*/ 1302167 h 393"/>
                  <a:gd name="T8" fmla="*/ 1770063 w 472"/>
                  <a:gd name="T9" fmla="*/ 0 h 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 h="393">
                    <a:moveTo>
                      <a:pt x="472" y="0"/>
                    </a:moveTo>
                    <a:cubicBezTo>
                      <a:pt x="472" y="140"/>
                      <a:pt x="472" y="140"/>
                      <a:pt x="472" y="140"/>
                    </a:cubicBezTo>
                    <a:cubicBezTo>
                      <a:pt x="317" y="149"/>
                      <a:pt x="188" y="252"/>
                      <a:pt x="139" y="393"/>
                    </a:cubicBezTo>
                    <a:cubicBezTo>
                      <a:pt x="0" y="347"/>
                      <a:pt x="0" y="347"/>
                      <a:pt x="0" y="347"/>
                    </a:cubicBezTo>
                    <a:cubicBezTo>
                      <a:pt x="71" y="152"/>
                      <a:pt x="254" y="10"/>
                      <a:pt x="472" y="0"/>
                    </a:cubicBezTo>
                    <a:close/>
                  </a:path>
                </a:pathLst>
              </a:custGeom>
              <a:gradFill rotWithShape="1">
                <a:gsLst>
                  <a:gs pos="0">
                    <a:srgbClr val="01315D">
                      <a:alpha val="28000"/>
                    </a:srgbClr>
                  </a:gs>
                  <a:gs pos="100000">
                    <a:srgbClr val="FFFFFF">
                      <a:alpha val="0"/>
                    </a:srgbClr>
                  </a:gs>
                </a:gsLst>
                <a:lin ang="81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9" name="TextBox 160"/>
            <p:cNvSpPr txBox="1">
              <a:spLocks noChangeArrowheads="1"/>
            </p:cNvSpPr>
            <p:nvPr/>
          </p:nvSpPr>
          <p:spPr bwMode="auto">
            <a:xfrm>
              <a:off x="233363" y="1413327"/>
              <a:ext cx="3128962" cy="37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HelveticaNeueLT Std" charset="0"/>
                  <a:ea typeface="Arial" charset="0"/>
                  <a:cs typeface="Arial" charset="0"/>
                </a:defRPr>
              </a:lvl1pPr>
              <a:lvl2pPr marL="742950" indent="-285750">
                <a:defRPr>
                  <a:solidFill>
                    <a:schemeClr val="tx1"/>
                  </a:solidFill>
                  <a:latin typeface="HelveticaNeueLT Std" charset="0"/>
                  <a:ea typeface="Arial" charset="0"/>
                  <a:cs typeface="Arial" charset="0"/>
                </a:defRPr>
              </a:lvl2pPr>
              <a:lvl3pPr marL="1143000" indent="-228600">
                <a:defRPr>
                  <a:solidFill>
                    <a:schemeClr val="tx1"/>
                  </a:solidFill>
                  <a:latin typeface="HelveticaNeueLT Std" charset="0"/>
                  <a:ea typeface="Arial" charset="0"/>
                  <a:cs typeface="Arial" charset="0"/>
                </a:defRPr>
              </a:lvl3pPr>
              <a:lvl4pPr marL="1600200" indent="-228600">
                <a:defRPr>
                  <a:solidFill>
                    <a:schemeClr val="tx1"/>
                  </a:solidFill>
                  <a:latin typeface="HelveticaNeueLT Std" charset="0"/>
                  <a:ea typeface="Arial" charset="0"/>
                  <a:cs typeface="Arial" charset="0"/>
                </a:defRPr>
              </a:lvl4pPr>
              <a:lvl5pPr marL="2057400" indent="-228600">
                <a:defRPr>
                  <a:solidFill>
                    <a:schemeClr val="tx1"/>
                  </a:solidFill>
                  <a:latin typeface="HelveticaNeueLT Std" charset="0"/>
                  <a:ea typeface="Arial" charset="0"/>
                  <a:cs typeface="Arial" charset="0"/>
                </a:defRPr>
              </a:lvl5pPr>
              <a:lvl6pPr marL="2514600" indent="-228600" fontAlgn="base">
                <a:spcBef>
                  <a:spcPct val="0"/>
                </a:spcBef>
                <a:spcAft>
                  <a:spcPct val="0"/>
                </a:spcAft>
                <a:defRPr>
                  <a:solidFill>
                    <a:schemeClr val="tx1"/>
                  </a:solidFill>
                  <a:latin typeface="HelveticaNeueLT Std" charset="0"/>
                  <a:ea typeface="Arial" charset="0"/>
                  <a:cs typeface="Arial" charset="0"/>
                </a:defRPr>
              </a:lvl6pPr>
              <a:lvl7pPr marL="2971800" indent="-228600" fontAlgn="base">
                <a:spcBef>
                  <a:spcPct val="0"/>
                </a:spcBef>
                <a:spcAft>
                  <a:spcPct val="0"/>
                </a:spcAft>
                <a:defRPr>
                  <a:solidFill>
                    <a:schemeClr val="tx1"/>
                  </a:solidFill>
                  <a:latin typeface="HelveticaNeueLT Std" charset="0"/>
                  <a:ea typeface="Arial" charset="0"/>
                  <a:cs typeface="Arial" charset="0"/>
                </a:defRPr>
              </a:lvl7pPr>
              <a:lvl8pPr marL="3429000" indent="-228600" fontAlgn="base">
                <a:spcBef>
                  <a:spcPct val="0"/>
                </a:spcBef>
                <a:spcAft>
                  <a:spcPct val="0"/>
                </a:spcAft>
                <a:defRPr>
                  <a:solidFill>
                    <a:schemeClr val="tx1"/>
                  </a:solidFill>
                  <a:latin typeface="HelveticaNeueLT Std" charset="0"/>
                  <a:ea typeface="Arial" charset="0"/>
                  <a:cs typeface="Arial" charset="0"/>
                </a:defRPr>
              </a:lvl8pPr>
              <a:lvl9pPr marL="3886200" indent="-228600" fontAlgn="base">
                <a:spcBef>
                  <a:spcPct val="0"/>
                </a:spcBef>
                <a:spcAft>
                  <a:spcPct val="0"/>
                </a:spcAft>
                <a:defRPr>
                  <a:solidFill>
                    <a:schemeClr val="tx1"/>
                  </a:solidFill>
                  <a:latin typeface="HelveticaNeueLT Std" charset="0"/>
                  <a:ea typeface="Arial" charset="0"/>
                  <a:cs typeface="Arial" charset="0"/>
                </a:defRPr>
              </a:lvl9pPr>
            </a:lstStyle>
            <a:p>
              <a:pPr eaLnBrk="1" hangingPunct="1"/>
              <a:r>
                <a:rPr lang="en-US" altLang="x-none" sz="1600" dirty="0" smtClean="0">
                  <a:solidFill>
                    <a:srgbClr val="595959"/>
                  </a:solidFill>
                  <a:latin typeface="Helvetica Neue" charset="0"/>
                  <a:ea typeface="Helvetica Neue" charset="0"/>
                  <a:cs typeface="Helvetica Neue" charset="0"/>
                </a:rPr>
                <a:t>Dev</a:t>
              </a:r>
              <a:endParaRPr lang="en-US" altLang="x-none" sz="1600" dirty="0">
                <a:solidFill>
                  <a:srgbClr val="595959"/>
                </a:solidFill>
                <a:latin typeface="Helvetica Neue" charset="0"/>
                <a:ea typeface="Helvetica Neue" charset="0"/>
                <a:cs typeface="Helvetica Neue" charset="0"/>
              </a:endParaRPr>
            </a:p>
          </p:txBody>
        </p:sp>
        <p:cxnSp>
          <p:nvCxnSpPr>
            <p:cNvPr id="30" name="Straight Arrow Connector 29"/>
            <p:cNvCxnSpPr>
              <a:cxnSpLocks noChangeShapeType="1"/>
            </p:cNvCxnSpPr>
            <p:nvPr/>
          </p:nvCxnSpPr>
          <p:spPr bwMode="auto">
            <a:xfrm>
              <a:off x="228600" y="1798638"/>
              <a:ext cx="3133725" cy="0"/>
            </a:xfrm>
            <a:prstGeom prst="straightConnector1">
              <a:avLst/>
            </a:prstGeom>
            <a:noFill/>
            <a:ln w="19050">
              <a:solidFill>
                <a:srgbClr val="9B9B9B"/>
              </a:solidFill>
              <a:round/>
              <a:headEnd/>
              <a:tailEnd type="oval" w="med" len="med"/>
            </a:ln>
            <a:effectLst>
              <a:outerShdw blurRad="12700" dist="12700" dir="5400000" algn="t" rotWithShape="0">
                <a:schemeClr val="tx1">
                  <a:alpha val="50000"/>
                </a:schemeClr>
              </a:outerShdw>
            </a:effectLst>
          </p:spPr>
        </p:cxnSp>
        <p:cxnSp>
          <p:nvCxnSpPr>
            <p:cNvPr id="31" name="Straight Arrow Connector 30"/>
            <p:cNvCxnSpPr>
              <a:cxnSpLocks noChangeShapeType="1"/>
            </p:cNvCxnSpPr>
            <p:nvPr/>
          </p:nvCxnSpPr>
          <p:spPr bwMode="auto">
            <a:xfrm>
              <a:off x="5900738" y="2179638"/>
              <a:ext cx="3013075" cy="0"/>
            </a:xfrm>
            <a:prstGeom prst="straightConnector1">
              <a:avLst/>
            </a:prstGeom>
            <a:noFill/>
            <a:ln w="19050">
              <a:solidFill>
                <a:srgbClr val="9B9B9B"/>
              </a:solidFill>
              <a:round/>
              <a:headEnd type="oval" w="med" len="med"/>
              <a:tailEnd/>
            </a:ln>
            <a:effectLst>
              <a:outerShdw blurRad="12700" dist="12700" dir="5400000" algn="t" rotWithShape="0">
                <a:schemeClr val="tx1">
                  <a:alpha val="50000"/>
                </a:schemeClr>
              </a:outerShdw>
            </a:effectLst>
          </p:spPr>
        </p:cxnSp>
        <p:sp>
          <p:nvSpPr>
            <p:cNvPr id="32" name="TextBox 164"/>
            <p:cNvSpPr txBox="1">
              <a:spLocks noChangeArrowheads="1"/>
            </p:cNvSpPr>
            <p:nvPr/>
          </p:nvSpPr>
          <p:spPr bwMode="auto">
            <a:xfrm>
              <a:off x="5900738" y="1794327"/>
              <a:ext cx="3013075" cy="37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HelveticaNeueLT Std" charset="0"/>
                  <a:ea typeface="Arial" charset="0"/>
                  <a:cs typeface="Arial" charset="0"/>
                </a:defRPr>
              </a:lvl1pPr>
              <a:lvl2pPr marL="742950" indent="-285750">
                <a:defRPr>
                  <a:solidFill>
                    <a:schemeClr val="tx1"/>
                  </a:solidFill>
                  <a:latin typeface="HelveticaNeueLT Std" charset="0"/>
                  <a:ea typeface="Arial" charset="0"/>
                  <a:cs typeface="Arial" charset="0"/>
                </a:defRPr>
              </a:lvl2pPr>
              <a:lvl3pPr marL="1143000" indent="-228600">
                <a:defRPr>
                  <a:solidFill>
                    <a:schemeClr val="tx1"/>
                  </a:solidFill>
                  <a:latin typeface="HelveticaNeueLT Std" charset="0"/>
                  <a:ea typeface="Arial" charset="0"/>
                  <a:cs typeface="Arial" charset="0"/>
                </a:defRPr>
              </a:lvl3pPr>
              <a:lvl4pPr marL="1600200" indent="-228600">
                <a:defRPr>
                  <a:solidFill>
                    <a:schemeClr val="tx1"/>
                  </a:solidFill>
                  <a:latin typeface="HelveticaNeueLT Std" charset="0"/>
                  <a:ea typeface="Arial" charset="0"/>
                  <a:cs typeface="Arial" charset="0"/>
                </a:defRPr>
              </a:lvl4pPr>
              <a:lvl5pPr marL="2057400" indent="-228600">
                <a:defRPr>
                  <a:solidFill>
                    <a:schemeClr val="tx1"/>
                  </a:solidFill>
                  <a:latin typeface="HelveticaNeueLT Std" charset="0"/>
                  <a:ea typeface="Arial" charset="0"/>
                  <a:cs typeface="Arial" charset="0"/>
                </a:defRPr>
              </a:lvl5pPr>
              <a:lvl6pPr marL="2514600" indent="-228600" fontAlgn="base">
                <a:spcBef>
                  <a:spcPct val="0"/>
                </a:spcBef>
                <a:spcAft>
                  <a:spcPct val="0"/>
                </a:spcAft>
                <a:defRPr>
                  <a:solidFill>
                    <a:schemeClr val="tx1"/>
                  </a:solidFill>
                  <a:latin typeface="HelveticaNeueLT Std" charset="0"/>
                  <a:ea typeface="Arial" charset="0"/>
                  <a:cs typeface="Arial" charset="0"/>
                </a:defRPr>
              </a:lvl6pPr>
              <a:lvl7pPr marL="2971800" indent="-228600" fontAlgn="base">
                <a:spcBef>
                  <a:spcPct val="0"/>
                </a:spcBef>
                <a:spcAft>
                  <a:spcPct val="0"/>
                </a:spcAft>
                <a:defRPr>
                  <a:solidFill>
                    <a:schemeClr val="tx1"/>
                  </a:solidFill>
                  <a:latin typeface="HelveticaNeueLT Std" charset="0"/>
                  <a:ea typeface="Arial" charset="0"/>
                  <a:cs typeface="Arial" charset="0"/>
                </a:defRPr>
              </a:lvl7pPr>
              <a:lvl8pPr marL="3429000" indent="-228600" fontAlgn="base">
                <a:spcBef>
                  <a:spcPct val="0"/>
                </a:spcBef>
                <a:spcAft>
                  <a:spcPct val="0"/>
                </a:spcAft>
                <a:defRPr>
                  <a:solidFill>
                    <a:schemeClr val="tx1"/>
                  </a:solidFill>
                  <a:latin typeface="HelveticaNeueLT Std" charset="0"/>
                  <a:ea typeface="Arial" charset="0"/>
                  <a:cs typeface="Arial" charset="0"/>
                </a:defRPr>
              </a:lvl8pPr>
              <a:lvl9pPr marL="3886200" indent="-228600" fontAlgn="base">
                <a:spcBef>
                  <a:spcPct val="0"/>
                </a:spcBef>
                <a:spcAft>
                  <a:spcPct val="0"/>
                </a:spcAft>
                <a:defRPr>
                  <a:solidFill>
                    <a:schemeClr val="tx1"/>
                  </a:solidFill>
                  <a:latin typeface="HelveticaNeueLT Std" charset="0"/>
                  <a:ea typeface="Arial" charset="0"/>
                  <a:cs typeface="Arial" charset="0"/>
                </a:defRPr>
              </a:lvl9pPr>
            </a:lstStyle>
            <a:p>
              <a:pPr algn="r" eaLnBrk="1" hangingPunct="1"/>
              <a:r>
                <a:rPr lang="en-US" altLang="x-none" sz="1600" dirty="0" smtClean="0">
                  <a:solidFill>
                    <a:srgbClr val="595959"/>
                  </a:solidFill>
                  <a:latin typeface="Helvetica Neue" charset="0"/>
                  <a:ea typeface="Helvetica Neue" charset="0"/>
                  <a:cs typeface="Helvetica Neue" charset="0"/>
                </a:rPr>
                <a:t>Monitoring</a:t>
              </a:r>
              <a:endParaRPr lang="en-US" altLang="x-none" sz="1600" dirty="0">
                <a:solidFill>
                  <a:srgbClr val="595959"/>
                </a:solidFill>
                <a:latin typeface="Helvetica Neue" charset="0"/>
                <a:ea typeface="Helvetica Neue" charset="0"/>
                <a:cs typeface="Helvetica Neue" charset="0"/>
              </a:endParaRPr>
            </a:p>
          </p:txBody>
        </p:sp>
        <p:cxnSp>
          <p:nvCxnSpPr>
            <p:cNvPr id="33" name="Straight Arrow Connector 32"/>
            <p:cNvCxnSpPr>
              <a:cxnSpLocks noChangeShapeType="1"/>
            </p:cNvCxnSpPr>
            <p:nvPr/>
          </p:nvCxnSpPr>
          <p:spPr bwMode="auto">
            <a:xfrm>
              <a:off x="228600" y="3733800"/>
              <a:ext cx="2079625" cy="0"/>
            </a:xfrm>
            <a:prstGeom prst="straightConnector1">
              <a:avLst/>
            </a:prstGeom>
            <a:noFill/>
            <a:ln w="19050">
              <a:solidFill>
                <a:srgbClr val="9B9B9B"/>
              </a:solidFill>
              <a:round/>
              <a:headEnd/>
              <a:tailEnd type="oval" w="med" len="med"/>
            </a:ln>
            <a:effectLst>
              <a:outerShdw blurRad="12700" dist="12700" dir="5400000" algn="t" rotWithShape="0">
                <a:schemeClr val="tx1">
                  <a:alpha val="50000"/>
                </a:schemeClr>
              </a:outerShdw>
            </a:effectLst>
          </p:spPr>
        </p:cxnSp>
        <p:sp>
          <p:nvSpPr>
            <p:cNvPr id="34" name="TextBox 167"/>
            <p:cNvSpPr txBox="1">
              <a:spLocks noChangeArrowheads="1"/>
            </p:cNvSpPr>
            <p:nvPr/>
          </p:nvSpPr>
          <p:spPr bwMode="auto">
            <a:xfrm>
              <a:off x="233363" y="3348489"/>
              <a:ext cx="2074862" cy="37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HelveticaNeueLT Std" charset="0"/>
                  <a:ea typeface="Arial" charset="0"/>
                  <a:cs typeface="Arial" charset="0"/>
                </a:defRPr>
              </a:lvl1pPr>
              <a:lvl2pPr marL="742950" indent="-285750">
                <a:defRPr>
                  <a:solidFill>
                    <a:schemeClr val="tx1"/>
                  </a:solidFill>
                  <a:latin typeface="HelveticaNeueLT Std" charset="0"/>
                  <a:ea typeface="Arial" charset="0"/>
                  <a:cs typeface="Arial" charset="0"/>
                </a:defRPr>
              </a:lvl2pPr>
              <a:lvl3pPr marL="1143000" indent="-228600">
                <a:defRPr>
                  <a:solidFill>
                    <a:schemeClr val="tx1"/>
                  </a:solidFill>
                  <a:latin typeface="HelveticaNeueLT Std" charset="0"/>
                  <a:ea typeface="Arial" charset="0"/>
                  <a:cs typeface="Arial" charset="0"/>
                </a:defRPr>
              </a:lvl3pPr>
              <a:lvl4pPr marL="1600200" indent="-228600">
                <a:defRPr>
                  <a:solidFill>
                    <a:schemeClr val="tx1"/>
                  </a:solidFill>
                  <a:latin typeface="HelveticaNeueLT Std" charset="0"/>
                  <a:ea typeface="Arial" charset="0"/>
                  <a:cs typeface="Arial" charset="0"/>
                </a:defRPr>
              </a:lvl4pPr>
              <a:lvl5pPr marL="2057400" indent="-228600">
                <a:defRPr>
                  <a:solidFill>
                    <a:schemeClr val="tx1"/>
                  </a:solidFill>
                  <a:latin typeface="HelveticaNeueLT Std" charset="0"/>
                  <a:ea typeface="Arial" charset="0"/>
                  <a:cs typeface="Arial" charset="0"/>
                </a:defRPr>
              </a:lvl5pPr>
              <a:lvl6pPr marL="2514600" indent="-228600" fontAlgn="base">
                <a:spcBef>
                  <a:spcPct val="0"/>
                </a:spcBef>
                <a:spcAft>
                  <a:spcPct val="0"/>
                </a:spcAft>
                <a:defRPr>
                  <a:solidFill>
                    <a:schemeClr val="tx1"/>
                  </a:solidFill>
                  <a:latin typeface="HelveticaNeueLT Std" charset="0"/>
                  <a:ea typeface="Arial" charset="0"/>
                  <a:cs typeface="Arial" charset="0"/>
                </a:defRPr>
              </a:lvl6pPr>
              <a:lvl7pPr marL="2971800" indent="-228600" fontAlgn="base">
                <a:spcBef>
                  <a:spcPct val="0"/>
                </a:spcBef>
                <a:spcAft>
                  <a:spcPct val="0"/>
                </a:spcAft>
                <a:defRPr>
                  <a:solidFill>
                    <a:schemeClr val="tx1"/>
                  </a:solidFill>
                  <a:latin typeface="HelveticaNeueLT Std" charset="0"/>
                  <a:ea typeface="Arial" charset="0"/>
                  <a:cs typeface="Arial" charset="0"/>
                </a:defRPr>
              </a:lvl7pPr>
              <a:lvl8pPr marL="3429000" indent="-228600" fontAlgn="base">
                <a:spcBef>
                  <a:spcPct val="0"/>
                </a:spcBef>
                <a:spcAft>
                  <a:spcPct val="0"/>
                </a:spcAft>
                <a:defRPr>
                  <a:solidFill>
                    <a:schemeClr val="tx1"/>
                  </a:solidFill>
                  <a:latin typeface="HelveticaNeueLT Std" charset="0"/>
                  <a:ea typeface="Arial" charset="0"/>
                  <a:cs typeface="Arial" charset="0"/>
                </a:defRPr>
              </a:lvl8pPr>
              <a:lvl9pPr marL="3886200" indent="-228600" fontAlgn="base">
                <a:spcBef>
                  <a:spcPct val="0"/>
                </a:spcBef>
                <a:spcAft>
                  <a:spcPct val="0"/>
                </a:spcAft>
                <a:defRPr>
                  <a:solidFill>
                    <a:schemeClr val="tx1"/>
                  </a:solidFill>
                  <a:latin typeface="HelveticaNeueLT Std" charset="0"/>
                  <a:ea typeface="Arial" charset="0"/>
                  <a:cs typeface="Arial" charset="0"/>
                </a:defRPr>
              </a:lvl9pPr>
            </a:lstStyle>
            <a:p>
              <a:pPr eaLnBrk="1" hangingPunct="1"/>
              <a:r>
                <a:rPr lang="en-US" altLang="x-none" sz="1600" dirty="0" smtClean="0">
                  <a:solidFill>
                    <a:srgbClr val="595959"/>
                  </a:solidFill>
                  <a:latin typeface="Helvetica Neue" charset="0"/>
                  <a:ea typeface="Helvetica Neue" charset="0"/>
                  <a:cs typeface="Helvetica Neue" charset="0"/>
                </a:rPr>
                <a:t>QA</a:t>
              </a:r>
              <a:endParaRPr lang="en-US" altLang="x-none" sz="1600" dirty="0">
                <a:solidFill>
                  <a:srgbClr val="595959"/>
                </a:solidFill>
                <a:latin typeface="Helvetica Neue" charset="0"/>
                <a:ea typeface="Helvetica Neue" charset="0"/>
                <a:cs typeface="Helvetica Neue" charset="0"/>
              </a:endParaRPr>
            </a:p>
          </p:txBody>
        </p:sp>
        <p:cxnSp>
          <p:nvCxnSpPr>
            <p:cNvPr id="35" name="Straight Arrow Connector 34"/>
            <p:cNvCxnSpPr>
              <a:cxnSpLocks noChangeShapeType="1"/>
            </p:cNvCxnSpPr>
            <p:nvPr/>
          </p:nvCxnSpPr>
          <p:spPr bwMode="auto">
            <a:xfrm>
              <a:off x="6448425" y="4692650"/>
              <a:ext cx="2465388" cy="0"/>
            </a:xfrm>
            <a:prstGeom prst="straightConnector1">
              <a:avLst/>
            </a:prstGeom>
            <a:noFill/>
            <a:ln w="19050">
              <a:solidFill>
                <a:srgbClr val="9B9B9B"/>
              </a:solidFill>
              <a:round/>
              <a:headEnd type="oval" w="med" len="med"/>
              <a:tailEnd/>
            </a:ln>
            <a:effectLst>
              <a:outerShdw blurRad="12700" dist="12700" dir="5400000" algn="t" rotWithShape="0">
                <a:schemeClr val="tx1">
                  <a:alpha val="50000"/>
                </a:schemeClr>
              </a:outerShdw>
            </a:effectLst>
          </p:spPr>
        </p:cxnSp>
        <p:sp>
          <p:nvSpPr>
            <p:cNvPr id="36" name="TextBox 170"/>
            <p:cNvSpPr txBox="1">
              <a:spLocks noChangeArrowheads="1"/>
            </p:cNvSpPr>
            <p:nvPr/>
          </p:nvSpPr>
          <p:spPr bwMode="auto">
            <a:xfrm>
              <a:off x="6448426" y="4305753"/>
              <a:ext cx="2465387" cy="37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HelveticaNeueLT Std" charset="0"/>
                  <a:ea typeface="Arial" charset="0"/>
                  <a:cs typeface="Arial" charset="0"/>
                </a:defRPr>
              </a:lvl1pPr>
              <a:lvl2pPr marL="742950" indent="-285750">
                <a:defRPr>
                  <a:solidFill>
                    <a:schemeClr val="tx1"/>
                  </a:solidFill>
                  <a:latin typeface="HelveticaNeueLT Std" charset="0"/>
                  <a:ea typeface="Arial" charset="0"/>
                  <a:cs typeface="Arial" charset="0"/>
                </a:defRPr>
              </a:lvl2pPr>
              <a:lvl3pPr marL="1143000" indent="-228600">
                <a:defRPr>
                  <a:solidFill>
                    <a:schemeClr val="tx1"/>
                  </a:solidFill>
                  <a:latin typeface="HelveticaNeueLT Std" charset="0"/>
                  <a:ea typeface="Arial" charset="0"/>
                  <a:cs typeface="Arial" charset="0"/>
                </a:defRPr>
              </a:lvl3pPr>
              <a:lvl4pPr marL="1600200" indent="-228600">
                <a:defRPr>
                  <a:solidFill>
                    <a:schemeClr val="tx1"/>
                  </a:solidFill>
                  <a:latin typeface="HelveticaNeueLT Std" charset="0"/>
                  <a:ea typeface="Arial" charset="0"/>
                  <a:cs typeface="Arial" charset="0"/>
                </a:defRPr>
              </a:lvl4pPr>
              <a:lvl5pPr marL="2057400" indent="-228600">
                <a:defRPr>
                  <a:solidFill>
                    <a:schemeClr val="tx1"/>
                  </a:solidFill>
                  <a:latin typeface="HelveticaNeueLT Std" charset="0"/>
                  <a:ea typeface="Arial" charset="0"/>
                  <a:cs typeface="Arial" charset="0"/>
                </a:defRPr>
              </a:lvl5pPr>
              <a:lvl6pPr marL="2514600" indent="-228600" fontAlgn="base">
                <a:spcBef>
                  <a:spcPct val="0"/>
                </a:spcBef>
                <a:spcAft>
                  <a:spcPct val="0"/>
                </a:spcAft>
                <a:defRPr>
                  <a:solidFill>
                    <a:schemeClr val="tx1"/>
                  </a:solidFill>
                  <a:latin typeface="HelveticaNeueLT Std" charset="0"/>
                  <a:ea typeface="Arial" charset="0"/>
                  <a:cs typeface="Arial" charset="0"/>
                </a:defRPr>
              </a:lvl6pPr>
              <a:lvl7pPr marL="2971800" indent="-228600" fontAlgn="base">
                <a:spcBef>
                  <a:spcPct val="0"/>
                </a:spcBef>
                <a:spcAft>
                  <a:spcPct val="0"/>
                </a:spcAft>
                <a:defRPr>
                  <a:solidFill>
                    <a:schemeClr val="tx1"/>
                  </a:solidFill>
                  <a:latin typeface="HelveticaNeueLT Std" charset="0"/>
                  <a:ea typeface="Arial" charset="0"/>
                  <a:cs typeface="Arial" charset="0"/>
                </a:defRPr>
              </a:lvl7pPr>
              <a:lvl8pPr marL="3429000" indent="-228600" fontAlgn="base">
                <a:spcBef>
                  <a:spcPct val="0"/>
                </a:spcBef>
                <a:spcAft>
                  <a:spcPct val="0"/>
                </a:spcAft>
                <a:defRPr>
                  <a:solidFill>
                    <a:schemeClr val="tx1"/>
                  </a:solidFill>
                  <a:latin typeface="HelveticaNeueLT Std" charset="0"/>
                  <a:ea typeface="Arial" charset="0"/>
                  <a:cs typeface="Arial" charset="0"/>
                </a:defRPr>
              </a:lvl8pPr>
              <a:lvl9pPr marL="3886200" indent="-228600" fontAlgn="base">
                <a:spcBef>
                  <a:spcPct val="0"/>
                </a:spcBef>
                <a:spcAft>
                  <a:spcPct val="0"/>
                </a:spcAft>
                <a:defRPr>
                  <a:solidFill>
                    <a:schemeClr val="tx1"/>
                  </a:solidFill>
                  <a:latin typeface="HelveticaNeueLT Std" charset="0"/>
                  <a:ea typeface="Arial" charset="0"/>
                  <a:cs typeface="Arial" charset="0"/>
                </a:defRPr>
              </a:lvl9pPr>
            </a:lstStyle>
            <a:p>
              <a:pPr algn="r" eaLnBrk="1" hangingPunct="1"/>
              <a:r>
                <a:rPr lang="en-US" altLang="x-none" sz="1600" dirty="0" smtClean="0">
                  <a:solidFill>
                    <a:srgbClr val="595959"/>
                  </a:solidFill>
                  <a:latin typeface="Helvetica Neue" charset="0"/>
                  <a:ea typeface="Helvetica Neue" charset="0"/>
                  <a:cs typeface="Helvetica Neue" charset="0"/>
                </a:rPr>
                <a:t>Support</a:t>
              </a:r>
              <a:endParaRPr lang="en-US" altLang="x-none" sz="1600" dirty="0">
                <a:solidFill>
                  <a:srgbClr val="595959"/>
                </a:solidFill>
                <a:latin typeface="Helvetica Neue" charset="0"/>
                <a:ea typeface="Helvetica Neue" charset="0"/>
                <a:cs typeface="Helvetica Neue" charset="0"/>
              </a:endParaRPr>
            </a:p>
          </p:txBody>
        </p:sp>
        <p:cxnSp>
          <p:nvCxnSpPr>
            <p:cNvPr id="37" name="Straight Arrow Connector 36"/>
            <p:cNvCxnSpPr>
              <a:cxnSpLocks noChangeShapeType="1"/>
            </p:cNvCxnSpPr>
            <p:nvPr/>
          </p:nvCxnSpPr>
          <p:spPr bwMode="auto">
            <a:xfrm>
              <a:off x="228600" y="5635625"/>
              <a:ext cx="3667125" cy="0"/>
            </a:xfrm>
            <a:prstGeom prst="straightConnector1">
              <a:avLst/>
            </a:prstGeom>
            <a:noFill/>
            <a:ln w="19050">
              <a:solidFill>
                <a:srgbClr val="9B9B9B"/>
              </a:solidFill>
              <a:round/>
              <a:headEnd/>
              <a:tailEnd type="oval" w="med" len="med"/>
            </a:ln>
            <a:effectLst>
              <a:outerShdw blurRad="12700" dist="12700" dir="5400000" algn="t" rotWithShape="0">
                <a:schemeClr val="tx1">
                  <a:alpha val="50000"/>
                </a:schemeClr>
              </a:outerShdw>
            </a:effectLst>
          </p:spPr>
        </p:cxnSp>
        <p:sp>
          <p:nvSpPr>
            <p:cNvPr id="38" name="TextBox 173"/>
            <p:cNvSpPr txBox="1">
              <a:spLocks noChangeArrowheads="1"/>
            </p:cNvSpPr>
            <p:nvPr/>
          </p:nvSpPr>
          <p:spPr bwMode="auto">
            <a:xfrm>
              <a:off x="233363" y="5250313"/>
              <a:ext cx="3662361" cy="37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HelveticaNeueLT Std" charset="0"/>
                  <a:ea typeface="Arial" charset="0"/>
                  <a:cs typeface="Arial" charset="0"/>
                </a:defRPr>
              </a:lvl1pPr>
              <a:lvl2pPr marL="742950" indent="-285750">
                <a:defRPr>
                  <a:solidFill>
                    <a:schemeClr val="tx1"/>
                  </a:solidFill>
                  <a:latin typeface="HelveticaNeueLT Std" charset="0"/>
                  <a:ea typeface="Arial" charset="0"/>
                  <a:cs typeface="Arial" charset="0"/>
                </a:defRPr>
              </a:lvl2pPr>
              <a:lvl3pPr marL="1143000" indent="-228600">
                <a:defRPr>
                  <a:solidFill>
                    <a:schemeClr val="tx1"/>
                  </a:solidFill>
                  <a:latin typeface="HelveticaNeueLT Std" charset="0"/>
                  <a:ea typeface="Arial" charset="0"/>
                  <a:cs typeface="Arial" charset="0"/>
                </a:defRPr>
              </a:lvl3pPr>
              <a:lvl4pPr marL="1600200" indent="-228600">
                <a:defRPr>
                  <a:solidFill>
                    <a:schemeClr val="tx1"/>
                  </a:solidFill>
                  <a:latin typeface="HelveticaNeueLT Std" charset="0"/>
                  <a:ea typeface="Arial" charset="0"/>
                  <a:cs typeface="Arial" charset="0"/>
                </a:defRPr>
              </a:lvl4pPr>
              <a:lvl5pPr marL="2057400" indent="-228600">
                <a:defRPr>
                  <a:solidFill>
                    <a:schemeClr val="tx1"/>
                  </a:solidFill>
                  <a:latin typeface="HelveticaNeueLT Std" charset="0"/>
                  <a:ea typeface="Arial" charset="0"/>
                  <a:cs typeface="Arial" charset="0"/>
                </a:defRPr>
              </a:lvl5pPr>
              <a:lvl6pPr marL="2514600" indent="-228600" fontAlgn="base">
                <a:spcBef>
                  <a:spcPct val="0"/>
                </a:spcBef>
                <a:spcAft>
                  <a:spcPct val="0"/>
                </a:spcAft>
                <a:defRPr>
                  <a:solidFill>
                    <a:schemeClr val="tx1"/>
                  </a:solidFill>
                  <a:latin typeface="HelveticaNeueLT Std" charset="0"/>
                  <a:ea typeface="Arial" charset="0"/>
                  <a:cs typeface="Arial" charset="0"/>
                </a:defRPr>
              </a:lvl6pPr>
              <a:lvl7pPr marL="2971800" indent="-228600" fontAlgn="base">
                <a:spcBef>
                  <a:spcPct val="0"/>
                </a:spcBef>
                <a:spcAft>
                  <a:spcPct val="0"/>
                </a:spcAft>
                <a:defRPr>
                  <a:solidFill>
                    <a:schemeClr val="tx1"/>
                  </a:solidFill>
                  <a:latin typeface="HelveticaNeueLT Std" charset="0"/>
                  <a:ea typeface="Arial" charset="0"/>
                  <a:cs typeface="Arial" charset="0"/>
                </a:defRPr>
              </a:lvl7pPr>
              <a:lvl8pPr marL="3429000" indent="-228600" fontAlgn="base">
                <a:spcBef>
                  <a:spcPct val="0"/>
                </a:spcBef>
                <a:spcAft>
                  <a:spcPct val="0"/>
                </a:spcAft>
                <a:defRPr>
                  <a:solidFill>
                    <a:schemeClr val="tx1"/>
                  </a:solidFill>
                  <a:latin typeface="HelveticaNeueLT Std" charset="0"/>
                  <a:ea typeface="Arial" charset="0"/>
                  <a:cs typeface="Arial" charset="0"/>
                </a:defRPr>
              </a:lvl8pPr>
              <a:lvl9pPr marL="3886200" indent="-228600" fontAlgn="base">
                <a:spcBef>
                  <a:spcPct val="0"/>
                </a:spcBef>
                <a:spcAft>
                  <a:spcPct val="0"/>
                </a:spcAft>
                <a:defRPr>
                  <a:solidFill>
                    <a:schemeClr val="tx1"/>
                  </a:solidFill>
                  <a:latin typeface="HelveticaNeueLT Std" charset="0"/>
                  <a:ea typeface="Arial" charset="0"/>
                  <a:cs typeface="Arial" charset="0"/>
                </a:defRPr>
              </a:lvl9pPr>
            </a:lstStyle>
            <a:p>
              <a:pPr eaLnBrk="1" hangingPunct="1"/>
              <a:r>
                <a:rPr lang="en-US" altLang="x-none" sz="1600" dirty="0" smtClean="0">
                  <a:solidFill>
                    <a:srgbClr val="595959"/>
                  </a:solidFill>
                  <a:latin typeface="Helvetica Neue" charset="0"/>
                  <a:ea typeface="Helvetica Neue" charset="0"/>
                  <a:cs typeface="Helvetica Neue" charset="0"/>
                </a:rPr>
                <a:t>Ops</a:t>
              </a:r>
              <a:endParaRPr lang="en-US" altLang="x-none" sz="1600" dirty="0">
                <a:solidFill>
                  <a:srgbClr val="595959"/>
                </a:solidFill>
                <a:latin typeface="Helvetica Neue" charset="0"/>
                <a:ea typeface="Helvetica Neue" charset="0"/>
                <a:cs typeface="Helvetica Neue" charset="0"/>
              </a:endParaRPr>
            </a:p>
          </p:txBody>
        </p:sp>
      </p:grpSp>
    </p:spTree>
    <p:extLst>
      <p:ext uri="{BB962C8B-B14F-4D97-AF65-F5344CB8AC3E}">
        <p14:creationId xmlns:p14="http://schemas.microsoft.com/office/powerpoint/2010/main" val="469326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smtClean="0">
                <a:solidFill>
                  <a:srgbClr val="FFFFFF"/>
                </a:solidFill>
              </a:rPr>
              <a:t>Automated, Parallel </a:t>
            </a:r>
            <a:r>
              <a:rPr lang="en-US" sz="2400" dirty="0" smtClean="0">
                <a:solidFill>
                  <a:srgbClr val="FFFFFF"/>
                </a:solidFill>
              </a:rPr>
              <a:t>Deployments</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grpSp>
        <p:nvGrpSpPr>
          <p:cNvPr id="2" name="Group 1"/>
          <p:cNvGrpSpPr/>
          <p:nvPr/>
        </p:nvGrpSpPr>
        <p:grpSpPr>
          <a:xfrm>
            <a:off x="3426777" y="657686"/>
            <a:ext cx="5414645" cy="3828128"/>
            <a:chOff x="1700213" y="1193800"/>
            <a:chExt cx="7216775" cy="5102225"/>
          </a:xfrm>
        </p:grpSpPr>
        <p:grpSp>
          <p:nvGrpSpPr>
            <p:cNvPr id="6" name="Group 7"/>
            <p:cNvGrpSpPr>
              <a:grpSpLocks/>
            </p:cNvGrpSpPr>
            <p:nvPr/>
          </p:nvGrpSpPr>
          <p:grpSpPr bwMode="auto">
            <a:xfrm>
              <a:off x="3452813" y="1193800"/>
              <a:ext cx="2684462" cy="1922463"/>
              <a:chOff x="2738438" y="1193800"/>
              <a:chExt cx="2684463" cy="1922463"/>
            </a:xfrm>
          </p:grpSpPr>
          <p:sp>
            <p:nvSpPr>
              <p:cNvPr id="7" name="Freeform 12"/>
              <p:cNvSpPr>
                <a:spLocks/>
              </p:cNvSpPr>
              <p:nvPr/>
            </p:nvSpPr>
            <p:spPr bwMode="auto">
              <a:xfrm>
                <a:off x="5205413" y="1200150"/>
                <a:ext cx="217488" cy="1916113"/>
              </a:xfrm>
              <a:custGeom>
                <a:avLst/>
                <a:gdLst>
                  <a:gd name="T0" fmla="*/ 217488 w 137"/>
                  <a:gd name="T1" fmla="*/ 438150 h 1207"/>
                  <a:gd name="T2" fmla="*/ 101600 w 137"/>
                  <a:gd name="T3" fmla="*/ 0 h 1207"/>
                  <a:gd name="T4" fmla="*/ 0 w 137"/>
                  <a:gd name="T5" fmla="*/ 385763 h 1207"/>
                  <a:gd name="T6" fmla="*/ 49213 w 137"/>
                  <a:gd name="T7" fmla="*/ 396875 h 1207"/>
                  <a:gd name="T8" fmla="*/ 49213 w 137"/>
                  <a:gd name="T9" fmla="*/ 1803400 h 1207"/>
                  <a:gd name="T10" fmla="*/ 157163 w 137"/>
                  <a:gd name="T11" fmla="*/ 1916113 h 1207"/>
                  <a:gd name="T12" fmla="*/ 157163 w 137"/>
                  <a:gd name="T13" fmla="*/ 423863 h 1207"/>
                  <a:gd name="T14" fmla="*/ 217488 w 137"/>
                  <a:gd name="T15" fmla="*/ 438150 h 1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 h="1207">
                    <a:moveTo>
                      <a:pt x="137" y="276"/>
                    </a:moveTo>
                    <a:lnTo>
                      <a:pt x="64" y="0"/>
                    </a:lnTo>
                    <a:lnTo>
                      <a:pt x="0" y="243"/>
                    </a:lnTo>
                    <a:lnTo>
                      <a:pt x="31" y="250"/>
                    </a:lnTo>
                    <a:lnTo>
                      <a:pt x="31" y="1136"/>
                    </a:lnTo>
                    <a:lnTo>
                      <a:pt x="99" y="1207"/>
                    </a:lnTo>
                    <a:lnTo>
                      <a:pt x="99" y="267"/>
                    </a:lnTo>
                    <a:lnTo>
                      <a:pt x="137" y="276"/>
                    </a:lnTo>
                    <a:close/>
                  </a:path>
                </a:pathLst>
              </a:custGeom>
              <a:gradFill rotWithShape="1">
                <a:gsLst>
                  <a:gs pos="0">
                    <a:srgbClr val="0199A1"/>
                  </a:gs>
                  <a:gs pos="99001">
                    <a:srgbClr val="01ABB3"/>
                  </a:gs>
                  <a:gs pos="100000">
                    <a:srgbClr val="01ABB3"/>
                  </a:gs>
                </a:gsLst>
                <a:lin ang="16200000" scaled="1"/>
              </a:gradFill>
              <a:ln w="9525" cap="flat" cmpd="sng">
                <a:solidFill>
                  <a:srgbClr val="048C89"/>
                </a:solidFill>
                <a:prstDash val="solid"/>
                <a:round/>
                <a:headEnd type="none" w="med" len="med"/>
                <a:tailEnd type="none" w="med" len="med"/>
              </a:ln>
            </p:spPr>
            <p:txBody>
              <a:bodyPr lIns="82124" tIns="41061" rIns="82124" bIns="41061" anchor="ctr"/>
              <a:lstStyle/>
              <a:p>
                <a:endParaRPr lang="en-US"/>
              </a:p>
            </p:txBody>
          </p:sp>
          <p:sp>
            <p:nvSpPr>
              <p:cNvPr id="8" name="Freeform 21"/>
              <p:cNvSpPr>
                <a:spLocks/>
              </p:cNvSpPr>
              <p:nvPr/>
            </p:nvSpPr>
            <p:spPr bwMode="auto">
              <a:xfrm>
                <a:off x="2738438" y="3003550"/>
                <a:ext cx="2624138" cy="112713"/>
              </a:xfrm>
              <a:custGeom>
                <a:avLst/>
                <a:gdLst>
                  <a:gd name="T0" fmla="*/ 2516188 w 1653"/>
                  <a:gd name="T1" fmla="*/ 0 h 71"/>
                  <a:gd name="T2" fmla="*/ 2624138 w 1653"/>
                  <a:gd name="T3" fmla="*/ 112713 h 71"/>
                  <a:gd name="T4" fmla="*/ 0 w 1653"/>
                  <a:gd name="T5" fmla="*/ 112713 h 71"/>
                  <a:gd name="T6" fmla="*/ 0 w 1653"/>
                  <a:gd name="T7" fmla="*/ 0 h 71"/>
                  <a:gd name="T8" fmla="*/ 2516188 w 1653"/>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3" h="71">
                    <a:moveTo>
                      <a:pt x="1585" y="0"/>
                    </a:moveTo>
                    <a:lnTo>
                      <a:pt x="1653" y="71"/>
                    </a:lnTo>
                    <a:lnTo>
                      <a:pt x="0" y="71"/>
                    </a:lnTo>
                    <a:lnTo>
                      <a:pt x="0" y="0"/>
                    </a:lnTo>
                    <a:lnTo>
                      <a:pt x="1585" y="0"/>
                    </a:lnTo>
                    <a:close/>
                  </a:path>
                </a:pathLst>
              </a:custGeom>
              <a:gradFill rotWithShape="1">
                <a:gsLst>
                  <a:gs pos="0">
                    <a:srgbClr val="0199A1"/>
                  </a:gs>
                  <a:gs pos="100000">
                    <a:srgbClr val="015E63"/>
                  </a:gs>
                </a:gsLst>
                <a:lin ang="0" scaled="1"/>
              </a:gradFill>
              <a:ln w="9525" cap="flat" cmpd="sng">
                <a:solidFill>
                  <a:srgbClr val="048C89"/>
                </a:solidFill>
                <a:prstDash val="solid"/>
                <a:round/>
                <a:headEnd type="none" w="med" len="med"/>
                <a:tailEnd type="none" w="med" len="med"/>
              </a:ln>
              <a:effectLst>
                <a:outerShdw blurRad="38100" dist="25400" dir="5400000" algn="ctr" rotWithShape="0">
                  <a:srgbClr val="000000">
                    <a:alpha val="26999"/>
                  </a:srgbClr>
                </a:outerShdw>
              </a:effectLst>
            </p:spPr>
            <p:txBody>
              <a:bodyPr lIns="82124" tIns="41061" rIns="82124" bIns="41061" anchor="ctr"/>
              <a:lstStyle/>
              <a:p>
                <a:endParaRPr lang="en-US"/>
              </a:p>
            </p:txBody>
          </p:sp>
          <p:sp>
            <p:nvSpPr>
              <p:cNvPr id="9" name="Freeform 32"/>
              <p:cNvSpPr>
                <a:spLocks/>
              </p:cNvSpPr>
              <p:nvPr/>
            </p:nvSpPr>
            <p:spPr bwMode="auto">
              <a:xfrm>
                <a:off x="5303838" y="1193800"/>
                <a:ext cx="117475" cy="723900"/>
              </a:xfrm>
              <a:custGeom>
                <a:avLst/>
                <a:gdLst>
                  <a:gd name="T0" fmla="*/ 0 w 74"/>
                  <a:gd name="T1" fmla="*/ 0 h 456"/>
                  <a:gd name="T2" fmla="*/ 0 w 74"/>
                  <a:gd name="T3" fmla="*/ 660400 h 456"/>
                  <a:gd name="T4" fmla="*/ 57150 w 74"/>
                  <a:gd name="T5" fmla="*/ 723900 h 456"/>
                  <a:gd name="T6" fmla="*/ 57150 w 74"/>
                  <a:gd name="T7" fmla="*/ 423863 h 456"/>
                  <a:gd name="T8" fmla="*/ 117475 w 74"/>
                  <a:gd name="T9" fmla="*/ 438150 h 456"/>
                  <a:gd name="T10" fmla="*/ 0 w 74"/>
                  <a:gd name="T11" fmla="*/ 0 h 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4" h="456">
                    <a:moveTo>
                      <a:pt x="0" y="0"/>
                    </a:moveTo>
                    <a:lnTo>
                      <a:pt x="0" y="416"/>
                    </a:lnTo>
                    <a:lnTo>
                      <a:pt x="36" y="456"/>
                    </a:lnTo>
                    <a:lnTo>
                      <a:pt x="36" y="267"/>
                    </a:lnTo>
                    <a:lnTo>
                      <a:pt x="74" y="276"/>
                    </a:lnTo>
                    <a:lnTo>
                      <a:pt x="0" y="0"/>
                    </a:lnTo>
                    <a:close/>
                  </a:path>
                </a:pathLst>
              </a:custGeom>
              <a:gradFill rotWithShape="1">
                <a:gsLst>
                  <a:gs pos="0">
                    <a:srgbClr val="01315D">
                      <a:alpha val="28000"/>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 name="Oval 23"/>
            <p:cNvSpPr>
              <a:spLocks noChangeArrowheads="1"/>
            </p:cNvSpPr>
            <p:nvPr/>
          </p:nvSpPr>
          <p:spPr bwMode="auto">
            <a:xfrm>
              <a:off x="3235325" y="2843213"/>
              <a:ext cx="430213" cy="434975"/>
            </a:xfrm>
            <a:prstGeom prst="ellipse">
              <a:avLst/>
            </a:prstGeom>
            <a:gradFill rotWithShape="1">
              <a:gsLst>
                <a:gs pos="0">
                  <a:srgbClr val="7F7F7F"/>
                </a:gs>
                <a:gs pos="100000">
                  <a:srgbClr val="8A8A8A"/>
                </a:gs>
              </a:gsLst>
              <a:lin ang="16200000" scaled="1"/>
            </a:gradFill>
            <a:ln w="9525">
              <a:solidFill>
                <a:srgbClr val="606060"/>
              </a:solidFill>
              <a:round/>
              <a:headEnd/>
              <a:tailEnd/>
            </a:ln>
            <a:effectLst>
              <a:outerShdw blurRad="38100" dist="25401" dir="2700000" algn="tl" rotWithShape="0">
                <a:srgbClr val="000000">
                  <a:alpha val="25000"/>
                </a:srgbClr>
              </a:outerShdw>
            </a:effectLst>
          </p:spPr>
          <p:txBody>
            <a:bodyPr lIns="82124" tIns="41061" rIns="82124" bIns="41061" anchor="ctr"/>
            <a:lstStyle>
              <a:lvl1pPr defTabSz="814388">
                <a:defRPr>
                  <a:solidFill>
                    <a:schemeClr val="tx1"/>
                  </a:solidFill>
                  <a:latin typeface="Arial" charset="0"/>
                </a:defRPr>
              </a:lvl1pPr>
              <a:lvl2pPr marL="742950" indent="-285750" defTabSz="814388">
                <a:defRPr>
                  <a:solidFill>
                    <a:schemeClr val="tx1"/>
                  </a:solidFill>
                  <a:latin typeface="Arial" charset="0"/>
                </a:defRPr>
              </a:lvl2pPr>
              <a:lvl3pPr marL="1143000" indent="-228600" defTabSz="814388">
                <a:defRPr>
                  <a:solidFill>
                    <a:schemeClr val="tx1"/>
                  </a:solidFill>
                  <a:latin typeface="Arial" charset="0"/>
                </a:defRPr>
              </a:lvl3pPr>
              <a:lvl4pPr marL="1600200" indent="-228600" defTabSz="814388">
                <a:defRPr>
                  <a:solidFill>
                    <a:schemeClr val="tx1"/>
                  </a:solidFill>
                  <a:latin typeface="Arial" charset="0"/>
                </a:defRPr>
              </a:lvl4pPr>
              <a:lvl5pPr marL="2057400" indent="-228600" defTabSz="814388">
                <a:defRPr>
                  <a:solidFill>
                    <a:schemeClr val="tx1"/>
                  </a:solidFill>
                  <a:latin typeface="Arial" charset="0"/>
                </a:defRPr>
              </a:lvl5pPr>
              <a:lvl6pPr marL="2514600" indent="-228600" defTabSz="814388" fontAlgn="base">
                <a:spcBef>
                  <a:spcPct val="0"/>
                </a:spcBef>
                <a:spcAft>
                  <a:spcPct val="0"/>
                </a:spcAft>
                <a:defRPr>
                  <a:solidFill>
                    <a:schemeClr val="tx1"/>
                  </a:solidFill>
                  <a:latin typeface="Arial" charset="0"/>
                </a:defRPr>
              </a:lvl6pPr>
              <a:lvl7pPr marL="2971800" indent="-228600" defTabSz="814388" fontAlgn="base">
                <a:spcBef>
                  <a:spcPct val="0"/>
                </a:spcBef>
                <a:spcAft>
                  <a:spcPct val="0"/>
                </a:spcAft>
                <a:defRPr>
                  <a:solidFill>
                    <a:schemeClr val="tx1"/>
                  </a:solidFill>
                  <a:latin typeface="Arial" charset="0"/>
                </a:defRPr>
              </a:lvl7pPr>
              <a:lvl8pPr marL="3429000" indent="-228600" defTabSz="814388" fontAlgn="base">
                <a:spcBef>
                  <a:spcPct val="0"/>
                </a:spcBef>
                <a:spcAft>
                  <a:spcPct val="0"/>
                </a:spcAft>
                <a:defRPr>
                  <a:solidFill>
                    <a:schemeClr val="tx1"/>
                  </a:solidFill>
                  <a:latin typeface="Arial" charset="0"/>
                </a:defRPr>
              </a:lvl8pPr>
              <a:lvl9pPr marL="3886200" indent="-228600" defTabSz="814388" fontAlgn="base">
                <a:spcBef>
                  <a:spcPct val="0"/>
                </a:spcBef>
                <a:spcAft>
                  <a:spcPct val="0"/>
                </a:spcAft>
                <a:defRPr>
                  <a:solidFill>
                    <a:schemeClr val="tx1"/>
                  </a:solidFill>
                  <a:latin typeface="Arial" charset="0"/>
                </a:defRPr>
              </a:lvl9pPr>
            </a:lstStyle>
            <a:p>
              <a:pPr algn="ctr">
                <a:lnSpc>
                  <a:spcPct val="90000"/>
                </a:lnSpc>
              </a:pPr>
              <a:endParaRPr lang="x-none" altLang="x-none"/>
            </a:p>
          </p:txBody>
        </p:sp>
        <p:grpSp>
          <p:nvGrpSpPr>
            <p:cNvPr id="11" name="Group 68"/>
            <p:cNvGrpSpPr>
              <a:grpSpLocks/>
            </p:cNvGrpSpPr>
            <p:nvPr/>
          </p:nvGrpSpPr>
          <p:grpSpPr bwMode="auto">
            <a:xfrm>
              <a:off x="3324225" y="1196975"/>
              <a:ext cx="3140075" cy="2246313"/>
              <a:chOff x="2609850" y="1196975"/>
              <a:chExt cx="3140076" cy="2246313"/>
            </a:xfrm>
          </p:grpSpPr>
          <p:sp>
            <p:nvSpPr>
              <p:cNvPr id="12" name="Freeform 13"/>
              <p:cNvSpPr>
                <a:spLocks/>
              </p:cNvSpPr>
              <p:nvPr/>
            </p:nvSpPr>
            <p:spPr bwMode="auto">
              <a:xfrm>
                <a:off x="5456238" y="1200150"/>
                <a:ext cx="293688" cy="2243138"/>
              </a:xfrm>
              <a:custGeom>
                <a:avLst/>
                <a:gdLst>
                  <a:gd name="T0" fmla="*/ 293688 w 185"/>
                  <a:gd name="T1" fmla="*/ 514350 h 1413"/>
                  <a:gd name="T2" fmla="*/ 139700 w 185"/>
                  <a:gd name="T3" fmla="*/ 0 h 1413"/>
                  <a:gd name="T4" fmla="*/ 0 w 185"/>
                  <a:gd name="T5" fmla="*/ 446088 h 1413"/>
                  <a:gd name="T6" fmla="*/ 68263 w 185"/>
                  <a:gd name="T7" fmla="*/ 460375 h 1413"/>
                  <a:gd name="T8" fmla="*/ 68263 w 185"/>
                  <a:gd name="T9" fmla="*/ 2084388 h 1413"/>
                  <a:gd name="T10" fmla="*/ 214313 w 185"/>
                  <a:gd name="T11" fmla="*/ 2243138 h 1413"/>
                  <a:gd name="T12" fmla="*/ 214313 w 185"/>
                  <a:gd name="T13" fmla="*/ 495300 h 1413"/>
                  <a:gd name="T14" fmla="*/ 293688 w 185"/>
                  <a:gd name="T15" fmla="*/ 514350 h 14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413">
                    <a:moveTo>
                      <a:pt x="185" y="324"/>
                    </a:moveTo>
                    <a:lnTo>
                      <a:pt x="88" y="0"/>
                    </a:lnTo>
                    <a:lnTo>
                      <a:pt x="0" y="281"/>
                    </a:lnTo>
                    <a:lnTo>
                      <a:pt x="43" y="290"/>
                    </a:lnTo>
                    <a:lnTo>
                      <a:pt x="43" y="1313"/>
                    </a:lnTo>
                    <a:lnTo>
                      <a:pt x="135" y="1413"/>
                    </a:lnTo>
                    <a:lnTo>
                      <a:pt x="135" y="312"/>
                    </a:lnTo>
                    <a:lnTo>
                      <a:pt x="185" y="324"/>
                    </a:lnTo>
                    <a:close/>
                  </a:path>
                </a:pathLst>
              </a:custGeom>
              <a:gradFill rotWithShape="1">
                <a:gsLst>
                  <a:gs pos="0">
                    <a:srgbClr val="025663"/>
                  </a:gs>
                  <a:gs pos="99001">
                    <a:srgbClr val="02788C"/>
                  </a:gs>
                  <a:gs pos="100000">
                    <a:srgbClr val="02788C"/>
                  </a:gs>
                </a:gsLst>
                <a:lin ang="16200000" scaled="1"/>
              </a:gradFill>
              <a:ln w="9525" cap="flat" cmpd="sng">
                <a:solidFill>
                  <a:srgbClr val="034543"/>
                </a:solidFill>
                <a:prstDash val="solid"/>
                <a:round/>
                <a:headEnd type="none" w="med" len="med"/>
                <a:tailEnd type="none" w="med" len="med"/>
              </a:ln>
            </p:spPr>
            <p:txBody>
              <a:bodyPr lIns="82124" tIns="41061" rIns="82124" bIns="41061" anchor="ctr"/>
              <a:lstStyle/>
              <a:p>
                <a:endParaRPr lang="en-US"/>
              </a:p>
            </p:txBody>
          </p:sp>
          <p:sp>
            <p:nvSpPr>
              <p:cNvPr id="13" name="Freeform 20"/>
              <p:cNvSpPr>
                <a:spLocks/>
              </p:cNvSpPr>
              <p:nvPr/>
            </p:nvSpPr>
            <p:spPr bwMode="auto">
              <a:xfrm>
                <a:off x="2609850" y="3284538"/>
                <a:ext cx="3060700" cy="158750"/>
              </a:xfrm>
              <a:custGeom>
                <a:avLst/>
                <a:gdLst>
                  <a:gd name="T0" fmla="*/ 2914650 w 1928"/>
                  <a:gd name="T1" fmla="*/ 0 h 100"/>
                  <a:gd name="T2" fmla="*/ 3060700 w 1928"/>
                  <a:gd name="T3" fmla="*/ 158750 h 100"/>
                  <a:gd name="T4" fmla="*/ 0 w 1928"/>
                  <a:gd name="T5" fmla="*/ 158750 h 100"/>
                  <a:gd name="T6" fmla="*/ 0 w 1928"/>
                  <a:gd name="T7" fmla="*/ 0 h 100"/>
                  <a:gd name="T8" fmla="*/ 2914650 w 1928"/>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8" h="100">
                    <a:moveTo>
                      <a:pt x="1836" y="0"/>
                    </a:moveTo>
                    <a:lnTo>
                      <a:pt x="1928" y="100"/>
                    </a:lnTo>
                    <a:lnTo>
                      <a:pt x="0" y="100"/>
                    </a:lnTo>
                    <a:lnTo>
                      <a:pt x="0" y="0"/>
                    </a:lnTo>
                    <a:lnTo>
                      <a:pt x="1836" y="0"/>
                    </a:lnTo>
                    <a:close/>
                  </a:path>
                </a:pathLst>
              </a:custGeom>
              <a:gradFill rotWithShape="1">
                <a:gsLst>
                  <a:gs pos="0">
                    <a:srgbClr val="025663"/>
                  </a:gs>
                  <a:gs pos="100000">
                    <a:srgbClr val="01343D"/>
                  </a:gs>
                </a:gsLst>
                <a:lin ang="0" scaled="1"/>
              </a:gradFill>
              <a:ln w="9525" cap="flat" cmpd="sng">
                <a:solidFill>
                  <a:srgbClr val="034543"/>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4" name="Freeform 31"/>
              <p:cNvSpPr>
                <a:spLocks/>
              </p:cNvSpPr>
              <p:nvPr/>
            </p:nvSpPr>
            <p:spPr bwMode="auto">
              <a:xfrm>
                <a:off x="5592763" y="1196975"/>
                <a:ext cx="157163" cy="914400"/>
              </a:xfrm>
              <a:custGeom>
                <a:avLst/>
                <a:gdLst>
                  <a:gd name="T0" fmla="*/ 0 w 99"/>
                  <a:gd name="T1" fmla="*/ 0 h 576"/>
                  <a:gd name="T2" fmla="*/ 0 w 99"/>
                  <a:gd name="T3" fmla="*/ 858838 h 576"/>
                  <a:gd name="T4" fmla="*/ 74613 w 99"/>
                  <a:gd name="T5" fmla="*/ 914400 h 576"/>
                  <a:gd name="T6" fmla="*/ 74613 w 99"/>
                  <a:gd name="T7" fmla="*/ 495300 h 576"/>
                  <a:gd name="T8" fmla="*/ 157163 w 99"/>
                  <a:gd name="T9" fmla="*/ 514350 h 576"/>
                  <a:gd name="T10" fmla="*/ 0 w 99"/>
                  <a:gd name="T11" fmla="*/ 0 h 5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9" h="576">
                    <a:moveTo>
                      <a:pt x="0" y="0"/>
                    </a:moveTo>
                    <a:lnTo>
                      <a:pt x="0" y="541"/>
                    </a:lnTo>
                    <a:lnTo>
                      <a:pt x="47" y="576"/>
                    </a:lnTo>
                    <a:lnTo>
                      <a:pt x="47" y="312"/>
                    </a:lnTo>
                    <a:lnTo>
                      <a:pt x="99" y="324"/>
                    </a:lnTo>
                    <a:lnTo>
                      <a:pt x="0" y="0"/>
                    </a:lnTo>
                    <a:close/>
                  </a:path>
                </a:pathLst>
              </a:custGeom>
              <a:gradFill rotWithShape="1">
                <a:gsLst>
                  <a:gs pos="0">
                    <a:srgbClr val="01315D">
                      <a:alpha val="28000"/>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 name="Oval 24"/>
            <p:cNvSpPr>
              <a:spLocks noChangeArrowheads="1"/>
            </p:cNvSpPr>
            <p:nvPr/>
          </p:nvSpPr>
          <p:spPr bwMode="auto">
            <a:xfrm>
              <a:off x="3024188" y="3060700"/>
              <a:ext cx="604837" cy="603250"/>
            </a:xfrm>
            <a:prstGeom prst="ellipse">
              <a:avLst/>
            </a:prstGeom>
            <a:gradFill rotWithShape="1">
              <a:gsLst>
                <a:gs pos="0">
                  <a:srgbClr val="7F7F7F"/>
                </a:gs>
                <a:gs pos="100000">
                  <a:srgbClr val="8A8A8A"/>
                </a:gs>
              </a:gsLst>
              <a:lin ang="16200000" scaled="1"/>
            </a:gradFill>
            <a:ln w="9525">
              <a:solidFill>
                <a:srgbClr val="606060"/>
              </a:solidFill>
              <a:round/>
              <a:headEnd/>
              <a:tailEnd/>
            </a:ln>
            <a:effectLst>
              <a:outerShdw blurRad="38100" dist="25401" dir="2700000" algn="tl" rotWithShape="0">
                <a:srgbClr val="000000">
                  <a:alpha val="25000"/>
                </a:srgbClr>
              </a:outerShdw>
            </a:effectLst>
          </p:spPr>
          <p:txBody>
            <a:bodyPr lIns="82124" tIns="41061" rIns="82124" bIns="41061" anchor="ctr"/>
            <a:lstStyle>
              <a:lvl1pPr defTabSz="814388">
                <a:defRPr>
                  <a:solidFill>
                    <a:schemeClr val="tx1"/>
                  </a:solidFill>
                  <a:latin typeface="Arial" charset="0"/>
                </a:defRPr>
              </a:lvl1pPr>
              <a:lvl2pPr marL="742950" indent="-285750" defTabSz="814388">
                <a:defRPr>
                  <a:solidFill>
                    <a:schemeClr val="tx1"/>
                  </a:solidFill>
                  <a:latin typeface="Arial" charset="0"/>
                </a:defRPr>
              </a:lvl2pPr>
              <a:lvl3pPr marL="1143000" indent="-228600" defTabSz="814388">
                <a:defRPr>
                  <a:solidFill>
                    <a:schemeClr val="tx1"/>
                  </a:solidFill>
                  <a:latin typeface="Arial" charset="0"/>
                </a:defRPr>
              </a:lvl3pPr>
              <a:lvl4pPr marL="1600200" indent="-228600" defTabSz="814388">
                <a:defRPr>
                  <a:solidFill>
                    <a:schemeClr val="tx1"/>
                  </a:solidFill>
                  <a:latin typeface="Arial" charset="0"/>
                </a:defRPr>
              </a:lvl4pPr>
              <a:lvl5pPr marL="2057400" indent="-228600" defTabSz="814388">
                <a:defRPr>
                  <a:solidFill>
                    <a:schemeClr val="tx1"/>
                  </a:solidFill>
                  <a:latin typeface="Arial" charset="0"/>
                </a:defRPr>
              </a:lvl5pPr>
              <a:lvl6pPr marL="2514600" indent="-228600" defTabSz="814388" fontAlgn="base">
                <a:spcBef>
                  <a:spcPct val="0"/>
                </a:spcBef>
                <a:spcAft>
                  <a:spcPct val="0"/>
                </a:spcAft>
                <a:defRPr>
                  <a:solidFill>
                    <a:schemeClr val="tx1"/>
                  </a:solidFill>
                  <a:latin typeface="Arial" charset="0"/>
                </a:defRPr>
              </a:lvl6pPr>
              <a:lvl7pPr marL="2971800" indent="-228600" defTabSz="814388" fontAlgn="base">
                <a:spcBef>
                  <a:spcPct val="0"/>
                </a:spcBef>
                <a:spcAft>
                  <a:spcPct val="0"/>
                </a:spcAft>
                <a:defRPr>
                  <a:solidFill>
                    <a:schemeClr val="tx1"/>
                  </a:solidFill>
                  <a:latin typeface="Arial" charset="0"/>
                </a:defRPr>
              </a:lvl7pPr>
              <a:lvl8pPr marL="3429000" indent="-228600" defTabSz="814388" fontAlgn="base">
                <a:spcBef>
                  <a:spcPct val="0"/>
                </a:spcBef>
                <a:spcAft>
                  <a:spcPct val="0"/>
                </a:spcAft>
                <a:defRPr>
                  <a:solidFill>
                    <a:schemeClr val="tx1"/>
                  </a:solidFill>
                  <a:latin typeface="Arial" charset="0"/>
                </a:defRPr>
              </a:lvl8pPr>
              <a:lvl9pPr marL="3886200" indent="-228600" defTabSz="814388" fontAlgn="base">
                <a:spcBef>
                  <a:spcPct val="0"/>
                </a:spcBef>
                <a:spcAft>
                  <a:spcPct val="0"/>
                </a:spcAft>
                <a:defRPr>
                  <a:solidFill>
                    <a:schemeClr val="tx1"/>
                  </a:solidFill>
                  <a:latin typeface="Arial" charset="0"/>
                </a:defRPr>
              </a:lvl9pPr>
            </a:lstStyle>
            <a:p>
              <a:pPr algn="ctr">
                <a:lnSpc>
                  <a:spcPct val="90000"/>
                </a:lnSpc>
              </a:pPr>
              <a:endParaRPr lang="x-none" altLang="x-none"/>
            </a:p>
          </p:txBody>
        </p:sp>
        <p:grpSp>
          <p:nvGrpSpPr>
            <p:cNvPr id="16" name="Group 43"/>
            <p:cNvGrpSpPr>
              <a:grpSpLocks/>
            </p:cNvGrpSpPr>
            <p:nvPr/>
          </p:nvGrpSpPr>
          <p:grpSpPr bwMode="auto">
            <a:xfrm>
              <a:off x="2554288" y="1196975"/>
              <a:ext cx="6362700" cy="4540250"/>
              <a:chOff x="1825625" y="1196975"/>
              <a:chExt cx="6362701" cy="4540251"/>
            </a:xfrm>
          </p:grpSpPr>
          <p:sp>
            <p:nvSpPr>
              <p:cNvPr id="17" name="Freeform 16"/>
              <p:cNvSpPr>
                <a:spLocks/>
              </p:cNvSpPr>
              <p:nvPr/>
            </p:nvSpPr>
            <p:spPr bwMode="auto">
              <a:xfrm>
                <a:off x="7054850" y="1200150"/>
                <a:ext cx="1131888" cy="4537075"/>
              </a:xfrm>
              <a:custGeom>
                <a:avLst/>
                <a:gdLst>
                  <a:gd name="T0" fmla="*/ 1131888 w 713"/>
                  <a:gd name="T1" fmla="*/ 1087438 h 2858"/>
                  <a:gd name="T2" fmla="*/ 487363 w 713"/>
                  <a:gd name="T3" fmla="*/ 0 h 2858"/>
                  <a:gd name="T4" fmla="*/ 0 w 713"/>
                  <a:gd name="T5" fmla="*/ 820738 h 2858"/>
                  <a:gd name="T6" fmla="*/ 223838 w 713"/>
                  <a:gd name="T7" fmla="*/ 873125 h 2858"/>
                  <a:gd name="T8" fmla="*/ 223838 w 713"/>
                  <a:gd name="T9" fmla="*/ 3944938 h 2858"/>
                  <a:gd name="T10" fmla="*/ 782638 w 713"/>
                  <a:gd name="T11" fmla="*/ 4537075 h 2858"/>
                  <a:gd name="T12" fmla="*/ 782638 w 713"/>
                  <a:gd name="T13" fmla="*/ 1004888 h 2858"/>
                  <a:gd name="T14" fmla="*/ 1131888 w 713"/>
                  <a:gd name="T15" fmla="*/ 1087438 h 28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3" h="2858">
                    <a:moveTo>
                      <a:pt x="713" y="685"/>
                    </a:moveTo>
                    <a:lnTo>
                      <a:pt x="307" y="0"/>
                    </a:lnTo>
                    <a:lnTo>
                      <a:pt x="0" y="517"/>
                    </a:lnTo>
                    <a:lnTo>
                      <a:pt x="141" y="550"/>
                    </a:lnTo>
                    <a:lnTo>
                      <a:pt x="141" y="2485"/>
                    </a:lnTo>
                    <a:lnTo>
                      <a:pt x="493" y="2858"/>
                    </a:lnTo>
                    <a:lnTo>
                      <a:pt x="493" y="633"/>
                    </a:lnTo>
                    <a:lnTo>
                      <a:pt x="713" y="685"/>
                    </a:lnTo>
                    <a:close/>
                  </a:path>
                </a:pathLst>
              </a:custGeom>
              <a:gradFill rotWithShape="1">
                <a:gsLst>
                  <a:gs pos="0">
                    <a:srgbClr val="08A7EE"/>
                  </a:gs>
                  <a:gs pos="99001">
                    <a:srgbClr val="17B2F7"/>
                  </a:gs>
                  <a:gs pos="100000">
                    <a:srgbClr val="17B2F7"/>
                  </a:gs>
                </a:gsLst>
                <a:lin ang="16200000" scaled="1"/>
              </a:gradFill>
              <a:ln w="9525" cap="flat" cmpd="sng">
                <a:solidFill>
                  <a:srgbClr val="0195F9"/>
                </a:solidFill>
                <a:prstDash val="solid"/>
                <a:round/>
                <a:headEnd type="none" w="med" len="med"/>
                <a:tailEnd type="none" w="med" len="med"/>
              </a:ln>
            </p:spPr>
            <p:txBody>
              <a:bodyPr lIns="82124" tIns="41061" rIns="82124" bIns="41061" anchor="ctr"/>
              <a:lstStyle/>
              <a:p>
                <a:endParaRPr lang="en-US"/>
              </a:p>
            </p:txBody>
          </p:sp>
          <p:sp>
            <p:nvSpPr>
              <p:cNvPr id="18" name="Freeform 17"/>
              <p:cNvSpPr>
                <a:spLocks/>
              </p:cNvSpPr>
              <p:nvPr/>
            </p:nvSpPr>
            <p:spPr bwMode="auto">
              <a:xfrm>
                <a:off x="1825625" y="5145088"/>
                <a:ext cx="6011863" cy="592138"/>
              </a:xfrm>
              <a:custGeom>
                <a:avLst/>
                <a:gdLst>
                  <a:gd name="T0" fmla="*/ 5453063 w 3787"/>
                  <a:gd name="T1" fmla="*/ 0 h 373"/>
                  <a:gd name="T2" fmla="*/ 6011863 w 3787"/>
                  <a:gd name="T3" fmla="*/ 592138 h 373"/>
                  <a:gd name="T4" fmla="*/ 0 w 3787"/>
                  <a:gd name="T5" fmla="*/ 592138 h 373"/>
                  <a:gd name="T6" fmla="*/ 0 w 3787"/>
                  <a:gd name="T7" fmla="*/ 0 h 373"/>
                  <a:gd name="T8" fmla="*/ 5453063 w 3787"/>
                  <a:gd name="T9" fmla="*/ 0 h 3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87" h="373">
                    <a:moveTo>
                      <a:pt x="3435" y="0"/>
                    </a:moveTo>
                    <a:lnTo>
                      <a:pt x="3787" y="373"/>
                    </a:lnTo>
                    <a:lnTo>
                      <a:pt x="0" y="373"/>
                    </a:lnTo>
                    <a:lnTo>
                      <a:pt x="0" y="0"/>
                    </a:lnTo>
                    <a:lnTo>
                      <a:pt x="3435" y="0"/>
                    </a:lnTo>
                    <a:close/>
                  </a:path>
                </a:pathLst>
              </a:custGeom>
              <a:gradFill rotWithShape="1">
                <a:gsLst>
                  <a:gs pos="0">
                    <a:srgbClr val="037AB5"/>
                  </a:gs>
                  <a:gs pos="100000">
                    <a:srgbClr val="08A7EE"/>
                  </a:gs>
                </a:gsLst>
                <a:lin ang="10800000" scaled="1"/>
              </a:gradFill>
              <a:ln w="9525" cap="flat" cmpd="sng">
                <a:solidFill>
                  <a:srgbClr val="0195F9"/>
                </a:solidFill>
                <a:prstDash val="solid"/>
                <a:round/>
                <a:headEnd type="none" w="med" len="med"/>
                <a:tailEnd type="none" w="med" len="med"/>
              </a:ln>
              <a:effectLst>
                <a:outerShdw blurRad="38100" dist="25400" dir="5400000" algn="ctr" rotWithShape="0">
                  <a:srgbClr val="000000">
                    <a:alpha val="26999"/>
                  </a:srgbClr>
                </a:outerShdw>
              </a:effectLst>
            </p:spPr>
            <p:txBody>
              <a:bodyPr lIns="82124" tIns="41061" rIns="82124" bIns="41061" anchor="ctr"/>
              <a:lstStyle/>
              <a:p>
                <a:endParaRPr lang="en-US"/>
              </a:p>
            </p:txBody>
          </p:sp>
          <p:sp>
            <p:nvSpPr>
              <p:cNvPr id="19" name="Freeform 29"/>
              <p:cNvSpPr>
                <a:spLocks/>
              </p:cNvSpPr>
              <p:nvPr/>
            </p:nvSpPr>
            <p:spPr bwMode="auto">
              <a:xfrm>
                <a:off x="7542213" y="1196975"/>
                <a:ext cx="646113" cy="1830388"/>
              </a:xfrm>
              <a:custGeom>
                <a:avLst/>
                <a:gdLst>
                  <a:gd name="T0" fmla="*/ 0 w 407"/>
                  <a:gd name="T1" fmla="*/ 0 h 1153"/>
                  <a:gd name="T2" fmla="*/ 0 w 407"/>
                  <a:gd name="T3" fmla="*/ 1624013 h 1153"/>
                  <a:gd name="T4" fmla="*/ 296863 w 407"/>
                  <a:gd name="T5" fmla="*/ 1830388 h 1153"/>
                  <a:gd name="T6" fmla="*/ 296863 w 407"/>
                  <a:gd name="T7" fmla="*/ 1004888 h 1153"/>
                  <a:gd name="T8" fmla="*/ 646113 w 407"/>
                  <a:gd name="T9" fmla="*/ 1087438 h 1153"/>
                  <a:gd name="T10" fmla="*/ 0 w 407"/>
                  <a:gd name="T11" fmla="*/ 0 h 11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 h="1153">
                    <a:moveTo>
                      <a:pt x="0" y="0"/>
                    </a:moveTo>
                    <a:lnTo>
                      <a:pt x="0" y="1023"/>
                    </a:lnTo>
                    <a:lnTo>
                      <a:pt x="187" y="1153"/>
                    </a:lnTo>
                    <a:lnTo>
                      <a:pt x="187" y="633"/>
                    </a:lnTo>
                    <a:lnTo>
                      <a:pt x="407" y="685"/>
                    </a:lnTo>
                    <a:lnTo>
                      <a:pt x="0" y="0"/>
                    </a:lnTo>
                    <a:close/>
                  </a:path>
                </a:pathLst>
              </a:custGeom>
              <a:gradFill rotWithShape="1">
                <a:gsLst>
                  <a:gs pos="0">
                    <a:srgbClr val="01315D">
                      <a:alpha val="28000"/>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0" name="Group 47"/>
            <p:cNvGrpSpPr>
              <a:grpSpLocks/>
            </p:cNvGrpSpPr>
            <p:nvPr/>
          </p:nvGrpSpPr>
          <p:grpSpPr bwMode="auto">
            <a:xfrm>
              <a:off x="2949575" y="1196975"/>
              <a:ext cx="4718050" cy="3386138"/>
              <a:chOff x="2220913" y="1196975"/>
              <a:chExt cx="4718050" cy="3386138"/>
            </a:xfrm>
          </p:grpSpPr>
          <p:sp>
            <p:nvSpPr>
              <p:cNvPr id="21" name="Freeform 15"/>
              <p:cNvSpPr>
                <a:spLocks/>
              </p:cNvSpPr>
              <p:nvPr/>
            </p:nvSpPr>
            <p:spPr bwMode="auto">
              <a:xfrm>
                <a:off x="6289675" y="1200150"/>
                <a:ext cx="647700" cy="3382963"/>
              </a:xfrm>
              <a:custGeom>
                <a:avLst/>
                <a:gdLst>
                  <a:gd name="T0" fmla="*/ 647700 w 408"/>
                  <a:gd name="T1" fmla="*/ 795338 h 2131"/>
                  <a:gd name="T2" fmla="*/ 288925 w 408"/>
                  <a:gd name="T3" fmla="*/ 0 h 2131"/>
                  <a:gd name="T4" fmla="*/ 0 w 408"/>
                  <a:gd name="T5" fmla="*/ 641350 h 2131"/>
                  <a:gd name="T6" fmla="*/ 134938 w 408"/>
                  <a:gd name="T7" fmla="*/ 674688 h 2131"/>
                  <a:gd name="T8" fmla="*/ 134938 w 408"/>
                  <a:gd name="T9" fmla="*/ 3041650 h 2131"/>
                  <a:gd name="T10" fmla="*/ 457200 w 408"/>
                  <a:gd name="T11" fmla="*/ 3382963 h 2131"/>
                  <a:gd name="T12" fmla="*/ 457200 w 408"/>
                  <a:gd name="T13" fmla="*/ 749300 h 2131"/>
                  <a:gd name="T14" fmla="*/ 647700 w 408"/>
                  <a:gd name="T15" fmla="*/ 795338 h 21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8" h="2131">
                    <a:moveTo>
                      <a:pt x="408" y="501"/>
                    </a:moveTo>
                    <a:lnTo>
                      <a:pt x="182" y="0"/>
                    </a:lnTo>
                    <a:lnTo>
                      <a:pt x="0" y="404"/>
                    </a:lnTo>
                    <a:lnTo>
                      <a:pt x="85" y="425"/>
                    </a:lnTo>
                    <a:lnTo>
                      <a:pt x="85" y="1916"/>
                    </a:lnTo>
                    <a:lnTo>
                      <a:pt x="288" y="2131"/>
                    </a:lnTo>
                    <a:lnTo>
                      <a:pt x="288" y="472"/>
                    </a:lnTo>
                    <a:lnTo>
                      <a:pt x="408" y="501"/>
                    </a:lnTo>
                    <a:close/>
                  </a:path>
                </a:pathLst>
              </a:custGeom>
              <a:gradFill rotWithShape="1">
                <a:gsLst>
                  <a:gs pos="0">
                    <a:srgbClr val="0560B3"/>
                  </a:gs>
                  <a:gs pos="99001">
                    <a:srgbClr val="066CC9"/>
                  </a:gs>
                  <a:gs pos="100000">
                    <a:srgbClr val="066CC9"/>
                  </a:gs>
                </a:gsLst>
                <a:lin ang="16200000" scaled="1"/>
              </a:gradFill>
              <a:ln w="9525" cap="flat" cmpd="sng">
                <a:solidFill>
                  <a:srgbClr val="01568F"/>
                </a:solidFill>
                <a:prstDash val="solid"/>
                <a:round/>
                <a:headEnd type="none" w="med" len="med"/>
                <a:tailEnd type="none" w="med" len="med"/>
              </a:ln>
            </p:spPr>
            <p:txBody>
              <a:bodyPr lIns="82124" tIns="41061" rIns="82124" bIns="41061" anchor="ctr"/>
              <a:lstStyle/>
              <a:p>
                <a:endParaRPr lang="en-US"/>
              </a:p>
            </p:txBody>
          </p:sp>
          <p:sp>
            <p:nvSpPr>
              <p:cNvPr id="22" name="Freeform 18"/>
              <p:cNvSpPr>
                <a:spLocks/>
              </p:cNvSpPr>
              <p:nvPr/>
            </p:nvSpPr>
            <p:spPr bwMode="auto">
              <a:xfrm>
                <a:off x="2220913" y="4241800"/>
                <a:ext cx="4525963" cy="341313"/>
              </a:xfrm>
              <a:custGeom>
                <a:avLst/>
                <a:gdLst>
                  <a:gd name="T0" fmla="*/ 4203700 w 2851"/>
                  <a:gd name="T1" fmla="*/ 0 h 215"/>
                  <a:gd name="T2" fmla="*/ 4525963 w 2851"/>
                  <a:gd name="T3" fmla="*/ 341313 h 215"/>
                  <a:gd name="T4" fmla="*/ 0 w 2851"/>
                  <a:gd name="T5" fmla="*/ 341313 h 215"/>
                  <a:gd name="T6" fmla="*/ 0 w 2851"/>
                  <a:gd name="T7" fmla="*/ 0 h 215"/>
                  <a:gd name="T8" fmla="*/ 4203700 w 2851"/>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1" h="215">
                    <a:moveTo>
                      <a:pt x="2648" y="0"/>
                    </a:moveTo>
                    <a:lnTo>
                      <a:pt x="2851" y="215"/>
                    </a:lnTo>
                    <a:lnTo>
                      <a:pt x="0" y="215"/>
                    </a:lnTo>
                    <a:lnTo>
                      <a:pt x="0" y="0"/>
                    </a:lnTo>
                    <a:lnTo>
                      <a:pt x="2648" y="0"/>
                    </a:lnTo>
                    <a:close/>
                  </a:path>
                </a:pathLst>
              </a:custGeom>
              <a:gradFill rotWithShape="1">
                <a:gsLst>
                  <a:gs pos="0">
                    <a:srgbClr val="0560B3"/>
                  </a:gs>
                  <a:gs pos="100000">
                    <a:srgbClr val="043E72"/>
                  </a:gs>
                </a:gsLst>
                <a:lin ang="0" scaled="1"/>
              </a:gradFill>
              <a:ln w="9525" cap="flat" cmpd="sng">
                <a:solidFill>
                  <a:srgbClr val="01568F"/>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23" name="Freeform 28"/>
              <p:cNvSpPr>
                <a:spLocks/>
              </p:cNvSpPr>
              <p:nvPr/>
            </p:nvSpPr>
            <p:spPr bwMode="auto">
              <a:xfrm>
                <a:off x="6578600" y="1196975"/>
                <a:ext cx="360363" cy="1447800"/>
              </a:xfrm>
              <a:custGeom>
                <a:avLst/>
                <a:gdLst>
                  <a:gd name="T0" fmla="*/ 0 w 227"/>
                  <a:gd name="T1" fmla="*/ 0 h 912"/>
                  <a:gd name="T2" fmla="*/ 0 w 227"/>
                  <a:gd name="T3" fmla="*/ 1349375 h 912"/>
                  <a:gd name="T4" fmla="*/ 169863 w 227"/>
                  <a:gd name="T5" fmla="*/ 1447800 h 912"/>
                  <a:gd name="T6" fmla="*/ 169863 w 227"/>
                  <a:gd name="T7" fmla="*/ 749300 h 912"/>
                  <a:gd name="T8" fmla="*/ 360363 w 227"/>
                  <a:gd name="T9" fmla="*/ 795338 h 912"/>
                  <a:gd name="T10" fmla="*/ 0 w 227"/>
                  <a:gd name="T11" fmla="*/ 0 h 9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7" h="912">
                    <a:moveTo>
                      <a:pt x="0" y="0"/>
                    </a:moveTo>
                    <a:lnTo>
                      <a:pt x="0" y="850"/>
                    </a:lnTo>
                    <a:lnTo>
                      <a:pt x="107" y="912"/>
                    </a:lnTo>
                    <a:lnTo>
                      <a:pt x="107" y="472"/>
                    </a:lnTo>
                    <a:lnTo>
                      <a:pt x="227" y="501"/>
                    </a:lnTo>
                    <a:lnTo>
                      <a:pt x="0" y="0"/>
                    </a:lnTo>
                    <a:close/>
                  </a:path>
                </a:pathLst>
              </a:custGeom>
              <a:gradFill rotWithShape="1">
                <a:gsLst>
                  <a:gs pos="0">
                    <a:srgbClr val="01315D">
                      <a:alpha val="28000"/>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4" name="Group 57"/>
            <p:cNvGrpSpPr>
              <a:grpSpLocks/>
            </p:cNvGrpSpPr>
            <p:nvPr/>
          </p:nvGrpSpPr>
          <p:grpSpPr bwMode="auto">
            <a:xfrm>
              <a:off x="3189288" y="1196975"/>
              <a:ext cx="3759200" cy="2698750"/>
              <a:chOff x="2460625" y="1196975"/>
              <a:chExt cx="3759201" cy="2698751"/>
            </a:xfrm>
          </p:grpSpPr>
          <p:sp>
            <p:nvSpPr>
              <p:cNvPr id="25" name="Freeform 14"/>
              <p:cNvSpPr>
                <a:spLocks/>
              </p:cNvSpPr>
              <p:nvPr/>
            </p:nvSpPr>
            <p:spPr bwMode="auto">
              <a:xfrm>
                <a:off x="5797550" y="1200150"/>
                <a:ext cx="420688" cy="2695575"/>
              </a:xfrm>
              <a:custGeom>
                <a:avLst/>
                <a:gdLst>
                  <a:gd name="T0" fmla="*/ 420688 w 265"/>
                  <a:gd name="T1" fmla="*/ 625475 h 1698"/>
                  <a:gd name="T2" fmla="*/ 192088 w 265"/>
                  <a:gd name="T3" fmla="*/ 0 h 1698"/>
                  <a:gd name="T4" fmla="*/ 0 w 265"/>
                  <a:gd name="T5" fmla="*/ 528638 h 1698"/>
                  <a:gd name="T6" fmla="*/ 93663 w 265"/>
                  <a:gd name="T7" fmla="*/ 547688 h 1698"/>
                  <a:gd name="T8" fmla="*/ 93663 w 265"/>
                  <a:gd name="T9" fmla="*/ 2474913 h 1698"/>
                  <a:gd name="T10" fmla="*/ 300038 w 265"/>
                  <a:gd name="T11" fmla="*/ 2695575 h 1698"/>
                  <a:gd name="T12" fmla="*/ 300038 w 265"/>
                  <a:gd name="T13" fmla="*/ 595313 h 1698"/>
                  <a:gd name="T14" fmla="*/ 420688 w 265"/>
                  <a:gd name="T15" fmla="*/ 625475 h 16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5" h="1698">
                    <a:moveTo>
                      <a:pt x="265" y="394"/>
                    </a:moveTo>
                    <a:lnTo>
                      <a:pt x="121" y="0"/>
                    </a:lnTo>
                    <a:lnTo>
                      <a:pt x="0" y="333"/>
                    </a:lnTo>
                    <a:lnTo>
                      <a:pt x="59" y="345"/>
                    </a:lnTo>
                    <a:lnTo>
                      <a:pt x="59" y="1559"/>
                    </a:lnTo>
                    <a:lnTo>
                      <a:pt x="189" y="1698"/>
                    </a:lnTo>
                    <a:lnTo>
                      <a:pt x="189" y="375"/>
                    </a:lnTo>
                    <a:lnTo>
                      <a:pt x="265" y="394"/>
                    </a:lnTo>
                    <a:close/>
                  </a:path>
                </a:pathLst>
              </a:custGeom>
              <a:gradFill rotWithShape="1">
                <a:gsLst>
                  <a:gs pos="0">
                    <a:srgbClr val="093667"/>
                  </a:gs>
                  <a:gs pos="99001">
                    <a:srgbClr val="0D4F97"/>
                  </a:gs>
                  <a:gs pos="100000">
                    <a:srgbClr val="0D4F97"/>
                  </a:gs>
                </a:gsLst>
                <a:lin ang="16200000" scaled="1"/>
              </a:gradFill>
              <a:ln w="9525" cap="flat" cmpd="sng">
                <a:solidFill>
                  <a:srgbClr val="013253"/>
                </a:solidFill>
                <a:prstDash val="solid"/>
                <a:round/>
                <a:headEnd type="none" w="med" len="med"/>
                <a:tailEnd type="none" w="med" len="med"/>
              </a:ln>
            </p:spPr>
            <p:txBody>
              <a:bodyPr lIns="82124" tIns="41061" rIns="82124" bIns="41061" anchor="ctr"/>
              <a:lstStyle/>
              <a:p>
                <a:endParaRPr lang="en-US"/>
              </a:p>
            </p:txBody>
          </p:sp>
          <p:sp>
            <p:nvSpPr>
              <p:cNvPr id="26" name="Freeform 19"/>
              <p:cNvSpPr>
                <a:spLocks/>
              </p:cNvSpPr>
              <p:nvPr/>
            </p:nvSpPr>
            <p:spPr bwMode="auto">
              <a:xfrm>
                <a:off x="2460625" y="3675063"/>
                <a:ext cx="3636963" cy="220663"/>
              </a:xfrm>
              <a:custGeom>
                <a:avLst/>
                <a:gdLst>
                  <a:gd name="T0" fmla="*/ 3430588 w 2291"/>
                  <a:gd name="T1" fmla="*/ 0 h 139"/>
                  <a:gd name="T2" fmla="*/ 3636963 w 2291"/>
                  <a:gd name="T3" fmla="*/ 220663 h 139"/>
                  <a:gd name="T4" fmla="*/ 0 w 2291"/>
                  <a:gd name="T5" fmla="*/ 220663 h 139"/>
                  <a:gd name="T6" fmla="*/ 0 w 2291"/>
                  <a:gd name="T7" fmla="*/ 0 h 139"/>
                  <a:gd name="T8" fmla="*/ 3430588 w 2291"/>
                  <a:gd name="T9" fmla="*/ 0 h 1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1" h="139">
                    <a:moveTo>
                      <a:pt x="2161" y="0"/>
                    </a:moveTo>
                    <a:lnTo>
                      <a:pt x="2291" y="139"/>
                    </a:lnTo>
                    <a:lnTo>
                      <a:pt x="0" y="139"/>
                    </a:lnTo>
                    <a:lnTo>
                      <a:pt x="0" y="0"/>
                    </a:lnTo>
                    <a:lnTo>
                      <a:pt x="2161" y="0"/>
                    </a:lnTo>
                    <a:close/>
                  </a:path>
                </a:pathLst>
              </a:custGeom>
              <a:gradFill rotWithShape="1">
                <a:gsLst>
                  <a:gs pos="0">
                    <a:srgbClr val="093667"/>
                  </a:gs>
                  <a:gs pos="100000">
                    <a:srgbClr val="011E39"/>
                  </a:gs>
                </a:gsLst>
                <a:lin ang="0" scaled="1"/>
              </a:gradFill>
              <a:ln w="9525">
                <a:solidFill>
                  <a:srgbClr val="013253"/>
                </a:solidFill>
                <a:round/>
                <a:headEnd/>
                <a:tailEnd/>
              </a:ln>
              <a:effectLst>
                <a:outerShdw blurRad="38100" dist="25400" dir="5400000" algn="ctr" rotWithShape="0">
                  <a:srgbClr val="000000">
                    <a:alpha val="26999"/>
                  </a:srgbClr>
                </a:outerShdw>
              </a:effectLst>
            </p:spPr>
            <p:txBody>
              <a:bodyPr/>
              <a:lstStyle/>
              <a:p>
                <a:endParaRPr lang="en-US"/>
              </a:p>
            </p:txBody>
          </p:sp>
          <p:sp>
            <p:nvSpPr>
              <p:cNvPr id="27" name="Freeform 30"/>
              <p:cNvSpPr>
                <a:spLocks/>
              </p:cNvSpPr>
              <p:nvPr/>
            </p:nvSpPr>
            <p:spPr bwMode="auto">
              <a:xfrm>
                <a:off x="5989638" y="1196975"/>
                <a:ext cx="230188" cy="1143000"/>
              </a:xfrm>
              <a:custGeom>
                <a:avLst/>
                <a:gdLst>
                  <a:gd name="T0" fmla="*/ 0 w 145"/>
                  <a:gd name="T1" fmla="*/ 0 h 720"/>
                  <a:gd name="T2" fmla="*/ 0 w 145"/>
                  <a:gd name="T3" fmla="*/ 1076325 h 720"/>
                  <a:gd name="T4" fmla="*/ 109538 w 145"/>
                  <a:gd name="T5" fmla="*/ 1143000 h 720"/>
                  <a:gd name="T6" fmla="*/ 109538 w 145"/>
                  <a:gd name="T7" fmla="*/ 595313 h 720"/>
                  <a:gd name="T8" fmla="*/ 230188 w 145"/>
                  <a:gd name="T9" fmla="*/ 625475 h 720"/>
                  <a:gd name="T10" fmla="*/ 0 w 145"/>
                  <a:gd name="T11" fmla="*/ 0 h 720"/>
                  <a:gd name="T12" fmla="*/ 0 60000 65536"/>
                  <a:gd name="T13" fmla="*/ 0 60000 65536"/>
                  <a:gd name="T14" fmla="*/ 0 60000 65536"/>
                  <a:gd name="T15" fmla="*/ 0 60000 65536"/>
                  <a:gd name="T16" fmla="*/ 0 60000 65536"/>
                  <a:gd name="T17" fmla="*/ 0 60000 65536"/>
                  <a:gd name="T18" fmla="*/ 0 w 145"/>
                  <a:gd name="T19" fmla="*/ 0 h 720"/>
                  <a:gd name="T20" fmla="*/ 145 w 145"/>
                  <a:gd name="T21" fmla="*/ 720 h 720"/>
                </a:gdLst>
                <a:ahLst/>
                <a:cxnLst>
                  <a:cxn ang="T12">
                    <a:pos x="T0" y="T1"/>
                  </a:cxn>
                  <a:cxn ang="T13">
                    <a:pos x="T2" y="T3"/>
                  </a:cxn>
                  <a:cxn ang="T14">
                    <a:pos x="T4" y="T5"/>
                  </a:cxn>
                  <a:cxn ang="T15">
                    <a:pos x="T6" y="T7"/>
                  </a:cxn>
                  <a:cxn ang="T16">
                    <a:pos x="T8" y="T9"/>
                  </a:cxn>
                  <a:cxn ang="T17">
                    <a:pos x="T10" y="T11"/>
                  </a:cxn>
                </a:cxnLst>
                <a:rect l="T18" t="T19" r="T20" b="T21"/>
                <a:pathLst>
                  <a:path w="145" h="720">
                    <a:moveTo>
                      <a:pt x="0" y="0"/>
                    </a:moveTo>
                    <a:lnTo>
                      <a:pt x="0" y="678"/>
                    </a:lnTo>
                    <a:lnTo>
                      <a:pt x="69" y="720"/>
                    </a:lnTo>
                    <a:lnTo>
                      <a:pt x="69" y="375"/>
                    </a:lnTo>
                    <a:lnTo>
                      <a:pt x="145" y="394"/>
                    </a:lnTo>
                    <a:lnTo>
                      <a:pt x="0" y="0"/>
                    </a:lnTo>
                    <a:close/>
                  </a:path>
                </a:pathLst>
              </a:custGeom>
              <a:gradFill rotWithShape="1">
                <a:gsLst>
                  <a:gs pos="0">
                    <a:srgbClr val="000C16">
                      <a:alpha val="34901"/>
                    </a:srgbClr>
                  </a:gs>
                  <a:gs pos="100000">
                    <a:schemeClr val="bg1">
                      <a:alpha val="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altLang="x-none"/>
                  <a:t> </a:t>
                </a:r>
              </a:p>
            </p:txBody>
          </p:sp>
        </p:grpSp>
        <p:sp>
          <p:nvSpPr>
            <p:cNvPr id="28" name="Oval 25"/>
            <p:cNvSpPr>
              <a:spLocks noChangeArrowheads="1"/>
            </p:cNvSpPr>
            <p:nvPr/>
          </p:nvSpPr>
          <p:spPr bwMode="auto">
            <a:xfrm>
              <a:off x="2765425" y="3363913"/>
              <a:ext cx="847725" cy="847725"/>
            </a:xfrm>
            <a:prstGeom prst="ellipse">
              <a:avLst/>
            </a:prstGeom>
            <a:gradFill rotWithShape="1">
              <a:gsLst>
                <a:gs pos="0">
                  <a:srgbClr val="7F7F7F"/>
                </a:gs>
                <a:gs pos="100000">
                  <a:srgbClr val="8A8A8A"/>
                </a:gs>
              </a:gsLst>
              <a:lin ang="16200000" scaled="1"/>
            </a:gradFill>
            <a:ln w="9525">
              <a:solidFill>
                <a:srgbClr val="606060"/>
              </a:solidFill>
              <a:round/>
              <a:headEnd/>
              <a:tailEnd/>
            </a:ln>
            <a:effectLst>
              <a:outerShdw blurRad="38100" dist="25401" dir="2700000" algn="tl" rotWithShape="0">
                <a:srgbClr val="000000">
                  <a:alpha val="25000"/>
                </a:srgbClr>
              </a:outerShdw>
            </a:effectLst>
          </p:spPr>
          <p:txBody>
            <a:bodyPr lIns="82124" tIns="41061" rIns="82124" bIns="41061" anchor="ctr"/>
            <a:lstStyle>
              <a:lvl1pPr defTabSz="814388">
                <a:defRPr>
                  <a:solidFill>
                    <a:schemeClr val="tx1"/>
                  </a:solidFill>
                  <a:latin typeface="Arial" charset="0"/>
                </a:defRPr>
              </a:lvl1pPr>
              <a:lvl2pPr marL="742950" indent="-285750" defTabSz="814388">
                <a:defRPr>
                  <a:solidFill>
                    <a:schemeClr val="tx1"/>
                  </a:solidFill>
                  <a:latin typeface="Arial" charset="0"/>
                </a:defRPr>
              </a:lvl2pPr>
              <a:lvl3pPr marL="1143000" indent="-228600" defTabSz="814388">
                <a:defRPr>
                  <a:solidFill>
                    <a:schemeClr val="tx1"/>
                  </a:solidFill>
                  <a:latin typeface="Arial" charset="0"/>
                </a:defRPr>
              </a:lvl3pPr>
              <a:lvl4pPr marL="1600200" indent="-228600" defTabSz="814388">
                <a:defRPr>
                  <a:solidFill>
                    <a:schemeClr val="tx1"/>
                  </a:solidFill>
                  <a:latin typeface="Arial" charset="0"/>
                </a:defRPr>
              </a:lvl4pPr>
              <a:lvl5pPr marL="2057400" indent="-228600" defTabSz="814388">
                <a:defRPr>
                  <a:solidFill>
                    <a:schemeClr val="tx1"/>
                  </a:solidFill>
                  <a:latin typeface="Arial" charset="0"/>
                </a:defRPr>
              </a:lvl5pPr>
              <a:lvl6pPr marL="2514600" indent="-228600" defTabSz="814388" fontAlgn="base">
                <a:spcBef>
                  <a:spcPct val="0"/>
                </a:spcBef>
                <a:spcAft>
                  <a:spcPct val="0"/>
                </a:spcAft>
                <a:defRPr>
                  <a:solidFill>
                    <a:schemeClr val="tx1"/>
                  </a:solidFill>
                  <a:latin typeface="Arial" charset="0"/>
                </a:defRPr>
              </a:lvl6pPr>
              <a:lvl7pPr marL="2971800" indent="-228600" defTabSz="814388" fontAlgn="base">
                <a:spcBef>
                  <a:spcPct val="0"/>
                </a:spcBef>
                <a:spcAft>
                  <a:spcPct val="0"/>
                </a:spcAft>
                <a:defRPr>
                  <a:solidFill>
                    <a:schemeClr val="tx1"/>
                  </a:solidFill>
                  <a:latin typeface="Arial" charset="0"/>
                </a:defRPr>
              </a:lvl7pPr>
              <a:lvl8pPr marL="3429000" indent="-228600" defTabSz="814388" fontAlgn="base">
                <a:spcBef>
                  <a:spcPct val="0"/>
                </a:spcBef>
                <a:spcAft>
                  <a:spcPct val="0"/>
                </a:spcAft>
                <a:defRPr>
                  <a:solidFill>
                    <a:schemeClr val="tx1"/>
                  </a:solidFill>
                  <a:latin typeface="Arial" charset="0"/>
                </a:defRPr>
              </a:lvl8pPr>
              <a:lvl9pPr marL="3886200" indent="-228600" defTabSz="814388" fontAlgn="base">
                <a:spcBef>
                  <a:spcPct val="0"/>
                </a:spcBef>
                <a:spcAft>
                  <a:spcPct val="0"/>
                </a:spcAft>
                <a:defRPr>
                  <a:solidFill>
                    <a:schemeClr val="tx1"/>
                  </a:solidFill>
                  <a:latin typeface="Arial" charset="0"/>
                </a:defRPr>
              </a:lvl9pPr>
            </a:lstStyle>
            <a:p>
              <a:pPr algn="ctr">
                <a:lnSpc>
                  <a:spcPct val="90000"/>
                </a:lnSpc>
              </a:pPr>
              <a:endParaRPr lang="x-none" altLang="x-none"/>
            </a:p>
          </p:txBody>
        </p:sp>
        <p:sp>
          <p:nvSpPr>
            <p:cNvPr id="29" name="Oval 26"/>
            <p:cNvSpPr>
              <a:spLocks noChangeArrowheads="1"/>
            </p:cNvSpPr>
            <p:nvPr/>
          </p:nvSpPr>
          <p:spPr bwMode="auto">
            <a:xfrm>
              <a:off x="2366963" y="3832225"/>
              <a:ext cx="1163637" cy="1162050"/>
            </a:xfrm>
            <a:prstGeom prst="ellipse">
              <a:avLst/>
            </a:prstGeom>
            <a:gradFill rotWithShape="1">
              <a:gsLst>
                <a:gs pos="0">
                  <a:srgbClr val="7F7F7F"/>
                </a:gs>
                <a:gs pos="100000">
                  <a:srgbClr val="8A8A8A"/>
                </a:gs>
              </a:gsLst>
              <a:lin ang="16200000" scaled="1"/>
            </a:gradFill>
            <a:ln w="9525">
              <a:solidFill>
                <a:srgbClr val="606060"/>
              </a:solidFill>
              <a:round/>
              <a:headEnd/>
              <a:tailEnd/>
            </a:ln>
            <a:effectLst>
              <a:outerShdw blurRad="38100" dist="25401" dir="2700000" algn="tl" rotWithShape="0">
                <a:srgbClr val="000000">
                  <a:alpha val="25000"/>
                </a:srgbClr>
              </a:outerShdw>
            </a:effectLst>
          </p:spPr>
          <p:txBody>
            <a:bodyPr lIns="82124" tIns="41061" rIns="82124" bIns="41061" anchor="ctr"/>
            <a:lstStyle>
              <a:lvl1pPr defTabSz="814388">
                <a:defRPr>
                  <a:solidFill>
                    <a:schemeClr val="tx1"/>
                  </a:solidFill>
                  <a:latin typeface="Arial" charset="0"/>
                </a:defRPr>
              </a:lvl1pPr>
              <a:lvl2pPr marL="742950" indent="-285750" defTabSz="814388">
                <a:defRPr>
                  <a:solidFill>
                    <a:schemeClr val="tx1"/>
                  </a:solidFill>
                  <a:latin typeface="Arial" charset="0"/>
                </a:defRPr>
              </a:lvl2pPr>
              <a:lvl3pPr marL="1143000" indent="-228600" defTabSz="814388">
                <a:defRPr>
                  <a:solidFill>
                    <a:schemeClr val="tx1"/>
                  </a:solidFill>
                  <a:latin typeface="Arial" charset="0"/>
                </a:defRPr>
              </a:lvl3pPr>
              <a:lvl4pPr marL="1600200" indent="-228600" defTabSz="814388">
                <a:defRPr>
                  <a:solidFill>
                    <a:schemeClr val="tx1"/>
                  </a:solidFill>
                  <a:latin typeface="Arial" charset="0"/>
                </a:defRPr>
              </a:lvl4pPr>
              <a:lvl5pPr marL="2057400" indent="-228600" defTabSz="814388">
                <a:defRPr>
                  <a:solidFill>
                    <a:schemeClr val="tx1"/>
                  </a:solidFill>
                  <a:latin typeface="Arial" charset="0"/>
                </a:defRPr>
              </a:lvl5pPr>
              <a:lvl6pPr marL="2514600" indent="-228600" defTabSz="814388" fontAlgn="base">
                <a:spcBef>
                  <a:spcPct val="0"/>
                </a:spcBef>
                <a:spcAft>
                  <a:spcPct val="0"/>
                </a:spcAft>
                <a:defRPr>
                  <a:solidFill>
                    <a:schemeClr val="tx1"/>
                  </a:solidFill>
                  <a:latin typeface="Arial" charset="0"/>
                </a:defRPr>
              </a:lvl6pPr>
              <a:lvl7pPr marL="2971800" indent="-228600" defTabSz="814388" fontAlgn="base">
                <a:spcBef>
                  <a:spcPct val="0"/>
                </a:spcBef>
                <a:spcAft>
                  <a:spcPct val="0"/>
                </a:spcAft>
                <a:defRPr>
                  <a:solidFill>
                    <a:schemeClr val="tx1"/>
                  </a:solidFill>
                  <a:latin typeface="Arial" charset="0"/>
                </a:defRPr>
              </a:lvl7pPr>
              <a:lvl8pPr marL="3429000" indent="-228600" defTabSz="814388" fontAlgn="base">
                <a:spcBef>
                  <a:spcPct val="0"/>
                </a:spcBef>
                <a:spcAft>
                  <a:spcPct val="0"/>
                </a:spcAft>
                <a:defRPr>
                  <a:solidFill>
                    <a:schemeClr val="tx1"/>
                  </a:solidFill>
                  <a:latin typeface="Arial" charset="0"/>
                </a:defRPr>
              </a:lvl8pPr>
              <a:lvl9pPr marL="3886200" indent="-228600" defTabSz="814388" fontAlgn="base">
                <a:spcBef>
                  <a:spcPct val="0"/>
                </a:spcBef>
                <a:spcAft>
                  <a:spcPct val="0"/>
                </a:spcAft>
                <a:defRPr>
                  <a:solidFill>
                    <a:schemeClr val="tx1"/>
                  </a:solidFill>
                  <a:latin typeface="Arial" charset="0"/>
                </a:defRPr>
              </a:lvl9pPr>
            </a:lstStyle>
            <a:p>
              <a:pPr algn="ctr">
                <a:lnSpc>
                  <a:spcPct val="90000"/>
                </a:lnSpc>
              </a:pPr>
              <a:endParaRPr lang="x-none" altLang="x-none"/>
            </a:p>
          </p:txBody>
        </p:sp>
        <p:sp>
          <p:nvSpPr>
            <p:cNvPr id="30" name="Oval 27"/>
            <p:cNvSpPr>
              <a:spLocks noChangeArrowheads="1"/>
            </p:cNvSpPr>
            <p:nvPr/>
          </p:nvSpPr>
          <p:spPr bwMode="auto">
            <a:xfrm>
              <a:off x="1700213" y="4586288"/>
              <a:ext cx="1709737" cy="1709737"/>
            </a:xfrm>
            <a:prstGeom prst="ellipse">
              <a:avLst/>
            </a:prstGeom>
            <a:gradFill rotWithShape="1">
              <a:gsLst>
                <a:gs pos="0">
                  <a:srgbClr val="7F7F7F"/>
                </a:gs>
                <a:gs pos="100000">
                  <a:srgbClr val="8A8A8A"/>
                </a:gs>
              </a:gsLst>
              <a:lin ang="16200000" scaled="1"/>
            </a:gradFill>
            <a:ln w="9525">
              <a:solidFill>
                <a:srgbClr val="606060"/>
              </a:solidFill>
              <a:round/>
              <a:headEnd/>
              <a:tailEnd/>
            </a:ln>
            <a:effectLst>
              <a:outerShdw blurRad="38100" dist="25401" dir="2700000" algn="tl" rotWithShape="0">
                <a:srgbClr val="000000">
                  <a:alpha val="25000"/>
                </a:srgbClr>
              </a:outerShdw>
            </a:effectLst>
          </p:spPr>
          <p:txBody>
            <a:bodyPr lIns="82124" tIns="41061" rIns="82124" bIns="41061" anchor="ctr"/>
            <a:lstStyle>
              <a:lvl1pPr defTabSz="814388">
                <a:defRPr>
                  <a:solidFill>
                    <a:schemeClr val="tx1"/>
                  </a:solidFill>
                  <a:latin typeface="Arial" charset="0"/>
                </a:defRPr>
              </a:lvl1pPr>
              <a:lvl2pPr marL="742950" indent="-285750" defTabSz="814388">
                <a:defRPr>
                  <a:solidFill>
                    <a:schemeClr val="tx1"/>
                  </a:solidFill>
                  <a:latin typeface="Arial" charset="0"/>
                </a:defRPr>
              </a:lvl2pPr>
              <a:lvl3pPr marL="1143000" indent="-228600" defTabSz="814388">
                <a:defRPr>
                  <a:solidFill>
                    <a:schemeClr val="tx1"/>
                  </a:solidFill>
                  <a:latin typeface="Arial" charset="0"/>
                </a:defRPr>
              </a:lvl3pPr>
              <a:lvl4pPr marL="1600200" indent="-228600" defTabSz="814388">
                <a:defRPr>
                  <a:solidFill>
                    <a:schemeClr val="tx1"/>
                  </a:solidFill>
                  <a:latin typeface="Arial" charset="0"/>
                </a:defRPr>
              </a:lvl4pPr>
              <a:lvl5pPr marL="2057400" indent="-228600" defTabSz="814388">
                <a:defRPr>
                  <a:solidFill>
                    <a:schemeClr val="tx1"/>
                  </a:solidFill>
                  <a:latin typeface="Arial" charset="0"/>
                </a:defRPr>
              </a:lvl5pPr>
              <a:lvl6pPr marL="2514600" indent="-228600" defTabSz="814388" fontAlgn="base">
                <a:spcBef>
                  <a:spcPct val="0"/>
                </a:spcBef>
                <a:spcAft>
                  <a:spcPct val="0"/>
                </a:spcAft>
                <a:defRPr>
                  <a:solidFill>
                    <a:schemeClr val="tx1"/>
                  </a:solidFill>
                  <a:latin typeface="Arial" charset="0"/>
                </a:defRPr>
              </a:lvl6pPr>
              <a:lvl7pPr marL="2971800" indent="-228600" defTabSz="814388" fontAlgn="base">
                <a:spcBef>
                  <a:spcPct val="0"/>
                </a:spcBef>
                <a:spcAft>
                  <a:spcPct val="0"/>
                </a:spcAft>
                <a:defRPr>
                  <a:solidFill>
                    <a:schemeClr val="tx1"/>
                  </a:solidFill>
                  <a:latin typeface="Arial" charset="0"/>
                </a:defRPr>
              </a:lvl7pPr>
              <a:lvl8pPr marL="3429000" indent="-228600" defTabSz="814388" fontAlgn="base">
                <a:spcBef>
                  <a:spcPct val="0"/>
                </a:spcBef>
                <a:spcAft>
                  <a:spcPct val="0"/>
                </a:spcAft>
                <a:defRPr>
                  <a:solidFill>
                    <a:schemeClr val="tx1"/>
                  </a:solidFill>
                  <a:latin typeface="Arial" charset="0"/>
                </a:defRPr>
              </a:lvl8pPr>
              <a:lvl9pPr marL="3886200" indent="-228600" defTabSz="814388" fontAlgn="base">
                <a:spcBef>
                  <a:spcPct val="0"/>
                </a:spcBef>
                <a:spcAft>
                  <a:spcPct val="0"/>
                </a:spcAft>
                <a:defRPr>
                  <a:solidFill>
                    <a:schemeClr val="tx1"/>
                  </a:solidFill>
                  <a:latin typeface="Arial" charset="0"/>
                </a:defRPr>
              </a:lvl9pPr>
            </a:lstStyle>
            <a:p>
              <a:pPr algn="ctr">
                <a:lnSpc>
                  <a:spcPct val="90000"/>
                </a:lnSpc>
              </a:pPr>
              <a:endParaRPr lang="x-none" altLang="x-none"/>
            </a:p>
          </p:txBody>
        </p:sp>
      </p:grpSp>
    </p:spTree>
    <p:extLst>
      <p:ext uri="{BB962C8B-B14F-4D97-AF65-F5344CB8AC3E}">
        <p14:creationId xmlns:p14="http://schemas.microsoft.com/office/powerpoint/2010/main" val="20916553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Software Stack</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360" y="653927"/>
            <a:ext cx="2035279" cy="113975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50" y="3441290"/>
            <a:ext cx="2297834" cy="775519"/>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8823" y="1976898"/>
            <a:ext cx="1774353" cy="1189704"/>
          </a:xfrm>
          <a:prstGeom prst="rect">
            <a:avLst/>
          </a:prstGeom>
        </p:spPr>
      </p:pic>
    </p:spTree>
    <p:extLst>
      <p:ext uri="{BB962C8B-B14F-4D97-AF65-F5344CB8AC3E}">
        <p14:creationId xmlns:p14="http://schemas.microsoft.com/office/powerpoint/2010/main" val="1926720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Cloud Providers</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447" y="2136134"/>
            <a:ext cx="2317106" cy="871231"/>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965" y="1055371"/>
            <a:ext cx="2898070" cy="518158"/>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308" y="3146919"/>
            <a:ext cx="2307383" cy="1364262"/>
          </a:xfrm>
          <a:prstGeom prst="rect">
            <a:avLst/>
          </a:prstGeom>
        </p:spPr>
      </p:pic>
    </p:spTree>
    <p:extLst>
      <p:ext uri="{BB962C8B-B14F-4D97-AF65-F5344CB8AC3E}">
        <p14:creationId xmlns:p14="http://schemas.microsoft.com/office/powerpoint/2010/main" val="14869366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Monitoring Tools</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pic>
        <p:nvPicPr>
          <p:cNvPr id="9" name="Shape 121"/>
          <p:cNvPicPr preferRelativeResize="0"/>
          <p:nvPr/>
        </p:nvPicPr>
        <p:blipFill>
          <a:blip r:embed="rId3">
            <a:alphaModFix/>
          </a:blip>
          <a:stretch>
            <a:fillRect/>
          </a:stretch>
        </p:blipFill>
        <p:spPr>
          <a:xfrm>
            <a:off x="4840564" y="976229"/>
            <a:ext cx="2696840" cy="676441"/>
          </a:xfrm>
          <a:prstGeom prst="rect">
            <a:avLst/>
          </a:prstGeom>
          <a:noFill/>
          <a:ln>
            <a:noFill/>
          </a:ln>
        </p:spPr>
      </p:pic>
      <p:pic>
        <p:nvPicPr>
          <p:cNvPr id="10" name="Shape 125"/>
          <p:cNvPicPr preferRelativeResize="0"/>
          <p:nvPr/>
        </p:nvPicPr>
        <p:blipFill>
          <a:blip r:embed="rId4">
            <a:alphaModFix/>
          </a:blip>
          <a:stretch>
            <a:fillRect/>
          </a:stretch>
        </p:blipFill>
        <p:spPr>
          <a:xfrm>
            <a:off x="5003130" y="2285424"/>
            <a:ext cx="2185739" cy="572652"/>
          </a:xfrm>
          <a:prstGeom prst="rect">
            <a:avLst/>
          </a:prstGeom>
          <a:noFill/>
          <a:ln>
            <a:noFill/>
          </a:ln>
        </p:spPr>
      </p:pic>
      <p:pic>
        <p:nvPicPr>
          <p:cNvPr id="11" name="Shape 126"/>
          <p:cNvPicPr preferRelativeResize="0"/>
          <p:nvPr/>
        </p:nvPicPr>
        <p:blipFill>
          <a:blip r:embed="rId5">
            <a:alphaModFix/>
          </a:blip>
          <a:stretch>
            <a:fillRect/>
          </a:stretch>
        </p:blipFill>
        <p:spPr>
          <a:xfrm>
            <a:off x="4924732" y="3373671"/>
            <a:ext cx="2342535" cy="910758"/>
          </a:xfrm>
          <a:prstGeom prst="rect">
            <a:avLst/>
          </a:prstGeom>
          <a:noFill/>
          <a:ln>
            <a:noFill/>
          </a:ln>
        </p:spPr>
      </p:pic>
    </p:spTree>
    <p:extLst>
      <p:ext uri="{BB962C8B-B14F-4D97-AF65-F5344CB8AC3E}">
        <p14:creationId xmlns:p14="http://schemas.microsoft.com/office/powerpoint/2010/main" val="20729931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Deployment Automation</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pic>
        <p:nvPicPr>
          <p:cNvPr id="2" name="Picture 1"/>
          <p:cNvPicPr>
            <a:picLocks noChangeAspect="1"/>
          </p:cNvPicPr>
          <p:nvPr/>
        </p:nvPicPr>
        <p:blipFill>
          <a:blip r:embed="rId3"/>
          <a:stretch>
            <a:fillRect/>
          </a:stretch>
        </p:blipFill>
        <p:spPr>
          <a:xfrm>
            <a:off x="3575184" y="1523330"/>
            <a:ext cx="5282423" cy="2096840"/>
          </a:xfrm>
          <a:prstGeom prst="rect">
            <a:avLst/>
          </a:prstGeom>
        </p:spPr>
      </p:pic>
    </p:spTree>
    <p:extLst>
      <p:ext uri="{BB962C8B-B14F-4D97-AF65-F5344CB8AC3E}">
        <p14:creationId xmlns:p14="http://schemas.microsoft.com/office/powerpoint/2010/main" val="2002214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p:nvPr/>
        </p:nvSpPr>
        <p:spPr>
          <a:xfrm>
            <a:off x="0" y="0"/>
            <a:ext cx="9144000" cy="5162400"/>
          </a:xfrm>
          <a:prstGeom prst="rect">
            <a:avLst/>
          </a:prstGeom>
          <a:solidFill>
            <a:srgbClr val="51B2E9"/>
          </a:solidFill>
          <a:ln>
            <a:noFill/>
          </a:ln>
        </p:spPr>
        <p:txBody>
          <a:bodyPr lIns="91425" tIns="91425" rIns="91425" bIns="91425" anchor="ctr" anchorCtr="0">
            <a:noAutofit/>
          </a:bodyPr>
          <a:lstStyle/>
          <a:p>
            <a:pPr lvl="0" rtl="0">
              <a:spcBef>
                <a:spcPts val="0"/>
              </a:spcBef>
              <a:buNone/>
            </a:pPr>
            <a:endParaRPr/>
          </a:p>
        </p:txBody>
      </p:sp>
      <p:sp>
        <p:nvSpPr>
          <p:cNvPr id="144" name="Shape 144"/>
          <p:cNvSpPr txBox="1">
            <a:spLocks noGrp="1"/>
          </p:cNvSpPr>
          <p:nvPr>
            <p:ph type="title"/>
          </p:nvPr>
        </p:nvSpPr>
        <p:spPr>
          <a:xfrm>
            <a:off x="537750" y="692375"/>
            <a:ext cx="806850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3600" dirty="0">
                <a:solidFill>
                  <a:srgbClr val="FFFFFF"/>
                </a:solidFill>
              </a:rPr>
              <a:t>The </a:t>
            </a:r>
            <a:r>
              <a:rPr lang="en-US" sz="3600" dirty="0" smtClean="0">
                <a:solidFill>
                  <a:srgbClr val="FFFFFF"/>
                </a:solidFill>
              </a:rPr>
              <a:t>Release Cycle Ends </a:t>
            </a:r>
            <a:r>
              <a:rPr lang="en-US" sz="3600" dirty="0">
                <a:solidFill>
                  <a:srgbClr val="FFFFFF"/>
                </a:solidFill>
              </a:rPr>
              <a:t>When New Code is Deployed to Production</a:t>
            </a:r>
          </a:p>
        </p:txBody>
      </p:sp>
    </p:spTree>
    <p:extLst>
      <p:ext uri="{BB962C8B-B14F-4D97-AF65-F5344CB8AC3E}">
        <p14:creationId xmlns:p14="http://schemas.microsoft.com/office/powerpoint/2010/main" val="215189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p:nvPr/>
        </p:nvSpPr>
        <p:spPr>
          <a:xfrm>
            <a:off x="0" y="-18950"/>
            <a:ext cx="9144000" cy="5162400"/>
          </a:xfrm>
          <a:prstGeom prst="rect">
            <a:avLst/>
          </a:prstGeom>
          <a:solidFill>
            <a:srgbClr val="51B2E9"/>
          </a:solidFill>
          <a:ln>
            <a:noFill/>
          </a:ln>
        </p:spPr>
        <p:txBody>
          <a:bodyPr lIns="91425" tIns="91425" rIns="91425" bIns="91425" anchor="ctr" anchorCtr="0">
            <a:noAutofit/>
          </a:bodyPr>
          <a:lstStyle/>
          <a:p>
            <a:pPr lvl="0" rtl="0">
              <a:spcBef>
                <a:spcPts val="0"/>
              </a:spcBef>
              <a:buNone/>
            </a:pPr>
            <a:endParaRPr/>
          </a:p>
        </p:txBody>
      </p:sp>
      <p:sp>
        <p:nvSpPr>
          <p:cNvPr id="150" name="Shape 150"/>
          <p:cNvSpPr txBox="1">
            <a:spLocks noGrp="1"/>
          </p:cNvSpPr>
          <p:nvPr>
            <p:ph type="title"/>
          </p:nvPr>
        </p:nvSpPr>
        <p:spPr>
          <a:xfrm>
            <a:off x="537750" y="692375"/>
            <a:ext cx="8068500" cy="994200"/>
          </a:xfrm>
          <a:prstGeom prst="rect">
            <a:avLst/>
          </a:prstGeom>
          <a:noFill/>
          <a:ln>
            <a:noFill/>
          </a:ln>
        </p:spPr>
        <p:txBody>
          <a:bodyPr lIns="68575" tIns="34275" rIns="68575" bIns="34275" anchor="ctr" anchorCtr="0">
            <a:noAutofit/>
          </a:bodyPr>
          <a:lstStyle/>
          <a:p>
            <a:pPr lvl="0" algn="ctr">
              <a:buSzPct val="25000"/>
            </a:pPr>
            <a:r>
              <a:rPr lang="en-US" sz="3600" dirty="0">
                <a:solidFill>
                  <a:srgbClr val="FFFFFF"/>
                </a:solidFill>
              </a:rPr>
              <a:t>The Release Cycle Ends When New Code is Deployed to Production</a:t>
            </a:r>
          </a:p>
        </p:txBody>
      </p:sp>
      <p:sp>
        <p:nvSpPr>
          <p:cNvPr id="151" name="Shape 151"/>
          <p:cNvSpPr txBox="1"/>
          <p:nvPr/>
        </p:nvSpPr>
        <p:spPr>
          <a:xfrm rot="-1308503">
            <a:off x="1260245" y="587377"/>
            <a:ext cx="1829860" cy="662765"/>
          </a:xfrm>
          <a:prstGeom prst="rect">
            <a:avLst/>
          </a:prstGeom>
          <a:solidFill>
            <a:srgbClr val="FF0000">
              <a:alpha val="76150"/>
            </a:srgbClr>
          </a:solidFill>
          <a:ln>
            <a:noFill/>
          </a:ln>
        </p:spPr>
        <p:txBody>
          <a:bodyPr lIns="91425" tIns="91425" rIns="91425" bIns="91425" anchor="ctr" anchorCtr="0">
            <a:noAutofit/>
          </a:bodyPr>
          <a:lstStyle/>
          <a:p>
            <a:pPr lvl="0" algn="ctr" rtl="0">
              <a:spcBef>
                <a:spcPts val="0"/>
              </a:spcBef>
              <a:buNone/>
            </a:pPr>
            <a:r>
              <a:rPr lang="en-US" sz="2400">
                <a:solidFill>
                  <a:srgbClr val="FFFFFF"/>
                </a:solidFill>
              </a:rPr>
              <a:t>WRONG</a:t>
            </a:r>
          </a:p>
        </p:txBody>
      </p:sp>
      <p:sp>
        <p:nvSpPr>
          <p:cNvPr id="152" name="Shape 152"/>
          <p:cNvSpPr txBox="1">
            <a:spLocks noGrp="1"/>
          </p:cNvSpPr>
          <p:nvPr>
            <p:ph type="title"/>
          </p:nvPr>
        </p:nvSpPr>
        <p:spPr>
          <a:xfrm>
            <a:off x="537750" y="1610375"/>
            <a:ext cx="806850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3600">
                <a:solidFill>
                  <a:srgbClr val="FFFFFF"/>
                </a:solidFill>
              </a:rPr>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18950"/>
            <a:ext cx="9144000" cy="5162400"/>
          </a:xfrm>
          <a:prstGeom prst="rect">
            <a:avLst/>
          </a:prstGeom>
          <a:solidFill>
            <a:srgbClr val="51B2E9"/>
          </a:solidFill>
          <a:ln>
            <a:noFill/>
          </a:ln>
        </p:spPr>
        <p:txBody>
          <a:bodyPr lIns="91425" tIns="91425" rIns="91425" bIns="91425" anchor="ctr" anchorCtr="0">
            <a:noAutofit/>
          </a:bodyPr>
          <a:lstStyle/>
          <a:p>
            <a:pPr lvl="0" rtl="0">
              <a:spcBef>
                <a:spcPts val="0"/>
              </a:spcBef>
              <a:buNone/>
            </a:pPr>
            <a:endParaRPr/>
          </a:p>
        </p:txBody>
      </p:sp>
      <p:sp>
        <p:nvSpPr>
          <p:cNvPr id="158" name="Shape 158"/>
          <p:cNvSpPr txBox="1">
            <a:spLocks noGrp="1"/>
          </p:cNvSpPr>
          <p:nvPr>
            <p:ph type="title"/>
          </p:nvPr>
        </p:nvSpPr>
        <p:spPr>
          <a:xfrm>
            <a:off x="537750" y="692375"/>
            <a:ext cx="8068500" cy="994200"/>
          </a:xfrm>
          <a:prstGeom prst="rect">
            <a:avLst/>
          </a:prstGeom>
          <a:noFill/>
          <a:ln>
            <a:noFill/>
          </a:ln>
        </p:spPr>
        <p:txBody>
          <a:bodyPr lIns="68575" tIns="34275" rIns="68575" bIns="34275" anchor="ctr" anchorCtr="0">
            <a:noAutofit/>
          </a:bodyPr>
          <a:lstStyle/>
          <a:p>
            <a:pPr lvl="0" algn="ctr">
              <a:buSzPct val="25000"/>
            </a:pPr>
            <a:r>
              <a:rPr lang="en-US" sz="3600" dirty="0">
                <a:solidFill>
                  <a:srgbClr val="FFFFFF"/>
                </a:solidFill>
              </a:rPr>
              <a:t>The Release Cycle Ends When New Code is Deployed to Production</a:t>
            </a:r>
          </a:p>
        </p:txBody>
      </p:sp>
      <p:sp>
        <p:nvSpPr>
          <p:cNvPr id="159" name="Shape 159"/>
          <p:cNvSpPr txBox="1"/>
          <p:nvPr/>
        </p:nvSpPr>
        <p:spPr>
          <a:xfrm rot="-1308503">
            <a:off x="1260245" y="587377"/>
            <a:ext cx="1829860" cy="662765"/>
          </a:xfrm>
          <a:prstGeom prst="rect">
            <a:avLst/>
          </a:prstGeom>
          <a:solidFill>
            <a:srgbClr val="FF0000">
              <a:alpha val="76150"/>
            </a:srgbClr>
          </a:solidFill>
          <a:ln>
            <a:noFill/>
          </a:ln>
        </p:spPr>
        <p:txBody>
          <a:bodyPr lIns="91425" tIns="91425" rIns="91425" bIns="91425" anchor="ctr" anchorCtr="0">
            <a:noAutofit/>
          </a:bodyPr>
          <a:lstStyle/>
          <a:p>
            <a:pPr lvl="0" algn="ctr">
              <a:spcBef>
                <a:spcPts val="0"/>
              </a:spcBef>
              <a:buNone/>
            </a:pPr>
            <a:r>
              <a:rPr lang="en-US" sz="2400">
                <a:solidFill>
                  <a:srgbClr val="FFFFFF"/>
                </a:solidFill>
              </a:rPr>
              <a:t>WRONG</a:t>
            </a:r>
          </a:p>
        </p:txBody>
      </p:sp>
      <p:sp>
        <p:nvSpPr>
          <p:cNvPr id="160" name="Shape 160"/>
          <p:cNvSpPr txBox="1">
            <a:spLocks noGrp="1"/>
          </p:cNvSpPr>
          <p:nvPr>
            <p:ph type="title"/>
          </p:nvPr>
        </p:nvSpPr>
        <p:spPr>
          <a:xfrm>
            <a:off x="202050" y="2478350"/>
            <a:ext cx="873990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3600">
                <a:solidFill>
                  <a:srgbClr val="FFFFFF"/>
                </a:solidFill>
              </a:rPr>
              <a:t>That’s When Monster Errors Come to Life</a:t>
            </a:r>
          </a:p>
        </p:txBody>
      </p:sp>
      <p:pic>
        <p:nvPicPr>
          <p:cNvPr id="161" name="Shape 161"/>
          <p:cNvPicPr preferRelativeResize="0"/>
          <p:nvPr/>
        </p:nvPicPr>
        <p:blipFill>
          <a:blip r:embed="rId3">
            <a:alphaModFix/>
          </a:blip>
          <a:stretch>
            <a:fillRect/>
          </a:stretch>
        </p:blipFill>
        <p:spPr>
          <a:xfrm>
            <a:off x="0" y="3525892"/>
            <a:ext cx="9143999" cy="1617564"/>
          </a:xfrm>
          <a:prstGeom prst="rect">
            <a:avLst/>
          </a:prstGeom>
          <a:noFill/>
          <a:ln>
            <a:noFill/>
          </a:ln>
        </p:spPr>
      </p:pic>
      <p:sp>
        <p:nvSpPr>
          <p:cNvPr id="162" name="Shape 162"/>
          <p:cNvSpPr txBox="1">
            <a:spLocks noGrp="1"/>
          </p:cNvSpPr>
          <p:nvPr>
            <p:ph type="title"/>
          </p:nvPr>
        </p:nvSpPr>
        <p:spPr>
          <a:xfrm>
            <a:off x="537750" y="1610375"/>
            <a:ext cx="806850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3600">
                <a:solidFill>
                  <a:srgbClr val="FFFFFF"/>
                </a:solidFill>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txBox="1">
            <a:spLocks noGrp="1"/>
          </p:cNvSpPr>
          <p:nvPr>
            <p:ph type="title"/>
          </p:nvPr>
        </p:nvSpPr>
        <p:spPr>
          <a:xfrm>
            <a:off x="6134100" y="2093600"/>
            <a:ext cx="3017520" cy="994200"/>
          </a:xfrm>
          <a:prstGeom prst="rect">
            <a:avLst/>
          </a:prstGeom>
          <a:noFill/>
          <a:ln>
            <a:noFill/>
          </a:ln>
        </p:spPr>
        <p:txBody>
          <a:bodyPr lIns="68575" tIns="34275" rIns="68575" bIns="34275" anchor="ctr" anchorCtr="0">
            <a:noAutofit/>
          </a:bodyPr>
          <a:lstStyle/>
          <a:p>
            <a:pPr algn="ctr">
              <a:buSzPct val="25000"/>
            </a:pPr>
            <a:r>
              <a:rPr lang="en-US" sz="2400" dirty="0" smtClean="0">
                <a:solidFill>
                  <a:srgbClr val="FFFFFF"/>
                </a:solidFill>
              </a:rPr>
              <a:t>Monitoring Solution</a:t>
            </a:r>
            <a:endParaRPr lang="en-US" sz="2400" dirty="0">
              <a:solidFill>
                <a:srgbClr val="FFFFFF"/>
              </a:solidFill>
            </a:endParaRPr>
          </a:p>
        </p:txBody>
      </p:sp>
      <p:cxnSp>
        <p:nvCxnSpPr>
          <p:cNvPr id="136" name="Shape 136"/>
          <p:cNvCxnSpPr/>
          <p:nvPr/>
        </p:nvCxnSpPr>
        <p:spPr>
          <a:xfrm>
            <a:off x="6134100" y="326050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6134100" y="1856985"/>
            <a:ext cx="3141785" cy="0"/>
          </a:xfrm>
          <a:prstGeom prst="straightConnector1">
            <a:avLst/>
          </a:prstGeom>
          <a:noFill/>
          <a:ln w="9525" cap="flat" cmpd="sng">
            <a:solidFill>
              <a:srgbClr val="FFFFFF"/>
            </a:solidFill>
            <a:prstDash val="solid"/>
            <a:round/>
            <a:headEnd type="none" w="lg" len="lg"/>
            <a:tailEnd type="none" w="lg" len="lg"/>
          </a:ln>
        </p:spPr>
      </p:cxnSp>
      <p:pic>
        <p:nvPicPr>
          <p:cNvPr id="4" name="Picture 3"/>
          <p:cNvPicPr>
            <a:picLocks noChangeAspect="1"/>
          </p:cNvPicPr>
          <p:nvPr/>
        </p:nvPicPr>
        <p:blipFill>
          <a:blip r:embed="rId3"/>
          <a:stretch>
            <a:fillRect/>
          </a:stretch>
        </p:blipFill>
        <p:spPr>
          <a:xfrm>
            <a:off x="2143101" y="1045804"/>
            <a:ext cx="5703372" cy="3464847"/>
          </a:xfrm>
          <a:prstGeom prst="rect">
            <a:avLst/>
          </a:prstGeom>
        </p:spPr>
      </p:pic>
      <p:sp>
        <p:nvSpPr>
          <p:cNvPr id="9" name="Shape 100"/>
          <p:cNvSpPr txBox="1">
            <a:spLocks/>
          </p:cNvSpPr>
          <p:nvPr/>
        </p:nvSpPr>
        <p:spPr>
          <a:xfrm>
            <a:off x="537450" y="224700"/>
            <a:ext cx="7886700" cy="994200"/>
          </a:xfrm>
          <a:prstGeom prst="rect">
            <a:avLst/>
          </a:prstGeom>
          <a:noFill/>
          <a:ln>
            <a:noFill/>
          </a:ln>
        </p:spPr>
        <p:txBody>
          <a:bodyPr lIns="68575" tIns="34275" rIns="68575" bIns="3427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40A8F5"/>
              </a:buClr>
              <a:buSzPct val="100000"/>
              <a:buFont typeface="Helvetica Neue"/>
              <a:buNone/>
              <a:defRPr sz="3000" b="0" i="0" u="none" strike="noStrike" cap="none">
                <a:solidFill>
                  <a:srgbClr val="40A8F5"/>
                </a:solidFill>
                <a:latin typeface="Helvetica Neue"/>
                <a:ea typeface="Helvetica Neue"/>
                <a:cs typeface="Helvetica Neue"/>
                <a:sym typeface="Helvetica Neue"/>
              </a:defRPr>
            </a:lvl1pPr>
            <a:lvl2pPr lvl="1" indent="0" rtl="0">
              <a:spcBef>
                <a:spcPts val="0"/>
              </a:spcBef>
              <a:buClr>
                <a:schemeClr val="dk1"/>
              </a:buClr>
              <a:buSzPct val="100000"/>
              <a:buNone/>
              <a:defRPr sz="1400">
                <a:solidFill>
                  <a:schemeClr val="dk1"/>
                </a:solidFill>
              </a:defRPr>
            </a:lvl2pPr>
            <a:lvl3pPr lvl="2" indent="0" rtl="0">
              <a:spcBef>
                <a:spcPts val="0"/>
              </a:spcBef>
              <a:buClr>
                <a:schemeClr val="dk1"/>
              </a:buClr>
              <a:buSzPct val="100000"/>
              <a:buNone/>
              <a:defRPr sz="1400">
                <a:solidFill>
                  <a:schemeClr val="dk1"/>
                </a:solidFill>
              </a:defRPr>
            </a:lvl3pPr>
            <a:lvl4pPr lvl="3" indent="0" rtl="0">
              <a:spcBef>
                <a:spcPts val="0"/>
              </a:spcBef>
              <a:buClr>
                <a:schemeClr val="dk1"/>
              </a:buClr>
              <a:buSzPct val="100000"/>
              <a:buNone/>
              <a:defRPr sz="1400">
                <a:solidFill>
                  <a:schemeClr val="dk1"/>
                </a:solidFill>
              </a:defRPr>
            </a:lvl4pPr>
            <a:lvl5pPr lvl="4" indent="0" rtl="0">
              <a:spcBef>
                <a:spcPts val="0"/>
              </a:spcBef>
              <a:buClr>
                <a:schemeClr val="dk1"/>
              </a:buClr>
              <a:buSzPct val="100000"/>
              <a:buNone/>
              <a:defRPr sz="1400">
                <a:solidFill>
                  <a:schemeClr val="dk1"/>
                </a:solidFill>
              </a:defRPr>
            </a:lvl5pPr>
            <a:lvl6pPr lvl="5" indent="0" rtl="0">
              <a:spcBef>
                <a:spcPts val="0"/>
              </a:spcBef>
              <a:buClr>
                <a:schemeClr val="dk1"/>
              </a:buClr>
              <a:buSzPct val="100000"/>
              <a:buNone/>
              <a:defRPr sz="1400">
                <a:solidFill>
                  <a:schemeClr val="dk1"/>
                </a:solidFill>
              </a:defRPr>
            </a:lvl6pPr>
            <a:lvl7pPr lvl="6" indent="0" rtl="0">
              <a:spcBef>
                <a:spcPts val="0"/>
              </a:spcBef>
              <a:buClr>
                <a:schemeClr val="dk1"/>
              </a:buClr>
              <a:buSzPct val="100000"/>
              <a:buNone/>
              <a:defRPr sz="1400">
                <a:solidFill>
                  <a:schemeClr val="dk1"/>
                </a:solidFill>
              </a:defRPr>
            </a:lvl7pPr>
            <a:lvl8pPr lvl="7" indent="0" rtl="0">
              <a:spcBef>
                <a:spcPts val="0"/>
              </a:spcBef>
              <a:buClr>
                <a:schemeClr val="dk1"/>
              </a:buClr>
              <a:buSzPct val="100000"/>
              <a:buNone/>
              <a:defRPr sz="1400">
                <a:solidFill>
                  <a:schemeClr val="dk1"/>
                </a:solidFill>
              </a:defRPr>
            </a:lvl8pPr>
            <a:lvl9pPr lvl="8" indent="0" rtl="0">
              <a:spcBef>
                <a:spcPts val="0"/>
              </a:spcBef>
              <a:buClr>
                <a:schemeClr val="dk1"/>
              </a:buClr>
              <a:buSzPct val="100000"/>
              <a:buNone/>
              <a:defRPr sz="1400">
                <a:solidFill>
                  <a:schemeClr val="dk1"/>
                </a:solidFill>
              </a:defRPr>
            </a:lvl9pPr>
          </a:lstStyle>
          <a:p>
            <a:pPr>
              <a:buSzPct val="25000"/>
            </a:pPr>
            <a:r>
              <a:rPr lang="en-US" dirty="0" smtClean="0">
                <a:solidFill>
                  <a:srgbClr val="535359"/>
                </a:solidFill>
              </a:rPr>
              <a:t>Monitoring Solution</a:t>
            </a:r>
            <a:endParaRPr lang="en-US" dirty="0">
              <a:solidFill>
                <a:srgbClr val="535359"/>
              </a:solidFill>
            </a:endParaRPr>
          </a:p>
        </p:txBody>
      </p:sp>
    </p:spTree>
    <p:extLst>
      <p:ext uri="{BB962C8B-B14F-4D97-AF65-F5344CB8AC3E}">
        <p14:creationId xmlns:p14="http://schemas.microsoft.com/office/powerpoint/2010/main" val="1080958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389576" y="1094183"/>
            <a:ext cx="8364849" cy="2673696"/>
          </a:xfrm>
          <a:prstGeom prst="rect">
            <a:avLst/>
          </a:prstGeom>
        </p:spPr>
      </p:pic>
      <p:sp>
        <p:nvSpPr>
          <p:cNvPr id="5" name="Title 17"/>
          <p:cNvSpPr txBox="1">
            <a:spLocks/>
          </p:cNvSpPr>
          <p:nvPr/>
        </p:nvSpPr>
        <p:spPr>
          <a:xfrm>
            <a:off x="363058" y="123488"/>
            <a:ext cx="7886700" cy="80167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kern="1200">
                <a:solidFill>
                  <a:srgbClr val="40A8F5"/>
                </a:solidFill>
                <a:latin typeface="Helvetica" charset="0"/>
                <a:ea typeface="Helvetica" charset="0"/>
                <a:cs typeface="Helvetica" charset="0"/>
              </a:defRPr>
            </a:lvl1pPr>
          </a:lstStyle>
          <a:p>
            <a:pPr lvl="0"/>
            <a:r>
              <a:rPr lang="en-US" sz="1800" b="1" dirty="0">
                <a:solidFill>
                  <a:srgbClr val="768393"/>
                </a:solidFill>
                <a:latin typeface="Helvetica Neue Light" charset="0"/>
                <a:ea typeface="Helvetica Neue Light" charset="0"/>
                <a:cs typeface="Helvetica Neue Light" charset="0"/>
              </a:rPr>
              <a:t>Faster Innovation – Code Breaks More Frequently </a:t>
            </a:r>
          </a:p>
        </p:txBody>
      </p:sp>
      <p:sp>
        <p:nvSpPr>
          <p:cNvPr id="17" name="Rectangle 16"/>
          <p:cNvSpPr/>
          <p:nvPr/>
        </p:nvSpPr>
        <p:spPr>
          <a:xfrm>
            <a:off x="6323821" y="3693973"/>
            <a:ext cx="2430604" cy="415498"/>
          </a:xfrm>
          <a:prstGeom prst="rect">
            <a:avLst/>
          </a:prstGeom>
        </p:spPr>
        <p:txBody>
          <a:bodyPr wrap="square">
            <a:spAutoFit/>
          </a:bodyPr>
          <a:lstStyle/>
          <a:p>
            <a:pPr algn="ctr"/>
            <a:r>
              <a:rPr lang="en-US" sz="1050" dirty="0">
                <a:solidFill>
                  <a:schemeClr val="bg1">
                    <a:lumMod val="50000"/>
                  </a:schemeClr>
                </a:solidFill>
                <a:latin typeface="Helvetica Neue" charset="0"/>
                <a:ea typeface="Helvetica Neue" charset="0"/>
                <a:cs typeface="Helvetica Neue" charset="0"/>
              </a:rPr>
              <a:t>10-1000s JVMs + microservices.</a:t>
            </a:r>
          </a:p>
          <a:p>
            <a:pPr algn="ctr"/>
            <a:r>
              <a:rPr lang="en-US" sz="1050" b="1" dirty="0">
                <a:solidFill>
                  <a:srgbClr val="CE6758"/>
                </a:solidFill>
                <a:latin typeface="Helvetica Neue" charset="0"/>
                <a:ea typeface="Helvetica Neue" charset="0"/>
                <a:cs typeface="Helvetica Neue" charset="0"/>
              </a:rPr>
              <a:t>Code breaks</a:t>
            </a:r>
            <a:r>
              <a:rPr lang="en-US" sz="1050" dirty="0">
                <a:solidFill>
                  <a:schemeClr val="bg1">
                    <a:lumMod val="50000"/>
                  </a:schemeClr>
                </a:solidFill>
                <a:latin typeface="Helvetica Neue" charset="0"/>
                <a:ea typeface="Helvetica Neue" charset="0"/>
                <a:cs typeface="Helvetica Neue" charset="0"/>
              </a:rPr>
              <a:t>.</a:t>
            </a:r>
          </a:p>
        </p:txBody>
      </p:sp>
      <p:sp>
        <p:nvSpPr>
          <p:cNvPr id="22" name="Rectangle 21"/>
          <p:cNvSpPr/>
          <p:nvPr/>
        </p:nvSpPr>
        <p:spPr>
          <a:xfrm>
            <a:off x="500400" y="3693973"/>
            <a:ext cx="1351652" cy="415498"/>
          </a:xfrm>
          <a:prstGeom prst="rect">
            <a:avLst/>
          </a:prstGeom>
        </p:spPr>
        <p:txBody>
          <a:bodyPr wrap="none">
            <a:spAutoFit/>
          </a:bodyPr>
          <a:lstStyle/>
          <a:p>
            <a:pPr algn="ctr"/>
            <a:r>
              <a:rPr lang="en-US" sz="1050" dirty="0">
                <a:solidFill>
                  <a:schemeClr val="bg1">
                    <a:lumMod val="50000"/>
                  </a:schemeClr>
                </a:solidFill>
                <a:latin typeface="Helvetica Neue" charset="0"/>
                <a:ea typeface="Helvetica Neue" charset="0"/>
                <a:cs typeface="Helvetica Neue" charset="0"/>
              </a:rPr>
              <a:t>Moving to </a:t>
            </a:r>
            <a:r>
              <a:rPr lang="en-US" sz="1050" b="1" dirty="0">
                <a:solidFill>
                  <a:schemeClr val="bg1">
                    <a:lumMod val="50000"/>
                  </a:schemeClr>
                </a:solidFill>
                <a:latin typeface="Helvetica Neue" charset="0"/>
                <a:ea typeface="Helvetica Neue" charset="0"/>
                <a:cs typeface="Helvetica Neue" charset="0"/>
              </a:rPr>
              <a:t>CI/CD</a:t>
            </a:r>
          </a:p>
          <a:p>
            <a:pPr algn="ctr"/>
            <a:r>
              <a:rPr lang="en-US" sz="1050" dirty="0">
                <a:solidFill>
                  <a:schemeClr val="bg1">
                    <a:lumMod val="50000"/>
                  </a:schemeClr>
                </a:solidFill>
                <a:latin typeface="Helvetica Neue" charset="0"/>
                <a:ea typeface="Helvetica Neue" charset="0"/>
                <a:cs typeface="Helvetica Neue" charset="0"/>
              </a:rPr>
              <a:t>and </a:t>
            </a:r>
            <a:r>
              <a:rPr lang="en-US" sz="1050" b="1" dirty="0">
                <a:solidFill>
                  <a:schemeClr val="bg1">
                    <a:lumMod val="50000"/>
                  </a:schemeClr>
                </a:solidFill>
                <a:latin typeface="Helvetica Neue" charset="0"/>
                <a:ea typeface="Helvetica Neue" charset="0"/>
                <a:cs typeface="Helvetica Neue" charset="0"/>
              </a:rPr>
              <a:t>Microservices</a:t>
            </a:r>
          </a:p>
        </p:txBody>
      </p:sp>
      <p:sp>
        <p:nvSpPr>
          <p:cNvPr id="23" name="Rectangle 22"/>
          <p:cNvSpPr/>
          <p:nvPr/>
        </p:nvSpPr>
        <p:spPr>
          <a:xfrm>
            <a:off x="3123997" y="3693973"/>
            <a:ext cx="2273003" cy="415498"/>
          </a:xfrm>
          <a:prstGeom prst="rect">
            <a:avLst/>
          </a:prstGeom>
        </p:spPr>
        <p:txBody>
          <a:bodyPr wrap="square">
            <a:spAutoFit/>
          </a:bodyPr>
          <a:lstStyle/>
          <a:p>
            <a:pPr algn="ctr"/>
            <a:r>
              <a:rPr lang="en-US" sz="1050" dirty="0">
                <a:solidFill>
                  <a:schemeClr val="bg1">
                    <a:lumMod val="50000"/>
                  </a:schemeClr>
                </a:solidFill>
                <a:latin typeface="Helvetica Neue" charset="0"/>
                <a:ea typeface="Helvetica Neue" charset="0"/>
                <a:cs typeface="Helvetica Neue" charset="0"/>
              </a:rPr>
              <a:t>New code </a:t>
            </a:r>
            <a:r>
              <a:rPr lang="en-US" sz="1050" b="1" dirty="0">
                <a:solidFill>
                  <a:schemeClr val="bg1">
                    <a:lumMod val="50000"/>
                  </a:schemeClr>
                </a:solidFill>
                <a:latin typeface="Helvetica Neue" charset="0"/>
                <a:ea typeface="Helvetica Neue" charset="0"/>
                <a:cs typeface="Helvetica Neue" charset="0"/>
              </a:rPr>
              <a:t>deployed continuously</a:t>
            </a:r>
          </a:p>
          <a:p>
            <a:pPr algn="ctr"/>
            <a:r>
              <a:rPr lang="en-US" sz="1050" dirty="0">
                <a:solidFill>
                  <a:schemeClr val="bg1">
                    <a:lumMod val="50000"/>
                  </a:schemeClr>
                </a:solidFill>
                <a:latin typeface="Helvetica Neue" charset="0"/>
                <a:ea typeface="Helvetica Neue" charset="0"/>
                <a:cs typeface="Helvetica Neue" charset="0"/>
              </a:rPr>
              <a:t>into staging and production.</a:t>
            </a:r>
          </a:p>
        </p:txBody>
      </p:sp>
      <p:sp>
        <p:nvSpPr>
          <p:cNvPr id="6" name="Rectangle 5"/>
          <p:cNvSpPr/>
          <p:nvPr/>
        </p:nvSpPr>
        <p:spPr>
          <a:xfrm>
            <a:off x="327707" y="355176"/>
            <a:ext cx="24300" cy="324000"/>
          </a:xfrm>
          <a:prstGeom prst="rect">
            <a:avLst/>
          </a:prstGeom>
          <a:solidFill>
            <a:srgbClr val="51B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8" name="Picture 27"/>
          <p:cNvPicPr>
            <a:picLocks noChangeAspect="1"/>
          </p:cNvPicPr>
          <p:nvPr/>
        </p:nvPicPr>
        <p:blipFill>
          <a:blip r:embed="rId4">
            <a:alphaModFix amt="86000"/>
          </a:blip>
          <a:stretch>
            <a:fillRect/>
          </a:stretch>
        </p:blipFill>
        <p:spPr>
          <a:xfrm>
            <a:off x="2540977" y="3767879"/>
            <a:ext cx="283859" cy="244602"/>
          </a:xfrm>
          <a:prstGeom prst="rect">
            <a:avLst/>
          </a:prstGeom>
        </p:spPr>
      </p:pic>
      <p:pic>
        <p:nvPicPr>
          <p:cNvPr id="31" name="Picture 30"/>
          <p:cNvPicPr>
            <a:picLocks noChangeAspect="1"/>
          </p:cNvPicPr>
          <p:nvPr/>
        </p:nvPicPr>
        <p:blipFill>
          <a:blip r:embed="rId4">
            <a:alphaModFix amt="86000"/>
          </a:blip>
          <a:stretch>
            <a:fillRect/>
          </a:stretch>
        </p:blipFill>
        <p:spPr>
          <a:xfrm>
            <a:off x="5911352" y="3767879"/>
            <a:ext cx="283859" cy="244602"/>
          </a:xfrm>
          <a:prstGeom prst="rect">
            <a:avLst/>
          </a:prstGeom>
        </p:spPr>
      </p:pic>
    </p:spTree>
    <p:extLst>
      <p:ext uri="{BB962C8B-B14F-4D97-AF65-F5344CB8AC3E}">
        <p14:creationId xmlns:p14="http://schemas.microsoft.com/office/powerpoint/2010/main" val="261691457"/>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Monitoring Before </a:t>
            </a:r>
            <a:r>
              <a:rPr lang="en-US" sz="2400" dirty="0" err="1" smtClean="0">
                <a:solidFill>
                  <a:srgbClr val="FFFFFF"/>
                </a:solidFill>
              </a:rPr>
              <a:t>Splunk</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sp>
        <p:nvSpPr>
          <p:cNvPr id="2" name="TextBox 1"/>
          <p:cNvSpPr txBox="1"/>
          <p:nvPr/>
        </p:nvSpPr>
        <p:spPr>
          <a:xfrm>
            <a:off x="3185650" y="822837"/>
            <a:ext cx="5240593" cy="1671484"/>
          </a:xfrm>
          <a:prstGeom prst="rect">
            <a:avLst/>
          </a:prstGeom>
          <a:solidFill>
            <a:schemeClr val="tx1">
              <a:lumMod val="95000"/>
              <a:lumOff val="5000"/>
            </a:schemeClr>
          </a:solidFill>
          <a:ln w="19050">
            <a:solidFill>
              <a:schemeClr val="bg1">
                <a:lumMod val="85000"/>
              </a:schemeClr>
            </a:solidFill>
          </a:ln>
          <a:effectLst>
            <a:outerShdw blurRad="50800" dist="76200" dir="2700000" algn="tl" rotWithShape="0">
              <a:prstClr val="black">
                <a:alpha val="40000"/>
              </a:prstClr>
            </a:outerShdw>
          </a:effectLst>
        </p:spPr>
        <p:txBody>
          <a:bodyPr wrap="square" rtlCol="0">
            <a:noAutofit/>
          </a:bodyPr>
          <a:lstStyle/>
          <a:p>
            <a:r>
              <a:rPr lang="en-US" sz="1000" dirty="0" smtClean="0">
                <a:solidFill>
                  <a:schemeClr val="bg1">
                    <a:lumMod val="95000"/>
                  </a:schemeClr>
                </a:solidFill>
                <a:latin typeface="Courier New" charset="0"/>
                <a:ea typeface="Courier New" charset="0"/>
                <a:cs typeface="Courier New" charset="0"/>
              </a:rPr>
              <a:t>$ </a:t>
            </a:r>
            <a:r>
              <a:rPr lang="en-US" sz="1000" dirty="0" err="1" smtClean="0">
                <a:solidFill>
                  <a:schemeClr val="bg1">
                    <a:lumMod val="95000"/>
                  </a:schemeClr>
                </a:solidFill>
                <a:latin typeface="Courier New" charset="0"/>
                <a:ea typeface="Courier New" charset="0"/>
                <a:cs typeface="Courier New" charset="0"/>
              </a:rPr>
              <a:t>ssh</a:t>
            </a:r>
            <a:r>
              <a:rPr lang="en-US" sz="1000" dirty="0">
                <a:solidFill>
                  <a:schemeClr val="bg1">
                    <a:lumMod val="95000"/>
                  </a:schemeClr>
                </a:solidFill>
                <a:latin typeface="Courier New" charset="0"/>
                <a:ea typeface="Courier New" charset="0"/>
                <a:cs typeface="Courier New" charset="0"/>
              </a:rPr>
              <a:t> jmccann@tvxxre-c6-dwnexj.x1.xcal.tv</a:t>
            </a:r>
            <a:endParaRPr lang="en-US" sz="1000" dirty="0" smtClean="0">
              <a:solidFill>
                <a:schemeClr val="bg1">
                  <a:lumMod val="95000"/>
                </a:schemeClr>
              </a:solidFill>
              <a:latin typeface="Courier New" charset="0"/>
              <a:ea typeface="Courier New" charset="0"/>
              <a:cs typeface="Courier New" charset="0"/>
            </a:endParaRPr>
          </a:p>
          <a:p>
            <a:r>
              <a:rPr lang="en-US" sz="1000" dirty="0" smtClean="0">
                <a:solidFill>
                  <a:schemeClr val="bg1">
                    <a:lumMod val="95000"/>
                  </a:schemeClr>
                </a:solidFill>
                <a:latin typeface="Courier New" charset="0"/>
                <a:ea typeface="Courier New" charset="0"/>
                <a:cs typeface="Courier New" charset="0"/>
              </a:rPr>
              <a:t>$ tail -f /</a:t>
            </a:r>
            <a:r>
              <a:rPr lang="en-US" sz="1000" dirty="0" err="1" smtClean="0">
                <a:solidFill>
                  <a:schemeClr val="bg1">
                    <a:lumMod val="95000"/>
                  </a:schemeClr>
                </a:solidFill>
                <a:latin typeface="Courier New" charset="0"/>
                <a:ea typeface="Courier New" charset="0"/>
                <a:cs typeface="Courier New" charset="0"/>
              </a:rPr>
              <a:t>var</a:t>
            </a:r>
            <a:r>
              <a:rPr lang="en-US" sz="1000" dirty="0" smtClean="0">
                <a:solidFill>
                  <a:schemeClr val="bg1">
                    <a:lumMod val="95000"/>
                  </a:schemeClr>
                </a:solidFill>
                <a:latin typeface="Courier New" charset="0"/>
                <a:ea typeface="Courier New" charset="0"/>
                <a:cs typeface="Courier New" charset="0"/>
              </a:rPr>
              <a:t>/log/</a:t>
            </a:r>
            <a:r>
              <a:rPr lang="en-US" sz="1000" dirty="0" err="1" smtClean="0">
                <a:solidFill>
                  <a:schemeClr val="bg1">
                    <a:lumMod val="95000"/>
                  </a:schemeClr>
                </a:solidFill>
                <a:latin typeface="Courier New" charset="0"/>
                <a:ea typeface="Courier New" charset="0"/>
                <a:cs typeface="Courier New" charset="0"/>
              </a:rPr>
              <a:t>xreGuide.log</a:t>
            </a:r>
            <a:endParaRPr lang="en-US" sz="1000" dirty="0">
              <a:solidFill>
                <a:schemeClr val="bg1">
                  <a:lumMod val="95000"/>
                </a:schemeClr>
              </a:solidFill>
              <a:latin typeface="Courier New" charset="0"/>
              <a:ea typeface="Courier New" charset="0"/>
              <a:cs typeface="Courier New" charset="0"/>
            </a:endParaRPr>
          </a:p>
          <a:p>
            <a:r>
              <a:rPr lang="en-US" sz="1000" dirty="0" smtClean="0">
                <a:solidFill>
                  <a:schemeClr val="bg1">
                    <a:lumMod val="95000"/>
                  </a:schemeClr>
                </a:solidFill>
                <a:latin typeface="Courier New" charset="0"/>
                <a:ea typeface="Courier New" charset="0"/>
                <a:cs typeface="Courier New" charset="0"/>
              </a:rPr>
              <a:t>...</a:t>
            </a:r>
          </a:p>
          <a:p>
            <a:r>
              <a:rPr lang="en-US" sz="1000" dirty="0">
                <a:solidFill>
                  <a:schemeClr val="bg1">
                    <a:lumMod val="95000"/>
                  </a:schemeClr>
                </a:solidFill>
                <a:latin typeface="Courier New" charset="0"/>
                <a:ea typeface="Courier New" charset="0"/>
                <a:cs typeface="Courier New" charset="0"/>
              </a:rPr>
              <a:t> 2017-06-13 13:01:14,729 t=x-10 INFO c=</a:t>
            </a:r>
            <a:r>
              <a:rPr lang="en-US" sz="1000" dirty="0" err="1">
                <a:solidFill>
                  <a:schemeClr val="bg1">
                    <a:lumMod val="95000"/>
                  </a:schemeClr>
                </a:solidFill>
                <a:latin typeface="Courier New" charset="0"/>
                <a:ea typeface="Courier New" charset="0"/>
                <a:cs typeface="Courier New" charset="0"/>
              </a:rPr>
              <a:t>c.c.s.s.StartupInitHelper</a:t>
            </a:r>
            <a:r>
              <a:rPr lang="en-US" sz="1000" dirty="0">
                <a:solidFill>
                  <a:schemeClr val="bg1">
                    <a:lumMod val="95000"/>
                  </a:schemeClr>
                </a:solidFill>
                <a:latin typeface="Courier New" charset="0"/>
                <a:ea typeface="Courier New" charset="0"/>
                <a:cs typeface="Courier New" charset="0"/>
              </a:rPr>
              <a:t> Step 1: </a:t>
            </a:r>
            <a:r>
              <a:rPr lang="en-US" sz="1000" dirty="0" err="1">
                <a:solidFill>
                  <a:schemeClr val="bg1">
                    <a:lumMod val="95000"/>
                  </a:schemeClr>
                </a:solidFill>
                <a:latin typeface="Courier New" charset="0"/>
                <a:ea typeface="Courier New" charset="0"/>
                <a:cs typeface="Courier New" charset="0"/>
              </a:rPr>
              <a:t>init</a:t>
            </a:r>
            <a:r>
              <a:rPr lang="en-US" sz="1000" dirty="0">
                <a:solidFill>
                  <a:schemeClr val="bg1">
                    <a:lumMod val="95000"/>
                  </a:schemeClr>
                </a:solidFill>
                <a:latin typeface="Courier New" charset="0"/>
                <a:ea typeface="Courier New" charset="0"/>
                <a:cs typeface="Courier New" charset="0"/>
              </a:rPr>
              <a:t> </a:t>
            </a:r>
            <a:r>
              <a:rPr lang="en-US" sz="1000" dirty="0" err="1">
                <a:solidFill>
                  <a:schemeClr val="bg1">
                    <a:lumMod val="95000"/>
                  </a:schemeClr>
                </a:solidFill>
                <a:latin typeface="Courier New" charset="0"/>
                <a:ea typeface="Courier New" charset="0"/>
                <a:cs typeface="Courier New" charset="0"/>
              </a:rPr>
              <a:t>DeviceSystemApi</a:t>
            </a:r>
            <a:endParaRPr lang="en-US" sz="1000" dirty="0">
              <a:solidFill>
                <a:schemeClr val="bg1">
                  <a:lumMod val="95000"/>
                </a:schemeClr>
              </a:solidFill>
              <a:latin typeface="Courier New" charset="0"/>
              <a:ea typeface="Courier New" charset="0"/>
              <a:cs typeface="Courier New" charset="0"/>
            </a:endParaRPr>
          </a:p>
          <a:p>
            <a:r>
              <a:rPr lang="en-US" sz="1000" dirty="0">
                <a:solidFill>
                  <a:schemeClr val="bg1">
                    <a:lumMod val="95000"/>
                  </a:schemeClr>
                </a:solidFill>
                <a:latin typeface="Courier New" charset="0"/>
                <a:ea typeface="Courier New" charset="0"/>
                <a:cs typeface="Courier New" charset="0"/>
              </a:rPr>
              <a:t>2017-06-13 13:01:14,729 t=x-10 INFO c=</a:t>
            </a:r>
            <a:r>
              <a:rPr lang="en-US" sz="1000" dirty="0" err="1">
                <a:solidFill>
                  <a:schemeClr val="bg1">
                    <a:lumMod val="95000"/>
                  </a:schemeClr>
                </a:solidFill>
                <a:latin typeface="Courier New" charset="0"/>
                <a:ea typeface="Courier New" charset="0"/>
                <a:cs typeface="Courier New" charset="0"/>
              </a:rPr>
              <a:t>c.c.x.a.ServiceManagerApi</a:t>
            </a:r>
            <a:r>
              <a:rPr lang="en-US" sz="1000" dirty="0">
                <a:solidFill>
                  <a:schemeClr val="bg1">
                    <a:lumMod val="95000"/>
                  </a:schemeClr>
                </a:solidFill>
                <a:latin typeface="Courier New" charset="0"/>
                <a:ea typeface="Courier New" charset="0"/>
                <a:cs typeface="Courier New" charset="0"/>
              </a:rPr>
              <a:t> initializing API=System_6  with timeout=20000</a:t>
            </a:r>
          </a:p>
          <a:p>
            <a:r>
              <a:rPr lang="en-US" sz="1000" dirty="0">
                <a:solidFill>
                  <a:schemeClr val="bg1">
                    <a:lumMod val="95000"/>
                  </a:schemeClr>
                </a:solidFill>
                <a:latin typeface="Courier New" charset="0"/>
                <a:ea typeface="Courier New" charset="0"/>
                <a:cs typeface="Courier New" charset="0"/>
              </a:rPr>
              <a:t>2017-06-13 13:01:14,730 INFO c=</a:t>
            </a:r>
            <a:r>
              <a:rPr lang="en-US" sz="1000" dirty="0" err="1">
                <a:solidFill>
                  <a:schemeClr val="bg1">
                    <a:lumMod val="95000"/>
                  </a:schemeClr>
                </a:solidFill>
                <a:latin typeface="Courier New" charset="0"/>
                <a:ea typeface="Courier New" charset="0"/>
                <a:cs typeface="Courier New" charset="0"/>
              </a:rPr>
              <a:t>c.c.x.a.ServiceManagerApi</a:t>
            </a:r>
            <a:r>
              <a:rPr lang="en-US" sz="1000" dirty="0">
                <a:solidFill>
                  <a:schemeClr val="bg1">
                    <a:lumMod val="95000"/>
                  </a:schemeClr>
                </a:solidFill>
                <a:latin typeface="Courier New" charset="0"/>
                <a:ea typeface="Courier New" charset="0"/>
                <a:cs typeface="Courier New" charset="0"/>
              </a:rPr>
              <a:t> sending call command name=</a:t>
            </a:r>
            <a:r>
              <a:rPr lang="en-US" sz="1000" dirty="0" err="1">
                <a:solidFill>
                  <a:schemeClr val="bg1">
                    <a:lumMod val="95000"/>
                  </a:schemeClr>
                </a:solidFill>
                <a:latin typeface="Courier New" charset="0"/>
                <a:ea typeface="Courier New" charset="0"/>
                <a:cs typeface="Courier New" charset="0"/>
              </a:rPr>
              <a:t>init</a:t>
            </a:r>
            <a:r>
              <a:rPr lang="en-US" sz="1000" dirty="0">
                <a:solidFill>
                  <a:schemeClr val="bg1">
                    <a:lumMod val="95000"/>
                  </a:schemeClr>
                </a:solidFill>
                <a:latin typeface="Courier New" charset="0"/>
                <a:ea typeface="Courier New" charset="0"/>
                <a:cs typeface="Courier New" charset="0"/>
              </a:rPr>
              <a:t> </a:t>
            </a:r>
            <a:r>
              <a:rPr lang="en-US" sz="1000" dirty="0" err="1">
                <a:solidFill>
                  <a:schemeClr val="bg1">
                    <a:lumMod val="95000"/>
                  </a:schemeClr>
                </a:solidFill>
                <a:latin typeface="Courier New" charset="0"/>
                <a:ea typeface="Courier New" charset="0"/>
                <a:cs typeface="Courier New" charset="0"/>
              </a:rPr>
              <a:t>params</a:t>
            </a:r>
            <a:r>
              <a:rPr lang="en-US" sz="1000" dirty="0">
                <a:solidFill>
                  <a:schemeClr val="bg1">
                    <a:lumMod val="95000"/>
                  </a:schemeClr>
                </a:solidFill>
                <a:latin typeface="Courier New" charset="0"/>
                <a:ea typeface="Courier New" charset="0"/>
                <a:cs typeface="Courier New" charset="0"/>
              </a:rPr>
              <a:t>={System_6,} </a:t>
            </a:r>
            <a:r>
              <a:rPr lang="en-US" sz="1000" dirty="0" err="1" smtClean="0">
                <a:solidFill>
                  <a:schemeClr val="bg1">
                    <a:lumMod val="95000"/>
                  </a:schemeClr>
                </a:solidFill>
                <a:latin typeface="Courier New" charset="0"/>
                <a:ea typeface="Courier New" charset="0"/>
                <a:cs typeface="Courier New" charset="0"/>
              </a:rPr>
              <a:t>callGUID</a:t>
            </a:r>
            <a:r>
              <a:rPr lang="en-US" sz="1000" dirty="0" smtClean="0">
                <a:solidFill>
                  <a:schemeClr val="bg1">
                    <a:lumMod val="95000"/>
                  </a:schemeClr>
                </a:solidFill>
                <a:latin typeface="Courier New" charset="0"/>
                <a:ea typeface="Courier New" charset="0"/>
                <a:cs typeface="Courier New" charset="0"/>
              </a:rPr>
              <a:t>=61ccc590-5038-11e7-a1e6-005056870c99</a:t>
            </a:r>
            <a:endParaRPr lang="en-US" sz="1000" dirty="0">
              <a:solidFill>
                <a:schemeClr val="bg1">
                  <a:lumMod val="95000"/>
                </a:schemeClr>
              </a:solidFill>
              <a:latin typeface="Courier New" charset="0"/>
              <a:ea typeface="Courier New" charset="0"/>
              <a:cs typeface="Courier New" charset="0"/>
            </a:endParaRPr>
          </a:p>
        </p:txBody>
      </p:sp>
      <p:sp>
        <p:nvSpPr>
          <p:cNvPr id="7" name="TextBox 6"/>
          <p:cNvSpPr txBox="1"/>
          <p:nvPr/>
        </p:nvSpPr>
        <p:spPr>
          <a:xfrm>
            <a:off x="3357715" y="1358695"/>
            <a:ext cx="5240593" cy="1671484"/>
          </a:xfrm>
          <a:prstGeom prst="rect">
            <a:avLst/>
          </a:prstGeom>
          <a:solidFill>
            <a:schemeClr val="tx1">
              <a:lumMod val="95000"/>
              <a:lumOff val="5000"/>
            </a:schemeClr>
          </a:solidFill>
          <a:ln w="19050">
            <a:solidFill>
              <a:schemeClr val="bg1">
                <a:lumMod val="85000"/>
              </a:schemeClr>
            </a:solidFill>
          </a:ln>
          <a:effectLst>
            <a:outerShdw blurRad="50800" dist="76200" dir="2700000" algn="tl" rotWithShape="0">
              <a:prstClr val="black">
                <a:alpha val="40000"/>
              </a:prstClr>
            </a:outerShdw>
          </a:effectLst>
        </p:spPr>
        <p:txBody>
          <a:bodyPr wrap="square" rtlCol="0">
            <a:noAutofit/>
          </a:bodyPr>
          <a:lstStyle/>
          <a:p>
            <a:r>
              <a:rPr lang="en-US" sz="1000" dirty="0" smtClean="0">
                <a:solidFill>
                  <a:schemeClr val="bg1">
                    <a:lumMod val="95000"/>
                  </a:schemeClr>
                </a:solidFill>
                <a:latin typeface="Courier New" charset="0"/>
                <a:ea typeface="Courier New" charset="0"/>
                <a:cs typeface="Courier New" charset="0"/>
              </a:rPr>
              <a:t>$ </a:t>
            </a:r>
            <a:r>
              <a:rPr lang="en-US" sz="1000" dirty="0" err="1" smtClean="0">
                <a:solidFill>
                  <a:schemeClr val="bg1">
                    <a:lumMod val="95000"/>
                  </a:schemeClr>
                </a:solidFill>
                <a:latin typeface="Courier New" charset="0"/>
                <a:ea typeface="Courier New" charset="0"/>
                <a:cs typeface="Courier New" charset="0"/>
              </a:rPr>
              <a:t>ssh</a:t>
            </a:r>
            <a:r>
              <a:rPr lang="en-US" sz="1000" dirty="0">
                <a:solidFill>
                  <a:schemeClr val="bg1">
                    <a:lumMod val="95000"/>
                  </a:schemeClr>
                </a:solidFill>
                <a:latin typeface="Courier New" charset="0"/>
                <a:ea typeface="Courier New" charset="0"/>
                <a:cs typeface="Courier New" charset="0"/>
              </a:rPr>
              <a:t> jmccann@tvxxre-c5-q4zcf9.x1.xcal.tv</a:t>
            </a:r>
            <a:endParaRPr lang="en-US" sz="1000" dirty="0" smtClean="0">
              <a:solidFill>
                <a:schemeClr val="bg1">
                  <a:lumMod val="95000"/>
                </a:schemeClr>
              </a:solidFill>
              <a:latin typeface="Courier New" charset="0"/>
              <a:ea typeface="Courier New" charset="0"/>
              <a:cs typeface="Courier New" charset="0"/>
            </a:endParaRPr>
          </a:p>
          <a:p>
            <a:r>
              <a:rPr lang="en-US" sz="1000" dirty="0" smtClean="0">
                <a:solidFill>
                  <a:schemeClr val="bg1">
                    <a:lumMod val="95000"/>
                  </a:schemeClr>
                </a:solidFill>
                <a:latin typeface="Courier New" charset="0"/>
                <a:ea typeface="Courier New" charset="0"/>
                <a:cs typeface="Courier New" charset="0"/>
              </a:rPr>
              <a:t>$ tail -f /</a:t>
            </a:r>
            <a:r>
              <a:rPr lang="en-US" sz="1000" dirty="0" err="1" smtClean="0">
                <a:solidFill>
                  <a:schemeClr val="bg1">
                    <a:lumMod val="95000"/>
                  </a:schemeClr>
                </a:solidFill>
                <a:latin typeface="Courier New" charset="0"/>
                <a:ea typeface="Courier New" charset="0"/>
                <a:cs typeface="Courier New" charset="0"/>
              </a:rPr>
              <a:t>var</a:t>
            </a:r>
            <a:r>
              <a:rPr lang="en-US" sz="1000" dirty="0" smtClean="0">
                <a:solidFill>
                  <a:schemeClr val="bg1">
                    <a:lumMod val="95000"/>
                  </a:schemeClr>
                </a:solidFill>
                <a:latin typeface="Courier New" charset="0"/>
                <a:ea typeface="Courier New" charset="0"/>
                <a:cs typeface="Courier New" charset="0"/>
              </a:rPr>
              <a:t>/log/</a:t>
            </a:r>
            <a:r>
              <a:rPr lang="en-US" sz="1000" dirty="0" err="1" smtClean="0">
                <a:solidFill>
                  <a:schemeClr val="bg1">
                    <a:lumMod val="95000"/>
                  </a:schemeClr>
                </a:solidFill>
                <a:latin typeface="Courier New" charset="0"/>
                <a:ea typeface="Courier New" charset="0"/>
                <a:cs typeface="Courier New" charset="0"/>
              </a:rPr>
              <a:t>xreGuide.log</a:t>
            </a:r>
            <a:endParaRPr lang="en-US" sz="1000" dirty="0">
              <a:solidFill>
                <a:schemeClr val="bg1">
                  <a:lumMod val="95000"/>
                </a:schemeClr>
              </a:solidFill>
              <a:latin typeface="Courier New" charset="0"/>
              <a:ea typeface="Courier New" charset="0"/>
              <a:cs typeface="Courier New" charset="0"/>
            </a:endParaRPr>
          </a:p>
          <a:p>
            <a:r>
              <a:rPr lang="en-US" sz="1000" dirty="0" smtClean="0">
                <a:solidFill>
                  <a:schemeClr val="bg1">
                    <a:lumMod val="95000"/>
                  </a:schemeClr>
                </a:solidFill>
                <a:latin typeface="Courier New" charset="0"/>
                <a:ea typeface="Courier New" charset="0"/>
                <a:cs typeface="Courier New" charset="0"/>
              </a:rPr>
              <a:t>...</a:t>
            </a:r>
          </a:p>
          <a:p>
            <a:r>
              <a:rPr lang="en-US" sz="1000" dirty="0">
                <a:solidFill>
                  <a:schemeClr val="bg1">
                    <a:lumMod val="95000"/>
                  </a:schemeClr>
                </a:solidFill>
                <a:latin typeface="Courier New" charset="0"/>
                <a:ea typeface="Courier New" charset="0"/>
                <a:cs typeface="Courier New" charset="0"/>
              </a:rPr>
              <a:t> 2017-06-13 13:01:14,729 t=x-10 INFO c=</a:t>
            </a:r>
            <a:r>
              <a:rPr lang="en-US" sz="1000" dirty="0" err="1">
                <a:solidFill>
                  <a:schemeClr val="bg1">
                    <a:lumMod val="95000"/>
                  </a:schemeClr>
                </a:solidFill>
                <a:latin typeface="Courier New" charset="0"/>
                <a:ea typeface="Courier New" charset="0"/>
                <a:cs typeface="Courier New" charset="0"/>
              </a:rPr>
              <a:t>c.c.s.s.StartupInitHelper</a:t>
            </a:r>
            <a:r>
              <a:rPr lang="en-US" sz="1000" dirty="0">
                <a:solidFill>
                  <a:schemeClr val="bg1">
                    <a:lumMod val="95000"/>
                  </a:schemeClr>
                </a:solidFill>
                <a:latin typeface="Courier New" charset="0"/>
                <a:ea typeface="Courier New" charset="0"/>
                <a:cs typeface="Courier New" charset="0"/>
              </a:rPr>
              <a:t> Step 1: </a:t>
            </a:r>
            <a:r>
              <a:rPr lang="en-US" sz="1000" dirty="0" err="1">
                <a:solidFill>
                  <a:schemeClr val="bg1">
                    <a:lumMod val="95000"/>
                  </a:schemeClr>
                </a:solidFill>
                <a:latin typeface="Courier New" charset="0"/>
                <a:ea typeface="Courier New" charset="0"/>
                <a:cs typeface="Courier New" charset="0"/>
              </a:rPr>
              <a:t>init</a:t>
            </a:r>
            <a:r>
              <a:rPr lang="en-US" sz="1000" dirty="0">
                <a:solidFill>
                  <a:schemeClr val="bg1">
                    <a:lumMod val="95000"/>
                  </a:schemeClr>
                </a:solidFill>
                <a:latin typeface="Courier New" charset="0"/>
                <a:ea typeface="Courier New" charset="0"/>
                <a:cs typeface="Courier New" charset="0"/>
              </a:rPr>
              <a:t> </a:t>
            </a:r>
            <a:r>
              <a:rPr lang="en-US" sz="1000" dirty="0" err="1">
                <a:solidFill>
                  <a:schemeClr val="bg1">
                    <a:lumMod val="95000"/>
                  </a:schemeClr>
                </a:solidFill>
                <a:latin typeface="Courier New" charset="0"/>
                <a:ea typeface="Courier New" charset="0"/>
                <a:cs typeface="Courier New" charset="0"/>
              </a:rPr>
              <a:t>DeviceSystemApi</a:t>
            </a:r>
            <a:endParaRPr lang="en-US" sz="1000" dirty="0">
              <a:solidFill>
                <a:schemeClr val="bg1">
                  <a:lumMod val="95000"/>
                </a:schemeClr>
              </a:solidFill>
              <a:latin typeface="Courier New" charset="0"/>
              <a:ea typeface="Courier New" charset="0"/>
              <a:cs typeface="Courier New" charset="0"/>
            </a:endParaRPr>
          </a:p>
          <a:p>
            <a:r>
              <a:rPr lang="en-US" sz="1000" dirty="0">
                <a:solidFill>
                  <a:schemeClr val="bg1">
                    <a:lumMod val="95000"/>
                  </a:schemeClr>
                </a:solidFill>
                <a:latin typeface="Courier New" charset="0"/>
                <a:ea typeface="Courier New" charset="0"/>
                <a:cs typeface="Courier New" charset="0"/>
              </a:rPr>
              <a:t>2017-06-13 13:01:14,729 t=x-10 INFO c=</a:t>
            </a:r>
            <a:r>
              <a:rPr lang="en-US" sz="1000" dirty="0" err="1">
                <a:solidFill>
                  <a:schemeClr val="bg1">
                    <a:lumMod val="95000"/>
                  </a:schemeClr>
                </a:solidFill>
                <a:latin typeface="Courier New" charset="0"/>
                <a:ea typeface="Courier New" charset="0"/>
                <a:cs typeface="Courier New" charset="0"/>
              </a:rPr>
              <a:t>c.c.x.a.ServiceManagerApi</a:t>
            </a:r>
            <a:r>
              <a:rPr lang="en-US" sz="1000" dirty="0">
                <a:solidFill>
                  <a:schemeClr val="bg1">
                    <a:lumMod val="95000"/>
                  </a:schemeClr>
                </a:solidFill>
                <a:latin typeface="Courier New" charset="0"/>
                <a:ea typeface="Courier New" charset="0"/>
                <a:cs typeface="Courier New" charset="0"/>
              </a:rPr>
              <a:t> initializing API=System_6  with timeout=20000</a:t>
            </a:r>
          </a:p>
          <a:p>
            <a:r>
              <a:rPr lang="en-US" sz="1000" dirty="0">
                <a:solidFill>
                  <a:schemeClr val="bg1">
                    <a:lumMod val="95000"/>
                  </a:schemeClr>
                </a:solidFill>
                <a:latin typeface="Courier New" charset="0"/>
                <a:ea typeface="Courier New" charset="0"/>
                <a:cs typeface="Courier New" charset="0"/>
              </a:rPr>
              <a:t>2017-06-13 13:01:14,730 INFO c=</a:t>
            </a:r>
            <a:r>
              <a:rPr lang="en-US" sz="1000" dirty="0" err="1">
                <a:solidFill>
                  <a:schemeClr val="bg1">
                    <a:lumMod val="95000"/>
                  </a:schemeClr>
                </a:solidFill>
                <a:latin typeface="Courier New" charset="0"/>
                <a:ea typeface="Courier New" charset="0"/>
                <a:cs typeface="Courier New" charset="0"/>
              </a:rPr>
              <a:t>c.c.x.a.ServiceManagerApi</a:t>
            </a:r>
            <a:r>
              <a:rPr lang="en-US" sz="1000" dirty="0">
                <a:solidFill>
                  <a:schemeClr val="bg1">
                    <a:lumMod val="95000"/>
                  </a:schemeClr>
                </a:solidFill>
                <a:latin typeface="Courier New" charset="0"/>
                <a:ea typeface="Courier New" charset="0"/>
                <a:cs typeface="Courier New" charset="0"/>
              </a:rPr>
              <a:t> sending call command name=</a:t>
            </a:r>
            <a:r>
              <a:rPr lang="en-US" sz="1000" dirty="0" err="1">
                <a:solidFill>
                  <a:schemeClr val="bg1">
                    <a:lumMod val="95000"/>
                  </a:schemeClr>
                </a:solidFill>
                <a:latin typeface="Courier New" charset="0"/>
                <a:ea typeface="Courier New" charset="0"/>
                <a:cs typeface="Courier New" charset="0"/>
              </a:rPr>
              <a:t>init</a:t>
            </a:r>
            <a:r>
              <a:rPr lang="en-US" sz="1000" dirty="0">
                <a:solidFill>
                  <a:schemeClr val="bg1">
                    <a:lumMod val="95000"/>
                  </a:schemeClr>
                </a:solidFill>
                <a:latin typeface="Courier New" charset="0"/>
                <a:ea typeface="Courier New" charset="0"/>
                <a:cs typeface="Courier New" charset="0"/>
              </a:rPr>
              <a:t> </a:t>
            </a:r>
            <a:r>
              <a:rPr lang="en-US" sz="1000" dirty="0" err="1">
                <a:solidFill>
                  <a:schemeClr val="bg1">
                    <a:lumMod val="95000"/>
                  </a:schemeClr>
                </a:solidFill>
                <a:latin typeface="Courier New" charset="0"/>
                <a:ea typeface="Courier New" charset="0"/>
                <a:cs typeface="Courier New" charset="0"/>
              </a:rPr>
              <a:t>params</a:t>
            </a:r>
            <a:r>
              <a:rPr lang="en-US" sz="1000" dirty="0">
                <a:solidFill>
                  <a:schemeClr val="bg1">
                    <a:lumMod val="95000"/>
                  </a:schemeClr>
                </a:solidFill>
                <a:latin typeface="Courier New" charset="0"/>
                <a:ea typeface="Courier New" charset="0"/>
                <a:cs typeface="Courier New" charset="0"/>
              </a:rPr>
              <a:t>={System_6,} </a:t>
            </a:r>
            <a:r>
              <a:rPr lang="en-US" sz="1000" dirty="0" err="1" smtClean="0">
                <a:solidFill>
                  <a:schemeClr val="bg1">
                    <a:lumMod val="95000"/>
                  </a:schemeClr>
                </a:solidFill>
                <a:latin typeface="Courier New" charset="0"/>
                <a:ea typeface="Courier New" charset="0"/>
                <a:cs typeface="Courier New" charset="0"/>
              </a:rPr>
              <a:t>callGUID</a:t>
            </a:r>
            <a:r>
              <a:rPr lang="en-US" sz="1000" dirty="0" smtClean="0">
                <a:solidFill>
                  <a:schemeClr val="bg1">
                    <a:lumMod val="95000"/>
                  </a:schemeClr>
                </a:solidFill>
                <a:latin typeface="Courier New" charset="0"/>
                <a:ea typeface="Courier New" charset="0"/>
                <a:cs typeface="Courier New" charset="0"/>
              </a:rPr>
              <a:t>=61ccc590-5038-11e7-a1e6-005056870c99</a:t>
            </a:r>
            <a:endParaRPr lang="en-US" sz="1000" dirty="0">
              <a:solidFill>
                <a:schemeClr val="bg1">
                  <a:lumMod val="95000"/>
                </a:schemeClr>
              </a:solidFill>
              <a:latin typeface="Courier New" charset="0"/>
              <a:ea typeface="Courier New" charset="0"/>
              <a:cs typeface="Courier New" charset="0"/>
            </a:endParaRPr>
          </a:p>
        </p:txBody>
      </p:sp>
      <p:sp>
        <p:nvSpPr>
          <p:cNvPr id="8" name="TextBox 7"/>
          <p:cNvSpPr txBox="1"/>
          <p:nvPr/>
        </p:nvSpPr>
        <p:spPr>
          <a:xfrm>
            <a:off x="3524864" y="1873659"/>
            <a:ext cx="5240593" cy="1671484"/>
          </a:xfrm>
          <a:prstGeom prst="rect">
            <a:avLst/>
          </a:prstGeom>
          <a:solidFill>
            <a:schemeClr val="tx1">
              <a:lumMod val="95000"/>
              <a:lumOff val="5000"/>
            </a:schemeClr>
          </a:solidFill>
          <a:ln w="19050">
            <a:solidFill>
              <a:schemeClr val="bg1">
                <a:lumMod val="85000"/>
              </a:schemeClr>
            </a:solidFill>
          </a:ln>
          <a:effectLst>
            <a:outerShdw blurRad="50800" dist="76200" dir="2700000" algn="tl" rotWithShape="0">
              <a:prstClr val="black">
                <a:alpha val="40000"/>
              </a:prstClr>
            </a:outerShdw>
          </a:effectLst>
        </p:spPr>
        <p:txBody>
          <a:bodyPr wrap="square" rtlCol="0">
            <a:noAutofit/>
          </a:bodyPr>
          <a:lstStyle/>
          <a:p>
            <a:r>
              <a:rPr lang="en-US" sz="1000" dirty="0" smtClean="0">
                <a:solidFill>
                  <a:schemeClr val="bg1">
                    <a:lumMod val="95000"/>
                  </a:schemeClr>
                </a:solidFill>
                <a:latin typeface="Courier New" charset="0"/>
                <a:ea typeface="Courier New" charset="0"/>
                <a:cs typeface="Courier New" charset="0"/>
              </a:rPr>
              <a:t>$ </a:t>
            </a:r>
            <a:r>
              <a:rPr lang="en-US" sz="1000" dirty="0" err="1" smtClean="0">
                <a:solidFill>
                  <a:schemeClr val="bg1">
                    <a:lumMod val="95000"/>
                  </a:schemeClr>
                </a:solidFill>
                <a:latin typeface="Courier New" charset="0"/>
                <a:ea typeface="Courier New" charset="0"/>
                <a:cs typeface="Courier New" charset="0"/>
              </a:rPr>
              <a:t>ssh</a:t>
            </a:r>
            <a:r>
              <a:rPr lang="en-US" sz="1000" dirty="0">
                <a:solidFill>
                  <a:schemeClr val="bg1">
                    <a:lumMod val="95000"/>
                  </a:schemeClr>
                </a:solidFill>
                <a:latin typeface="Courier New" charset="0"/>
                <a:ea typeface="Courier New" charset="0"/>
                <a:cs typeface="Courier New" charset="0"/>
              </a:rPr>
              <a:t> jmccann@tvxxre-p5-ipg9hx.x1.xcal.tv</a:t>
            </a:r>
            <a:endParaRPr lang="en-US" sz="1000" dirty="0" smtClean="0">
              <a:solidFill>
                <a:schemeClr val="bg1">
                  <a:lumMod val="95000"/>
                </a:schemeClr>
              </a:solidFill>
              <a:latin typeface="Courier New" charset="0"/>
              <a:ea typeface="Courier New" charset="0"/>
              <a:cs typeface="Courier New" charset="0"/>
            </a:endParaRPr>
          </a:p>
          <a:p>
            <a:r>
              <a:rPr lang="en-US" sz="1000" dirty="0" smtClean="0">
                <a:solidFill>
                  <a:schemeClr val="bg1">
                    <a:lumMod val="95000"/>
                  </a:schemeClr>
                </a:solidFill>
                <a:latin typeface="Courier New" charset="0"/>
                <a:ea typeface="Courier New" charset="0"/>
                <a:cs typeface="Courier New" charset="0"/>
              </a:rPr>
              <a:t>$ tail -f /</a:t>
            </a:r>
            <a:r>
              <a:rPr lang="en-US" sz="1000" dirty="0" err="1" smtClean="0">
                <a:solidFill>
                  <a:schemeClr val="bg1">
                    <a:lumMod val="95000"/>
                  </a:schemeClr>
                </a:solidFill>
                <a:latin typeface="Courier New" charset="0"/>
                <a:ea typeface="Courier New" charset="0"/>
                <a:cs typeface="Courier New" charset="0"/>
              </a:rPr>
              <a:t>var</a:t>
            </a:r>
            <a:r>
              <a:rPr lang="en-US" sz="1000" dirty="0" smtClean="0">
                <a:solidFill>
                  <a:schemeClr val="bg1">
                    <a:lumMod val="95000"/>
                  </a:schemeClr>
                </a:solidFill>
                <a:latin typeface="Courier New" charset="0"/>
                <a:ea typeface="Courier New" charset="0"/>
                <a:cs typeface="Courier New" charset="0"/>
              </a:rPr>
              <a:t>/log/</a:t>
            </a:r>
            <a:r>
              <a:rPr lang="en-US" sz="1000" dirty="0" err="1" smtClean="0">
                <a:solidFill>
                  <a:schemeClr val="bg1">
                    <a:lumMod val="95000"/>
                  </a:schemeClr>
                </a:solidFill>
                <a:latin typeface="Courier New" charset="0"/>
                <a:ea typeface="Courier New" charset="0"/>
                <a:cs typeface="Courier New" charset="0"/>
              </a:rPr>
              <a:t>xreGuide.log</a:t>
            </a:r>
            <a:endParaRPr lang="en-US" sz="1000" dirty="0">
              <a:solidFill>
                <a:schemeClr val="bg1">
                  <a:lumMod val="95000"/>
                </a:schemeClr>
              </a:solidFill>
              <a:latin typeface="Courier New" charset="0"/>
              <a:ea typeface="Courier New" charset="0"/>
              <a:cs typeface="Courier New" charset="0"/>
            </a:endParaRPr>
          </a:p>
          <a:p>
            <a:r>
              <a:rPr lang="en-US" sz="1000" dirty="0" smtClean="0">
                <a:solidFill>
                  <a:schemeClr val="bg1">
                    <a:lumMod val="95000"/>
                  </a:schemeClr>
                </a:solidFill>
                <a:latin typeface="Courier New" charset="0"/>
                <a:ea typeface="Courier New" charset="0"/>
                <a:cs typeface="Courier New" charset="0"/>
              </a:rPr>
              <a:t>...</a:t>
            </a:r>
          </a:p>
          <a:p>
            <a:r>
              <a:rPr lang="en-US" sz="1000" dirty="0">
                <a:solidFill>
                  <a:schemeClr val="bg1">
                    <a:lumMod val="95000"/>
                  </a:schemeClr>
                </a:solidFill>
                <a:latin typeface="Courier New" charset="0"/>
                <a:ea typeface="Courier New" charset="0"/>
                <a:cs typeface="Courier New" charset="0"/>
              </a:rPr>
              <a:t> 2017-06-13 13:01:14,729 t=x-10 INFO c=</a:t>
            </a:r>
            <a:r>
              <a:rPr lang="en-US" sz="1000" dirty="0" err="1">
                <a:solidFill>
                  <a:schemeClr val="bg1">
                    <a:lumMod val="95000"/>
                  </a:schemeClr>
                </a:solidFill>
                <a:latin typeface="Courier New" charset="0"/>
                <a:ea typeface="Courier New" charset="0"/>
                <a:cs typeface="Courier New" charset="0"/>
              </a:rPr>
              <a:t>c.c.s.s.StartupInitHelper</a:t>
            </a:r>
            <a:r>
              <a:rPr lang="en-US" sz="1000" dirty="0">
                <a:solidFill>
                  <a:schemeClr val="bg1">
                    <a:lumMod val="95000"/>
                  </a:schemeClr>
                </a:solidFill>
                <a:latin typeface="Courier New" charset="0"/>
                <a:ea typeface="Courier New" charset="0"/>
                <a:cs typeface="Courier New" charset="0"/>
              </a:rPr>
              <a:t> Step 1: </a:t>
            </a:r>
            <a:r>
              <a:rPr lang="en-US" sz="1000" dirty="0" err="1">
                <a:solidFill>
                  <a:schemeClr val="bg1">
                    <a:lumMod val="95000"/>
                  </a:schemeClr>
                </a:solidFill>
                <a:latin typeface="Courier New" charset="0"/>
                <a:ea typeface="Courier New" charset="0"/>
                <a:cs typeface="Courier New" charset="0"/>
              </a:rPr>
              <a:t>init</a:t>
            </a:r>
            <a:r>
              <a:rPr lang="en-US" sz="1000" dirty="0">
                <a:solidFill>
                  <a:schemeClr val="bg1">
                    <a:lumMod val="95000"/>
                  </a:schemeClr>
                </a:solidFill>
                <a:latin typeface="Courier New" charset="0"/>
                <a:ea typeface="Courier New" charset="0"/>
                <a:cs typeface="Courier New" charset="0"/>
              </a:rPr>
              <a:t> </a:t>
            </a:r>
            <a:r>
              <a:rPr lang="en-US" sz="1000" dirty="0" err="1">
                <a:solidFill>
                  <a:schemeClr val="bg1">
                    <a:lumMod val="95000"/>
                  </a:schemeClr>
                </a:solidFill>
                <a:latin typeface="Courier New" charset="0"/>
                <a:ea typeface="Courier New" charset="0"/>
                <a:cs typeface="Courier New" charset="0"/>
              </a:rPr>
              <a:t>DeviceSystemApi</a:t>
            </a:r>
            <a:endParaRPr lang="en-US" sz="1000" dirty="0">
              <a:solidFill>
                <a:schemeClr val="bg1">
                  <a:lumMod val="95000"/>
                </a:schemeClr>
              </a:solidFill>
              <a:latin typeface="Courier New" charset="0"/>
              <a:ea typeface="Courier New" charset="0"/>
              <a:cs typeface="Courier New" charset="0"/>
            </a:endParaRPr>
          </a:p>
          <a:p>
            <a:r>
              <a:rPr lang="en-US" sz="1000" dirty="0">
                <a:solidFill>
                  <a:schemeClr val="bg1">
                    <a:lumMod val="95000"/>
                  </a:schemeClr>
                </a:solidFill>
                <a:latin typeface="Courier New" charset="0"/>
                <a:ea typeface="Courier New" charset="0"/>
                <a:cs typeface="Courier New" charset="0"/>
              </a:rPr>
              <a:t>2017-06-13 13:01:14,729 t=x-10 INFO c=</a:t>
            </a:r>
            <a:r>
              <a:rPr lang="en-US" sz="1000" dirty="0" err="1">
                <a:solidFill>
                  <a:schemeClr val="bg1">
                    <a:lumMod val="95000"/>
                  </a:schemeClr>
                </a:solidFill>
                <a:latin typeface="Courier New" charset="0"/>
                <a:ea typeface="Courier New" charset="0"/>
                <a:cs typeface="Courier New" charset="0"/>
              </a:rPr>
              <a:t>c.c.x.a.ServiceManagerApi</a:t>
            </a:r>
            <a:r>
              <a:rPr lang="en-US" sz="1000" dirty="0">
                <a:solidFill>
                  <a:schemeClr val="bg1">
                    <a:lumMod val="95000"/>
                  </a:schemeClr>
                </a:solidFill>
                <a:latin typeface="Courier New" charset="0"/>
                <a:ea typeface="Courier New" charset="0"/>
                <a:cs typeface="Courier New" charset="0"/>
              </a:rPr>
              <a:t> initializing API=System_6  with timeout=20000</a:t>
            </a:r>
          </a:p>
          <a:p>
            <a:r>
              <a:rPr lang="en-US" sz="1000" dirty="0">
                <a:solidFill>
                  <a:schemeClr val="bg1">
                    <a:lumMod val="95000"/>
                  </a:schemeClr>
                </a:solidFill>
                <a:latin typeface="Courier New" charset="0"/>
                <a:ea typeface="Courier New" charset="0"/>
                <a:cs typeface="Courier New" charset="0"/>
              </a:rPr>
              <a:t>2017-06-13 13:01:14,730 INFO c=</a:t>
            </a:r>
            <a:r>
              <a:rPr lang="en-US" sz="1000" dirty="0" err="1">
                <a:solidFill>
                  <a:schemeClr val="bg1">
                    <a:lumMod val="95000"/>
                  </a:schemeClr>
                </a:solidFill>
                <a:latin typeface="Courier New" charset="0"/>
                <a:ea typeface="Courier New" charset="0"/>
                <a:cs typeface="Courier New" charset="0"/>
              </a:rPr>
              <a:t>c.c.x.a.ServiceManagerApi</a:t>
            </a:r>
            <a:r>
              <a:rPr lang="en-US" sz="1000" dirty="0">
                <a:solidFill>
                  <a:schemeClr val="bg1">
                    <a:lumMod val="95000"/>
                  </a:schemeClr>
                </a:solidFill>
                <a:latin typeface="Courier New" charset="0"/>
                <a:ea typeface="Courier New" charset="0"/>
                <a:cs typeface="Courier New" charset="0"/>
              </a:rPr>
              <a:t> sending call command name=</a:t>
            </a:r>
            <a:r>
              <a:rPr lang="en-US" sz="1000" dirty="0" err="1">
                <a:solidFill>
                  <a:schemeClr val="bg1">
                    <a:lumMod val="95000"/>
                  </a:schemeClr>
                </a:solidFill>
                <a:latin typeface="Courier New" charset="0"/>
                <a:ea typeface="Courier New" charset="0"/>
                <a:cs typeface="Courier New" charset="0"/>
              </a:rPr>
              <a:t>init</a:t>
            </a:r>
            <a:r>
              <a:rPr lang="en-US" sz="1000" dirty="0">
                <a:solidFill>
                  <a:schemeClr val="bg1">
                    <a:lumMod val="95000"/>
                  </a:schemeClr>
                </a:solidFill>
                <a:latin typeface="Courier New" charset="0"/>
                <a:ea typeface="Courier New" charset="0"/>
                <a:cs typeface="Courier New" charset="0"/>
              </a:rPr>
              <a:t> </a:t>
            </a:r>
            <a:r>
              <a:rPr lang="en-US" sz="1000" dirty="0" err="1">
                <a:solidFill>
                  <a:schemeClr val="bg1">
                    <a:lumMod val="95000"/>
                  </a:schemeClr>
                </a:solidFill>
                <a:latin typeface="Courier New" charset="0"/>
                <a:ea typeface="Courier New" charset="0"/>
                <a:cs typeface="Courier New" charset="0"/>
              </a:rPr>
              <a:t>params</a:t>
            </a:r>
            <a:r>
              <a:rPr lang="en-US" sz="1000" dirty="0">
                <a:solidFill>
                  <a:schemeClr val="bg1">
                    <a:lumMod val="95000"/>
                  </a:schemeClr>
                </a:solidFill>
                <a:latin typeface="Courier New" charset="0"/>
                <a:ea typeface="Courier New" charset="0"/>
                <a:cs typeface="Courier New" charset="0"/>
              </a:rPr>
              <a:t>={System_6,} </a:t>
            </a:r>
            <a:r>
              <a:rPr lang="en-US" sz="1000" dirty="0" err="1" smtClean="0">
                <a:solidFill>
                  <a:schemeClr val="bg1">
                    <a:lumMod val="95000"/>
                  </a:schemeClr>
                </a:solidFill>
                <a:latin typeface="Courier New" charset="0"/>
                <a:ea typeface="Courier New" charset="0"/>
                <a:cs typeface="Courier New" charset="0"/>
              </a:rPr>
              <a:t>callGUID</a:t>
            </a:r>
            <a:r>
              <a:rPr lang="en-US" sz="1000" dirty="0" smtClean="0">
                <a:solidFill>
                  <a:schemeClr val="bg1">
                    <a:lumMod val="95000"/>
                  </a:schemeClr>
                </a:solidFill>
                <a:latin typeface="Courier New" charset="0"/>
                <a:ea typeface="Courier New" charset="0"/>
                <a:cs typeface="Courier New" charset="0"/>
              </a:rPr>
              <a:t>=61ccc590-5038-11e7-a1e6-005056870c99</a:t>
            </a:r>
            <a:endParaRPr lang="en-US" sz="1000" dirty="0">
              <a:solidFill>
                <a:schemeClr val="bg1">
                  <a:lumMod val="95000"/>
                </a:schemeClr>
              </a:solidFill>
              <a:latin typeface="Courier New" charset="0"/>
              <a:ea typeface="Courier New" charset="0"/>
              <a:cs typeface="Courier New" charset="0"/>
            </a:endParaRPr>
          </a:p>
        </p:txBody>
      </p:sp>
      <p:sp>
        <p:nvSpPr>
          <p:cNvPr id="9" name="TextBox 8"/>
          <p:cNvSpPr txBox="1"/>
          <p:nvPr/>
        </p:nvSpPr>
        <p:spPr>
          <a:xfrm>
            <a:off x="3706762" y="2381250"/>
            <a:ext cx="5240593" cy="1671484"/>
          </a:xfrm>
          <a:prstGeom prst="rect">
            <a:avLst/>
          </a:prstGeom>
          <a:solidFill>
            <a:schemeClr val="tx1">
              <a:lumMod val="95000"/>
              <a:lumOff val="5000"/>
            </a:schemeClr>
          </a:solidFill>
          <a:ln w="19050">
            <a:solidFill>
              <a:schemeClr val="bg1">
                <a:lumMod val="85000"/>
              </a:schemeClr>
            </a:solidFill>
          </a:ln>
          <a:effectLst>
            <a:outerShdw blurRad="50800" dist="76200" dir="2700000" algn="tl" rotWithShape="0">
              <a:prstClr val="black">
                <a:alpha val="40000"/>
              </a:prstClr>
            </a:outerShdw>
          </a:effectLst>
        </p:spPr>
        <p:txBody>
          <a:bodyPr wrap="square" rtlCol="0">
            <a:noAutofit/>
          </a:bodyPr>
          <a:lstStyle/>
          <a:p>
            <a:r>
              <a:rPr lang="en-US" sz="1000" dirty="0" smtClean="0">
                <a:solidFill>
                  <a:schemeClr val="bg1">
                    <a:lumMod val="95000"/>
                  </a:schemeClr>
                </a:solidFill>
                <a:latin typeface="Courier New" charset="0"/>
                <a:ea typeface="Courier New" charset="0"/>
                <a:cs typeface="Courier New" charset="0"/>
              </a:rPr>
              <a:t>$ </a:t>
            </a:r>
            <a:r>
              <a:rPr lang="en-US" sz="1000" dirty="0" err="1" smtClean="0">
                <a:solidFill>
                  <a:schemeClr val="bg1">
                    <a:lumMod val="95000"/>
                  </a:schemeClr>
                </a:solidFill>
                <a:latin typeface="Courier New" charset="0"/>
                <a:ea typeface="Courier New" charset="0"/>
                <a:cs typeface="Courier New" charset="0"/>
              </a:rPr>
              <a:t>ssh</a:t>
            </a:r>
            <a:r>
              <a:rPr lang="en-US" sz="1000" dirty="0">
                <a:solidFill>
                  <a:schemeClr val="bg1">
                    <a:lumMod val="95000"/>
                  </a:schemeClr>
                </a:solidFill>
                <a:latin typeface="Courier New" charset="0"/>
                <a:ea typeface="Courier New" charset="0"/>
                <a:cs typeface="Courier New" charset="0"/>
              </a:rPr>
              <a:t> jmccann@tvxxre-c6-fjbhkh.x1.xcal.tv</a:t>
            </a:r>
            <a:endParaRPr lang="en-US" sz="1000" dirty="0" smtClean="0">
              <a:solidFill>
                <a:schemeClr val="bg1">
                  <a:lumMod val="95000"/>
                </a:schemeClr>
              </a:solidFill>
              <a:latin typeface="Courier New" charset="0"/>
              <a:ea typeface="Courier New" charset="0"/>
              <a:cs typeface="Courier New" charset="0"/>
            </a:endParaRPr>
          </a:p>
          <a:p>
            <a:r>
              <a:rPr lang="en-US" sz="1000" dirty="0" smtClean="0">
                <a:solidFill>
                  <a:schemeClr val="bg1">
                    <a:lumMod val="95000"/>
                  </a:schemeClr>
                </a:solidFill>
                <a:latin typeface="Courier New" charset="0"/>
                <a:ea typeface="Courier New" charset="0"/>
                <a:cs typeface="Courier New" charset="0"/>
              </a:rPr>
              <a:t>$ tail -f /</a:t>
            </a:r>
            <a:r>
              <a:rPr lang="en-US" sz="1000" dirty="0" err="1" smtClean="0">
                <a:solidFill>
                  <a:schemeClr val="bg1">
                    <a:lumMod val="95000"/>
                  </a:schemeClr>
                </a:solidFill>
                <a:latin typeface="Courier New" charset="0"/>
                <a:ea typeface="Courier New" charset="0"/>
                <a:cs typeface="Courier New" charset="0"/>
              </a:rPr>
              <a:t>var</a:t>
            </a:r>
            <a:r>
              <a:rPr lang="en-US" sz="1000" dirty="0" smtClean="0">
                <a:solidFill>
                  <a:schemeClr val="bg1">
                    <a:lumMod val="95000"/>
                  </a:schemeClr>
                </a:solidFill>
                <a:latin typeface="Courier New" charset="0"/>
                <a:ea typeface="Courier New" charset="0"/>
                <a:cs typeface="Courier New" charset="0"/>
              </a:rPr>
              <a:t>/log/</a:t>
            </a:r>
            <a:r>
              <a:rPr lang="en-US" sz="1000" dirty="0" err="1" smtClean="0">
                <a:solidFill>
                  <a:schemeClr val="bg1">
                    <a:lumMod val="95000"/>
                  </a:schemeClr>
                </a:solidFill>
                <a:latin typeface="Courier New" charset="0"/>
                <a:ea typeface="Courier New" charset="0"/>
                <a:cs typeface="Courier New" charset="0"/>
              </a:rPr>
              <a:t>xreGuide.log</a:t>
            </a:r>
            <a:endParaRPr lang="en-US" sz="1000" dirty="0">
              <a:solidFill>
                <a:schemeClr val="bg1">
                  <a:lumMod val="95000"/>
                </a:schemeClr>
              </a:solidFill>
              <a:latin typeface="Courier New" charset="0"/>
              <a:ea typeface="Courier New" charset="0"/>
              <a:cs typeface="Courier New" charset="0"/>
            </a:endParaRPr>
          </a:p>
          <a:p>
            <a:r>
              <a:rPr lang="en-US" sz="1000" dirty="0" smtClean="0">
                <a:solidFill>
                  <a:schemeClr val="bg1">
                    <a:lumMod val="95000"/>
                  </a:schemeClr>
                </a:solidFill>
                <a:latin typeface="Courier New" charset="0"/>
                <a:ea typeface="Courier New" charset="0"/>
                <a:cs typeface="Courier New" charset="0"/>
              </a:rPr>
              <a:t>...</a:t>
            </a:r>
          </a:p>
          <a:p>
            <a:r>
              <a:rPr lang="en-US" sz="1000" dirty="0">
                <a:solidFill>
                  <a:schemeClr val="bg1">
                    <a:lumMod val="95000"/>
                  </a:schemeClr>
                </a:solidFill>
                <a:latin typeface="Courier New" charset="0"/>
                <a:ea typeface="Courier New" charset="0"/>
                <a:cs typeface="Courier New" charset="0"/>
              </a:rPr>
              <a:t> 2017-06-13 13:01:14,729 t=x-10 INFO c=</a:t>
            </a:r>
            <a:r>
              <a:rPr lang="en-US" sz="1000" dirty="0" err="1">
                <a:solidFill>
                  <a:schemeClr val="bg1">
                    <a:lumMod val="95000"/>
                  </a:schemeClr>
                </a:solidFill>
                <a:latin typeface="Courier New" charset="0"/>
                <a:ea typeface="Courier New" charset="0"/>
                <a:cs typeface="Courier New" charset="0"/>
              </a:rPr>
              <a:t>c.c.s.s.StartupInitHelper</a:t>
            </a:r>
            <a:r>
              <a:rPr lang="en-US" sz="1000" dirty="0">
                <a:solidFill>
                  <a:schemeClr val="bg1">
                    <a:lumMod val="95000"/>
                  </a:schemeClr>
                </a:solidFill>
                <a:latin typeface="Courier New" charset="0"/>
                <a:ea typeface="Courier New" charset="0"/>
                <a:cs typeface="Courier New" charset="0"/>
              </a:rPr>
              <a:t> Step 1: </a:t>
            </a:r>
            <a:r>
              <a:rPr lang="en-US" sz="1000" dirty="0" err="1">
                <a:solidFill>
                  <a:schemeClr val="bg1">
                    <a:lumMod val="95000"/>
                  </a:schemeClr>
                </a:solidFill>
                <a:latin typeface="Courier New" charset="0"/>
                <a:ea typeface="Courier New" charset="0"/>
                <a:cs typeface="Courier New" charset="0"/>
              </a:rPr>
              <a:t>init</a:t>
            </a:r>
            <a:r>
              <a:rPr lang="en-US" sz="1000" dirty="0">
                <a:solidFill>
                  <a:schemeClr val="bg1">
                    <a:lumMod val="95000"/>
                  </a:schemeClr>
                </a:solidFill>
                <a:latin typeface="Courier New" charset="0"/>
                <a:ea typeface="Courier New" charset="0"/>
                <a:cs typeface="Courier New" charset="0"/>
              </a:rPr>
              <a:t> </a:t>
            </a:r>
            <a:r>
              <a:rPr lang="en-US" sz="1000" dirty="0" err="1">
                <a:solidFill>
                  <a:schemeClr val="bg1">
                    <a:lumMod val="95000"/>
                  </a:schemeClr>
                </a:solidFill>
                <a:latin typeface="Courier New" charset="0"/>
                <a:ea typeface="Courier New" charset="0"/>
                <a:cs typeface="Courier New" charset="0"/>
              </a:rPr>
              <a:t>DeviceSystemApi</a:t>
            </a:r>
            <a:endParaRPr lang="en-US" sz="1000" dirty="0">
              <a:solidFill>
                <a:schemeClr val="bg1">
                  <a:lumMod val="95000"/>
                </a:schemeClr>
              </a:solidFill>
              <a:latin typeface="Courier New" charset="0"/>
              <a:ea typeface="Courier New" charset="0"/>
              <a:cs typeface="Courier New" charset="0"/>
            </a:endParaRPr>
          </a:p>
          <a:p>
            <a:r>
              <a:rPr lang="en-US" sz="1000" dirty="0">
                <a:solidFill>
                  <a:schemeClr val="bg1">
                    <a:lumMod val="95000"/>
                  </a:schemeClr>
                </a:solidFill>
                <a:latin typeface="Courier New" charset="0"/>
                <a:ea typeface="Courier New" charset="0"/>
                <a:cs typeface="Courier New" charset="0"/>
              </a:rPr>
              <a:t>2017-06-13 13:01:14,729 t=x-10 INFO c=</a:t>
            </a:r>
            <a:r>
              <a:rPr lang="en-US" sz="1000" dirty="0" err="1">
                <a:solidFill>
                  <a:schemeClr val="bg1">
                    <a:lumMod val="95000"/>
                  </a:schemeClr>
                </a:solidFill>
                <a:latin typeface="Courier New" charset="0"/>
                <a:ea typeface="Courier New" charset="0"/>
                <a:cs typeface="Courier New" charset="0"/>
              </a:rPr>
              <a:t>c.c.x.a.ServiceManagerApi</a:t>
            </a:r>
            <a:r>
              <a:rPr lang="en-US" sz="1000" dirty="0">
                <a:solidFill>
                  <a:schemeClr val="bg1">
                    <a:lumMod val="95000"/>
                  </a:schemeClr>
                </a:solidFill>
                <a:latin typeface="Courier New" charset="0"/>
                <a:ea typeface="Courier New" charset="0"/>
                <a:cs typeface="Courier New" charset="0"/>
              </a:rPr>
              <a:t> initializing API=System_6  with timeout=20000</a:t>
            </a:r>
          </a:p>
          <a:p>
            <a:r>
              <a:rPr lang="en-US" sz="1000" dirty="0">
                <a:solidFill>
                  <a:schemeClr val="bg1">
                    <a:lumMod val="95000"/>
                  </a:schemeClr>
                </a:solidFill>
                <a:latin typeface="Courier New" charset="0"/>
                <a:ea typeface="Courier New" charset="0"/>
                <a:cs typeface="Courier New" charset="0"/>
              </a:rPr>
              <a:t>2017-06-13 13:01:14,730 INFO c=</a:t>
            </a:r>
            <a:r>
              <a:rPr lang="en-US" sz="1000" dirty="0" err="1">
                <a:solidFill>
                  <a:schemeClr val="bg1">
                    <a:lumMod val="95000"/>
                  </a:schemeClr>
                </a:solidFill>
                <a:latin typeface="Courier New" charset="0"/>
                <a:ea typeface="Courier New" charset="0"/>
                <a:cs typeface="Courier New" charset="0"/>
              </a:rPr>
              <a:t>c.c.x.a.ServiceManagerApi</a:t>
            </a:r>
            <a:r>
              <a:rPr lang="en-US" sz="1000" dirty="0">
                <a:solidFill>
                  <a:schemeClr val="bg1">
                    <a:lumMod val="95000"/>
                  </a:schemeClr>
                </a:solidFill>
                <a:latin typeface="Courier New" charset="0"/>
                <a:ea typeface="Courier New" charset="0"/>
                <a:cs typeface="Courier New" charset="0"/>
              </a:rPr>
              <a:t> sending call command name=</a:t>
            </a:r>
            <a:r>
              <a:rPr lang="en-US" sz="1000" dirty="0" err="1">
                <a:solidFill>
                  <a:schemeClr val="bg1">
                    <a:lumMod val="95000"/>
                  </a:schemeClr>
                </a:solidFill>
                <a:latin typeface="Courier New" charset="0"/>
                <a:ea typeface="Courier New" charset="0"/>
                <a:cs typeface="Courier New" charset="0"/>
              </a:rPr>
              <a:t>init</a:t>
            </a:r>
            <a:r>
              <a:rPr lang="en-US" sz="1000" dirty="0">
                <a:solidFill>
                  <a:schemeClr val="bg1">
                    <a:lumMod val="95000"/>
                  </a:schemeClr>
                </a:solidFill>
                <a:latin typeface="Courier New" charset="0"/>
                <a:ea typeface="Courier New" charset="0"/>
                <a:cs typeface="Courier New" charset="0"/>
              </a:rPr>
              <a:t> </a:t>
            </a:r>
            <a:r>
              <a:rPr lang="en-US" sz="1000" dirty="0" err="1">
                <a:solidFill>
                  <a:schemeClr val="bg1">
                    <a:lumMod val="95000"/>
                  </a:schemeClr>
                </a:solidFill>
                <a:latin typeface="Courier New" charset="0"/>
                <a:ea typeface="Courier New" charset="0"/>
                <a:cs typeface="Courier New" charset="0"/>
              </a:rPr>
              <a:t>params</a:t>
            </a:r>
            <a:r>
              <a:rPr lang="en-US" sz="1000" dirty="0">
                <a:solidFill>
                  <a:schemeClr val="bg1">
                    <a:lumMod val="95000"/>
                  </a:schemeClr>
                </a:solidFill>
                <a:latin typeface="Courier New" charset="0"/>
                <a:ea typeface="Courier New" charset="0"/>
                <a:cs typeface="Courier New" charset="0"/>
              </a:rPr>
              <a:t>={System_6,} </a:t>
            </a:r>
            <a:r>
              <a:rPr lang="en-US" sz="1000" dirty="0" err="1" smtClean="0">
                <a:solidFill>
                  <a:schemeClr val="bg1">
                    <a:lumMod val="95000"/>
                  </a:schemeClr>
                </a:solidFill>
                <a:latin typeface="Courier New" charset="0"/>
                <a:ea typeface="Courier New" charset="0"/>
                <a:cs typeface="Courier New" charset="0"/>
              </a:rPr>
              <a:t>callGUID</a:t>
            </a:r>
            <a:r>
              <a:rPr lang="en-US" sz="1000" dirty="0" smtClean="0">
                <a:solidFill>
                  <a:schemeClr val="bg1">
                    <a:lumMod val="95000"/>
                  </a:schemeClr>
                </a:solidFill>
                <a:latin typeface="Courier New" charset="0"/>
                <a:ea typeface="Courier New" charset="0"/>
                <a:cs typeface="Courier New" charset="0"/>
              </a:rPr>
              <a:t>=61ccc590-5038-11e7-a1e6-005056870c99</a:t>
            </a:r>
            <a:endParaRPr lang="en-US" sz="1000" dirty="0">
              <a:solidFill>
                <a:schemeClr val="bg1">
                  <a:lumMod val="95000"/>
                </a:schemeClr>
              </a:solidFill>
              <a:latin typeface="Courier New" charset="0"/>
              <a:ea typeface="Courier New" charset="0"/>
              <a:cs typeface="Courier New" charset="0"/>
            </a:endParaRPr>
          </a:p>
        </p:txBody>
      </p:sp>
    </p:spTree>
    <p:extLst>
      <p:ext uri="{BB962C8B-B14F-4D97-AF65-F5344CB8AC3E}">
        <p14:creationId xmlns:p14="http://schemas.microsoft.com/office/powerpoint/2010/main" val="3067684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Monitoring Before </a:t>
            </a:r>
            <a:r>
              <a:rPr lang="en-US" sz="2400" dirty="0" err="1" smtClean="0">
                <a:solidFill>
                  <a:srgbClr val="FFFFFF"/>
                </a:solidFill>
              </a:rPr>
              <a:t>OverOps</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130" y="712672"/>
            <a:ext cx="5662755" cy="3718156"/>
          </a:xfrm>
          <a:prstGeom prst="rect">
            <a:avLst/>
          </a:prstGeom>
        </p:spPr>
      </p:pic>
    </p:spTree>
    <p:extLst>
      <p:ext uri="{BB962C8B-B14F-4D97-AF65-F5344CB8AC3E}">
        <p14:creationId xmlns:p14="http://schemas.microsoft.com/office/powerpoint/2010/main" val="1246751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72034" y="95433"/>
            <a:ext cx="7886700" cy="994200"/>
          </a:xfrm>
          <a:prstGeom prst="rect">
            <a:avLst/>
          </a:prstGeom>
          <a:noFill/>
          <a:ln>
            <a:noFill/>
          </a:ln>
        </p:spPr>
        <p:txBody>
          <a:bodyPr lIns="68575" tIns="34275" rIns="68575" bIns="34275" anchor="ctr" anchorCtr="0">
            <a:noAutofit/>
          </a:bodyPr>
          <a:lstStyle/>
          <a:p>
            <a:pPr>
              <a:buSzPct val="25000"/>
            </a:pPr>
            <a:r>
              <a:rPr lang="en-US" dirty="0" smtClean="0">
                <a:solidFill>
                  <a:srgbClr val="535359"/>
                </a:solidFill>
              </a:rPr>
              <a:t>Automated Release Pipeline</a:t>
            </a:r>
            <a:endParaRPr lang="en-US" dirty="0">
              <a:solidFill>
                <a:srgbClr val="535359"/>
              </a:solidFill>
            </a:endParaRPr>
          </a:p>
        </p:txBody>
      </p:sp>
      <p:pic>
        <p:nvPicPr>
          <p:cNvPr id="6" name="Picture 5"/>
          <p:cNvPicPr>
            <a:picLocks noChangeAspect="1"/>
          </p:cNvPicPr>
          <p:nvPr/>
        </p:nvPicPr>
        <p:blipFill>
          <a:blip r:embed="rId3"/>
          <a:stretch>
            <a:fillRect/>
          </a:stretch>
        </p:blipFill>
        <p:spPr>
          <a:xfrm>
            <a:off x="378747" y="1017844"/>
            <a:ext cx="8445500" cy="38354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p:nvPr/>
        </p:nvSpPr>
        <p:spPr>
          <a:xfrm>
            <a:off x="0" y="0"/>
            <a:ext cx="9144000" cy="5143500"/>
          </a:xfrm>
          <a:prstGeom prst="rect">
            <a:avLst/>
          </a:prstGeom>
          <a:solidFill>
            <a:srgbClr val="51B2E9"/>
          </a:solidFill>
          <a:ln>
            <a:noFill/>
          </a:ln>
        </p:spPr>
        <p:txBody>
          <a:bodyPr lIns="91425" tIns="91425" rIns="91425" bIns="91425" anchor="ctr" anchorCtr="0">
            <a:noAutofit/>
          </a:bodyPr>
          <a:lstStyle/>
          <a:p>
            <a:pPr lvl="0" rtl="0">
              <a:spcBef>
                <a:spcPts val="0"/>
              </a:spcBef>
              <a:buNone/>
            </a:pPr>
            <a:endParaRPr/>
          </a:p>
        </p:txBody>
      </p:sp>
      <p:sp>
        <p:nvSpPr>
          <p:cNvPr id="144" name="Shape 144"/>
          <p:cNvSpPr txBox="1">
            <a:spLocks noGrp="1"/>
          </p:cNvSpPr>
          <p:nvPr>
            <p:ph type="title"/>
          </p:nvPr>
        </p:nvSpPr>
        <p:spPr>
          <a:xfrm>
            <a:off x="518085" y="2074650"/>
            <a:ext cx="806850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4000" dirty="0" smtClean="0">
                <a:solidFill>
                  <a:srgbClr val="FFFFFF"/>
                </a:solidFill>
              </a:rPr>
              <a:t>Core Principles</a:t>
            </a:r>
            <a:endParaRPr lang="en-US" sz="4000" dirty="0">
              <a:solidFill>
                <a:srgbClr val="FFFFFF"/>
              </a:solidFill>
            </a:endParaRPr>
          </a:p>
        </p:txBody>
      </p:sp>
    </p:spTree>
    <p:extLst>
      <p:ext uri="{BB962C8B-B14F-4D97-AF65-F5344CB8AC3E}">
        <p14:creationId xmlns:p14="http://schemas.microsoft.com/office/powerpoint/2010/main" val="91926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Core Principle:</a:t>
            </a:r>
            <a:br>
              <a:rPr lang="en-US" sz="2400" dirty="0" smtClean="0">
                <a:solidFill>
                  <a:srgbClr val="FFFFFF"/>
                </a:solidFill>
              </a:rPr>
            </a:br>
            <a:r>
              <a:rPr lang="en-US" sz="2400" dirty="0" smtClean="0">
                <a:solidFill>
                  <a:srgbClr val="FFFFFF"/>
                </a:solidFill>
              </a:rPr>
              <a:t>Traffic Shaping</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grpSp>
        <p:nvGrpSpPr>
          <p:cNvPr id="11" name="Group 10"/>
          <p:cNvGrpSpPr/>
          <p:nvPr/>
        </p:nvGrpSpPr>
        <p:grpSpPr>
          <a:xfrm>
            <a:off x="4019943" y="1037449"/>
            <a:ext cx="4386574" cy="3331792"/>
            <a:chOff x="2136775" y="1812925"/>
            <a:chExt cx="4865688" cy="3695700"/>
          </a:xfrm>
        </p:grpSpPr>
        <p:grpSp>
          <p:nvGrpSpPr>
            <p:cNvPr id="12" name="Group 9"/>
            <p:cNvGrpSpPr>
              <a:grpSpLocks/>
            </p:cNvGrpSpPr>
            <p:nvPr/>
          </p:nvGrpSpPr>
          <p:grpSpPr bwMode="auto">
            <a:xfrm>
              <a:off x="3970338" y="1812925"/>
              <a:ext cx="1198562" cy="2733675"/>
              <a:chOff x="3970338" y="2249488"/>
              <a:chExt cx="1198563" cy="2733675"/>
            </a:xfrm>
          </p:grpSpPr>
          <p:sp>
            <p:nvSpPr>
              <p:cNvPr id="21" name="Freeform 10"/>
              <p:cNvSpPr>
                <a:spLocks/>
              </p:cNvSpPr>
              <p:nvPr/>
            </p:nvSpPr>
            <p:spPr bwMode="auto">
              <a:xfrm>
                <a:off x="3970338" y="2249488"/>
                <a:ext cx="1198563" cy="2733675"/>
              </a:xfrm>
              <a:custGeom>
                <a:avLst/>
                <a:gdLst>
                  <a:gd name="T0" fmla="*/ 884238 w 755"/>
                  <a:gd name="T1" fmla="*/ 1063625 h 1722"/>
                  <a:gd name="T2" fmla="*/ 1198563 w 755"/>
                  <a:gd name="T3" fmla="*/ 1063625 h 1722"/>
                  <a:gd name="T4" fmla="*/ 593725 w 755"/>
                  <a:gd name="T5" fmla="*/ 0 h 1722"/>
                  <a:gd name="T6" fmla="*/ 0 w 755"/>
                  <a:gd name="T7" fmla="*/ 1063625 h 1722"/>
                  <a:gd name="T8" fmla="*/ 303213 w 755"/>
                  <a:gd name="T9" fmla="*/ 1063625 h 1722"/>
                  <a:gd name="T10" fmla="*/ 303213 w 755"/>
                  <a:gd name="T11" fmla="*/ 2733675 h 1722"/>
                  <a:gd name="T12" fmla="*/ 884238 w 755"/>
                  <a:gd name="T13" fmla="*/ 2733675 h 1722"/>
                  <a:gd name="T14" fmla="*/ 884238 w 755"/>
                  <a:gd name="T15" fmla="*/ 1063625 h 17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5" h="1722">
                    <a:moveTo>
                      <a:pt x="557" y="670"/>
                    </a:moveTo>
                    <a:lnTo>
                      <a:pt x="755" y="670"/>
                    </a:lnTo>
                    <a:lnTo>
                      <a:pt x="374" y="0"/>
                    </a:lnTo>
                    <a:lnTo>
                      <a:pt x="0" y="670"/>
                    </a:lnTo>
                    <a:lnTo>
                      <a:pt x="191" y="670"/>
                    </a:lnTo>
                    <a:lnTo>
                      <a:pt x="191" y="1722"/>
                    </a:lnTo>
                    <a:lnTo>
                      <a:pt x="557" y="1722"/>
                    </a:lnTo>
                    <a:lnTo>
                      <a:pt x="557" y="670"/>
                    </a:lnTo>
                    <a:close/>
                  </a:path>
                </a:pathLst>
              </a:custGeom>
              <a:solidFill>
                <a:srgbClr val="0560B3"/>
              </a:solidFill>
              <a:ln w="9525" cap="flat" cmpd="sng">
                <a:solidFill>
                  <a:srgbClr val="01568F"/>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22" name="Freeform 13"/>
              <p:cNvSpPr>
                <a:spLocks/>
              </p:cNvSpPr>
              <p:nvPr/>
            </p:nvSpPr>
            <p:spPr bwMode="auto">
              <a:xfrm>
                <a:off x="4564063" y="2249488"/>
                <a:ext cx="604838" cy="2733675"/>
              </a:xfrm>
              <a:custGeom>
                <a:avLst/>
                <a:gdLst>
                  <a:gd name="T0" fmla="*/ 0 w 381"/>
                  <a:gd name="T1" fmla="*/ 2733675 h 1722"/>
                  <a:gd name="T2" fmla="*/ 290513 w 381"/>
                  <a:gd name="T3" fmla="*/ 2733675 h 1722"/>
                  <a:gd name="T4" fmla="*/ 290513 w 381"/>
                  <a:gd name="T5" fmla="*/ 1063625 h 1722"/>
                  <a:gd name="T6" fmla="*/ 604838 w 381"/>
                  <a:gd name="T7" fmla="*/ 1063625 h 1722"/>
                  <a:gd name="T8" fmla="*/ 0 w 381"/>
                  <a:gd name="T9" fmla="*/ 0 h 1722"/>
                  <a:gd name="T10" fmla="*/ 0 w 381"/>
                  <a:gd name="T11" fmla="*/ 2733675 h 17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1" h="1722">
                    <a:moveTo>
                      <a:pt x="0" y="1722"/>
                    </a:moveTo>
                    <a:lnTo>
                      <a:pt x="183" y="1722"/>
                    </a:lnTo>
                    <a:lnTo>
                      <a:pt x="183" y="670"/>
                    </a:lnTo>
                    <a:lnTo>
                      <a:pt x="381" y="670"/>
                    </a:lnTo>
                    <a:lnTo>
                      <a:pt x="0" y="0"/>
                    </a:lnTo>
                    <a:lnTo>
                      <a:pt x="0" y="1722"/>
                    </a:lnTo>
                    <a:close/>
                  </a:path>
                </a:pathLst>
              </a:custGeom>
              <a:gradFill rotWithShape="1">
                <a:gsLst>
                  <a:gs pos="0">
                    <a:srgbClr val="01315D">
                      <a:alpha val="28000"/>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 name="Group 10"/>
            <p:cNvGrpSpPr>
              <a:grpSpLocks/>
            </p:cNvGrpSpPr>
            <p:nvPr/>
          </p:nvGrpSpPr>
          <p:grpSpPr bwMode="auto">
            <a:xfrm>
              <a:off x="5202238" y="2597150"/>
              <a:ext cx="1770062" cy="1949450"/>
              <a:chOff x="5202238" y="3033713"/>
              <a:chExt cx="1770063" cy="1949450"/>
            </a:xfrm>
          </p:grpSpPr>
          <p:sp>
            <p:nvSpPr>
              <p:cNvPr id="19" name="Freeform 12"/>
              <p:cNvSpPr>
                <a:spLocks/>
              </p:cNvSpPr>
              <p:nvPr/>
            </p:nvSpPr>
            <p:spPr bwMode="auto">
              <a:xfrm>
                <a:off x="5202238" y="3033713"/>
                <a:ext cx="1770063" cy="1949450"/>
              </a:xfrm>
              <a:custGeom>
                <a:avLst/>
                <a:gdLst>
                  <a:gd name="T0" fmla="*/ 1389063 w 1115"/>
                  <a:gd name="T1" fmla="*/ 1030288 h 1228"/>
                  <a:gd name="T2" fmla="*/ 1636713 w 1115"/>
                  <a:gd name="T3" fmla="*/ 1209675 h 1228"/>
                  <a:gd name="T4" fmla="*/ 1770063 w 1115"/>
                  <a:gd name="T5" fmla="*/ 0 h 1228"/>
                  <a:gd name="T6" fmla="*/ 673100 w 1115"/>
                  <a:gd name="T7" fmla="*/ 515938 h 1228"/>
                  <a:gd name="T8" fmla="*/ 919163 w 1115"/>
                  <a:gd name="T9" fmla="*/ 684213 h 1228"/>
                  <a:gd name="T10" fmla="*/ 0 w 1115"/>
                  <a:gd name="T11" fmla="*/ 1949450 h 1228"/>
                  <a:gd name="T12" fmla="*/ 717550 w 1115"/>
                  <a:gd name="T13" fmla="*/ 1949450 h 1228"/>
                  <a:gd name="T14" fmla="*/ 1389063 w 1115"/>
                  <a:gd name="T15" fmla="*/ 1030288 h 12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15" h="1228">
                    <a:moveTo>
                      <a:pt x="875" y="649"/>
                    </a:moveTo>
                    <a:lnTo>
                      <a:pt x="1031" y="762"/>
                    </a:lnTo>
                    <a:lnTo>
                      <a:pt x="1115" y="0"/>
                    </a:lnTo>
                    <a:lnTo>
                      <a:pt x="424" y="325"/>
                    </a:lnTo>
                    <a:lnTo>
                      <a:pt x="579" y="431"/>
                    </a:lnTo>
                    <a:lnTo>
                      <a:pt x="0" y="1228"/>
                    </a:lnTo>
                    <a:lnTo>
                      <a:pt x="452" y="1228"/>
                    </a:lnTo>
                    <a:lnTo>
                      <a:pt x="875" y="649"/>
                    </a:lnTo>
                    <a:close/>
                  </a:path>
                </a:pathLst>
              </a:custGeom>
              <a:solidFill>
                <a:srgbClr val="093667"/>
              </a:solidFill>
              <a:ln w="9525" cap="flat" cmpd="sng">
                <a:solidFill>
                  <a:srgbClr val="013253"/>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20" name="Freeform 14"/>
              <p:cNvSpPr>
                <a:spLocks/>
              </p:cNvSpPr>
              <p:nvPr/>
            </p:nvSpPr>
            <p:spPr bwMode="auto">
              <a:xfrm>
                <a:off x="5572126" y="3033713"/>
                <a:ext cx="1400175" cy="1949450"/>
              </a:xfrm>
              <a:custGeom>
                <a:avLst/>
                <a:gdLst>
                  <a:gd name="T0" fmla="*/ 1266825 w 882"/>
                  <a:gd name="T1" fmla="*/ 1209675 h 1228"/>
                  <a:gd name="T2" fmla="*/ 1019175 w 882"/>
                  <a:gd name="T3" fmla="*/ 1030288 h 1228"/>
                  <a:gd name="T4" fmla="*/ 347663 w 882"/>
                  <a:gd name="T5" fmla="*/ 1949450 h 1228"/>
                  <a:gd name="T6" fmla="*/ 0 w 882"/>
                  <a:gd name="T7" fmla="*/ 1949450 h 1228"/>
                  <a:gd name="T8" fmla="*/ 1400175 w 882"/>
                  <a:gd name="T9" fmla="*/ 0 h 1228"/>
                  <a:gd name="T10" fmla="*/ 1266825 w 882"/>
                  <a:gd name="T11" fmla="*/ 1209675 h 12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2" h="1228">
                    <a:moveTo>
                      <a:pt x="798" y="762"/>
                    </a:moveTo>
                    <a:lnTo>
                      <a:pt x="642" y="649"/>
                    </a:lnTo>
                    <a:lnTo>
                      <a:pt x="219" y="1228"/>
                    </a:lnTo>
                    <a:lnTo>
                      <a:pt x="0" y="1228"/>
                    </a:lnTo>
                    <a:lnTo>
                      <a:pt x="882" y="0"/>
                    </a:lnTo>
                    <a:lnTo>
                      <a:pt x="798" y="762"/>
                    </a:lnTo>
                    <a:close/>
                  </a:path>
                </a:pathLst>
              </a:custGeom>
              <a:gradFill rotWithShape="1">
                <a:gsLst>
                  <a:gs pos="0">
                    <a:srgbClr val="000C16">
                      <a:alpha val="34901"/>
                    </a:srgbClr>
                  </a:gs>
                  <a:gs pos="100000">
                    <a:schemeClr val="bg1">
                      <a:alpha val="0"/>
                    </a:schemeClr>
                  </a:gs>
                </a:gsLst>
                <a:lin ang="81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 name="Group 8"/>
            <p:cNvGrpSpPr>
              <a:grpSpLocks/>
            </p:cNvGrpSpPr>
            <p:nvPr/>
          </p:nvGrpSpPr>
          <p:grpSpPr bwMode="auto">
            <a:xfrm>
              <a:off x="2155825" y="2597150"/>
              <a:ext cx="1770063" cy="1949450"/>
              <a:chOff x="2155826" y="3033713"/>
              <a:chExt cx="1770063" cy="1949450"/>
            </a:xfrm>
          </p:grpSpPr>
          <p:sp>
            <p:nvSpPr>
              <p:cNvPr id="17" name="Freeform 9"/>
              <p:cNvSpPr>
                <a:spLocks/>
              </p:cNvSpPr>
              <p:nvPr/>
            </p:nvSpPr>
            <p:spPr bwMode="auto">
              <a:xfrm>
                <a:off x="2155826" y="3033713"/>
                <a:ext cx="1770063" cy="1949450"/>
              </a:xfrm>
              <a:custGeom>
                <a:avLst/>
                <a:gdLst>
                  <a:gd name="T0" fmla="*/ 850900 w 1115"/>
                  <a:gd name="T1" fmla="*/ 695325 h 1228"/>
                  <a:gd name="T2" fmla="*/ 1108075 w 1115"/>
                  <a:gd name="T3" fmla="*/ 504825 h 1228"/>
                  <a:gd name="T4" fmla="*/ 0 w 1115"/>
                  <a:gd name="T5" fmla="*/ 0 h 1228"/>
                  <a:gd name="T6" fmla="*/ 146050 w 1115"/>
                  <a:gd name="T7" fmla="*/ 1198563 h 1228"/>
                  <a:gd name="T8" fmla="*/ 381000 w 1115"/>
                  <a:gd name="T9" fmla="*/ 1030288 h 1228"/>
                  <a:gd name="T10" fmla="*/ 1052513 w 1115"/>
                  <a:gd name="T11" fmla="*/ 1949450 h 1228"/>
                  <a:gd name="T12" fmla="*/ 1770063 w 1115"/>
                  <a:gd name="T13" fmla="*/ 1949450 h 1228"/>
                  <a:gd name="T14" fmla="*/ 850900 w 1115"/>
                  <a:gd name="T15" fmla="*/ 695325 h 12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15" h="1228">
                    <a:moveTo>
                      <a:pt x="536" y="438"/>
                    </a:moveTo>
                    <a:lnTo>
                      <a:pt x="698" y="318"/>
                    </a:lnTo>
                    <a:lnTo>
                      <a:pt x="0" y="0"/>
                    </a:lnTo>
                    <a:lnTo>
                      <a:pt x="92" y="755"/>
                    </a:lnTo>
                    <a:lnTo>
                      <a:pt x="240" y="649"/>
                    </a:lnTo>
                    <a:lnTo>
                      <a:pt x="663" y="1228"/>
                    </a:lnTo>
                    <a:lnTo>
                      <a:pt x="1115" y="1228"/>
                    </a:lnTo>
                    <a:lnTo>
                      <a:pt x="536" y="438"/>
                    </a:lnTo>
                    <a:close/>
                  </a:path>
                </a:pathLst>
              </a:custGeom>
              <a:solidFill>
                <a:srgbClr val="08A7EE"/>
              </a:solidFill>
              <a:ln w="9525" cap="flat" cmpd="sng">
                <a:solidFill>
                  <a:srgbClr val="0195F9"/>
                </a:solid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sp>
            <p:nvSpPr>
              <p:cNvPr id="18" name="Freeform 15"/>
              <p:cNvSpPr>
                <a:spLocks/>
              </p:cNvSpPr>
              <p:nvPr/>
            </p:nvSpPr>
            <p:spPr bwMode="auto">
              <a:xfrm>
                <a:off x="2155826" y="3033713"/>
                <a:ext cx="1400175" cy="1949450"/>
              </a:xfrm>
              <a:custGeom>
                <a:avLst/>
                <a:gdLst>
                  <a:gd name="T0" fmla="*/ 1400175 w 882"/>
                  <a:gd name="T1" fmla="*/ 1949450 h 1228"/>
                  <a:gd name="T2" fmla="*/ 1052513 w 882"/>
                  <a:gd name="T3" fmla="*/ 1949450 h 1228"/>
                  <a:gd name="T4" fmla="*/ 381000 w 882"/>
                  <a:gd name="T5" fmla="*/ 1030288 h 1228"/>
                  <a:gd name="T6" fmla="*/ 146050 w 882"/>
                  <a:gd name="T7" fmla="*/ 1198563 h 1228"/>
                  <a:gd name="T8" fmla="*/ 0 w 882"/>
                  <a:gd name="T9" fmla="*/ 0 h 1228"/>
                  <a:gd name="T10" fmla="*/ 1400175 w 882"/>
                  <a:gd name="T11" fmla="*/ 1949450 h 12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2" h="1228">
                    <a:moveTo>
                      <a:pt x="882" y="1228"/>
                    </a:moveTo>
                    <a:lnTo>
                      <a:pt x="663" y="1228"/>
                    </a:lnTo>
                    <a:lnTo>
                      <a:pt x="240" y="649"/>
                    </a:lnTo>
                    <a:lnTo>
                      <a:pt x="92" y="755"/>
                    </a:lnTo>
                    <a:lnTo>
                      <a:pt x="0" y="0"/>
                    </a:lnTo>
                    <a:lnTo>
                      <a:pt x="882" y="1228"/>
                    </a:lnTo>
                    <a:close/>
                  </a:path>
                </a:pathLst>
              </a:custGeom>
              <a:gradFill rotWithShape="1">
                <a:gsLst>
                  <a:gs pos="0">
                    <a:srgbClr val="01315D">
                      <a:alpha val="28000"/>
                    </a:srgbClr>
                  </a:gs>
                  <a:gs pos="100000">
                    <a:srgbClr val="FFFFFF">
                      <a:alpha val="0"/>
                    </a:srgb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 name="Freeform 14"/>
            <p:cNvSpPr>
              <a:spLocks/>
            </p:cNvSpPr>
            <p:nvPr/>
          </p:nvSpPr>
          <p:spPr bwMode="auto">
            <a:xfrm>
              <a:off x="2136775" y="4552950"/>
              <a:ext cx="4849813" cy="509862"/>
            </a:xfrm>
            <a:custGeom>
              <a:avLst/>
              <a:gdLst>
                <a:gd name="T0" fmla="*/ 2463800 w 3055"/>
                <a:gd name="T1" fmla="*/ 0 h 883"/>
                <a:gd name="T2" fmla="*/ 2328863 w 3055"/>
                <a:gd name="T3" fmla="*/ 0 h 883"/>
                <a:gd name="T4" fmla="*/ 1735138 w 3055"/>
                <a:gd name="T5" fmla="*/ 0 h 883"/>
                <a:gd name="T6" fmla="*/ 0 w 3055"/>
                <a:gd name="T7" fmla="*/ 0 h 883"/>
                <a:gd name="T8" fmla="*/ 0 w 3055"/>
                <a:gd name="T9" fmla="*/ 1401763 h 883"/>
                <a:gd name="T10" fmla="*/ 4849813 w 3055"/>
                <a:gd name="T11" fmla="*/ 1401763 h 883"/>
                <a:gd name="T12" fmla="*/ 4849813 w 3055"/>
                <a:gd name="T13" fmla="*/ 0 h 883"/>
                <a:gd name="T14" fmla="*/ 3068638 w 3055"/>
                <a:gd name="T15" fmla="*/ 0 h 883"/>
                <a:gd name="T16" fmla="*/ 2463800 w 3055"/>
                <a:gd name="T17" fmla="*/ 0 h 8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55" h="883">
                  <a:moveTo>
                    <a:pt x="1552" y="0"/>
                  </a:moveTo>
                  <a:lnTo>
                    <a:pt x="1467" y="0"/>
                  </a:lnTo>
                  <a:lnTo>
                    <a:pt x="1093" y="0"/>
                  </a:lnTo>
                  <a:lnTo>
                    <a:pt x="0" y="0"/>
                  </a:lnTo>
                  <a:lnTo>
                    <a:pt x="0" y="883"/>
                  </a:lnTo>
                  <a:lnTo>
                    <a:pt x="3055" y="883"/>
                  </a:lnTo>
                  <a:lnTo>
                    <a:pt x="3055" y="0"/>
                  </a:lnTo>
                  <a:lnTo>
                    <a:pt x="1933" y="0"/>
                  </a:lnTo>
                  <a:lnTo>
                    <a:pt x="1552" y="0"/>
                  </a:lnTo>
                  <a:close/>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sp>
          <p:nvSpPr>
            <p:cNvPr id="16" name="Rectangle 15"/>
            <p:cNvSpPr>
              <a:spLocks noChangeArrowheads="1"/>
            </p:cNvSpPr>
            <p:nvPr/>
          </p:nvSpPr>
          <p:spPr bwMode="auto">
            <a:xfrm>
              <a:off x="2136775" y="5037138"/>
              <a:ext cx="4865688" cy="471487"/>
            </a:xfrm>
            <a:prstGeom prst="rect">
              <a:avLst/>
            </a:prstGeom>
            <a:noFill/>
            <a:ln>
              <a:noFill/>
            </a:ln>
            <a:effectLst>
              <a:outerShdw blurRad="38100" dist="26940" dir="5400000" algn="t" rotWithShape="0">
                <a:srgbClr val="000000">
                  <a:alpha val="26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124" tIns="41061" rIns="82124" bIns="41061" anchor="ctr">
              <a:spAutoFit/>
            </a:bodyPr>
            <a:lstStyle/>
            <a:p>
              <a:pPr algn="ctr" defTabSz="814388">
                <a:lnSpc>
                  <a:spcPct val="90000"/>
                </a:lnSpc>
                <a:defRPr/>
              </a:pPr>
              <a:endParaRPr lang="en-US" sz="2800" dirty="0">
                <a:solidFill>
                  <a:srgbClr val="FFFFFF"/>
                </a:solidFill>
                <a:latin typeface="Arial" charset="0"/>
                <a:ea typeface="+mn-ea"/>
                <a:cs typeface="+mn-cs"/>
              </a:endParaRPr>
            </a:p>
          </p:txBody>
        </p:sp>
      </p:grpSp>
    </p:spTree>
    <p:extLst>
      <p:ext uri="{BB962C8B-B14F-4D97-AF65-F5344CB8AC3E}">
        <p14:creationId xmlns:p14="http://schemas.microsoft.com/office/powerpoint/2010/main" val="6652548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smtClean="0">
                <a:solidFill>
                  <a:srgbClr val="FFFFFF"/>
                </a:solidFill>
              </a:rPr>
              <a:t>Core Principle:</a:t>
            </a:r>
            <a:br>
              <a:rPr lang="en-US" sz="2400" dirty="0" smtClean="0">
                <a:solidFill>
                  <a:srgbClr val="FFFFFF"/>
                </a:solidFill>
              </a:rPr>
            </a:br>
            <a:r>
              <a:rPr lang="en-US" sz="2400" dirty="0" smtClean="0">
                <a:solidFill>
                  <a:srgbClr val="FFFFFF"/>
                </a:solidFill>
              </a:rPr>
              <a:t>Fail Fast</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141785" cy="0"/>
          </a:xfrm>
          <a:prstGeom prst="straightConnector1">
            <a:avLst/>
          </a:prstGeom>
          <a:noFill/>
          <a:ln w="9525" cap="flat" cmpd="sng">
            <a:solidFill>
              <a:srgbClr val="FFFFFF"/>
            </a:solidFill>
            <a:prstDash val="solid"/>
            <a:round/>
            <a:headEnd type="none" w="lg" len="lg"/>
            <a:tailEnd type="none" w="lg" len="lg"/>
          </a:ln>
        </p:spPr>
      </p:cxnSp>
      <p:grpSp>
        <p:nvGrpSpPr>
          <p:cNvPr id="23" name="Group 22"/>
          <p:cNvGrpSpPr/>
          <p:nvPr/>
        </p:nvGrpSpPr>
        <p:grpSpPr>
          <a:xfrm>
            <a:off x="4056637" y="715644"/>
            <a:ext cx="4312085" cy="3712211"/>
            <a:chOff x="1933575" y="1477963"/>
            <a:chExt cx="5272088" cy="4538662"/>
          </a:xfrm>
        </p:grpSpPr>
        <p:grpSp>
          <p:nvGrpSpPr>
            <p:cNvPr id="24" name="Group 4"/>
            <p:cNvGrpSpPr>
              <a:grpSpLocks/>
            </p:cNvGrpSpPr>
            <p:nvPr/>
          </p:nvGrpSpPr>
          <p:grpSpPr bwMode="auto">
            <a:xfrm>
              <a:off x="1933575" y="2892425"/>
              <a:ext cx="1708150" cy="1712913"/>
              <a:chOff x="1933575" y="2892425"/>
              <a:chExt cx="1708150" cy="1712913"/>
            </a:xfrm>
          </p:grpSpPr>
          <p:sp>
            <p:nvSpPr>
              <p:cNvPr id="30" name="Oval 23"/>
              <p:cNvSpPr>
                <a:spLocks noChangeArrowheads="1"/>
              </p:cNvSpPr>
              <p:nvPr/>
            </p:nvSpPr>
            <p:spPr bwMode="auto">
              <a:xfrm>
                <a:off x="1933575" y="2892425"/>
                <a:ext cx="1708150" cy="1712913"/>
              </a:xfrm>
              <a:prstGeom prst="ellipse">
                <a:avLst/>
              </a:prstGeom>
              <a:solidFill>
                <a:srgbClr val="08A7EE"/>
              </a:solidFill>
              <a:ln w="9525">
                <a:solidFill>
                  <a:srgbClr val="0195F9"/>
                </a:solidFill>
                <a:round/>
                <a:headEnd/>
                <a:tailEnd/>
              </a:ln>
              <a:effectLst>
                <a:outerShdw blurRad="38100" dist="26940" dir="5400000" algn="t" rotWithShape="0">
                  <a:srgbClr val="000000">
                    <a:alpha val="26999"/>
                  </a:srgbClr>
                </a:outerShdw>
              </a:effectLst>
            </p:spPr>
            <p:txBody>
              <a:bodyPr lIns="82124" tIns="41061" rIns="82124" bIns="41061" anchor="ctr"/>
              <a:lstStyle>
                <a:lvl1pPr defTabSz="814388">
                  <a:defRPr>
                    <a:solidFill>
                      <a:schemeClr val="tx1"/>
                    </a:solidFill>
                    <a:latin typeface="Arial" charset="0"/>
                  </a:defRPr>
                </a:lvl1pPr>
                <a:lvl2pPr marL="742950" indent="-285750" defTabSz="814388">
                  <a:defRPr>
                    <a:solidFill>
                      <a:schemeClr val="tx1"/>
                    </a:solidFill>
                    <a:latin typeface="Arial" charset="0"/>
                  </a:defRPr>
                </a:lvl2pPr>
                <a:lvl3pPr marL="1143000" indent="-228600" defTabSz="814388">
                  <a:defRPr>
                    <a:solidFill>
                      <a:schemeClr val="tx1"/>
                    </a:solidFill>
                    <a:latin typeface="Arial" charset="0"/>
                  </a:defRPr>
                </a:lvl3pPr>
                <a:lvl4pPr marL="1600200" indent="-228600" defTabSz="814388">
                  <a:defRPr>
                    <a:solidFill>
                      <a:schemeClr val="tx1"/>
                    </a:solidFill>
                    <a:latin typeface="Arial" charset="0"/>
                  </a:defRPr>
                </a:lvl4pPr>
                <a:lvl5pPr marL="2057400" indent="-228600" defTabSz="814388">
                  <a:defRPr>
                    <a:solidFill>
                      <a:schemeClr val="tx1"/>
                    </a:solidFill>
                    <a:latin typeface="Arial" charset="0"/>
                  </a:defRPr>
                </a:lvl5pPr>
                <a:lvl6pPr marL="2514600" indent="-228600" defTabSz="814388" fontAlgn="base">
                  <a:spcBef>
                    <a:spcPct val="0"/>
                  </a:spcBef>
                  <a:spcAft>
                    <a:spcPct val="0"/>
                  </a:spcAft>
                  <a:defRPr>
                    <a:solidFill>
                      <a:schemeClr val="tx1"/>
                    </a:solidFill>
                    <a:latin typeface="Arial" charset="0"/>
                  </a:defRPr>
                </a:lvl6pPr>
                <a:lvl7pPr marL="2971800" indent="-228600" defTabSz="814388" fontAlgn="base">
                  <a:spcBef>
                    <a:spcPct val="0"/>
                  </a:spcBef>
                  <a:spcAft>
                    <a:spcPct val="0"/>
                  </a:spcAft>
                  <a:defRPr>
                    <a:solidFill>
                      <a:schemeClr val="tx1"/>
                    </a:solidFill>
                    <a:latin typeface="Arial" charset="0"/>
                  </a:defRPr>
                </a:lvl7pPr>
                <a:lvl8pPr marL="3429000" indent="-228600" defTabSz="814388" fontAlgn="base">
                  <a:spcBef>
                    <a:spcPct val="0"/>
                  </a:spcBef>
                  <a:spcAft>
                    <a:spcPct val="0"/>
                  </a:spcAft>
                  <a:defRPr>
                    <a:solidFill>
                      <a:schemeClr val="tx1"/>
                    </a:solidFill>
                    <a:latin typeface="Arial" charset="0"/>
                  </a:defRPr>
                </a:lvl8pPr>
                <a:lvl9pPr marL="3886200" indent="-228600" defTabSz="814388" fontAlgn="base">
                  <a:spcBef>
                    <a:spcPct val="0"/>
                  </a:spcBef>
                  <a:spcAft>
                    <a:spcPct val="0"/>
                  </a:spcAft>
                  <a:defRPr>
                    <a:solidFill>
                      <a:schemeClr val="tx1"/>
                    </a:solidFill>
                    <a:latin typeface="Arial" charset="0"/>
                  </a:defRPr>
                </a:lvl9pPr>
              </a:lstStyle>
              <a:p>
                <a:pPr algn="ctr">
                  <a:lnSpc>
                    <a:spcPct val="90000"/>
                  </a:lnSpc>
                </a:pPr>
                <a:endParaRPr lang="x-none" altLang="x-none" sz="2400"/>
              </a:p>
            </p:txBody>
          </p:sp>
          <p:sp>
            <p:nvSpPr>
              <p:cNvPr id="31" name="Freeform 12"/>
              <p:cNvSpPr>
                <a:spLocks/>
              </p:cNvSpPr>
              <p:nvPr/>
            </p:nvSpPr>
            <p:spPr bwMode="auto">
              <a:xfrm>
                <a:off x="2181951" y="3145802"/>
                <a:ext cx="1458374" cy="1458374"/>
              </a:xfrm>
              <a:custGeom>
                <a:avLst/>
                <a:gdLst>
                  <a:gd name="T0" fmla="*/ 433 w 523"/>
                  <a:gd name="T1" fmla="*/ 0 h 523"/>
                  <a:gd name="T2" fmla="*/ 523 w 523"/>
                  <a:gd name="T3" fmla="*/ 217 h 523"/>
                  <a:gd name="T4" fmla="*/ 433 w 523"/>
                  <a:gd name="T5" fmla="*/ 433 h 523"/>
                  <a:gd name="T6" fmla="*/ 217 w 523"/>
                  <a:gd name="T7" fmla="*/ 523 h 523"/>
                  <a:gd name="T8" fmla="*/ 0 w 523"/>
                  <a:gd name="T9" fmla="*/ 433 h 523"/>
                  <a:gd name="T10" fmla="*/ 433 w 523"/>
                  <a:gd name="T11" fmla="*/ 0 h 5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3" h="523">
                    <a:moveTo>
                      <a:pt x="433" y="0"/>
                    </a:moveTo>
                    <a:cubicBezTo>
                      <a:pt x="489" y="55"/>
                      <a:pt x="523" y="132"/>
                      <a:pt x="523" y="217"/>
                    </a:cubicBezTo>
                    <a:cubicBezTo>
                      <a:pt x="523" y="301"/>
                      <a:pt x="489" y="378"/>
                      <a:pt x="433" y="433"/>
                    </a:cubicBezTo>
                    <a:cubicBezTo>
                      <a:pt x="378" y="489"/>
                      <a:pt x="301" y="523"/>
                      <a:pt x="217" y="523"/>
                    </a:cubicBezTo>
                    <a:cubicBezTo>
                      <a:pt x="132" y="523"/>
                      <a:pt x="55" y="489"/>
                      <a:pt x="0" y="433"/>
                    </a:cubicBezTo>
                    <a:lnTo>
                      <a:pt x="433" y="0"/>
                    </a:lnTo>
                    <a:close/>
                  </a:path>
                </a:pathLst>
              </a:custGeom>
              <a:gradFill rotWithShape="1">
                <a:gsLst>
                  <a:gs pos="0">
                    <a:srgbClr val="01315D">
                      <a:alpha val="28000"/>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 name="Group 1"/>
            <p:cNvGrpSpPr>
              <a:grpSpLocks/>
            </p:cNvGrpSpPr>
            <p:nvPr/>
          </p:nvGrpSpPr>
          <p:grpSpPr bwMode="auto">
            <a:xfrm>
              <a:off x="5499100" y="2892425"/>
              <a:ext cx="1706563" cy="1712913"/>
              <a:chOff x="5499100" y="2892425"/>
              <a:chExt cx="1706563" cy="1712913"/>
            </a:xfrm>
          </p:grpSpPr>
          <p:sp>
            <p:nvSpPr>
              <p:cNvPr id="28" name="Oval 24"/>
              <p:cNvSpPr>
                <a:spLocks noChangeArrowheads="1"/>
              </p:cNvSpPr>
              <p:nvPr/>
            </p:nvSpPr>
            <p:spPr bwMode="auto">
              <a:xfrm>
                <a:off x="5499100" y="2892425"/>
                <a:ext cx="1706563" cy="1712913"/>
              </a:xfrm>
              <a:prstGeom prst="ellipse">
                <a:avLst/>
              </a:prstGeom>
              <a:solidFill>
                <a:srgbClr val="FF7E79"/>
              </a:solidFill>
              <a:ln w="9525">
                <a:solidFill>
                  <a:srgbClr val="C00000"/>
                </a:solidFill>
                <a:round/>
                <a:headEnd/>
                <a:tailEnd/>
              </a:ln>
              <a:effectLst>
                <a:outerShdw blurRad="38100" dist="26940" dir="5400000" algn="t" rotWithShape="0">
                  <a:srgbClr val="000000">
                    <a:alpha val="26999"/>
                  </a:srgbClr>
                </a:outerShdw>
              </a:effectLst>
            </p:spPr>
            <p:txBody>
              <a:bodyPr lIns="82124" tIns="41061" rIns="82124" bIns="41061" anchor="ctr"/>
              <a:lstStyle>
                <a:lvl1pPr defTabSz="814388">
                  <a:defRPr>
                    <a:solidFill>
                      <a:schemeClr val="tx1"/>
                    </a:solidFill>
                    <a:latin typeface="Arial" charset="0"/>
                  </a:defRPr>
                </a:lvl1pPr>
                <a:lvl2pPr marL="742950" indent="-285750" defTabSz="814388">
                  <a:defRPr>
                    <a:solidFill>
                      <a:schemeClr val="tx1"/>
                    </a:solidFill>
                    <a:latin typeface="Arial" charset="0"/>
                  </a:defRPr>
                </a:lvl2pPr>
                <a:lvl3pPr marL="1143000" indent="-228600" defTabSz="814388">
                  <a:defRPr>
                    <a:solidFill>
                      <a:schemeClr val="tx1"/>
                    </a:solidFill>
                    <a:latin typeface="Arial" charset="0"/>
                  </a:defRPr>
                </a:lvl3pPr>
                <a:lvl4pPr marL="1600200" indent="-228600" defTabSz="814388">
                  <a:defRPr>
                    <a:solidFill>
                      <a:schemeClr val="tx1"/>
                    </a:solidFill>
                    <a:latin typeface="Arial" charset="0"/>
                  </a:defRPr>
                </a:lvl4pPr>
                <a:lvl5pPr marL="2057400" indent="-228600" defTabSz="814388">
                  <a:defRPr>
                    <a:solidFill>
                      <a:schemeClr val="tx1"/>
                    </a:solidFill>
                    <a:latin typeface="Arial" charset="0"/>
                  </a:defRPr>
                </a:lvl5pPr>
                <a:lvl6pPr marL="2514600" indent="-228600" defTabSz="814388" fontAlgn="base">
                  <a:spcBef>
                    <a:spcPct val="0"/>
                  </a:spcBef>
                  <a:spcAft>
                    <a:spcPct val="0"/>
                  </a:spcAft>
                  <a:defRPr>
                    <a:solidFill>
                      <a:schemeClr val="tx1"/>
                    </a:solidFill>
                    <a:latin typeface="Arial" charset="0"/>
                  </a:defRPr>
                </a:lvl6pPr>
                <a:lvl7pPr marL="2971800" indent="-228600" defTabSz="814388" fontAlgn="base">
                  <a:spcBef>
                    <a:spcPct val="0"/>
                  </a:spcBef>
                  <a:spcAft>
                    <a:spcPct val="0"/>
                  </a:spcAft>
                  <a:defRPr>
                    <a:solidFill>
                      <a:schemeClr val="tx1"/>
                    </a:solidFill>
                    <a:latin typeface="Arial" charset="0"/>
                  </a:defRPr>
                </a:lvl7pPr>
                <a:lvl8pPr marL="3429000" indent="-228600" defTabSz="814388" fontAlgn="base">
                  <a:spcBef>
                    <a:spcPct val="0"/>
                  </a:spcBef>
                  <a:spcAft>
                    <a:spcPct val="0"/>
                  </a:spcAft>
                  <a:defRPr>
                    <a:solidFill>
                      <a:schemeClr val="tx1"/>
                    </a:solidFill>
                    <a:latin typeface="Arial" charset="0"/>
                  </a:defRPr>
                </a:lvl8pPr>
                <a:lvl9pPr marL="3886200" indent="-228600" defTabSz="814388" fontAlgn="base">
                  <a:spcBef>
                    <a:spcPct val="0"/>
                  </a:spcBef>
                  <a:spcAft>
                    <a:spcPct val="0"/>
                  </a:spcAft>
                  <a:defRPr>
                    <a:solidFill>
                      <a:schemeClr val="tx1"/>
                    </a:solidFill>
                    <a:latin typeface="Arial" charset="0"/>
                  </a:defRPr>
                </a:lvl9pPr>
              </a:lstStyle>
              <a:p>
                <a:pPr algn="ctr">
                  <a:lnSpc>
                    <a:spcPct val="90000"/>
                  </a:lnSpc>
                </a:pPr>
                <a:endParaRPr lang="x-none" altLang="x-none" sz="2400"/>
              </a:p>
            </p:txBody>
          </p:sp>
          <p:sp>
            <p:nvSpPr>
              <p:cNvPr id="29" name="Freeform 12"/>
              <p:cNvSpPr>
                <a:spLocks/>
              </p:cNvSpPr>
              <p:nvPr/>
            </p:nvSpPr>
            <p:spPr bwMode="auto">
              <a:xfrm>
                <a:off x="5747289" y="3145802"/>
                <a:ext cx="1458374" cy="1458374"/>
              </a:xfrm>
              <a:custGeom>
                <a:avLst/>
                <a:gdLst>
                  <a:gd name="T0" fmla="*/ 433 w 523"/>
                  <a:gd name="T1" fmla="*/ 0 h 523"/>
                  <a:gd name="T2" fmla="*/ 523 w 523"/>
                  <a:gd name="T3" fmla="*/ 217 h 523"/>
                  <a:gd name="T4" fmla="*/ 433 w 523"/>
                  <a:gd name="T5" fmla="*/ 433 h 523"/>
                  <a:gd name="T6" fmla="*/ 217 w 523"/>
                  <a:gd name="T7" fmla="*/ 523 h 523"/>
                  <a:gd name="T8" fmla="*/ 0 w 523"/>
                  <a:gd name="T9" fmla="*/ 433 h 523"/>
                  <a:gd name="T10" fmla="*/ 433 w 523"/>
                  <a:gd name="T11" fmla="*/ 0 h 5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3" h="523">
                    <a:moveTo>
                      <a:pt x="433" y="0"/>
                    </a:moveTo>
                    <a:cubicBezTo>
                      <a:pt x="489" y="55"/>
                      <a:pt x="523" y="132"/>
                      <a:pt x="523" y="217"/>
                    </a:cubicBezTo>
                    <a:cubicBezTo>
                      <a:pt x="523" y="301"/>
                      <a:pt x="489" y="378"/>
                      <a:pt x="433" y="433"/>
                    </a:cubicBezTo>
                    <a:cubicBezTo>
                      <a:pt x="378" y="489"/>
                      <a:pt x="301" y="523"/>
                      <a:pt x="217" y="523"/>
                    </a:cubicBezTo>
                    <a:cubicBezTo>
                      <a:pt x="132" y="523"/>
                      <a:pt x="55" y="489"/>
                      <a:pt x="0" y="433"/>
                    </a:cubicBezTo>
                    <a:lnTo>
                      <a:pt x="433" y="0"/>
                    </a:lnTo>
                    <a:close/>
                  </a:path>
                </a:pathLst>
              </a:custGeom>
              <a:gradFill rotWithShape="1">
                <a:gsLst>
                  <a:gs pos="0">
                    <a:srgbClr val="01315D">
                      <a:alpha val="28000"/>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6" name="Freeform 25"/>
            <p:cNvSpPr>
              <a:spLocks/>
            </p:cNvSpPr>
            <p:nvPr/>
          </p:nvSpPr>
          <p:spPr bwMode="auto">
            <a:xfrm>
              <a:off x="2603500" y="1477963"/>
              <a:ext cx="3970338" cy="1243012"/>
            </a:xfrm>
            <a:custGeom>
              <a:avLst/>
              <a:gdLst>
                <a:gd name="T0" fmla="*/ 1067 w 1067"/>
                <a:gd name="T1" fmla="*/ 263 h 334"/>
                <a:gd name="T2" fmla="*/ 1067 w 1067"/>
                <a:gd name="T3" fmla="*/ 334 h 334"/>
                <a:gd name="T4" fmla="*/ 1061 w 1067"/>
                <a:gd name="T5" fmla="*/ 330 h 334"/>
                <a:gd name="T6" fmla="*/ 1061 w 1067"/>
                <a:gd name="T7" fmla="*/ 330 h 334"/>
                <a:gd name="T8" fmla="*/ 1005 w 1067"/>
                <a:gd name="T9" fmla="*/ 298 h 334"/>
                <a:gd name="T10" fmla="*/ 1033 w 1067"/>
                <a:gd name="T11" fmla="*/ 283 h 334"/>
                <a:gd name="T12" fmla="*/ 528 w 1067"/>
                <a:gd name="T13" fmla="*/ 8 h 334"/>
                <a:gd name="T14" fmla="*/ 7 w 1067"/>
                <a:gd name="T15" fmla="*/ 310 h 334"/>
                <a:gd name="T16" fmla="*/ 0 w 1067"/>
                <a:gd name="T17" fmla="*/ 306 h 334"/>
                <a:gd name="T18" fmla="*/ 528 w 1067"/>
                <a:gd name="T19" fmla="*/ 0 h 334"/>
                <a:gd name="T20" fmla="*/ 1040 w 1067"/>
                <a:gd name="T21" fmla="*/ 279 h 334"/>
                <a:gd name="T22" fmla="*/ 1067 w 1067"/>
                <a:gd name="T23" fmla="*/ 263 h 3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67" h="334">
                  <a:moveTo>
                    <a:pt x="1067" y="263"/>
                  </a:moveTo>
                  <a:cubicBezTo>
                    <a:pt x="1067" y="334"/>
                    <a:pt x="1067" y="334"/>
                    <a:pt x="1067" y="334"/>
                  </a:cubicBezTo>
                  <a:cubicBezTo>
                    <a:pt x="1061" y="330"/>
                    <a:pt x="1061" y="330"/>
                    <a:pt x="1061" y="330"/>
                  </a:cubicBezTo>
                  <a:cubicBezTo>
                    <a:pt x="1061" y="330"/>
                    <a:pt x="1061" y="330"/>
                    <a:pt x="1061" y="330"/>
                  </a:cubicBezTo>
                  <a:cubicBezTo>
                    <a:pt x="1005" y="298"/>
                    <a:pt x="1005" y="298"/>
                    <a:pt x="1005" y="298"/>
                  </a:cubicBezTo>
                  <a:cubicBezTo>
                    <a:pt x="1033" y="283"/>
                    <a:pt x="1033" y="283"/>
                    <a:pt x="1033" y="283"/>
                  </a:cubicBezTo>
                  <a:cubicBezTo>
                    <a:pt x="925" y="118"/>
                    <a:pt x="739" y="8"/>
                    <a:pt x="528" y="8"/>
                  </a:cubicBezTo>
                  <a:cubicBezTo>
                    <a:pt x="306" y="8"/>
                    <a:pt x="111" y="130"/>
                    <a:pt x="7" y="310"/>
                  </a:cubicBezTo>
                  <a:cubicBezTo>
                    <a:pt x="0" y="306"/>
                    <a:pt x="0" y="306"/>
                    <a:pt x="0" y="306"/>
                  </a:cubicBezTo>
                  <a:cubicBezTo>
                    <a:pt x="105" y="123"/>
                    <a:pt x="303" y="0"/>
                    <a:pt x="528" y="0"/>
                  </a:cubicBezTo>
                  <a:cubicBezTo>
                    <a:pt x="742" y="0"/>
                    <a:pt x="931" y="111"/>
                    <a:pt x="1040" y="279"/>
                  </a:cubicBezTo>
                  <a:lnTo>
                    <a:pt x="1067" y="263"/>
                  </a:lnTo>
                  <a:close/>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sp>
          <p:nvSpPr>
            <p:cNvPr id="27" name="Freeform 26"/>
            <p:cNvSpPr>
              <a:spLocks/>
            </p:cNvSpPr>
            <p:nvPr/>
          </p:nvSpPr>
          <p:spPr bwMode="auto">
            <a:xfrm>
              <a:off x="2562225" y="4773613"/>
              <a:ext cx="3975100" cy="1243012"/>
            </a:xfrm>
            <a:custGeom>
              <a:avLst/>
              <a:gdLst>
                <a:gd name="T0" fmla="*/ 1068 w 1068"/>
                <a:gd name="T1" fmla="*/ 28 h 334"/>
                <a:gd name="T2" fmla="*/ 539 w 1068"/>
                <a:gd name="T3" fmla="*/ 334 h 334"/>
                <a:gd name="T4" fmla="*/ 28 w 1068"/>
                <a:gd name="T5" fmla="*/ 56 h 334"/>
                <a:gd name="T6" fmla="*/ 0 w 1068"/>
                <a:gd name="T7" fmla="*/ 71 h 334"/>
                <a:gd name="T8" fmla="*/ 0 w 1068"/>
                <a:gd name="T9" fmla="*/ 9 h 334"/>
                <a:gd name="T10" fmla="*/ 0 w 1068"/>
                <a:gd name="T11" fmla="*/ 0 h 334"/>
                <a:gd name="T12" fmla="*/ 7 w 1068"/>
                <a:gd name="T13" fmla="*/ 3 h 334"/>
                <a:gd name="T14" fmla="*/ 62 w 1068"/>
                <a:gd name="T15" fmla="*/ 36 h 334"/>
                <a:gd name="T16" fmla="*/ 35 w 1068"/>
                <a:gd name="T17" fmla="*/ 52 h 334"/>
                <a:gd name="T18" fmla="*/ 539 w 1068"/>
                <a:gd name="T19" fmla="*/ 326 h 334"/>
                <a:gd name="T20" fmla="*/ 1061 w 1068"/>
                <a:gd name="T21" fmla="*/ 24 h 334"/>
                <a:gd name="T22" fmla="*/ 1068 w 1068"/>
                <a:gd name="T23" fmla="*/ 28 h 3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68" h="334">
                  <a:moveTo>
                    <a:pt x="1068" y="28"/>
                  </a:moveTo>
                  <a:cubicBezTo>
                    <a:pt x="962" y="210"/>
                    <a:pt x="765" y="334"/>
                    <a:pt x="539" y="334"/>
                  </a:cubicBezTo>
                  <a:cubicBezTo>
                    <a:pt x="325" y="334"/>
                    <a:pt x="137" y="223"/>
                    <a:pt x="28" y="56"/>
                  </a:cubicBezTo>
                  <a:cubicBezTo>
                    <a:pt x="0" y="71"/>
                    <a:pt x="0" y="71"/>
                    <a:pt x="0" y="71"/>
                  </a:cubicBezTo>
                  <a:cubicBezTo>
                    <a:pt x="0" y="9"/>
                    <a:pt x="0" y="9"/>
                    <a:pt x="0" y="9"/>
                  </a:cubicBezTo>
                  <a:cubicBezTo>
                    <a:pt x="0" y="0"/>
                    <a:pt x="0" y="0"/>
                    <a:pt x="0" y="0"/>
                  </a:cubicBezTo>
                  <a:cubicBezTo>
                    <a:pt x="7" y="3"/>
                    <a:pt x="7" y="3"/>
                    <a:pt x="7" y="3"/>
                  </a:cubicBezTo>
                  <a:cubicBezTo>
                    <a:pt x="62" y="36"/>
                    <a:pt x="62" y="36"/>
                    <a:pt x="62" y="36"/>
                  </a:cubicBezTo>
                  <a:cubicBezTo>
                    <a:pt x="35" y="52"/>
                    <a:pt x="35" y="52"/>
                    <a:pt x="35" y="52"/>
                  </a:cubicBezTo>
                  <a:cubicBezTo>
                    <a:pt x="142" y="216"/>
                    <a:pt x="328" y="326"/>
                    <a:pt x="539" y="326"/>
                  </a:cubicBezTo>
                  <a:cubicBezTo>
                    <a:pt x="762" y="326"/>
                    <a:pt x="957" y="204"/>
                    <a:pt x="1061" y="24"/>
                  </a:cubicBezTo>
                  <a:lnTo>
                    <a:pt x="1068" y="28"/>
                  </a:lnTo>
                  <a:close/>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grpSp>
    </p:spTree>
    <p:extLst>
      <p:ext uri="{BB962C8B-B14F-4D97-AF65-F5344CB8AC3E}">
        <p14:creationId xmlns:p14="http://schemas.microsoft.com/office/powerpoint/2010/main" val="1065052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lvl="0" algn="ctr">
              <a:buSzPct val="25000"/>
            </a:pPr>
            <a:r>
              <a:rPr lang="en-US" sz="2400" dirty="0">
                <a:solidFill>
                  <a:srgbClr val="FFFFFF"/>
                </a:solidFill>
              </a:rPr>
              <a:t>Core Principle: Immutable </a:t>
            </a:r>
            <a:r>
              <a:rPr lang="en-US" sz="2400" dirty="0" smtClean="0">
                <a:solidFill>
                  <a:srgbClr val="FFFFFF"/>
                </a:solidFill>
              </a:rPr>
              <a:t>Environments</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grpSp>
        <p:nvGrpSpPr>
          <p:cNvPr id="6" name="Group 46"/>
          <p:cNvGrpSpPr>
            <a:grpSpLocks/>
          </p:cNvGrpSpPr>
          <p:nvPr/>
        </p:nvGrpSpPr>
        <p:grpSpPr bwMode="auto">
          <a:xfrm>
            <a:off x="3327029" y="2384624"/>
            <a:ext cx="5614142" cy="1638735"/>
            <a:chOff x="819151" y="3405188"/>
            <a:chExt cx="7558088" cy="2206625"/>
          </a:xfrm>
        </p:grpSpPr>
        <p:sp>
          <p:nvSpPr>
            <p:cNvPr id="7" name="Freeform 6"/>
            <p:cNvSpPr>
              <a:spLocks/>
            </p:cNvSpPr>
            <p:nvPr/>
          </p:nvSpPr>
          <p:spPr bwMode="auto">
            <a:xfrm>
              <a:off x="819151" y="4251325"/>
              <a:ext cx="1126888" cy="1360488"/>
            </a:xfrm>
            <a:custGeom>
              <a:avLst/>
              <a:gdLst/>
              <a:ahLst/>
              <a:cxnLst>
                <a:cxn ang="0">
                  <a:pos x="707" y="524"/>
                </a:cxn>
                <a:cxn ang="0">
                  <a:pos x="710" y="857"/>
                </a:cxn>
                <a:cxn ang="0">
                  <a:pos x="3" y="333"/>
                </a:cxn>
                <a:cxn ang="0">
                  <a:pos x="0" y="0"/>
                </a:cxn>
                <a:cxn ang="0">
                  <a:pos x="707" y="524"/>
                </a:cxn>
              </a:cxnLst>
              <a:rect l="0" t="0" r="r" b="b"/>
              <a:pathLst>
                <a:path w="710" h="857">
                  <a:moveTo>
                    <a:pt x="707" y="524"/>
                  </a:moveTo>
                  <a:lnTo>
                    <a:pt x="710" y="857"/>
                  </a:lnTo>
                  <a:lnTo>
                    <a:pt x="3" y="333"/>
                  </a:lnTo>
                  <a:lnTo>
                    <a:pt x="0" y="0"/>
                  </a:lnTo>
                  <a:lnTo>
                    <a:pt x="707" y="524"/>
                  </a:lnTo>
                  <a:close/>
                </a:path>
              </a:pathLst>
            </a:custGeom>
            <a:gradFill>
              <a:gsLst>
                <a:gs pos="0">
                  <a:srgbClr val="7F7F7F"/>
                </a:gs>
                <a:gs pos="100000">
                  <a:schemeClr val="bg1">
                    <a:lumMod val="54000"/>
                  </a:schemeClr>
                </a:gs>
              </a:gsLst>
              <a:lin ang="5400000" scaled="1"/>
            </a:gradFill>
            <a:ln w="9525" cap="flat" cmpd="sng" algn="ctr">
              <a:solidFill>
                <a:srgbClr val="606060"/>
              </a:solid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dirty="0">
                <a:latin typeface="+mn-lt"/>
              </a:endParaRPr>
            </a:p>
          </p:txBody>
        </p:sp>
        <p:sp>
          <p:nvSpPr>
            <p:cNvPr id="8" name="Freeform 7"/>
            <p:cNvSpPr>
              <a:spLocks/>
            </p:cNvSpPr>
            <p:nvPr/>
          </p:nvSpPr>
          <p:spPr bwMode="auto">
            <a:xfrm>
              <a:off x="819151" y="3405188"/>
              <a:ext cx="7553326" cy="1677987"/>
            </a:xfrm>
            <a:custGeom>
              <a:avLst/>
              <a:gdLst/>
              <a:ahLst/>
              <a:cxnLst>
                <a:cxn ang="0">
                  <a:pos x="1009" y="2"/>
                </a:cxn>
                <a:cxn ang="0">
                  <a:pos x="2026" y="217"/>
                </a:cxn>
                <a:cxn ang="0">
                  <a:pos x="1728" y="443"/>
                </a:cxn>
                <a:cxn ang="0">
                  <a:pos x="1011" y="296"/>
                </a:cxn>
                <a:cxn ang="0">
                  <a:pos x="301" y="450"/>
                </a:cxn>
                <a:cxn ang="0">
                  <a:pos x="0" y="227"/>
                </a:cxn>
                <a:cxn ang="0">
                  <a:pos x="1009" y="2"/>
                </a:cxn>
              </a:cxnLst>
              <a:rect l="0" t="0" r="r" b="b"/>
              <a:pathLst>
                <a:path w="2026" h="450">
                  <a:moveTo>
                    <a:pt x="1009" y="2"/>
                  </a:moveTo>
                  <a:cubicBezTo>
                    <a:pt x="1391" y="0"/>
                    <a:pt x="1744" y="80"/>
                    <a:pt x="2026" y="217"/>
                  </a:cubicBezTo>
                  <a:cubicBezTo>
                    <a:pt x="1728" y="443"/>
                    <a:pt x="1728" y="443"/>
                    <a:pt x="1728" y="443"/>
                  </a:cubicBezTo>
                  <a:cubicBezTo>
                    <a:pt x="1528" y="349"/>
                    <a:pt x="1279" y="294"/>
                    <a:pt x="1011" y="296"/>
                  </a:cubicBezTo>
                  <a:cubicBezTo>
                    <a:pt x="745" y="298"/>
                    <a:pt x="499" y="355"/>
                    <a:pt x="301" y="450"/>
                  </a:cubicBezTo>
                  <a:cubicBezTo>
                    <a:pt x="0" y="227"/>
                    <a:pt x="0" y="227"/>
                    <a:pt x="0" y="227"/>
                  </a:cubicBezTo>
                  <a:cubicBezTo>
                    <a:pt x="279" y="89"/>
                    <a:pt x="629" y="5"/>
                    <a:pt x="1009" y="2"/>
                  </a:cubicBezTo>
                  <a:close/>
                </a:path>
              </a:pathLst>
            </a:custGeom>
            <a:gradFill>
              <a:gsLst>
                <a:gs pos="0">
                  <a:srgbClr val="7F7F7F"/>
                </a:gs>
                <a:gs pos="100000">
                  <a:schemeClr val="bg1">
                    <a:lumMod val="54000"/>
                  </a:schemeClr>
                </a:gs>
              </a:gsLst>
              <a:lin ang="5400000" scaled="1"/>
            </a:gradFill>
            <a:ln w="9525" cap="flat" cmpd="sng" algn="ctr">
              <a:solidFill>
                <a:srgbClr val="606060"/>
              </a:solid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dirty="0">
                <a:latin typeface="+mn-lt"/>
              </a:endParaRPr>
            </a:p>
          </p:txBody>
        </p:sp>
        <p:sp>
          <p:nvSpPr>
            <p:cNvPr id="9" name="Freeform 8"/>
            <p:cNvSpPr>
              <a:spLocks/>
            </p:cNvSpPr>
            <p:nvPr/>
          </p:nvSpPr>
          <p:spPr bwMode="auto">
            <a:xfrm>
              <a:off x="7261226" y="4213225"/>
              <a:ext cx="1116013" cy="1373188"/>
            </a:xfrm>
            <a:custGeom>
              <a:avLst/>
              <a:gdLst>
                <a:gd name="T0" fmla="*/ 700 w 703"/>
                <a:gd name="T1" fmla="*/ 0 h 865"/>
                <a:gd name="T2" fmla="*/ 703 w 703"/>
                <a:gd name="T3" fmla="*/ 332 h 865"/>
                <a:gd name="T4" fmla="*/ 3 w 703"/>
                <a:gd name="T5" fmla="*/ 865 h 865"/>
                <a:gd name="T6" fmla="*/ 0 w 703"/>
                <a:gd name="T7" fmla="*/ 531 h 865"/>
                <a:gd name="T8" fmla="*/ 700 w 703"/>
                <a:gd name="T9" fmla="*/ 0 h 8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3" h="865">
                  <a:moveTo>
                    <a:pt x="700" y="0"/>
                  </a:moveTo>
                  <a:lnTo>
                    <a:pt x="703" y="332"/>
                  </a:lnTo>
                  <a:lnTo>
                    <a:pt x="3" y="865"/>
                  </a:lnTo>
                  <a:lnTo>
                    <a:pt x="0" y="531"/>
                  </a:lnTo>
                  <a:lnTo>
                    <a:pt x="700" y="0"/>
                  </a:lnTo>
                  <a:close/>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sp>
          <p:nvSpPr>
            <p:cNvPr id="10" name="Freeform 10"/>
            <p:cNvSpPr>
              <a:spLocks/>
            </p:cNvSpPr>
            <p:nvPr/>
          </p:nvSpPr>
          <p:spPr bwMode="auto">
            <a:xfrm>
              <a:off x="1941513" y="4500563"/>
              <a:ext cx="5324475" cy="1111250"/>
            </a:xfrm>
            <a:custGeom>
              <a:avLst/>
              <a:gdLst>
                <a:gd name="T0" fmla="*/ 1427 w 1428"/>
                <a:gd name="T1" fmla="*/ 149 h 298"/>
                <a:gd name="T2" fmla="*/ 1428 w 1428"/>
                <a:gd name="T3" fmla="*/ 291 h 298"/>
                <a:gd name="T4" fmla="*/ 711 w 1428"/>
                <a:gd name="T5" fmla="*/ 144 h 298"/>
                <a:gd name="T6" fmla="*/ 1 w 1428"/>
                <a:gd name="T7" fmla="*/ 298 h 298"/>
                <a:gd name="T8" fmla="*/ 0 w 1428"/>
                <a:gd name="T9" fmla="*/ 156 h 298"/>
                <a:gd name="T10" fmla="*/ 710 w 1428"/>
                <a:gd name="T11" fmla="*/ 2 h 298"/>
                <a:gd name="T12" fmla="*/ 1427 w 1428"/>
                <a:gd name="T13" fmla="*/ 149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8" h="298">
                  <a:moveTo>
                    <a:pt x="1427" y="149"/>
                  </a:moveTo>
                  <a:cubicBezTo>
                    <a:pt x="1428" y="291"/>
                    <a:pt x="1428" y="291"/>
                    <a:pt x="1428" y="291"/>
                  </a:cubicBezTo>
                  <a:cubicBezTo>
                    <a:pt x="1228" y="197"/>
                    <a:pt x="979" y="142"/>
                    <a:pt x="711" y="144"/>
                  </a:cubicBezTo>
                  <a:cubicBezTo>
                    <a:pt x="444" y="146"/>
                    <a:pt x="199" y="203"/>
                    <a:pt x="1" y="298"/>
                  </a:cubicBezTo>
                  <a:cubicBezTo>
                    <a:pt x="0" y="156"/>
                    <a:pt x="0" y="156"/>
                    <a:pt x="0" y="156"/>
                  </a:cubicBezTo>
                  <a:cubicBezTo>
                    <a:pt x="198" y="61"/>
                    <a:pt x="444" y="4"/>
                    <a:pt x="710" y="2"/>
                  </a:cubicBezTo>
                  <a:cubicBezTo>
                    <a:pt x="978" y="0"/>
                    <a:pt x="1227" y="55"/>
                    <a:pt x="1427" y="149"/>
                  </a:cubicBezTo>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grpSp>
      <p:sp>
        <p:nvSpPr>
          <p:cNvPr id="11" name="Freeform 12"/>
          <p:cNvSpPr>
            <a:spLocks/>
          </p:cNvSpPr>
          <p:nvPr/>
        </p:nvSpPr>
        <p:spPr bwMode="auto">
          <a:xfrm>
            <a:off x="3884670" y="1442645"/>
            <a:ext cx="762525" cy="1841514"/>
          </a:xfrm>
          <a:custGeom>
            <a:avLst/>
            <a:gdLst>
              <a:gd name="T0" fmla="*/ 298 w 298"/>
              <a:gd name="T1" fmla="*/ 576 h 665"/>
              <a:gd name="T2" fmla="*/ 7 w 298"/>
              <a:gd name="T3" fmla="*/ 665 h 665"/>
              <a:gd name="T4" fmla="*/ 0 w 298"/>
              <a:gd name="T5" fmla="*/ 91 h 665"/>
              <a:gd name="T6" fmla="*/ 293 w 298"/>
              <a:gd name="T7" fmla="*/ 0 h 665"/>
              <a:gd name="T8" fmla="*/ 298 w 298"/>
              <a:gd name="T9" fmla="*/ 576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665">
                <a:moveTo>
                  <a:pt x="298" y="576"/>
                </a:moveTo>
                <a:cubicBezTo>
                  <a:pt x="200" y="600"/>
                  <a:pt x="102" y="629"/>
                  <a:pt x="7" y="665"/>
                </a:cubicBezTo>
                <a:cubicBezTo>
                  <a:pt x="4" y="474"/>
                  <a:pt x="2" y="282"/>
                  <a:pt x="0" y="91"/>
                </a:cubicBezTo>
                <a:cubicBezTo>
                  <a:pt x="96" y="54"/>
                  <a:pt x="194" y="24"/>
                  <a:pt x="293" y="0"/>
                </a:cubicBezTo>
                <a:cubicBezTo>
                  <a:pt x="295" y="192"/>
                  <a:pt x="296" y="384"/>
                  <a:pt x="298" y="576"/>
                </a:cubicBezTo>
                <a:close/>
              </a:path>
            </a:pathLst>
          </a:custGeom>
          <a:solidFill>
            <a:srgbClr val="08A7EE"/>
          </a:solidFill>
          <a:ln w="9525" cap="flat" cmpd="sng">
            <a:solidFill>
              <a:srgbClr val="0195F9"/>
            </a:solid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sp>
        <p:nvSpPr>
          <p:cNvPr id="12" name="Freeform 13"/>
          <p:cNvSpPr>
            <a:spLocks/>
          </p:cNvSpPr>
          <p:nvPr/>
        </p:nvSpPr>
        <p:spPr bwMode="auto">
          <a:xfrm>
            <a:off x="5724536" y="1249298"/>
            <a:ext cx="777776" cy="1613978"/>
          </a:xfrm>
          <a:custGeom>
            <a:avLst/>
            <a:gdLst>
              <a:gd name="T0" fmla="*/ 302 w 304"/>
              <a:gd name="T1" fmla="*/ 583 h 583"/>
              <a:gd name="T2" fmla="*/ 1 w 304"/>
              <a:gd name="T3" fmla="*/ 583 h 583"/>
              <a:gd name="T4" fmla="*/ 0 w 304"/>
              <a:gd name="T5" fmla="*/ 7 h 583"/>
              <a:gd name="T6" fmla="*/ 304 w 304"/>
              <a:gd name="T7" fmla="*/ 7 h 583"/>
              <a:gd name="T8" fmla="*/ 302 w 304"/>
              <a:gd name="T9" fmla="*/ 583 h 5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583">
                <a:moveTo>
                  <a:pt x="302" y="583"/>
                </a:moveTo>
                <a:cubicBezTo>
                  <a:pt x="202" y="577"/>
                  <a:pt x="102" y="577"/>
                  <a:pt x="1" y="583"/>
                </a:cubicBezTo>
                <a:cubicBezTo>
                  <a:pt x="1" y="391"/>
                  <a:pt x="0" y="199"/>
                  <a:pt x="0" y="7"/>
                </a:cubicBezTo>
                <a:cubicBezTo>
                  <a:pt x="101" y="0"/>
                  <a:pt x="203" y="0"/>
                  <a:pt x="304" y="7"/>
                </a:cubicBezTo>
                <a:cubicBezTo>
                  <a:pt x="303" y="199"/>
                  <a:pt x="303" y="391"/>
                  <a:pt x="302" y="583"/>
                </a:cubicBezTo>
                <a:close/>
              </a:path>
            </a:pathLst>
          </a:custGeom>
          <a:solidFill>
            <a:srgbClr val="093667"/>
          </a:solidFill>
          <a:ln w="9525" cap="flat" cmpd="sng">
            <a:solidFill>
              <a:srgbClr val="013253"/>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3" name="Freeform 14"/>
          <p:cNvSpPr>
            <a:spLocks/>
          </p:cNvSpPr>
          <p:nvPr/>
        </p:nvSpPr>
        <p:spPr bwMode="auto">
          <a:xfrm>
            <a:off x="6658084" y="1278772"/>
            <a:ext cx="772330" cy="1720083"/>
          </a:xfrm>
          <a:custGeom>
            <a:avLst/>
            <a:gdLst>
              <a:gd name="T0" fmla="*/ 299 w 302"/>
              <a:gd name="T1" fmla="*/ 621 h 621"/>
              <a:gd name="T2" fmla="*/ 0 w 302"/>
              <a:gd name="T3" fmla="*/ 576 h 621"/>
              <a:gd name="T4" fmla="*/ 1 w 302"/>
              <a:gd name="T5" fmla="*/ 0 h 621"/>
              <a:gd name="T6" fmla="*/ 302 w 302"/>
              <a:gd name="T7" fmla="*/ 45 h 621"/>
              <a:gd name="T8" fmla="*/ 299 w 302"/>
              <a:gd name="T9" fmla="*/ 621 h 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621">
                <a:moveTo>
                  <a:pt x="299" y="621"/>
                </a:moveTo>
                <a:cubicBezTo>
                  <a:pt x="200" y="600"/>
                  <a:pt x="100" y="585"/>
                  <a:pt x="0" y="576"/>
                </a:cubicBezTo>
                <a:cubicBezTo>
                  <a:pt x="0" y="384"/>
                  <a:pt x="1" y="192"/>
                  <a:pt x="1" y="0"/>
                </a:cubicBezTo>
                <a:cubicBezTo>
                  <a:pt x="102" y="9"/>
                  <a:pt x="203" y="24"/>
                  <a:pt x="302" y="45"/>
                </a:cubicBezTo>
                <a:cubicBezTo>
                  <a:pt x="301" y="237"/>
                  <a:pt x="300" y="429"/>
                  <a:pt x="299" y="621"/>
                </a:cubicBezTo>
                <a:close/>
              </a:path>
            </a:pathLst>
          </a:custGeom>
          <a:solidFill>
            <a:srgbClr val="025663"/>
          </a:solidFill>
          <a:ln w="9525" cap="flat" cmpd="sng">
            <a:solidFill>
              <a:srgbClr val="034543"/>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4" name="Freeform 15"/>
          <p:cNvSpPr>
            <a:spLocks/>
          </p:cNvSpPr>
          <p:nvPr/>
        </p:nvSpPr>
        <p:spPr bwMode="auto">
          <a:xfrm>
            <a:off x="7579650" y="1442645"/>
            <a:ext cx="761437" cy="1841514"/>
          </a:xfrm>
          <a:custGeom>
            <a:avLst/>
            <a:gdLst>
              <a:gd name="T0" fmla="*/ 291 w 298"/>
              <a:gd name="T1" fmla="*/ 665 h 665"/>
              <a:gd name="T2" fmla="*/ 0 w 298"/>
              <a:gd name="T3" fmla="*/ 576 h 665"/>
              <a:gd name="T4" fmla="*/ 4 w 298"/>
              <a:gd name="T5" fmla="*/ 0 h 665"/>
              <a:gd name="T6" fmla="*/ 298 w 298"/>
              <a:gd name="T7" fmla="*/ 91 h 665"/>
              <a:gd name="T8" fmla="*/ 291 w 298"/>
              <a:gd name="T9" fmla="*/ 665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665">
                <a:moveTo>
                  <a:pt x="291" y="665"/>
                </a:moveTo>
                <a:cubicBezTo>
                  <a:pt x="195" y="629"/>
                  <a:pt x="98" y="600"/>
                  <a:pt x="0" y="576"/>
                </a:cubicBezTo>
                <a:cubicBezTo>
                  <a:pt x="1" y="384"/>
                  <a:pt x="3" y="192"/>
                  <a:pt x="4" y="0"/>
                </a:cubicBezTo>
                <a:cubicBezTo>
                  <a:pt x="103" y="24"/>
                  <a:pt x="201" y="54"/>
                  <a:pt x="298" y="91"/>
                </a:cubicBezTo>
                <a:cubicBezTo>
                  <a:pt x="295" y="282"/>
                  <a:pt x="293" y="474"/>
                  <a:pt x="291" y="665"/>
                </a:cubicBezTo>
                <a:close/>
              </a:path>
            </a:pathLst>
          </a:custGeom>
          <a:solidFill>
            <a:srgbClr val="0199A1"/>
          </a:solidFill>
          <a:ln w="9525" cap="flat" cmpd="sng">
            <a:solidFill>
              <a:srgbClr val="048C89"/>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5" name="Freeform 16"/>
          <p:cNvSpPr>
            <a:spLocks/>
          </p:cNvSpPr>
          <p:nvPr/>
        </p:nvSpPr>
        <p:spPr bwMode="auto">
          <a:xfrm>
            <a:off x="4793165" y="1278772"/>
            <a:ext cx="775597" cy="1720083"/>
          </a:xfrm>
          <a:custGeom>
            <a:avLst/>
            <a:gdLst>
              <a:gd name="T0" fmla="*/ 303 w 303"/>
              <a:gd name="T1" fmla="*/ 576 h 621"/>
              <a:gd name="T2" fmla="*/ 4 w 303"/>
              <a:gd name="T3" fmla="*/ 621 h 621"/>
              <a:gd name="T4" fmla="*/ 0 w 303"/>
              <a:gd name="T5" fmla="*/ 45 h 621"/>
              <a:gd name="T6" fmla="*/ 301 w 303"/>
              <a:gd name="T7" fmla="*/ 0 h 621"/>
              <a:gd name="T8" fmla="*/ 303 w 303"/>
              <a:gd name="T9" fmla="*/ 576 h 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 h="621">
                <a:moveTo>
                  <a:pt x="303" y="576"/>
                </a:moveTo>
                <a:cubicBezTo>
                  <a:pt x="203" y="585"/>
                  <a:pt x="103" y="600"/>
                  <a:pt x="4" y="621"/>
                </a:cubicBezTo>
                <a:cubicBezTo>
                  <a:pt x="3" y="429"/>
                  <a:pt x="1" y="237"/>
                  <a:pt x="0" y="45"/>
                </a:cubicBezTo>
                <a:cubicBezTo>
                  <a:pt x="100" y="24"/>
                  <a:pt x="200" y="9"/>
                  <a:pt x="301" y="0"/>
                </a:cubicBezTo>
                <a:cubicBezTo>
                  <a:pt x="302" y="192"/>
                  <a:pt x="302" y="384"/>
                  <a:pt x="303" y="576"/>
                </a:cubicBezTo>
                <a:close/>
              </a:path>
            </a:pathLst>
          </a:custGeom>
          <a:solidFill>
            <a:srgbClr val="0560B3"/>
          </a:solidFill>
          <a:ln w="9525" cap="flat" cmpd="sng">
            <a:solidFill>
              <a:srgbClr val="01568F"/>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Tree>
    <p:extLst>
      <p:ext uri="{BB962C8B-B14F-4D97-AF65-F5344CB8AC3E}">
        <p14:creationId xmlns:p14="http://schemas.microsoft.com/office/powerpoint/2010/main" val="41186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lvl="0" algn="ctr">
              <a:buSzPct val="25000"/>
            </a:pPr>
            <a:r>
              <a:rPr lang="en-US" sz="2400" dirty="0">
                <a:solidFill>
                  <a:srgbClr val="FFFFFF"/>
                </a:solidFill>
              </a:rPr>
              <a:t>Core Principle: Immutable </a:t>
            </a:r>
            <a:r>
              <a:rPr lang="en-US" sz="2400" dirty="0" smtClean="0">
                <a:solidFill>
                  <a:srgbClr val="FFFFFF"/>
                </a:solidFill>
              </a:rPr>
              <a:t>Environments</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grpSp>
        <p:nvGrpSpPr>
          <p:cNvPr id="6" name="Group 46"/>
          <p:cNvGrpSpPr>
            <a:grpSpLocks/>
          </p:cNvGrpSpPr>
          <p:nvPr/>
        </p:nvGrpSpPr>
        <p:grpSpPr bwMode="auto">
          <a:xfrm>
            <a:off x="3327029" y="2384624"/>
            <a:ext cx="5614142" cy="1638735"/>
            <a:chOff x="819151" y="3405188"/>
            <a:chExt cx="7558088" cy="2206625"/>
          </a:xfrm>
        </p:grpSpPr>
        <p:sp>
          <p:nvSpPr>
            <p:cNvPr id="7" name="Freeform 6"/>
            <p:cNvSpPr>
              <a:spLocks/>
            </p:cNvSpPr>
            <p:nvPr/>
          </p:nvSpPr>
          <p:spPr bwMode="auto">
            <a:xfrm>
              <a:off x="819151" y="4251325"/>
              <a:ext cx="1126888" cy="1360488"/>
            </a:xfrm>
            <a:custGeom>
              <a:avLst/>
              <a:gdLst/>
              <a:ahLst/>
              <a:cxnLst>
                <a:cxn ang="0">
                  <a:pos x="707" y="524"/>
                </a:cxn>
                <a:cxn ang="0">
                  <a:pos x="710" y="857"/>
                </a:cxn>
                <a:cxn ang="0">
                  <a:pos x="3" y="333"/>
                </a:cxn>
                <a:cxn ang="0">
                  <a:pos x="0" y="0"/>
                </a:cxn>
                <a:cxn ang="0">
                  <a:pos x="707" y="524"/>
                </a:cxn>
              </a:cxnLst>
              <a:rect l="0" t="0" r="r" b="b"/>
              <a:pathLst>
                <a:path w="710" h="857">
                  <a:moveTo>
                    <a:pt x="707" y="524"/>
                  </a:moveTo>
                  <a:lnTo>
                    <a:pt x="710" y="857"/>
                  </a:lnTo>
                  <a:lnTo>
                    <a:pt x="3" y="333"/>
                  </a:lnTo>
                  <a:lnTo>
                    <a:pt x="0" y="0"/>
                  </a:lnTo>
                  <a:lnTo>
                    <a:pt x="707" y="524"/>
                  </a:lnTo>
                  <a:close/>
                </a:path>
              </a:pathLst>
            </a:custGeom>
            <a:gradFill>
              <a:gsLst>
                <a:gs pos="0">
                  <a:srgbClr val="7F7F7F"/>
                </a:gs>
                <a:gs pos="100000">
                  <a:schemeClr val="bg1">
                    <a:lumMod val="54000"/>
                  </a:schemeClr>
                </a:gs>
              </a:gsLst>
              <a:lin ang="5400000" scaled="1"/>
            </a:gradFill>
            <a:ln w="9525" cap="flat" cmpd="sng" algn="ctr">
              <a:solidFill>
                <a:srgbClr val="606060"/>
              </a:solid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dirty="0">
                <a:latin typeface="+mn-lt"/>
              </a:endParaRPr>
            </a:p>
          </p:txBody>
        </p:sp>
        <p:sp>
          <p:nvSpPr>
            <p:cNvPr id="8" name="Freeform 7"/>
            <p:cNvSpPr>
              <a:spLocks/>
            </p:cNvSpPr>
            <p:nvPr/>
          </p:nvSpPr>
          <p:spPr bwMode="auto">
            <a:xfrm>
              <a:off x="819151" y="3405188"/>
              <a:ext cx="7553326" cy="1677987"/>
            </a:xfrm>
            <a:custGeom>
              <a:avLst/>
              <a:gdLst/>
              <a:ahLst/>
              <a:cxnLst>
                <a:cxn ang="0">
                  <a:pos x="1009" y="2"/>
                </a:cxn>
                <a:cxn ang="0">
                  <a:pos x="2026" y="217"/>
                </a:cxn>
                <a:cxn ang="0">
                  <a:pos x="1728" y="443"/>
                </a:cxn>
                <a:cxn ang="0">
                  <a:pos x="1011" y="296"/>
                </a:cxn>
                <a:cxn ang="0">
                  <a:pos x="301" y="450"/>
                </a:cxn>
                <a:cxn ang="0">
                  <a:pos x="0" y="227"/>
                </a:cxn>
                <a:cxn ang="0">
                  <a:pos x="1009" y="2"/>
                </a:cxn>
              </a:cxnLst>
              <a:rect l="0" t="0" r="r" b="b"/>
              <a:pathLst>
                <a:path w="2026" h="450">
                  <a:moveTo>
                    <a:pt x="1009" y="2"/>
                  </a:moveTo>
                  <a:cubicBezTo>
                    <a:pt x="1391" y="0"/>
                    <a:pt x="1744" y="80"/>
                    <a:pt x="2026" y="217"/>
                  </a:cubicBezTo>
                  <a:cubicBezTo>
                    <a:pt x="1728" y="443"/>
                    <a:pt x="1728" y="443"/>
                    <a:pt x="1728" y="443"/>
                  </a:cubicBezTo>
                  <a:cubicBezTo>
                    <a:pt x="1528" y="349"/>
                    <a:pt x="1279" y="294"/>
                    <a:pt x="1011" y="296"/>
                  </a:cubicBezTo>
                  <a:cubicBezTo>
                    <a:pt x="745" y="298"/>
                    <a:pt x="499" y="355"/>
                    <a:pt x="301" y="450"/>
                  </a:cubicBezTo>
                  <a:cubicBezTo>
                    <a:pt x="0" y="227"/>
                    <a:pt x="0" y="227"/>
                    <a:pt x="0" y="227"/>
                  </a:cubicBezTo>
                  <a:cubicBezTo>
                    <a:pt x="279" y="89"/>
                    <a:pt x="629" y="5"/>
                    <a:pt x="1009" y="2"/>
                  </a:cubicBezTo>
                  <a:close/>
                </a:path>
              </a:pathLst>
            </a:custGeom>
            <a:gradFill>
              <a:gsLst>
                <a:gs pos="0">
                  <a:srgbClr val="7F7F7F"/>
                </a:gs>
                <a:gs pos="100000">
                  <a:schemeClr val="bg1">
                    <a:lumMod val="54000"/>
                  </a:schemeClr>
                </a:gs>
              </a:gsLst>
              <a:lin ang="5400000" scaled="1"/>
            </a:gradFill>
            <a:ln w="9525" cap="flat" cmpd="sng" algn="ctr">
              <a:solidFill>
                <a:srgbClr val="606060"/>
              </a:solid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dirty="0">
                <a:latin typeface="+mn-lt"/>
              </a:endParaRPr>
            </a:p>
          </p:txBody>
        </p:sp>
        <p:sp>
          <p:nvSpPr>
            <p:cNvPr id="9" name="Freeform 8"/>
            <p:cNvSpPr>
              <a:spLocks/>
            </p:cNvSpPr>
            <p:nvPr/>
          </p:nvSpPr>
          <p:spPr bwMode="auto">
            <a:xfrm>
              <a:off x="7261226" y="4213225"/>
              <a:ext cx="1116013" cy="1373188"/>
            </a:xfrm>
            <a:custGeom>
              <a:avLst/>
              <a:gdLst>
                <a:gd name="T0" fmla="*/ 700 w 703"/>
                <a:gd name="T1" fmla="*/ 0 h 865"/>
                <a:gd name="T2" fmla="*/ 703 w 703"/>
                <a:gd name="T3" fmla="*/ 332 h 865"/>
                <a:gd name="T4" fmla="*/ 3 w 703"/>
                <a:gd name="T5" fmla="*/ 865 h 865"/>
                <a:gd name="T6" fmla="*/ 0 w 703"/>
                <a:gd name="T7" fmla="*/ 531 h 865"/>
                <a:gd name="T8" fmla="*/ 700 w 703"/>
                <a:gd name="T9" fmla="*/ 0 h 8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3" h="865">
                  <a:moveTo>
                    <a:pt x="700" y="0"/>
                  </a:moveTo>
                  <a:lnTo>
                    <a:pt x="703" y="332"/>
                  </a:lnTo>
                  <a:lnTo>
                    <a:pt x="3" y="865"/>
                  </a:lnTo>
                  <a:lnTo>
                    <a:pt x="0" y="531"/>
                  </a:lnTo>
                  <a:lnTo>
                    <a:pt x="700" y="0"/>
                  </a:lnTo>
                  <a:close/>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sp>
          <p:nvSpPr>
            <p:cNvPr id="10" name="Freeform 10"/>
            <p:cNvSpPr>
              <a:spLocks/>
            </p:cNvSpPr>
            <p:nvPr/>
          </p:nvSpPr>
          <p:spPr bwMode="auto">
            <a:xfrm>
              <a:off x="1941513" y="4500563"/>
              <a:ext cx="5324475" cy="1111250"/>
            </a:xfrm>
            <a:custGeom>
              <a:avLst/>
              <a:gdLst>
                <a:gd name="T0" fmla="*/ 1427 w 1428"/>
                <a:gd name="T1" fmla="*/ 149 h 298"/>
                <a:gd name="T2" fmla="*/ 1428 w 1428"/>
                <a:gd name="T3" fmla="*/ 291 h 298"/>
                <a:gd name="T4" fmla="*/ 711 w 1428"/>
                <a:gd name="T5" fmla="*/ 144 h 298"/>
                <a:gd name="T6" fmla="*/ 1 w 1428"/>
                <a:gd name="T7" fmla="*/ 298 h 298"/>
                <a:gd name="T8" fmla="*/ 0 w 1428"/>
                <a:gd name="T9" fmla="*/ 156 h 298"/>
                <a:gd name="T10" fmla="*/ 710 w 1428"/>
                <a:gd name="T11" fmla="*/ 2 h 298"/>
                <a:gd name="T12" fmla="*/ 1427 w 1428"/>
                <a:gd name="T13" fmla="*/ 149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8" h="298">
                  <a:moveTo>
                    <a:pt x="1427" y="149"/>
                  </a:moveTo>
                  <a:cubicBezTo>
                    <a:pt x="1428" y="291"/>
                    <a:pt x="1428" y="291"/>
                    <a:pt x="1428" y="291"/>
                  </a:cubicBezTo>
                  <a:cubicBezTo>
                    <a:pt x="1228" y="197"/>
                    <a:pt x="979" y="142"/>
                    <a:pt x="711" y="144"/>
                  </a:cubicBezTo>
                  <a:cubicBezTo>
                    <a:pt x="444" y="146"/>
                    <a:pt x="199" y="203"/>
                    <a:pt x="1" y="298"/>
                  </a:cubicBezTo>
                  <a:cubicBezTo>
                    <a:pt x="0" y="156"/>
                    <a:pt x="0" y="156"/>
                    <a:pt x="0" y="156"/>
                  </a:cubicBezTo>
                  <a:cubicBezTo>
                    <a:pt x="198" y="61"/>
                    <a:pt x="444" y="4"/>
                    <a:pt x="710" y="2"/>
                  </a:cubicBezTo>
                  <a:cubicBezTo>
                    <a:pt x="978" y="0"/>
                    <a:pt x="1227" y="55"/>
                    <a:pt x="1427" y="149"/>
                  </a:cubicBezTo>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grpSp>
      <p:sp>
        <p:nvSpPr>
          <p:cNvPr id="11" name="Freeform 12"/>
          <p:cNvSpPr>
            <a:spLocks/>
          </p:cNvSpPr>
          <p:nvPr/>
        </p:nvSpPr>
        <p:spPr bwMode="auto">
          <a:xfrm>
            <a:off x="3884670" y="1442645"/>
            <a:ext cx="762525" cy="1841514"/>
          </a:xfrm>
          <a:custGeom>
            <a:avLst/>
            <a:gdLst>
              <a:gd name="T0" fmla="*/ 298 w 298"/>
              <a:gd name="T1" fmla="*/ 576 h 665"/>
              <a:gd name="T2" fmla="*/ 7 w 298"/>
              <a:gd name="T3" fmla="*/ 665 h 665"/>
              <a:gd name="T4" fmla="*/ 0 w 298"/>
              <a:gd name="T5" fmla="*/ 91 h 665"/>
              <a:gd name="T6" fmla="*/ 293 w 298"/>
              <a:gd name="T7" fmla="*/ 0 h 665"/>
              <a:gd name="T8" fmla="*/ 298 w 298"/>
              <a:gd name="T9" fmla="*/ 576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665">
                <a:moveTo>
                  <a:pt x="298" y="576"/>
                </a:moveTo>
                <a:cubicBezTo>
                  <a:pt x="200" y="600"/>
                  <a:pt x="102" y="629"/>
                  <a:pt x="7" y="665"/>
                </a:cubicBezTo>
                <a:cubicBezTo>
                  <a:pt x="4" y="474"/>
                  <a:pt x="2" y="282"/>
                  <a:pt x="0" y="91"/>
                </a:cubicBezTo>
                <a:cubicBezTo>
                  <a:pt x="96" y="54"/>
                  <a:pt x="194" y="24"/>
                  <a:pt x="293" y="0"/>
                </a:cubicBezTo>
                <a:cubicBezTo>
                  <a:pt x="295" y="192"/>
                  <a:pt x="296" y="384"/>
                  <a:pt x="298" y="576"/>
                </a:cubicBezTo>
                <a:close/>
              </a:path>
            </a:pathLst>
          </a:custGeom>
          <a:solidFill>
            <a:srgbClr val="08A7EE"/>
          </a:solidFill>
          <a:ln w="9525" cap="flat" cmpd="sng">
            <a:solidFill>
              <a:srgbClr val="0195F9"/>
            </a:solid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sp>
        <p:nvSpPr>
          <p:cNvPr id="12" name="Freeform 13"/>
          <p:cNvSpPr>
            <a:spLocks/>
          </p:cNvSpPr>
          <p:nvPr/>
        </p:nvSpPr>
        <p:spPr bwMode="auto">
          <a:xfrm>
            <a:off x="5724536" y="1249298"/>
            <a:ext cx="777776" cy="1613978"/>
          </a:xfrm>
          <a:custGeom>
            <a:avLst/>
            <a:gdLst>
              <a:gd name="T0" fmla="*/ 302 w 304"/>
              <a:gd name="T1" fmla="*/ 583 h 583"/>
              <a:gd name="T2" fmla="*/ 1 w 304"/>
              <a:gd name="T3" fmla="*/ 583 h 583"/>
              <a:gd name="T4" fmla="*/ 0 w 304"/>
              <a:gd name="T5" fmla="*/ 7 h 583"/>
              <a:gd name="T6" fmla="*/ 304 w 304"/>
              <a:gd name="T7" fmla="*/ 7 h 583"/>
              <a:gd name="T8" fmla="*/ 302 w 304"/>
              <a:gd name="T9" fmla="*/ 583 h 5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583">
                <a:moveTo>
                  <a:pt x="302" y="583"/>
                </a:moveTo>
                <a:cubicBezTo>
                  <a:pt x="202" y="577"/>
                  <a:pt x="102" y="577"/>
                  <a:pt x="1" y="583"/>
                </a:cubicBezTo>
                <a:cubicBezTo>
                  <a:pt x="1" y="391"/>
                  <a:pt x="0" y="199"/>
                  <a:pt x="0" y="7"/>
                </a:cubicBezTo>
                <a:cubicBezTo>
                  <a:pt x="101" y="0"/>
                  <a:pt x="203" y="0"/>
                  <a:pt x="304" y="7"/>
                </a:cubicBezTo>
                <a:cubicBezTo>
                  <a:pt x="303" y="199"/>
                  <a:pt x="303" y="391"/>
                  <a:pt x="302" y="583"/>
                </a:cubicBezTo>
                <a:close/>
              </a:path>
            </a:pathLst>
          </a:custGeom>
          <a:solidFill>
            <a:srgbClr val="093667"/>
          </a:solidFill>
          <a:ln w="9525" cap="flat" cmpd="sng">
            <a:solidFill>
              <a:srgbClr val="013253"/>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3" name="Freeform 14"/>
          <p:cNvSpPr>
            <a:spLocks/>
          </p:cNvSpPr>
          <p:nvPr/>
        </p:nvSpPr>
        <p:spPr bwMode="auto">
          <a:xfrm>
            <a:off x="6658084" y="1278772"/>
            <a:ext cx="772330" cy="1720083"/>
          </a:xfrm>
          <a:custGeom>
            <a:avLst/>
            <a:gdLst>
              <a:gd name="T0" fmla="*/ 299 w 302"/>
              <a:gd name="T1" fmla="*/ 621 h 621"/>
              <a:gd name="T2" fmla="*/ 0 w 302"/>
              <a:gd name="T3" fmla="*/ 576 h 621"/>
              <a:gd name="T4" fmla="*/ 1 w 302"/>
              <a:gd name="T5" fmla="*/ 0 h 621"/>
              <a:gd name="T6" fmla="*/ 302 w 302"/>
              <a:gd name="T7" fmla="*/ 45 h 621"/>
              <a:gd name="T8" fmla="*/ 299 w 302"/>
              <a:gd name="T9" fmla="*/ 621 h 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621">
                <a:moveTo>
                  <a:pt x="299" y="621"/>
                </a:moveTo>
                <a:cubicBezTo>
                  <a:pt x="200" y="600"/>
                  <a:pt x="100" y="585"/>
                  <a:pt x="0" y="576"/>
                </a:cubicBezTo>
                <a:cubicBezTo>
                  <a:pt x="0" y="384"/>
                  <a:pt x="1" y="192"/>
                  <a:pt x="1" y="0"/>
                </a:cubicBezTo>
                <a:cubicBezTo>
                  <a:pt x="102" y="9"/>
                  <a:pt x="203" y="24"/>
                  <a:pt x="302" y="45"/>
                </a:cubicBezTo>
                <a:cubicBezTo>
                  <a:pt x="301" y="237"/>
                  <a:pt x="300" y="429"/>
                  <a:pt x="299" y="621"/>
                </a:cubicBezTo>
                <a:close/>
              </a:path>
            </a:pathLst>
          </a:custGeom>
          <a:solidFill>
            <a:srgbClr val="025663"/>
          </a:solidFill>
          <a:ln w="9525" cap="flat" cmpd="sng">
            <a:solidFill>
              <a:srgbClr val="034543"/>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4" name="Freeform 15"/>
          <p:cNvSpPr>
            <a:spLocks/>
          </p:cNvSpPr>
          <p:nvPr/>
        </p:nvSpPr>
        <p:spPr bwMode="auto">
          <a:xfrm>
            <a:off x="7579650" y="1442645"/>
            <a:ext cx="761437" cy="1841514"/>
          </a:xfrm>
          <a:custGeom>
            <a:avLst/>
            <a:gdLst>
              <a:gd name="T0" fmla="*/ 291 w 298"/>
              <a:gd name="T1" fmla="*/ 665 h 665"/>
              <a:gd name="T2" fmla="*/ 0 w 298"/>
              <a:gd name="T3" fmla="*/ 576 h 665"/>
              <a:gd name="T4" fmla="*/ 4 w 298"/>
              <a:gd name="T5" fmla="*/ 0 h 665"/>
              <a:gd name="T6" fmla="*/ 298 w 298"/>
              <a:gd name="T7" fmla="*/ 91 h 665"/>
              <a:gd name="T8" fmla="*/ 291 w 298"/>
              <a:gd name="T9" fmla="*/ 665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665">
                <a:moveTo>
                  <a:pt x="291" y="665"/>
                </a:moveTo>
                <a:cubicBezTo>
                  <a:pt x="195" y="629"/>
                  <a:pt x="98" y="600"/>
                  <a:pt x="0" y="576"/>
                </a:cubicBezTo>
                <a:cubicBezTo>
                  <a:pt x="1" y="384"/>
                  <a:pt x="3" y="192"/>
                  <a:pt x="4" y="0"/>
                </a:cubicBezTo>
                <a:cubicBezTo>
                  <a:pt x="103" y="24"/>
                  <a:pt x="201" y="54"/>
                  <a:pt x="298" y="91"/>
                </a:cubicBezTo>
                <a:cubicBezTo>
                  <a:pt x="295" y="282"/>
                  <a:pt x="293" y="474"/>
                  <a:pt x="291" y="665"/>
                </a:cubicBezTo>
                <a:close/>
              </a:path>
            </a:pathLst>
          </a:custGeom>
          <a:solidFill>
            <a:srgbClr val="0199A1"/>
          </a:solidFill>
          <a:ln w="9525" cap="flat" cmpd="sng">
            <a:solidFill>
              <a:srgbClr val="048C89"/>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5" name="Freeform 16"/>
          <p:cNvSpPr>
            <a:spLocks/>
          </p:cNvSpPr>
          <p:nvPr/>
        </p:nvSpPr>
        <p:spPr bwMode="auto">
          <a:xfrm>
            <a:off x="4793165" y="1278772"/>
            <a:ext cx="775597" cy="1720083"/>
          </a:xfrm>
          <a:custGeom>
            <a:avLst/>
            <a:gdLst>
              <a:gd name="T0" fmla="*/ 303 w 303"/>
              <a:gd name="T1" fmla="*/ 576 h 621"/>
              <a:gd name="T2" fmla="*/ 4 w 303"/>
              <a:gd name="T3" fmla="*/ 621 h 621"/>
              <a:gd name="T4" fmla="*/ 0 w 303"/>
              <a:gd name="T5" fmla="*/ 45 h 621"/>
              <a:gd name="T6" fmla="*/ 301 w 303"/>
              <a:gd name="T7" fmla="*/ 0 h 621"/>
              <a:gd name="T8" fmla="*/ 303 w 303"/>
              <a:gd name="T9" fmla="*/ 576 h 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 h="621">
                <a:moveTo>
                  <a:pt x="303" y="576"/>
                </a:moveTo>
                <a:cubicBezTo>
                  <a:pt x="203" y="585"/>
                  <a:pt x="103" y="600"/>
                  <a:pt x="4" y="621"/>
                </a:cubicBezTo>
                <a:cubicBezTo>
                  <a:pt x="3" y="429"/>
                  <a:pt x="1" y="237"/>
                  <a:pt x="0" y="45"/>
                </a:cubicBezTo>
                <a:cubicBezTo>
                  <a:pt x="100" y="24"/>
                  <a:pt x="200" y="9"/>
                  <a:pt x="301" y="0"/>
                </a:cubicBezTo>
                <a:cubicBezTo>
                  <a:pt x="302" y="192"/>
                  <a:pt x="302" y="384"/>
                  <a:pt x="303" y="576"/>
                </a:cubicBezTo>
                <a:close/>
              </a:path>
            </a:pathLst>
          </a:custGeom>
          <a:solidFill>
            <a:srgbClr val="0560B3"/>
          </a:solidFill>
          <a:ln w="9525" cap="flat" cmpd="sng">
            <a:solidFill>
              <a:srgbClr val="01568F"/>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Tree>
    <p:extLst>
      <p:ext uri="{BB962C8B-B14F-4D97-AF65-F5344CB8AC3E}">
        <p14:creationId xmlns:p14="http://schemas.microsoft.com/office/powerpoint/2010/main" val="92521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cTn>
                              </p:par>
                              <p:par>
                                <p:cTn id="10" presetID="42" presetClass="exit" presetSubtype="0" fill="hold" grpId="0" nodeType="withEffect">
                                  <p:stCondLst>
                                    <p:cond delay="500"/>
                                  </p:stCondLst>
                                  <p:childTnLst>
                                    <p:animEffect transition="out" filter="fade">
                                      <p:cBhvr>
                                        <p:cTn id="11" dur="1000"/>
                                        <p:tgtEl>
                                          <p:spTgt spid="15"/>
                                        </p:tgtEl>
                                      </p:cBhvr>
                                    </p:animEffect>
                                    <p:anim calcmode="lin" valueType="num">
                                      <p:cBhvr>
                                        <p:cTn id="12" dur="1000"/>
                                        <p:tgtEl>
                                          <p:spTgt spid="15"/>
                                        </p:tgtEl>
                                        <p:attrNameLst>
                                          <p:attrName>ppt_x</p:attrName>
                                        </p:attrNameLst>
                                      </p:cBhvr>
                                      <p:tavLst>
                                        <p:tav tm="0">
                                          <p:val>
                                            <p:strVal val="ppt_x"/>
                                          </p:val>
                                        </p:tav>
                                        <p:tav tm="100000">
                                          <p:val>
                                            <p:strVal val="ppt_x"/>
                                          </p:val>
                                        </p:tav>
                                      </p:tavLst>
                                    </p:anim>
                                    <p:anim calcmode="lin" valueType="num">
                                      <p:cBhvr>
                                        <p:cTn id="13" dur="1000"/>
                                        <p:tgtEl>
                                          <p:spTgt spid="15"/>
                                        </p:tgtEl>
                                        <p:attrNameLst>
                                          <p:attrName>ppt_y</p:attrName>
                                        </p:attrNameLst>
                                      </p:cBhvr>
                                      <p:tavLst>
                                        <p:tav tm="0">
                                          <p:val>
                                            <p:strVal val="ppt_y"/>
                                          </p:val>
                                        </p:tav>
                                        <p:tav tm="100000">
                                          <p:val>
                                            <p:strVal val="ppt_y+.1"/>
                                          </p:val>
                                        </p:tav>
                                      </p:tavLst>
                                    </p:anim>
                                    <p:set>
                                      <p:cBhvr>
                                        <p:cTn id="14"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lvl="0" algn="ctr">
              <a:buSzPct val="25000"/>
            </a:pPr>
            <a:r>
              <a:rPr lang="en-US" sz="2400" dirty="0">
                <a:solidFill>
                  <a:srgbClr val="FFFFFF"/>
                </a:solidFill>
              </a:rPr>
              <a:t>Core Principle: Immutable </a:t>
            </a:r>
            <a:r>
              <a:rPr lang="en-US" sz="2400" dirty="0" smtClean="0">
                <a:solidFill>
                  <a:srgbClr val="FFFFFF"/>
                </a:solidFill>
              </a:rPr>
              <a:t>Environments</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048000" cy="0"/>
          </a:xfrm>
          <a:prstGeom prst="straightConnector1">
            <a:avLst/>
          </a:prstGeom>
          <a:noFill/>
          <a:ln w="9525" cap="flat" cmpd="sng">
            <a:solidFill>
              <a:srgbClr val="FFFFFF"/>
            </a:solidFill>
            <a:prstDash val="solid"/>
            <a:round/>
            <a:headEnd type="none" w="lg" len="lg"/>
            <a:tailEnd type="none" w="lg" len="lg"/>
          </a:ln>
        </p:spPr>
      </p:cxnSp>
      <p:grpSp>
        <p:nvGrpSpPr>
          <p:cNvPr id="6" name="Group 46"/>
          <p:cNvGrpSpPr>
            <a:grpSpLocks/>
          </p:cNvGrpSpPr>
          <p:nvPr/>
        </p:nvGrpSpPr>
        <p:grpSpPr bwMode="auto">
          <a:xfrm>
            <a:off x="3327029" y="2384624"/>
            <a:ext cx="5614142" cy="1638735"/>
            <a:chOff x="819151" y="3405188"/>
            <a:chExt cx="7558088" cy="2206625"/>
          </a:xfrm>
        </p:grpSpPr>
        <p:sp>
          <p:nvSpPr>
            <p:cNvPr id="7" name="Freeform 6"/>
            <p:cNvSpPr>
              <a:spLocks/>
            </p:cNvSpPr>
            <p:nvPr/>
          </p:nvSpPr>
          <p:spPr bwMode="auto">
            <a:xfrm>
              <a:off x="819151" y="4251325"/>
              <a:ext cx="1126888" cy="1360488"/>
            </a:xfrm>
            <a:custGeom>
              <a:avLst/>
              <a:gdLst/>
              <a:ahLst/>
              <a:cxnLst>
                <a:cxn ang="0">
                  <a:pos x="707" y="524"/>
                </a:cxn>
                <a:cxn ang="0">
                  <a:pos x="710" y="857"/>
                </a:cxn>
                <a:cxn ang="0">
                  <a:pos x="3" y="333"/>
                </a:cxn>
                <a:cxn ang="0">
                  <a:pos x="0" y="0"/>
                </a:cxn>
                <a:cxn ang="0">
                  <a:pos x="707" y="524"/>
                </a:cxn>
              </a:cxnLst>
              <a:rect l="0" t="0" r="r" b="b"/>
              <a:pathLst>
                <a:path w="710" h="857">
                  <a:moveTo>
                    <a:pt x="707" y="524"/>
                  </a:moveTo>
                  <a:lnTo>
                    <a:pt x="710" y="857"/>
                  </a:lnTo>
                  <a:lnTo>
                    <a:pt x="3" y="333"/>
                  </a:lnTo>
                  <a:lnTo>
                    <a:pt x="0" y="0"/>
                  </a:lnTo>
                  <a:lnTo>
                    <a:pt x="707" y="524"/>
                  </a:lnTo>
                  <a:close/>
                </a:path>
              </a:pathLst>
            </a:custGeom>
            <a:gradFill>
              <a:gsLst>
                <a:gs pos="0">
                  <a:srgbClr val="7F7F7F"/>
                </a:gs>
                <a:gs pos="100000">
                  <a:schemeClr val="bg1">
                    <a:lumMod val="54000"/>
                  </a:schemeClr>
                </a:gs>
              </a:gsLst>
              <a:lin ang="5400000" scaled="1"/>
            </a:gradFill>
            <a:ln w="9525" cap="flat" cmpd="sng" algn="ctr">
              <a:solidFill>
                <a:srgbClr val="606060"/>
              </a:solid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dirty="0">
                <a:latin typeface="+mn-lt"/>
              </a:endParaRPr>
            </a:p>
          </p:txBody>
        </p:sp>
        <p:sp>
          <p:nvSpPr>
            <p:cNvPr id="8" name="Freeform 7"/>
            <p:cNvSpPr>
              <a:spLocks/>
            </p:cNvSpPr>
            <p:nvPr/>
          </p:nvSpPr>
          <p:spPr bwMode="auto">
            <a:xfrm>
              <a:off x="819151" y="3405188"/>
              <a:ext cx="7553326" cy="1677987"/>
            </a:xfrm>
            <a:custGeom>
              <a:avLst/>
              <a:gdLst/>
              <a:ahLst/>
              <a:cxnLst>
                <a:cxn ang="0">
                  <a:pos x="1009" y="2"/>
                </a:cxn>
                <a:cxn ang="0">
                  <a:pos x="2026" y="217"/>
                </a:cxn>
                <a:cxn ang="0">
                  <a:pos x="1728" y="443"/>
                </a:cxn>
                <a:cxn ang="0">
                  <a:pos x="1011" y="296"/>
                </a:cxn>
                <a:cxn ang="0">
                  <a:pos x="301" y="450"/>
                </a:cxn>
                <a:cxn ang="0">
                  <a:pos x="0" y="227"/>
                </a:cxn>
                <a:cxn ang="0">
                  <a:pos x="1009" y="2"/>
                </a:cxn>
              </a:cxnLst>
              <a:rect l="0" t="0" r="r" b="b"/>
              <a:pathLst>
                <a:path w="2026" h="450">
                  <a:moveTo>
                    <a:pt x="1009" y="2"/>
                  </a:moveTo>
                  <a:cubicBezTo>
                    <a:pt x="1391" y="0"/>
                    <a:pt x="1744" y="80"/>
                    <a:pt x="2026" y="217"/>
                  </a:cubicBezTo>
                  <a:cubicBezTo>
                    <a:pt x="1728" y="443"/>
                    <a:pt x="1728" y="443"/>
                    <a:pt x="1728" y="443"/>
                  </a:cubicBezTo>
                  <a:cubicBezTo>
                    <a:pt x="1528" y="349"/>
                    <a:pt x="1279" y="294"/>
                    <a:pt x="1011" y="296"/>
                  </a:cubicBezTo>
                  <a:cubicBezTo>
                    <a:pt x="745" y="298"/>
                    <a:pt x="499" y="355"/>
                    <a:pt x="301" y="450"/>
                  </a:cubicBezTo>
                  <a:cubicBezTo>
                    <a:pt x="0" y="227"/>
                    <a:pt x="0" y="227"/>
                    <a:pt x="0" y="227"/>
                  </a:cubicBezTo>
                  <a:cubicBezTo>
                    <a:pt x="279" y="89"/>
                    <a:pt x="629" y="5"/>
                    <a:pt x="1009" y="2"/>
                  </a:cubicBezTo>
                  <a:close/>
                </a:path>
              </a:pathLst>
            </a:custGeom>
            <a:gradFill>
              <a:gsLst>
                <a:gs pos="0">
                  <a:srgbClr val="7F7F7F"/>
                </a:gs>
                <a:gs pos="100000">
                  <a:schemeClr val="bg1">
                    <a:lumMod val="54000"/>
                  </a:schemeClr>
                </a:gs>
              </a:gsLst>
              <a:lin ang="5400000" scaled="1"/>
            </a:gradFill>
            <a:ln w="9525" cap="flat" cmpd="sng" algn="ctr">
              <a:solidFill>
                <a:srgbClr val="606060"/>
              </a:solidFill>
              <a:prstDash val="solid"/>
              <a:round/>
              <a:headEnd type="none" w="med" len="med"/>
              <a:tailEnd type="none" w="med" len="med"/>
            </a:ln>
            <a:effectLst/>
          </p:spPr>
          <p:txBody>
            <a:bodyPr lIns="82124" tIns="41061" rIns="82124" bIns="41061" anchor="ctr"/>
            <a:lstStyle/>
            <a:p>
              <a:pPr algn="ctr" defTabSz="814388">
                <a:lnSpc>
                  <a:spcPct val="90000"/>
                </a:lnSpc>
                <a:defRPr/>
              </a:pPr>
              <a:endParaRPr lang="en-US" dirty="0">
                <a:latin typeface="+mn-lt"/>
              </a:endParaRPr>
            </a:p>
          </p:txBody>
        </p:sp>
        <p:sp>
          <p:nvSpPr>
            <p:cNvPr id="9" name="Freeform 8"/>
            <p:cNvSpPr>
              <a:spLocks/>
            </p:cNvSpPr>
            <p:nvPr/>
          </p:nvSpPr>
          <p:spPr bwMode="auto">
            <a:xfrm>
              <a:off x="7261226" y="4213225"/>
              <a:ext cx="1116013" cy="1373188"/>
            </a:xfrm>
            <a:custGeom>
              <a:avLst/>
              <a:gdLst>
                <a:gd name="T0" fmla="*/ 700 w 703"/>
                <a:gd name="T1" fmla="*/ 0 h 865"/>
                <a:gd name="T2" fmla="*/ 703 w 703"/>
                <a:gd name="T3" fmla="*/ 332 h 865"/>
                <a:gd name="T4" fmla="*/ 3 w 703"/>
                <a:gd name="T5" fmla="*/ 865 h 865"/>
                <a:gd name="T6" fmla="*/ 0 w 703"/>
                <a:gd name="T7" fmla="*/ 531 h 865"/>
                <a:gd name="T8" fmla="*/ 700 w 703"/>
                <a:gd name="T9" fmla="*/ 0 h 8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3" h="865">
                  <a:moveTo>
                    <a:pt x="700" y="0"/>
                  </a:moveTo>
                  <a:lnTo>
                    <a:pt x="703" y="332"/>
                  </a:lnTo>
                  <a:lnTo>
                    <a:pt x="3" y="865"/>
                  </a:lnTo>
                  <a:lnTo>
                    <a:pt x="0" y="531"/>
                  </a:lnTo>
                  <a:lnTo>
                    <a:pt x="700" y="0"/>
                  </a:lnTo>
                  <a:close/>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sp>
          <p:nvSpPr>
            <p:cNvPr id="10" name="Freeform 10"/>
            <p:cNvSpPr>
              <a:spLocks/>
            </p:cNvSpPr>
            <p:nvPr/>
          </p:nvSpPr>
          <p:spPr bwMode="auto">
            <a:xfrm>
              <a:off x="1941513" y="4500563"/>
              <a:ext cx="5324475" cy="1111250"/>
            </a:xfrm>
            <a:custGeom>
              <a:avLst/>
              <a:gdLst>
                <a:gd name="T0" fmla="*/ 1427 w 1428"/>
                <a:gd name="T1" fmla="*/ 149 h 298"/>
                <a:gd name="T2" fmla="*/ 1428 w 1428"/>
                <a:gd name="T3" fmla="*/ 291 h 298"/>
                <a:gd name="T4" fmla="*/ 711 w 1428"/>
                <a:gd name="T5" fmla="*/ 144 h 298"/>
                <a:gd name="T6" fmla="*/ 1 w 1428"/>
                <a:gd name="T7" fmla="*/ 298 h 298"/>
                <a:gd name="T8" fmla="*/ 0 w 1428"/>
                <a:gd name="T9" fmla="*/ 156 h 298"/>
                <a:gd name="T10" fmla="*/ 710 w 1428"/>
                <a:gd name="T11" fmla="*/ 2 h 298"/>
                <a:gd name="T12" fmla="*/ 1427 w 1428"/>
                <a:gd name="T13" fmla="*/ 149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8" h="298">
                  <a:moveTo>
                    <a:pt x="1427" y="149"/>
                  </a:moveTo>
                  <a:cubicBezTo>
                    <a:pt x="1428" y="291"/>
                    <a:pt x="1428" y="291"/>
                    <a:pt x="1428" y="291"/>
                  </a:cubicBezTo>
                  <a:cubicBezTo>
                    <a:pt x="1228" y="197"/>
                    <a:pt x="979" y="142"/>
                    <a:pt x="711" y="144"/>
                  </a:cubicBezTo>
                  <a:cubicBezTo>
                    <a:pt x="444" y="146"/>
                    <a:pt x="199" y="203"/>
                    <a:pt x="1" y="298"/>
                  </a:cubicBezTo>
                  <a:cubicBezTo>
                    <a:pt x="0" y="156"/>
                    <a:pt x="0" y="156"/>
                    <a:pt x="0" y="156"/>
                  </a:cubicBezTo>
                  <a:cubicBezTo>
                    <a:pt x="198" y="61"/>
                    <a:pt x="444" y="4"/>
                    <a:pt x="710" y="2"/>
                  </a:cubicBezTo>
                  <a:cubicBezTo>
                    <a:pt x="978" y="0"/>
                    <a:pt x="1227" y="55"/>
                    <a:pt x="1427" y="149"/>
                  </a:cubicBezTo>
                </a:path>
              </a:pathLst>
            </a:custGeom>
            <a:solidFill>
              <a:srgbClr val="777777"/>
            </a:solidFill>
            <a:ln w="9525" cap="flat" cmpd="sng">
              <a:solidFill>
                <a:srgbClr val="606060"/>
              </a:solidFill>
              <a:prstDash val="solid"/>
              <a:round/>
              <a:headEnd type="none" w="med" len="med"/>
              <a:tailEnd type="none" w="med" len="med"/>
            </a:ln>
            <a:effectLst>
              <a:outerShdw blurRad="50800" dist="25400" dir="5400000" algn="ctr" rotWithShape="0">
                <a:schemeClr val="tx2">
                  <a:alpha val="26999"/>
                </a:schemeClr>
              </a:outerShdw>
            </a:effectLst>
          </p:spPr>
          <p:txBody>
            <a:bodyPr lIns="82124" tIns="41061" rIns="82124" bIns="41061" anchor="ctr"/>
            <a:lstStyle/>
            <a:p>
              <a:endParaRPr lang="en-US"/>
            </a:p>
          </p:txBody>
        </p:sp>
      </p:grpSp>
      <p:sp>
        <p:nvSpPr>
          <p:cNvPr id="11" name="Freeform 12"/>
          <p:cNvSpPr>
            <a:spLocks/>
          </p:cNvSpPr>
          <p:nvPr/>
        </p:nvSpPr>
        <p:spPr bwMode="auto">
          <a:xfrm>
            <a:off x="3884670" y="1442645"/>
            <a:ext cx="762525" cy="1841514"/>
          </a:xfrm>
          <a:custGeom>
            <a:avLst/>
            <a:gdLst>
              <a:gd name="T0" fmla="*/ 298 w 298"/>
              <a:gd name="T1" fmla="*/ 576 h 665"/>
              <a:gd name="T2" fmla="*/ 7 w 298"/>
              <a:gd name="T3" fmla="*/ 665 h 665"/>
              <a:gd name="T4" fmla="*/ 0 w 298"/>
              <a:gd name="T5" fmla="*/ 91 h 665"/>
              <a:gd name="T6" fmla="*/ 293 w 298"/>
              <a:gd name="T7" fmla="*/ 0 h 665"/>
              <a:gd name="T8" fmla="*/ 298 w 298"/>
              <a:gd name="T9" fmla="*/ 576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665">
                <a:moveTo>
                  <a:pt x="298" y="576"/>
                </a:moveTo>
                <a:cubicBezTo>
                  <a:pt x="200" y="600"/>
                  <a:pt x="102" y="629"/>
                  <a:pt x="7" y="665"/>
                </a:cubicBezTo>
                <a:cubicBezTo>
                  <a:pt x="4" y="474"/>
                  <a:pt x="2" y="282"/>
                  <a:pt x="0" y="91"/>
                </a:cubicBezTo>
                <a:cubicBezTo>
                  <a:pt x="96" y="54"/>
                  <a:pt x="194" y="24"/>
                  <a:pt x="293" y="0"/>
                </a:cubicBezTo>
                <a:cubicBezTo>
                  <a:pt x="295" y="192"/>
                  <a:pt x="296" y="384"/>
                  <a:pt x="298" y="576"/>
                </a:cubicBezTo>
                <a:close/>
              </a:path>
            </a:pathLst>
          </a:custGeom>
          <a:solidFill>
            <a:schemeClr val="accent6">
              <a:lumMod val="50000"/>
            </a:schemeClr>
          </a:solidFill>
          <a:ln w="9525" cap="flat" cmpd="sng">
            <a:noFill/>
            <a:prstDash val="solid"/>
            <a:round/>
            <a:headEnd type="none" w="med" len="med"/>
            <a:tailEnd type="none" w="med" len="med"/>
          </a:ln>
          <a:effectLst>
            <a:outerShdw blurRad="38100" dist="25400" dir="5400000" algn="t" rotWithShape="0">
              <a:srgbClr val="000000">
                <a:alpha val="26666"/>
              </a:srgbClr>
            </a:outerShdw>
          </a:effectLst>
        </p:spPr>
        <p:txBody>
          <a:bodyPr lIns="82124" tIns="41061" rIns="82124" bIns="41061" anchor="ctr"/>
          <a:lstStyle/>
          <a:p>
            <a:endParaRPr lang="en-US"/>
          </a:p>
        </p:txBody>
      </p:sp>
      <p:sp>
        <p:nvSpPr>
          <p:cNvPr id="12" name="Freeform 13"/>
          <p:cNvSpPr>
            <a:spLocks/>
          </p:cNvSpPr>
          <p:nvPr/>
        </p:nvSpPr>
        <p:spPr bwMode="auto">
          <a:xfrm>
            <a:off x="5724536" y="1249298"/>
            <a:ext cx="777776" cy="1613978"/>
          </a:xfrm>
          <a:custGeom>
            <a:avLst/>
            <a:gdLst>
              <a:gd name="T0" fmla="*/ 302 w 304"/>
              <a:gd name="T1" fmla="*/ 583 h 583"/>
              <a:gd name="T2" fmla="*/ 1 w 304"/>
              <a:gd name="T3" fmla="*/ 583 h 583"/>
              <a:gd name="T4" fmla="*/ 0 w 304"/>
              <a:gd name="T5" fmla="*/ 7 h 583"/>
              <a:gd name="T6" fmla="*/ 304 w 304"/>
              <a:gd name="T7" fmla="*/ 7 h 583"/>
              <a:gd name="T8" fmla="*/ 302 w 304"/>
              <a:gd name="T9" fmla="*/ 583 h 5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583">
                <a:moveTo>
                  <a:pt x="302" y="583"/>
                </a:moveTo>
                <a:cubicBezTo>
                  <a:pt x="202" y="577"/>
                  <a:pt x="102" y="577"/>
                  <a:pt x="1" y="583"/>
                </a:cubicBezTo>
                <a:cubicBezTo>
                  <a:pt x="1" y="391"/>
                  <a:pt x="0" y="199"/>
                  <a:pt x="0" y="7"/>
                </a:cubicBezTo>
                <a:cubicBezTo>
                  <a:pt x="101" y="0"/>
                  <a:pt x="203" y="0"/>
                  <a:pt x="304" y="7"/>
                </a:cubicBezTo>
                <a:cubicBezTo>
                  <a:pt x="303" y="199"/>
                  <a:pt x="303" y="391"/>
                  <a:pt x="302" y="583"/>
                </a:cubicBezTo>
                <a:close/>
              </a:path>
            </a:pathLst>
          </a:custGeom>
          <a:solidFill>
            <a:srgbClr val="093667"/>
          </a:solidFill>
          <a:ln w="9525" cap="flat" cmpd="sng">
            <a:solidFill>
              <a:srgbClr val="013253"/>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3" name="Freeform 14"/>
          <p:cNvSpPr>
            <a:spLocks/>
          </p:cNvSpPr>
          <p:nvPr/>
        </p:nvSpPr>
        <p:spPr bwMode="auto">
          <a:xfrm>
            <a:off x="6658084" y="1278772"/>
            <a:ext cx="772330" cy="1720083"/>
          </a:xfrm>
          <a:custGeom>
            <a:avLst/>
            <a:gdLst>
              <a:gd name="T0" fmla="*/ 299 w 302"/>
              <a:gd name="T1" fmla="*/ 621 h 621"/>
              <a:gd name="T2" fmla="*/ 0 w 302"/>
              <a:gd name="T3" fmla="*/ 576 h 621"/>
              <a:gd name="T4" fmla="*/ 1 w 302"/>
              <a:gd name="T5" fmla="*/ 0 h 621"/>
              <a:gd name="T6" fmla="*/ 302 w 302"/>
              <a:gd name="T7" fmla="*/ 45 h 621"/>
              <a:gd name="T8" fmla="*/ 299 w 302"/>
              <a:gd name="T9" fmla="*/ 621 h 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621">
                <a:moveTo>
                  <a:pt x="299" y="621"/>
                </a:moveTo>
                <a:cubicBezTo>
                  <a:pt x="200" y="600"/>
                  <a:pt x="100" y="585"/>
                  <a:pt x="0" y="576"/>
                </a:cubicBezTo>
                <a:cubicBezTo>
                  <a:pt x="0" y="384"/>
                  <a:pt x="1" y="192"/>
                  <a:pt x="1" y="0"/>
                </a:cubicBezTo>
                <a:cubicBezTo>
                  <a:pt x="102" y="9"/>
                  <a:pt x="203" y="24"/>
                  <a:pt x="302" y="45"/>
                </a:cubicBezTo>
                <a:cubicBezTo>
                  <a:pt x="301" y="237"/>
                  <a:pt x="300" y="429"/>
                  <a:pt x="299" y="621"/>
                </a:cubicBezTo>
                <a:close/>
              </a:path>
            </a:pathLst>
          </a:custGeom>
          <a:solidFill>
            <a:srgbClr val="025663"/>
          </a:solidFill>
          <a:ln w="9525" cap="flat" cmpd="sng">
            <a:solidFill>
              <a:srgbClr val="034543"/>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4" name="Freeform 15"/>
          <p:cNvSpPr>
            <a:spLocks/>
          </p:cNvSpPr>
          <p:nvPr/>
        </p:nvSpPr>
        <p:spPr bwMode="auto">
          <a:xfrm>
            <a:off x="7579650" y="1442645"/>
            <a:ext cx="761437" cy="1841514"/>
          </a:xfrm>
          <a:custGeom>
            <a:avLst/>
            <a:gdLst>
              <a:gd name="T0" fmla="*/ 291 w 298"/>
              <a:gd name="T1" fmla="*/ 665 h 665"/>
              <a:gd name="T2" fmla="*/ 0 w 298"/>
              <a:gd name="T3" fmla="*/ 576 h 665"/>
              <a:gd name="T4" fmla="*/ 4 w 298"/>
              <a:gd name="T5" fmla="*/ 0 h 665"/>
              <a:gd name="T6" fmla="*/ 298 w 298"/>
              <a:gd name="T7" fmla="*/ 91 h 665"/>
              <a:gd name="T8" fmla="*/ 291 w 298"/>
              <a:gd name="T9" fmla="*/ 665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665">
                <a:moveTo>
                  <a:pt x="291" y="665"/>
                </a:moveTo>
                <a:cubicBezTo>
                  <a:pt x="195" y="629"/>
                  <a:pt x="98" y="600"/>
                  <a:pt x="0" y="576"/>
                </a:cubicBezTo>
                <a:cubicBezTo>
                  <a:pt x="1" y="384"/>
                  <a:pt x="3" y="192"/>
                  <a:pt x="4" y="0"/>
                </a:cubicBezTo>
                <a:cubicBezTo>
                  <a:pt x="103" y="24"/>
                  <a:pt x="201" y="54"/>
                  <a:pt x="298" y="91"/>
                </a:cubicBezTo>
                <a:cubicBezTo>
                  <a:pt x="295" y="282"/>
                  <a:pt x="293" y="474"/>
                  <a:pt x="291" y="665"/>
                </a:cubicBezTo>
                <a:close/>
              </a:path>
            </a:pathLst>
          </a:custGeom>
          <a:solidFill>
            <a:srgbClr val="0199A1"/>
          </a:solidFill>
          <a:ln w="9525" cap="flat" cmpd="sng">
            <a:solidFill>
              <a:srgbClr val="048C89"/>
            </a:solid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
        <p:nvSpPr>
          <p:cNvPr id="15" name="Freeform 16"/>
          <p:cNvSpPr>
            <a:spLocks/>
          </p:cNvSpPr>
          <p:nvPr/>
        </p:nvSpPr>
        <p:spPr bwMode="auto">
          <a:xfrm>
            <a:off x="4793165" y="1278772"/>
            <a:ext cx="775597" cy="1720083"/>
          </a:xfrm>
          <a:custGeom>
            <a:avLst/>
            <a:gdLst>
              <a:gd name="T0" fmla="*/ 303 w 303"/>
              <a:gd name="T1" fmla="*/ 576 h 621"/>
              <a:gd name="T2" fmla="*/ 4 w 303"/>
              <a:gd name="T3" fmla="*/ 621 h 621"/>
              <a:gd name="T4" fmla="*/ 0 w 303"/>
              <a:gd name="T5" fmla="*/ 45 h 621"/>
              <a:gd name="T6" fmla="*/ 301 w 303"/>
              <a:gd name="T7" fmla="*/ 0 h 621"/>
              <a:gd name="T8" fmla="*/ 303 w 303"/>
              <a:gd name="T9" fmla="*/ 576 h 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 h="621">
                <a:moveTo>
                  <a:pt x="303" y="576"/>
                </a:moveTo>
                <a:cubicBezTo>
                  <a:pt x="203" y="585"/>
                  <a:pt x="103" y="600"/>
                  <a:pt x="4" y="621"/>
                </a:cubicBezTo>
                <a:cubicBezTo>
                  <a:pt x="3" y="429"/>
                  <a:pt x="1" y="237"/>
                  <a:pt x="0" y="45"/>
                </a:cubicBezTo>
                <a:cubicBezTo>
                  <a:pt x="100" y="24"/>
                  <a:pt x="200" y="9"/>
                  <a:pt x="301" y="0"/>
                </a:cubicBezTo>
                <a:cubicBezTo>
                  <a:pt x="302" y="192"/>
                  <a:pt x="302" y="384"/>
                  <a:pt x="303" y="576"/>
                </a:cubicBezTo>
                <a:close/>
              </a:path>
            </a:pathLst>
          </a:custGeom>
          <a:solidFill>
            <a:schemeClr val="accent6">
              <a:lumMod val="75000"/>
            </a:schemeClr>
          </a:solidFill>
          <a:ln w="9525" cap="flat" cmpd="sng">
            <a:noFill/>
            <a:prstDash val="solid"/>
            <a:round/>
            <a:headEnd type="none" w="med" len="med"/>
            <a:tailEnd type="none" w="med" len="med"/>
          </a:ln>
          <a:effectLst>
            <a:outerShdw blurRad="38100" dist="25400" dir="5400000" algn="t" rotWithShape="0">
              <a:srgbClr val="000000">
                <a:alpha val="26999"/>
              </a:srgbClr>
            </a:outerShdw>
          </a:effectLst>
        </p:spPr>
        <p:txBody>
          <a:bodyPr lIns="82124" tIns="41061" rIns="82124" bIns="41061" anchor="ctr"/>
          <a:lstStyle/>
          <a:p>
            <a:endParaRPr lang="en-US"/>
          </a:p>
        </p:txBody>
      </p:sp>
    </p:spTree>
    <p:extLst>
      <p:ext uri="{BB962C8B-B14F-4D97-AF65-F5344CB8AC3E}">
        <p14:creationId xmlns:p14="http://schemas.microsoft.com/office/powerpoint/2010/main" val="137778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p:nvPr/>
        </p:nvSpPr>
        <p:spPr>
          <a:xfrm>
            <a:off x="0" y="0"/>
            <a:ext cx="9144000" cy="5143500"/>
          </a:xfrm>
          <a:prstGeom prst="rect">
            <a:avLst/>
          </a:prstGeom>
          <a:solidFill>
            <a:srgbClr val="51B2E9"/>
          </a:solidFill>
          <a:ln>
            <a:noFill/>
          </a:ln>
        </p:spPr>
        <p:txBody>
          <a:bodyPr lIns="91425" tIns="91425" rIns="91425" bIns="91425" anchor="ctr" anchorCtr="0">
            <a:noAutofit/>
          </a:bodyPr>
          <a:lstStyle/>
          <a:p>
            <a:pPr lvl="0" rtl="0">
              <a:spcBef>
                <a:spcPts val="0"/>
              </a:spcBef>
              <a:buNone/>
            </a:pPr>
            <a:endParaRPr/>
          </a:p>
        </p:txBody>
      </p:sp>
      <p:sp>
        <p:nvSpPr>
          <p:cNvPr id="144" name="Shape 144"/>
          <p:cNvSpPr txBox="1">
            <a:spLocks noGrp="1"/>
          </p:cNvSpPr>
          <p:nvPr>
            <p:ph type="title"/>
          </p:nvPr>
        </p:nvSpPr>
        <p:spPr>
          <a:xfrm>
            <a:off x="518085" y="2074650"/>
            <a:ext cx="8068500" cy="9942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4000" dirty="0" smtClean="0">
                <a:solidFill>
                  <a:srgbClr val="FFFFFF"/>
                </a:solidFill>
              </a:rPr>
              <a:t>Why </a:t>
            </a:r>
            <a:r>
              <a:rPr lang="en-US" sz="4000" dirty="0" err="1" smtClean="0">
                <a:solidFill>
                  <a:srgbClr val="FFFFFF"/>
                </a:solidFill>
              </a:rPr>
              <a:t>OverOps</a:t>
            </a:r>
            <a:r>
              <a:rPr lang="en-US" sz="4000" dirty="0" smtClean="0">
                <a:solidFill>
                  <a:srgbClr val="FFFFFF"/>
                </a:solidFill>
              </a:rPr>
              <a:t> for </a:t>
            </a:r>
            <a:r>
              <a:rPr lang="en-US" sz="4000" dirty="0" smtClean="0">
                <a:solidFill>
                  <a:srgbClr val="FFFFFF"/>
                </a:solidFill>
              </a:rPr>
              <a:t>X1</a:t>
            </a:r>
            <a:r>
              <a:rPr lang="en-US" sz="4000" dirty="0" smtClean="0">
                <a:solidFill>
                  <a:srgbClr val="FFFFFF"/>
                </a:solidFill>
              </a:rPr>
              <a:t>?</a:t>
            </a:r>
            <a:endParaRPr lang="en-US" sz="4000" dirty="0">
              <a:solidFill>
                <a:srgbClr val="FFFFFF"/>
              </a:solidFill>
            </a:endParaRPr>
          </a:p>
        </p:txBody>
      </p:sp>
    </p:spTree>
    <p:extLst>
      <p:ext uri="{BB962C8B-B14F-4D97-AF65-F5344CB8AC3E}">
        <p14:creationId xmlns:p14="http://schemas.microsoft.com/office/powerpoint/2010/main" val="1236429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73306" y="1087418"/>
            <a:ext cx="7214445" cy="2634925"/>
          </a:xfrm>
          <a:prstGeom prst="rect">
            <a:avLst/>
          </a:prstGeom>
        </p:spPr>
      </p:pic>
      <p:sp>
        <p:nvSpPr>
          <p:cNvPr id="5" name="Title 17"/>
          <p:cNvSpPr txBox="1">
            <a:spLocks/>
          </p:cNvSpPr>
          <p:nvPr/>
        </p:nvSpPr>
        <p:spPr>
          <a:xfrm>
            <a:off x="363058" y="123488"/>
            <a:ext cx="7886700" cy="80167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kern="1200">
                <a:solidFill>
                  <a:srgbClr val="40A8F5"/>
                </a:solidFill>
                <a:latin typeface="Helvetica" charset="0"/>
                <a:ea typeface="Helvetica" charset="0"/>
                <a:cs typeface="Helvetica" charset="0"/>
              </a:defRPr>
            </a:lvl1pPr>
          </a:lstStyle>
          <a:p>
            <a:pPr lvl="0"/>
            <a:r>
              <a:rPr lang="en-US" sz="1800" b="1" dirty="0">
                <a:solidFill>
                  <a:srgbClr val="768393"/>
                </a:solidFill>
                <a:latin typeface="Helvetica Neue Light" charset="0"/>
                <a:ea typeface="Helvetica Neue Light" charset="0"/>
                <a:cs typeface="Helvetica Neue Light" charset="0"/>
              </a:rPr>
              <a:t>Late to Detect Critical Issues</a:t>
            </a:r>
          </a:p>
        </p:txBody>
      </p:sp>
      <p:sp>
        <p:nvSpPr>
          <p:cNvPr id="17" name="Rectangle 16"/>
          <p:cNvSpPr/>
          <p:nvPr/>
        </p:nvSpPr>
        <p:spPr>
          <a:xfrm>
            <a:off x="6029469" y="3678626"/>
            <a:ext cx="1962397" cy="415498"/>
          </a:xfrm>
          <a:prstGeom prst="rect">
            <a:avLst/>
          </a:prstGeom>
        </p:spPr>
        <p:txBody>
          <a:bodyPr wrap="none">
            <a:spAutoFit/>
          </a:bodyPr>
          <a:lstStyle/>
          <a:p>
            <a:pPr algn="ctr"/>
            <a:r>
              <a:rPr lang="en-US" sz="1050" dirty="0">
                <a:solidFill>
                  <a:schemeClr val="bg1">
                    <a:lumMod val="50000"/>
                  </a:schemeClr>
                </a:solidFill>
                <a:latin typeface="Helvetica Neue" charset="0"/>
                <a:ea typeface="Helvetica Neue" charset="0"/>
                <a:cs typeface="Helvetica Neue" charset="0"/>
              </a:rPr>
              <a:t>Issues detected by customer </a:t>
            </a:r>
          </a:p>
          <a:p>
            <a:pPr algn="ctr"/>
            <a:r>
              <a:rPr lang="en-US" sz="1050" dirty="0">
                <a:solidFill>
                  <a:schemeClr val="bg1">
                    <a:lumMod val="50000"/>
                  </a:schemeClr>
                </a:solidFill>
                <a:latin typeface="Helvetica Neue" charset="0"/>
                <a:ea typeface="Helvetica Neue" charset="0"/>
                <a:cs typeface="Helvetica Neue" charset="0"/>
              </a:rPr>
              <a:t>with negative impact.</a:t>
            </a:r>
          </a:p>
        </p:txBody>
      </p:sp>
      <p:sp>
        <p:nvSpPr>
          <p:cNvPr id="22" name="Rectangle 21"/>
          <p:cNvSpPr/>
          <p:nvPr/>
        </p:nvSpPr>
        <p:spPr>
          <a:xfrm>
            <a:off x="1196183" y="3678626"/>
            <a:ext cx="1842172" cy="415498"/>
          </a:xfrm>
          <a:prstGeom prst="rect">
            <a:avLst/>
          </a:prstGeom>
        </p:spPr>
        <p:txBody>
          <a:bodyPr wrap="none">
            <a:spAutoFit/>
          </a:bodyPr>
          <a:lstStyle/>
          <a:p>
            <a:pPr algn="ctr"/>
            <a:r>
              <a:rPr lang="en-US" sz="1050" dirty="0">
                <a:solidFill>
                  <a:schemeClr val="bg1">
                    <a:lumMod val="50000"/>
                  </a:schemeClr>
                </a:solidFill>
                <a:latin typeface="Helvetica Neue" charset="0"/>
                <a:ea typeface="Helvetica Neue" charset="0"/>
                <a:cs typeface="Helvetica Neue" charset="0"/>
              </a:rPr>
              <a:t>Millions of log noisy events </a:t>
            </a:r>
          </a:p>
          <a:p>
            <a:pPr algn="ctr"/>
            <a:r>
              <a:rPr lang="en-US" sz="1050" dirty="0">
                <a:solidFill>
                  <a:schemeClr val="bg1">
                    <a:lumMod val="50000"/>
                  </a:schemeClr>
                </a:solidFill>
                <a:latin typeface="Helvetica Neue" charset="0"/>
                <a:ea typeface="Helvetica Neue" charset="0"/>
                <a:cs typeface="Helvetica Neue" charset="0"/>
              </a:rPr>
              <a:t>hiding critical errors.</a:t>
            </a:r>
          </a:p>
        </p:txBody>
      </p:sp>
      <p:sp>
        <p:nvSpPr>
          <p:cNvPr id="23" name="Rectangle 22"/>
          <p:cNvSpPr/>
          <p:nvPr/>
        </p:nvSpPr>
        <p:spPr>
          <a:xfrm>
            <a:off x="3261232" y="3678626"/>
            <a:ext cx="2273003" cy="415498"/>
          </a:xfrm>
          <a:prstGeom prst="rect">
            <a:avLst/>
          </a:prstGeom>
        </p:spPr>
        <p:txBody>
          <a:bodyPr wrap="square">
            <a:spAutoFit/>
          </a:bodyPr>
          <a:lstStyle/>
          <a:p>
            <a:pPr algn="ctr"/>
            <a:r>
              <a:rPr lang="en-US" sz="1050" dirty="0">
                <a:solidFill>
                  <a:schemeClr val="bg1">
                    <a:lumMod val="50000"/>
                  </a:schemeClr>
                </a:solidFill>
                <a:latin typeface="Helvetica Neue" charset="0"/>
                <a:ea typeface="Helvetica Neue" charset="0"/>
                <a:cs typeface="Helvetica Neue" charset="0"/>
              </a:rPr>
              <a:t>Current tooling is not detecting all critical application issues.</a:t>
            </a:r>
          </a:p>
        </p:txBody>
      </p:sp>
      <p:sp>
        <p:nvSpPr>
          <p:cNvPr id="6" name="Rectangle 5"/>
          <p:cNvSpPr/>
          <p:nvPr/>
        </p:nvSpPr>
        <p:spPr>
          <a:xfrm>
            <a:off x="327707" y="355176"/>
            <a:ext cx="24300" cy="324000"/>
          </a:xfrm>
          <a:prstGeom prst="rect">
            <a:avLst/>
          </a:prstGeom>
          <a:solidFill>
            <a:srgbClr val="51B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922864988"/>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algn="ctr">
              <a:buSzPct val="25000"/>
            </a:pPr>
            <a:r>
              <a:rPr lang="en-US" sz="2400" dirty="0" smtClean="0">
                <a:solidFill>
                  <a:srgbClr val="FFFFFF"/>
                </a:solidFill>
              </a:rPr>
              <a:t>Example: TBD</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141785" cy="0"/>
          </a:xfrm>
          <a:prstGeom prst="straightConnector1">
            <a:avLst/>
          </a:prstGeom>
          <a:noFill/>
          <a:ln w="9525" cap="flat" cmpd="sng">
            <a:solidFill>
              <a:srgbClr val="FFFFFF"/>
            </a:solidFill>
            <a:prstDash val="solid"/>
            <a:round/>
            <a:headEnd type="none" w="lg" len="lg"/>
            <a:tailEnd type="none" w="lg" len="lg"/>
          </a:ln>
        </p:spPr>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6796"/>
            <a:ext cx="9144000" cy="4054561"/>
          </a:xfrm>
          <a:prstGeom prst="rect">
            <a:avLst/>
          </a:prstGeom>
        </p:spPr>
      </p:pic>
      <p:sp>
        <p:nvSpPr>
          <p:cNvPr id="6" name="Shape 100"/>
          <p:cNvSpPr txBox="1">
            <a:spLocks/>
          </p:cNvSpPr>
          <p:nvPr/>
        </p:nvSpPr>
        <p:spPr>
          <a:xfrm>
            <a:off x="0" y="0"/>
            <a:ext cx="9144000" cy="994200"/>
          </a:xfrm>
          <a:prstGeom prst="rect">
            <a:avLst/>
          </a:prstGeom>
          <a:noFill/>
          <a:ln>
            <a:noFill/>
          </a:ln>
        </p:spPr>
        <p:txBody>
          <a:bodyPr lIns="182880" tIns="34275" rIns="68575" bIns="3427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40A8F5"/>
              </a:buClr>
              <a:buSzPct val="100000"/>
              <a:buFont typeface="Helvetica Neue"/>
              <a:buNone/>
              <a:defRPr sz="3000" b="0" i="0" u="none" strike="noStrike" cap="none">
                <a:solidFill>
                  <a:srgbClr val="40A8F5"/>
                </a:solidFill>
                <a:latin typeface="Helvetica Neue"/>
                <a:ea typeface="Helvetica Neue"/>
                <a:cs typeface="Helvetica Neue"/>
                <a:sym typeface="Helvetica Neue"/>
              </a:defRPr>
            </a:lvl1pPr>
            <a:lvl2pPr lvl="1" indent="0" rtl="0">
              <a:spcBef>
                <a:spcPts val="0"/>
              </a:spcBef>
              <a:buClr>
                <a:schemeClr val="dk1"/>
              </a:buClr>
              <a:buSzPct val="100000"/>
              <a:buNone/>
              <a:defRPr sz="1400">
                <a:solidFill>
                  <a:schemeClr val="dk1"/>
                </a:solidFill>
              </a:defRPr>
            </a:lvl2pPr>
            <a:lvl3pPr lvl="2" indent="0" rtl="0">
              <a:spcBef>
                <a:spcPts val="0"/>
              </a:spcBef>
              <a:buClr>
                <a:schemeClr val="dk1"/>
              </a:buClr>
              <a:buSzPct val="100000"/>
              <a:buNone/>
              <a:defRPr sz="1400">
                <a:solidFill>
                  <a:schemeClr val="dk1"/>
                </a:solidFill>
              </a:defRPr>
            </a:lvl3pPr>
            <a:lvl4pPr lvl="3" indent="0" rtl="0">
              <a:spcBef>
                <a:spcPts val="0"/>
              </a:spcBef>
              <a:buClr>
                <a:schemeClr val="dk1"/>
              </a:buClr>
              <a:buSzPct val="100000"/>
              <a:buNone/>
              <a:defRPr sz="1400">
                <a:solidFill>
                  <a:schemeClr val="dk1"/>
                </a:solidFill>
              </a:defRPr>
            </a:lvl4pPr>
            <a:lvl5pPr lvl="4" indent="0" rtl="0">
              <a:spcBef>
                <a:spcPts val="0"/>
              </a:spcBef>
              <a:buClr>
                <a:schemeClr val="dk1"/>
              </a:buClr>
              <a:buSzPct val="100000"/>
              <a:buNone/>
              <a:defRPr sz="1400">
                <a:solidFill>
                  <a:schemeClr val="dk1"/>
                </a:solidFill>
              </a:defRPr>
            </a:lvl5pPr>
            <a:lvl6pPr lvl="5" indent="0" rtl="0">
              <a:spcBef>
                <a:spcPts val="0"/>
              </a:spcBef>
              <a:buClr>
                <a:schemeClr val="dk1"/>
              </a:buClr>
              <a:buSzPct val="100000"/>
              <a:buNone/>
              <a:defRPr sz="1400">
                <a:solidFill>
                  <a:schemeClr val="dk1"/>
                </a:solidFill>
              </a:defRPr>
            </a:lvl6pPr>
            <a:lvl7pPr lvl="6" indent="0" rtl="0">
              <a:spcBef>
                <a:spcPts val="0"/>
              </a:spcBef>
              <a:buClr>
                <a:schemeClr val="dk1"/>
              </a:buClr>
              <a:buSzPct val="100000"/>
              <a:buNone/>
              <a:defRPr sz="1400">
                <a:solidFill>
                  <a:schemeClr val="dk1"/>
                </a:solidFill>
              </a:defRPr>
            </a:lvl7pPr>
            <a:lvl8pPr lvl="7" indent="0" rtl="0">
              <a:spcBef>
                <a:spcPts val="0"/>
              </a:spcBef>
              <a:buClr>
                <a:schemeClr val="dk1"/>
              </a:buClr>
              <a:buSzPct val="100000"/>
              <a:buNone/>
              <a:defRPr sz="1400">
                <a:solidFill>
                  <a:schemeClr val="dk1"/>
                </a:solidFill>
              </a:defRPr>
            </a:lvl8pPr>
            <a:lvl9pPr lvl="8" indent="0" rtl="0">
              <a:spcBef>
                <a:spcPts val="0"/>
              </a:spcBef>
              <a:buClr>
                <a:schemeClr val="dk1"/>
              </a:buClr>
              <a:buSzPct val="100000"/>
              <a:buNone/>
              <a:defRPr sz="1400">
                <a:solidFill>
                  <a:schemeClr val="dk1"/>
                </a:solidFill>
              </a:defRPr>
            </a:lvl9pPr>
          </a:lstStyle>
          <a:p>
            <a:pPr>
              <a:buSzPct val="25000"/>
            </a:pPr>
            <a:r>
              <a:rPr lang="en-US" smtClean="0">
                <a:solidFill>
                  <a:srgbClr val="535359"/>
                </a:solidFill>
              </a:rPr>
              <a:t>Example: Remote Battery Voltage</a:t>
            </a:r>
            <a:endParaRPr lang="en-US" dirty="0">
              <a:solidFill>
                <a:srgbClr val="535359"/>
              </a:solidFill>
            </a:endParaRPr>
          </a:p>
        </p:txBody>
      </p:sp>
    </p:spTree>
    <p:extLst>
      <p:ext uri="{BB962C8B-B14F-4D97-AF65-F5344CB8AC3E}">
        <p14:creationId xmlns:p14="http://schemas.microsoft.com/office/powerpoint/2010/main" val="19364536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algn="ctr">
              <a:buSzPct val="25000"/>
            </a:pPr>
            <a:r>
              <a:rPr lang="en-US" sz="2400" dirty="0" smtClean="0">
                <a:solidFill>
                  <a:srgbClr val="FFFFFF"/>
                </a:solidFill>
              </a:rPr>
              <a:t>The Long Tail</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141785" cy="0"/>
          </a:xfrm>
          <a:prstGeom prst="straightConnector1">
            <a:avLst/>
          </a:prstGeom>
          <a:noFill/>
          <a:ln w="9525" cap="flat" cmpd="sng">
            <a:solidFill>
              <a:srgbClr val="FFFFFF"/>
            </a:solidFill>
            <a:prstDash val="solid"/>
            <a:round/>
            <a:headEnd type="none" w="lg" len="lg"/>
            <a:tailEnd type="none" w="lg" len="lg"/>
          </a:ln>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209" y="1065417"/>
            <a:ext cx="5735782" cy="2763633"/>
          </a:xfrm>
          <a:prstGeom prst="rect">
            <a:avLst/>
          </a:prstGeom>
        </p:spPr>
      </p:pic>
    </p:spTree>
    <p:extLst>
      <p:ext uri="{BB962C8B-B14F-4D97-AF65-F5344CB8AC3E}">
        <p14:creationId xmlns:p14="http://schemas.microsoft.com/office/powerpoint/2010/main" val="2131302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p:nvPr/>
        </p:nvSpPr>
        <p:spPr>
          <a:xfrm>
            <a:off x="0" y="-18950"/>
            <a:ext cx="3048000" cy="51624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p:nvPr>
        </p:nvSpPr>
        <p:spPr>
          <a:xfrm>
            <a:off x="0" y="2074650"/>
            <a:ext cx="3017520" cy="994200"/>
          </a:xfrm>
          <a:prstGeom prst="rect">
            <a:avLst/>
          </a:prstGeom>
          <a:noFill/>
          <a:ln>
            <a:noFill/>
          </a:ln>
        </p:spPr>
        <p:txBody>
          <a:bodyPr lIns="68575" tIns="34275" rIns="68575" bIns="34275" anchor="ctr" anchorCtr="0">
            <a:noAutofit/>
          </a:bodyPr>
          <a:lstStyle/>
          <a:p>
            <a:pPr algn="ctr">
              <a:buSzPct val="25000"/>
            </a:pPr>
            <a:r>
              <a:rPr lang="en-US" sz="2400" dirty="0" smtClean="0">
                <a:solidFill>
                  <a:srgbClr val="FFFFFF"/>
                </a:solidFill>
              </a:rPr>
              <a:t>The Long Tail</a:t>
            </a:r>
            <a:endParaRPr lang="en-US" sz="2400" dirty="0">
              <a:solidFill>
                <a:srgbClr val="FFFFFF"/>
              </a:solidFill>
            </a:endParaRPr>
          </a:p>
        </p:txBody>
      </p:sp>
      <p:cxnSp>
        <p:nvCxnSpPr>
          <p:cNvPr id="136" name="Shape 136"/>
          <p:cNvCxnSpPr/>
          <p:nvPr/>
        </p:nvCxnSpPr>
        <p:spPr>
          <a:xfrm>
            <a:off x="0" y="3241555"/>
            <a:ext cx="3048000" cy="0"/>
          </a:xfrm>
          <a:prstGeom prst="straightConnector1">
            <a:avLst/>
          </a:prstGeom>
          <a:noFill/>
          <a:ln w="9525" cap="flat" cmpd="sng">
            <a:solidFill>
              <a:srgbClr val="FFFFFF"/>
            </a:solidFill>
            <a:prstDash val="solid"/>
            <a:round/>
            <a:headEnd type="none" w="lg" len="lg"/>
            <a:tailEnd type="none" w="lg" len="lg"/>
          </a:ln>
        </p:spPr>
      </p:cxnSp>
      <p:cxnSp>
        <p:nvCxnSpPr>
          <p:cNvPr id="137" name="Shape 137"/>
          <p:cNvCxnSpPr/>
          <p:nvPr/>
        </p:nvCxnSpPr>
        <p:spPr>
          <a:xfrm>
            <a:off x="0" y="1838035"/>
            <a:ext cx="3141785" cy="0"/>
          </a:xfrm>
          <a:prstGeom prst="straightConnector1">
            <a:avLst/>
          </a:prstGeom>
          <a:noFill/>
          <a:ln w="9525" cap="flat" cmpd="sng">
            <a:solidFill>
              <a:srgbClr val="FFFFFF"/>
            </a:solidFill>
            <a:prstDash val="solid"/>
            <a:round/>
            <a:headEnd type="none" w="lg" len="lg"/>
            <a:tailEnd type="none" w="lg" len="lg"/>
          </a:ln>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445" y="1114639"/>
            <a:ext cx="5657309" cy="2714411"/>
          </a:xfrm>
          <a:prstGeom prst="rect">
            <a:avLst/>
          </a:prstGeom>
        </p:spPr>
      </p:pic>
    </p:spTree>
    <p:extLst>
      <p:ext uri="{BB962C8B-B14F-4D97-AF65-F5344CB8AC3E}">
        <p14:creationId xmlns:p14="http://schemas.microsoft.com/office/powerpoint/2010/main" val="69200326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289864" y="345157"/>
            <a:ext cx="5968500" cy="846300"/>
          </a:xfrm>
          <a:prstGeom prst="rect">
            <a:avLst/>
          </a:prstGeom>
          <a:noFill/>
          <a:ln>
            <a:noFill/>
          </a:ln>
        </p:spPr>
        <p:txBody>
          <a:bodyPr lIns="68575" tIns="34275" rIns="68575" bIns="34275" anchor="ctr" anchorCtr="0">
            <a:noAutofit/>
          </a:bodyPr>
          <a:lstStyle/>
          <a:p>
            <a:pPr marL="0" marR="0" lvl="0" indent="0" rtl="0">
              <a:lnSpc>
                <a:spcPct val="90000"/>
              </a:lnSpc>
              <a:spcBef>
                <a:spcPts val="0"/>
              </a:spcBef>
              <a:buClr>
                <a:srgbClr val="40A8F5"/>
              </a:buClr>
              <a:buSzPct val="25000"/>
              <a:buFont typeface="Helvetica Neue"/>
              <a:buNone/>
            </a:pPr>
            <a:r>
              <a:rPr lang="en-US" sz="2400" dirty="0" err="1" smtClean="0">
                <a:solidFill>
                  <a:srgbClr val="535359"/>
                </a:solidFill>
              </a:rPr>
              <a:t>OverOps</a:t>
            </a:r>
            <a:r>
              <a:rPr lang="en-US" sz="2400" dirty="0" smtClean="0">
                <a:solidFill>
                  <a:srgbClr val="535359"/>
                </a:solidFill>
              </a:rPr>
              <a:t> </a:t>
            </a:r>
            <a:r>
              <a:rPr lang="en-US" sz="2400" dirty="0">
                <a:solidFill>
                  <a:srgbClr val="535359"/>
                </a:solidFill>
              </a:rPr>
              <a:t>for </a:t>
            </a:r>
            <a:r>
              <a:rPr lang="en-US" sz="2400" dirty="0" smtClean="0">
                <a:solidFill>
                  <a:srgbClr val="535359"/>
                </a:solidFill>
              </a:rPr>
              <a:t>X1</a:t>
            </a:r>
            <a:endParaRPr lang="en-US" sz="2400" dirty="0">
              <a:solidFill>
                <a:srgbClr val="535359"/>
              </a:solidFill>
            </a:endParaRPr>
          </a:p>
        </p:txBody>
      </p:sp>
      <p:sp>
        <p:nvSpPr>
          <p:cNvPr id="248" name="Shape 248"/>
          <p:cNvSpPr txBox="1"/>
          <p:nvPr/>
        </p:nvSpPr>
        <p:spPr>
          <a:xfrm>
            <a:off x="0" y="1314449"/>
            <a:ext cx="3048000" cy="710995"/>
          </a:xfrm>
          <a:prstGeom prst="rect">
            <a:avLst/>
          </a:prstGeom>
          <a:noFill/>
          <a:ln>
            <a:noFill/>
          </a:ln>
        </p:spPr>
        <p:txBody>
          <a:bodyPr lIns="91425" tIns="0" rIns="91425" bIns="0" anchor="t" anchorCtr="0">
            <a:noAutofit/>
          </a:bodyPr>
          <a:lstStyle/>
          <a:p>
            <a:pPr lvl="0" algn="ctr" rtl="0">
              <a:spcBef>
                <a:spcPts val="0"/>
              </a:spcBef>
              <a:buNone/>
            </a:pPr>
            <a:r>
              <a:rPr lang="en-US" sz="4800" dirty="0">
                <a:solidFill>
                  <a:srgbClr val="51B2E9"/>
                </a:solidFill>
                <a:latin typeface="Helvetica Neue"/>
                <a:ea typeface="Helvetica Neue"/>
                <a:cs typeface="Helvetica Neue"/>
                <a:sym typeface="Helvetica Neue"/>
              </a:rPr>
              <a:t>1</a:t>
            </a:r>
          </a:p>
        </p:txBody>
      </p:sp>
      <p:sp>
        <p:nvSpPr>
          <p:cNvPr id="249" name="Shape 249"/>
          <p:cNvSpPr txBox="1"/>
          <p:nvPr/>
        </p:nvSpPr>
        <p:spPr>
          <a:xfrm>
            <a:off x="0" y="2194978"/>
            <a:ext cx="3048000" cy="658898"/>
          </a:xfrm>
          <a:prstGeom prst="rect">
            <a:avLst/>
          </a:prstGeom>
          <a:noFill/>
          <a:ln>
            <a:noFill/>
          </a:ln>
        </p:spPr>
        <p:txBody>
          <a:bodyPr lIns="274320" tIns="91425" rIns="274320" bIns="91425" anchor="t" anchorCtr="0">
            <a:noAutofit/>
          </a:bodyPr>
          <a:lstStyle/>
          <a:p>
            <a:pPr lvl="0" algn="ctr" rtl="0">
              <a:lnSpc>
                <a:spcPct val="90000"/>
              </a:lnSpc>
              <a:spcBef>
                <a:spcPts val="800"/>
              </a:spcBef>
              <a:spcAft>
                <a:spcPts val="1600"/>
              </a:spcAft>
              <a:buNone/>
            </a:pPr>
            <a:r>
              <a:rPr lang="en-US" sz="1300" dirty="0" smtClean="0">
                <a:solidFill>
                  <a:srgbClr val="7F7F7F"/>
                </a:solidFill>
                <a:latin typeface="Helvetica Neue"/>
                <a:ea typeface="Helvetica Neue"/>
                <a:cs typeface="Helvetica Neue"/>
                <a:sym typeface="Helvetica Neue"/>
              </a:rPr>
              <a:t>Issues carry a sufficient </a:t>
            </a:r>
            <a:r>
              <a:rPr lang="en-US" sz="1300" dirty="0" smtClean="0">
                <a:solidFill>
                  <a:srgbClr val="51B2E9"/>
                </a:solidFill>
                <a:latin typeface="Helvetica Neue"/>
                <a:ea typeface="Helvetica Neue"/>
                <a:cs typeface="Helvetica Neue"/>
                <a:sym typeface="Helvetica Neue"/>
              </a:rPr>
              <a:t>level of detail</a:t>
            </a:r>
            <a:r>
              <a:rPr lang="en-US" sz="1300" dirty="0" smtClean="0">
                <a:solidFill>
                  <a:srgbClr val="7F7F7F"/>
                </a:solidFill>
                <a:latin typeface="Helvetica Neue"/>
                <a:ea typeface="Helvetica Neue"/>
                <a:cs typeface="Helvetica Neue"/>
                <a:sym typeface="Helvetica Neue"/>
              </a:rPr>
              <a:t> to identify the root cause</a:t>
            </a:r>
            <a:endParaRPr lang="en-US" sz="1300" dirty="0">
              <a:solidFill>
                <a:srgbClr val="7F7F7F"/>
              </a:solidFill>
              <a:latin typeface="Helvetica Neue"/>
              <a:ea typeface="Helvetica Neue"/>
              <a:cs typeface="Helvetica Neue"/>
              <a:sym typeface="Helvetica Neue"/>
            </a:endParaRPr>
          </a:p>
        </p:txBody>
      </p:sp>
      <p:sp>
        <p:nvSpPr>
          <p:cNvPr id="250" name="Shape 250"/>
          <p:cNvSpPr txBox="1"/>
          <p:nvPr/>
        </p:nvSpPr>
        <p:spPr>
          <a:xfrm>
            <a:off x="3048000" y="1314450"/>
            <a:ext cx="3086100" cy="858479"/>
          </a:xfrm>
          <a:prstGeom prst="rect">
            <a:avLst/>
          </a:prstGeom>
          <a:noFill/>
          <a:ln>
            <a:noFill/>
          </a:ln>
        </p:spPr>
        <p:txBody>
          <a:bodyPr lIns="91425" tIns="0" rIns="91425" bIns="0" anchor="t" anchorCtr="0">
            <a:noAutofit/>
          </a:bodyPr>
          <a:lstStyle/>
          <a:p>
            <a:pPr lvl="0" algn="ctr" rtl="0">
              <a:spcBef>
                <a:spcPts val="0"/>
              </a:spcBef>
              <a:buNone/>
            </a:pPr>
            <a:r>
              <a:rPr lang="en-US" sz="4800" dirty="0">
                <a:solidFill>
                  <a:srgbClr val="51B2E9"/>
                </a:solidFill>
                <a:latin typeface="Helvetica Neue"/>
                <a:ea typeface="Helvetica Neue"/>
                <a:cs typeface="Helvetica Neue"/>
                <a:sym typeface="Helvetica Neue"/>
              </a:rPr>
              <a:t>2</a:t>
            </a:r>
          </a:p>
        </p:txBody>
      </p:sp>
      <p:sp>
        <p:nvSpPr>
          <p:cNvPr id="251" name="Shape 251"/>
          <p:cNvSpPr txBox="1"/>
          <p:nvPr/>
        </p:nvSpPr>
        <p:spPr>
          <a:xfrm>
            <a:off x="3048000" y="2194978"/>
            <a:ext cx="3086100" cy="753543"/>
          </a:xfrm>
          <a:prstGeom prst="rect">
            <a:avLst/>
          </a:prstGeom>
          <a:noFill/>
          <a:ln>
            <a:noFill/>
          </a:ln>
        </p:spPr>
        <p:txBody>
          <a:bodyPr lIns="274320" tIns="91425" rIns="274320" bIns="91425" anchor="t" anchorCtr="0">
            <a:noAutofit/>
          </a:bodyPr>
          <a:lstStyle/>
          <a:p>
            <a:pPr lvl="0" algn="ctr" rtl="0">
              <a:lnSpc>
                <a:spcPct val="90000"/>
              </a:lnSpc>
              <a:spcBef>
                <a:spcPts val="800"/>
              </a:spcBef>
              <a:spcAft>
                <a:spcPts val="1600"/>
              </a:spcAft>
              <a:buNone/>
            </a:pPr>
            <a:r>
              <a:rPr lang="en-US" sz="1300" dirty="0" smtClean="0">
                <a:solidFill>
                  <a:srgbClr val="51B2E9"/>
                </a:solidFill>
                <a:latin typeface="Helvetica Neue"/>
                <a:ea typeface="Helvetica Neue"/>
                <a:cs typeface="Helvetica Neue"/>
                <a:sym typeface="Helvetica Neue"/>
              </a:rPr>
              <a:t>Newly introduced</a:t>
            </a:r>
            <a:r>
              <a:rPr lang="en-US" sz="1300" dirty="0" smtClean="0">
                <a:solidFill>
                  <a:srgbClr val="7F7F7F"/>
                </a:solidFill>
                <a:latin typeface="Helvetica Neue"/>
                <a:ea typeface="Helvetica Neue"/>
                <a:cs typeface="Helvetica Neue"/>
                <a:sym typeface="Helvetica Neue"/>
              </a:rPr>
              <a:t> problems are uncovered more quickly</a:t>
            </a:r>
            <a:endParaRPr lang="en-US" sz="1300" dirty="0">
              <a:solidFill>
                <a:srgbClr val="7F7F7F"/>
              </a:solidFill>
              <a:latin typeface="Helvetica Neue"/>
              <a:ea typeface="Helvetica Neue"/>
              <a:cs typeface="Helvetica Neue"/>
              <a:sym typeface="Helvetica Neue"/>
            </a:endParaRPr>
          </a:p>
        </p:txBody>
      </p:sp>
      <p:sp>
        <p:nvSpPr>
          <p:cNvPr id="252" name="Shape 252"/>
          <p:cNvSpPr txBox="1"/>
          <p:nvPr/>
        </p:nvSpPr>
        <p:spPr>
          <a:xfrm>
            <a:off x="6134100" y="1314450"/>
            <a:ext cx="3009900" cy="779821"/>
          </a:xfrm>
          <a:prstGeom prst="rect">
            <a:avLst/>
          </a:prstGeom>
          <a:noFill/>
          <a:ln>
            <a:noFill/>
          </a:ln>
        </p:spPr>
        <p:txBody>
          <a:bodyPr lIns="91425" tIns="0" rIns="91425" bIns="0" anchor="t" anchorCtr="0">
            <a:noAutofit/>
          </a:bodyPr>
          <a:lstStyle/>
          <a:p>
            <a:pPr lvl="0" algn="ctr" rtl="0">
              <a:spcBef>
                <a:spcPts val="0"/>
              </a:spcBef>
              <a:buNone/>
            </a:pPr>
            <a:r>
              <a:rPr lang="en-US" sz="4800" dirty="0">
                <a:solidFill>
                  <a:srgbClr val="51B2E9"/>
                </a:solidFill>
                <a:latin typeface="Helvetica Neue"/>
                <a:ea typeface="Helvetica Neue"/>
                <a:cs typeface="Helvetica Neue"/>
                <a:sym typeface="Helvetica Neue"/>
              </a:rPr>
              <a:t>3</a:t>
            </a:r>
          </a:p>
        </p:txBody>
      </p:sp>
      <p:sp>
        <p:nvSpPr>
          <p:cNvPr id="253" name="Shape 253"/>
          <p:cNvSpPr txBox="1"/>
          <p:nvPr/>
        </p:nvSpPr>
        <p:spPr>
          <a:xfrm>
            <a:off x="6134100" y="2194978"/>
            <a:ext cx="3009900" cy="753543"/>
          </a:xfrm>
          <a:prstGeom prst="rect">
            <a:avLst/>
          </a:prstGeom>
          <a:noFill/>
          <a:ln>
            <a:noFill/>
          </a:ln>
        </p:spPr>
        <p:txBody>
          <a:bodyPr lIns="274320" tIns="91425" rIns="274320" bIns="91425" anchor="t" anchorCtr="0">
            <a:noAutofit/>
          </a:bodyPr>
          <a:lstStyle/>
          <a:p>
            <a:pPr lvl="0" algn="ctr" rtl="0">
              <a:lnSpc>
                <a:spcPct val="90000"/>
              </a:lnSpc>
              <a:spcBef>
                <a:spcPts val="800"/>
              </a:spcBef>
              <a:spcAft>
                <a:spcPts val="1600"/>
              </a:spcAft>
              <a:buNone/>
            </a:pPr>
            <a:r>
              <a:rPr lang="en-US" sz="1300" dirty="0">
                <a:solidFill>
                  <a:srgbClr val="7F7F7F"/>
                </a:solidFill>
                <a:latin typeface="Helvetica Neue"/>
                <a:ea typeface="Helvetica Neue"/>
                <a:cs typeface="Helvetica Neue"/>
                <a:sym typeface="Helvetica Neue"/>
              </a:rPr>
              <a:t>Visibility into the </a:t>
            </a:r>
            <a:r>
              <a:rPr lang="en-US" sz="1300" dirty="0">
                <a:solidFill>
                  <a:srgbClr val="51B2E9"/>
                </a:solidFill>
                <a:latin typeface="Helvetica Neue"/>
                <a:ea typeface="Helvetica Neue"/>
                <a:cs typeface="Helvetica Neue"/>
                <a:sym typeface="Helvetica Neue"/>
              </a:rPr>
              <a:t>long tail </a:t>
            </a:r>
            <a:r>
              <a:rPr lang="en-US" sz="1300" dirty="0">
                <a:solidFill>
                  <a:srgbClr val="7F7F7F"/>
                </a:solidFill>
                <a:latin typeface="Helvetica Neue"/>
                <a:ea typeface="Helvetica Neue"/>
                <a:cs typeface="Helvetica Neue"/>
                <a:sym typeface="Helvetica Neue"/>
              </a:rPr>
              <a:t>of </a:t>
            </a:r>
            <a:r>
              <a:rPr lang="en-US" sz="1300" dirty="0" smtClean="0">
                <a:solidFill>
                  <a:srgbClr val="7F7F7F"/>
                </a:solidFill>
                <a:latin typeface="Helvetica Neue"/>
                <a:ea typeface="Helvetica Neue"/>
                <a:cs typeface="Helvetica Neue"/>
                <a:sym typeface="Helvetica Neue"/>
              </a:rPr>
              <a:t>problems that are often overlooked</a:t>
            </a:r>
            <a:endParaRPr lang="en-US" sz="1300" dirty="0">
              <a:solidFill>
                <a:srgbClr val="7F7F7F"/>
              </a:solidFill>
              <a:latin typeface="Helvetica Neue"/>
              <a:ea typeface="Helvetica Neue"/>
              <a:cs typeface="Helvetica Neue"/>
              <a:sym typeface="Helvetica Neue"/>
            </a:endParaRPr>
          </a:p>
        </p:txBody>
      </p:sp>
      <p:sp>
        <p:nvSpPr>
          <p:cNvPr id="254" name="Shape 254"/>
          <p:cNvSpPr/>
          <p:nvPr/>
        </p:nvSpPr>
        <p:spPr>
          <a:xfrm>
            <a:off x="0" y="3744900"/>
            <a:ext cx="9144000" cy="13986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255" name="Shape 255"/>
          <p:cNvSpPr txBox="1"/>
          <p:nvPr/>
        </p:nvSpPr>
        <p:spPr>
          <a:xfrm>
            <a:off x="1863000" y="4140900"/>
            <a:ext cx="5532300" cy="1002600"/>
          </a:xfrm>
          <a:prstGeom prst="rect">
            <a:avLst/>
          </a:prstGeom>
          <a:noFill/>
          <a:ln>
            <a:noFill/>
          </a:ln>
        </p:spPr>
        <p:txBody>
          <a:bodyPr lIns="91425" tIns="91425" rIns="91425" bIns="91425" anchor="ctr" anchorCtr="0">
            <a:noAutofit/>
          </a:bodyPr>
          <a:lstStyle/>
          <a:p>
            <a:pPr lvl="0" algn="ctr" rtl="0">
              <a:lnSpc>
                <a:spcPct val="90000"/>
              </a:lnSpc>
              <a:spcBef>
                <a:spcPts val="800"/>
              </a:spcBef>
              <a:spcAft>
                <a:spcPts val="1600"/>
              </a:spcAft>
              <a:buNone/>
            </a:pPr>
            <a:r>
              <a:rPr lang="en-US" sz="1800" i="1">
                <a:solidFill>
                  <a:srgbClr val="FFFFFF"/>
                </a:solidFill>
                <a:latin typeface="Helvetica Neue"/>
                <a:ea typeface="Helvetica Neue"/>
                <a:cs typeface="Helvetica Neue"/>
                <a:sym typeface="Helvetica Neue"/>
              </a:rPr>
              <a:t>“With OverOps, we're finding and fixing issues that otherwise would have gone undetected.”</a:t>
            </a:r>
          </a:p>
          <a:p>
            <a:pPr lvl="0" algn="ctr" rtl="0">
              <a:lnSpc>
                <a:spcPct val="90000"/>
              </a:lnSpc>
              <a:spcBef>
                <a:spcPts val="0"/>
              </a:spcBef>
              <a:buNone/>
            </a:pPr>
            <a:endParaRPr sz="1800" i="1">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p:nvPr/>
        </p:nvSpPr>
        <p:spPr>
          <a:xfrm>
            <a:off x="0" y="-18900"/>
            <a:ext cx="4526700" cy="5181300"/>
          </a:xfrm>
          <a:prstGeom prst="rect">
            <a:avLst/>
          </a:prstGeom>
          <a:solidFill>
            <a:srgbClr val="51B2E9"/>
          </a:solidFill>
          <a:ln>
            <a:noFill/>
          </a:ln>
        </p:spPr>
        <p:txBody>
          <a:bodyPr lIns="91425" tIns="91425" rIns="91425" bIns="91425" anchor="ctr" anchorCtr="0">
            <a:noAutofit/>
          </a:bodyPr>
          <a:lstStyle/>
          <a:p>
            <a:pPr lvl="0">
              <a:spcBef>
                <a:spcPts val="0"/>
              </a:spcBef>
              <a:buNone/>
            </a:pPr>
            <a:endParaRPr/>
          </a:p>
        </p:txBody>
      </p:sp>
      <p:sp>
        <p:nvSpPr>
          <p:cNvPr id="79" name="Shape 79"/>
          <p:cNvSpPr txBox="1"/>
          <p:nvPr/>
        </p:nvSpPr>
        <p:spPr>
          <a:xfrm>
            <a:off x="692216" y="1314450"/>
            <a:ext cx="3372300" cy="1257300"/>
          </a:xfrm>
          <a:prstGeom prst="rect">
            <a:avLst/>
          </a:prstGeom>
          <a:noFill/>
          <a:ln>
            <a:noFill/>
          </a:ln>
        </p:spPr>
        <p:txBody>
          <a:bodyPr lIns="91425" tIns="91425" rIns="91425" bIns="91425" anchor="t" anchorCtr="0">
            <a:noAutofit/>
          </a:bodyPr>
          <a:lstStyle/>
          <a:p>
            <a:pPr lvl="0" algn="ctr">
              <a:spcBef>
                <a:spcPts val="0"/>
              </a:spcBef>
              <a:buNone/>
            </a:pPr>
            <a:r>
              <a:rPr lang="en-US" sz="6000" dirty="0" smtClean="0">
                <a:solidFill>
                  <a:srgbClr val="FFFFFF"/>
                </a:solidFill>
                <a:latin typeface="Helvetica Neue Thin" charset="0"/>
                <a:ea typeface="Helvetica Neue Thin" charset="0"/>
                <a:cs typeface="Helvetica Neue Thin" charset="0"/>
                <a:sym typeface="Helvetica Neue"/>
              </a:rPr>
              <a:t>Thanks!</a:t>
            </a:r>
            <a:endParaRPr lang="en-US" sz="6000" dirty="0">
              <a:solidFill>
                <a:srgbClr val="FFFFFF"/>
              </a:solidFill>
              <a:latin typeface="Helvetica Neue Thin" charset="0"/>
              <a:ea typeface="Helvetica Neue Thin" charset="0"/>
              <a:cs typeface="Helvetica Neue Thin" charset="0"/>
              <a:sym typeface="Helvetica Neue"/>
            </a:endParaRPr>
          </a:p>
        </p:txBody>
      </p:sp>
      <p:sp>
        <p:nvSpPr>
          <p:cNvPr id="80" name="Shape 80"/>
          <p:cNvSpPr txBox="1"/>
          <p:nvPr/>
        </p:nvSpPr>
        <p:spPr>
          <a:xfrm>
            <a:off x="357796" y="2571750"/>
            <a:ext cx="3802800" cy="1257300"/>
          </a:xfrm>
          <a:prstGeom prst="rect">
            <a:avLst/>
          </a:prstGeom>
          <a:noFill/>
          <a:ln>
            <a:noFill/>
          </a:ln>
        </p:spPr>
        <p:txBody>
          <a:bodyPr lIns="91425" tIns="91425" rIns="91425" bIns="91425" anchor="ctr" anchorCtr="0">
            <a:noAutofit/>
          </a:bodyPr>
          <a:lstStyle/>
          <a:p>
            <a:pPr lvl="0" algn="ctr" rtl="0">
              <a:spcBef>
                <a:spcPts val="0"/>
              </a:spcBef>
              <a:buNone/>
            </a:pPr>
            <a:r>
              <a:rPr lang="en-US" sz="1600" dirty="0" smtClean="0">
                <a:solidFill>
                  <a:srgbClr val="FFFFFF"/>
                </a:solidFill>
                <a:latin typeface="Helvetica Neue" charset="0"/>
                <a:ea typeface="Helvetica Neue" charset="0"/>
                <a:cs typeface="Helvetica Neue" charset="0"/>
              </a:rPr>
              <a:t>We’re hiring:</a:t>
            </a:r>
          </a:p>
          <a:p>
            <a:pPr lvl="0" algn="ctr" rtl="0">
              <a:spcBef>
                <a:spcPts val="0"/>
              </a:spcBef>
              <a:buNone/>
            </a:pPr>
            <a:r>
              <a:rPr lang="en-US" sz="1600" dirty="0" err="1" smtClean="0">
                <a:solidFill>
                  <a:srgbClr val="FFFFFF"/>
                </a:solidFill>
                <a:latin typeface="Helvetica Neue" charset="0"/>
                <a:ea typeface="Helvetica Neue" charset="0"/>
                <a:cs typeface="Helvetica Neue" charset="0"/>
              </a:rPr>
              <a:t>john_mccann@comcast.com</a:t>
            </a:r>
            <a:endParaRPr lang="en-US" sz="1600" dirty="0">
              <a:solidFill>
                <a:srgbClr val="FFFFFF"/>
              </a:solidFill>
              <a:latin typeface="Helvetica Neue" charset="0"/>
              <a:ea typeface="Helvetica Neue" charset="0"/>
              <a:cs typeface="Helvetica Neue" charset="0"/>
            </a:endParaRPr>
          </a:p>
        </p:txBody>
      </p:sp>
      <p:sp>
        <p:nvSpPr>
          <p:cNvPr id="6" name="Shape 264"/>
          <p:cNvSpPr txBox="1">
            <a:spLocks noGrp="1"/>
          </p:cNvSpPr>
          <p:nvPr>
            <p:ph type="title"/>
          </p:nvPr>
        </p:nvSpPr>
        <p:spPr>
          <a:xfrm>
            <a:off x="4522838" y="1314450"/>
            <a:ext cx="4621161" cy="12573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40A8F5"/>
              </a:buClr>
              <a:buSzPct val="25000"/>
              <a:buFont typeface="Helvetica Neue"/>
              <a:buNone/>
            </a:pPr>
            <a:r>
              <a:rPr lang="en-US" sz="2400" dirty="0">
                <a:solidFill>
                  <a:srgbClr val="535359"/>
                </a:solidFill>
              </a:rPr>
              <a:t>Questions?</a:t>
            </a:r>
          </a:p>
        </p:txBody>
      </p:sp>
      <p:sp>
        <p:nvSpPr>
          <p:cNvPr id="7" name="Shape 265"/>
          <p:cNvSpPr txBox="1">
            <a:spLocks/>
          </p:cNvSpPr>
          <p:nvPr/>
        </p:nvSpPr>
        <p:spPr>
          <a:xfrm>
            <a:off x="4522838" y="2571750"/>
            <a:ext cx="4621161" cy="1257300"/>
          </a:xfrm>
          <a:prstGeom prst="rect">
            <a:avLst/>
          </a:prstGeom>
          <a:noFill/>
          <a:ln>
            <a:noFill/>
          </a:ln>
        </p:spPr>
        <p:txBody>
          <a:bodyPr lIns="68575" tIns="34275" rIns="68575" bIns="34275"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40A8F5"/>
              </a:buClr>
              <a:buSzPct val="100000"/>
              <a:buFont typeface="Helvetica Neue"/>
              <a:buNone/>
              <a:defRPr sz="3000" b="0" i="0" u="none" strike="noStrike" cap="none">
                <a:solidFill>
                  <a:srgbClr val="40A8F5"/>
                </a:solidFill>
                <a:latin typeface="Helvetica Neue"/>
                <a:ea typeface="Helvetica Neue"/>
                <a:cs typeface="Helvetica Neue"/>
                <a:sym typeface="Helvetica Neue"/>
              </a:defRPr>
            </a:lvl1pPr>
            <a:lvl2pPr lvl="1" indent="0" rtl="0">
              <a:spcBef>
                <a:spcPts val="0"/>
              </a:spcBef>
              <a:buClr>
                <a:schemeClr val="dk1"/>
              </a:buClr>
              <a:buSzPct val="100000"/>
              <a:buNone/>
              <a:defRPr sz="1400">
                <a:solidFill>
                  <a:schemeClr val="dk1"/>
                </a:solidFill>
              </a:defRPr>
            </a:lvl2pPr>
            <a:lvl3pPr lvl="2" indent="0" rtl="0">
              <a:spcBef>
                <a:spcPts val="0"/>
              </a:spcBef>
              <a:buClr>
                <a:schemeClr val="dk1"/>
              </a:buClr>
              <a:buSzPct val="100000"/>
              <a:buNone/>
              <a:defRPr sz="1400">
                <a:solidFill>
                  <a:schemeClr val="dk1"/>
                </a:solidFill>
              </a:defRPr>
            </a:lvl3pPr>
            <a:lvl4pPr lvl="3" indent="0" rtl="0">
              <a:spcBef>
                <a:spcPts val="0"/>
              </a:spcBef>
              <a:buClr>
                <a:schemeClr val="dk1"/>
              </a:buClr>
              <a:buSzPct val="100000"/>
              <a:buNone/>
              <a:defRPr sz="1400">
                <a:solidFill>
                  <a:schemeClr val="dk1"/>
                </a:solidFill>
              </a:defRPr>
            </a:lvl4pPr>
            <a:lvl5pPr lvl="4" indent="0" rtl="0">
              <a:spcBef>
                <a:spcPts val="0"/>
              </a:spcBef>
              <a:buClr>
                <a:schemeClr val="dk1"/>
              </a:buClr>
              <a:buSzPct val="100000"/>
              <a:buNone/>
              <a:defRPr sz="1400">
                <a:solidFill>
                  <a:schemeClr val="dk1"/>
                </a:solidFill>
              </a:defRPr>
            </a:lvl5pPr>
            <a:lvl6pPr lvl="5" indent="0" rtl="0">
              <a:spcBef>
                <a:spcPts val="0"/>
              </a:spcBef>
              <a:buClr>
                <a:schemeClr val="dk1"/>
              </a:buClr>
              <a:buSzPct val="100000"/>
              <a:buNone/>
              <a:defRPr sz="1400">
                <a:solidFill>
                  <a:schemeClr val="dk1"/>
                </a:solidFill>
              </a:defRPr>
            </a:lvl6pPr>
            <a:lvl7pPr lvl="6" indent="0" rtl="0">
              <a:spcBef>
                <a:spcPts val="0"/>
              </a:spcBef>
              <a:buClr>
                <a:schemeClr val="dk1"/>
              </a:buClr>
              <a:buSzPct val="100000"/>
              <a:buNone/>
              <a:defRPr sz="1400">
                <a:solidFill>
                  <a:schemeClr val="dk1"/>
                </a:solidFill>
              </a:defRPr>
            </a:lvl7pPr>
            <a:lvl8pPr lvl="7" indent="0" rtl="0">
              <a:spcBef>
                <a:spcPts val="0"/>
              </a:spcBef>
              <a:buClr>
                <a:schemeClr val="dk1"/>
              </a:buClr>
              <a:buSzPct val="100000"/>
              <a:buNone/>
              <a:defRPr sz="1400">
                <a:solidFill>
                  <a:schemeClr val="dk1"/>
                </a:solidFill>
              </a:defRPr>
            </a:lvl8pPr>
            <a:lvl9pPr lvl="8" indent="0" rtl="0">
              <a:spcBef>
                <a:spcPts val="0"/>
              </a:spcBef>
              <a:buClr>
                <a:schemeClr val="dk1"/>
              </a:buClr>
              <a:buSzPct val="100000"/>
              <a:buNone/>
              <a:defRPr sz="1400">
                <a:solidFill>
                  <a:schemeClr val="dk1"/>
                </a:solidFill>
              </a:defRPr>
            </a:lvl9pPr>
          </a:lstStyle>
          <a:p>
            <a:pPr algn="ctr">
              <a:buSzPct val="25000"/>
            </a:pPr>
            <a:r>
              <a:rPr lang="en-US" sz="1800" dirty="0" err="1" smtClean="0"/>
              <a:t>www.overops.com</a:t>
            </a:r>
            <a:endParaRPr lang="en-US" sz="1800" dirty="0"/>
          </a:p>
        </p:txBody>
      </p:sp>
      <p:sp>
        <p:nvSpPr>
          <p:cNvPr id="8" name="Shape 80"/>
          <p:cNvSpPr txBox="1"/>
          <p:nvPr/>
        </p:nvSpPr>
        <p:spPr>
          <a:xfrm>
            <a:off x="0" y="4799371"/>
            <a:ext cx="4483510" cy="344129"/>
          </a:xfrm>
          <a:prstGeom prst="rect">
            <a:avLst/>
          </a:prstGeom>
          <a:noFill/>
          <a:ln>
            <a:noFill/>
          </a:ln>
        </p:spPr>
        <p:txBody>
          <a:bodyPr lIns="91440" tIns="0" rIns="91440" bIns="0" anchor="t" anchorCtr="0">
            <a:noAutofit/>
          </a:bodyPr>
          <a:lstStyle/>
          <a:p>
            <a:pPr lvl="0" algn="ctr" rtl="0">
              <a:lnSpc>
                <a:spcPct val="150000"/>
              </a:lnSpc>
              <a:spcBef>
                <a:spcPts val="0"/>
              </a:spcBef>
              <a:buNone/>
            </a:pPr>
            <a:r>
              <a:rPr lang="en-US" dirty="0" smtClean="0">
                <a:solidFill>
                  <a:srgbClr val="FFFFFF"/>
                </a:solidFill>
                <a:latin typeface="Helvetica Neue" charset="0"/>
                <a:ea typeface="Helvetica Neue" charset="0"/>
                <a:cs typeface="Helvetica Neue" charset="0"/>
              </a:rPr>
              <a:t>Made with </a:t>
            </a:r>
            <a:r>
              <a:rPr lang="en-US" dirty="0" smtClean="0">
                <a:solidFill>
                  <a:srgbClr val="FFFFFF"/>
                </a:solidFill>
                <a:latin typeface="Helvetica Neue" charset="0"/>
                <a:ea typeface="Helvetica Neue" charset="0"/>
                <a:cs typeface="Helvetica Neue" charset="0"/>
                <a:sym typeface="Wingdings"/>
              </a:rPr>
              <a:t>❤️ in Philadelphia</a:t>
            </a:r>
            <a:endParaRPr lang="en-US" dirty="0">
              <a:solidFill>
                <a:srgbClr val="FFFFFF"/>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93706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p:cNvSpPr txBox="1">
            <a:spLocks/>
          </p:cNvSpPr>
          <p:nvPr/>
        </p:nvSpPr>
        <p:spPr>
          <a:xfrm>
            <a:off x="363058" y="123488"/>
            <a:ext cx="7886700" cy="80167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kern="1200">
                <a:solidFill>
                  <a:srgbClr val="40A8F5"/>
                </a:solidFill>
                <a:latin typeface="Helvetica" charset="0"/>
                <a:ea typeface="Helvetica" charset="0"/>
                <a:cs typeface="Helvetica" charset="0"/>
              </a:defRPr>
            </a:lvl1pPr>
          </a:lstStyle>
          <a:p>
            <a:pPr lvl="0"/>
            <a:r>
              <a:rPr lang="en-US" sz="1800" b="1" dirty="0">
                <a:solidFill>
                  <a:srgbClr val="768393"/>
                </a:solidFill>
                <a:latin typeface="Helvetica Neue Light" charset="0"/>
                <a:ea typeface="Helvetica Neue Light" charset="0"/>
                <a:cs typeface="Helvetica Neue Light" charset="0"/>
              </a:rPr>
              <a:t>Long Mean-Time-to-Identify</a:t>
            </a:r>
          </a:p>
        </p:txBody>
      </p:sp>
      <p:sp>
        <p:nvSpPr>
          <p:cNvPr id="22" name="Rectangle 21"/>
          <p:cNvSpPr/>
          <p:nvPr/>
        </p:nvSpPr>
        <p:spPr>
          <a:xfrm>
            <a:off x="351403" y="3192283"/>
            <a:ext cx="2111475" cy="415498"/>
          </a:xfrm>
          <a:prstGeom prst="rect">
            <a:avLst/>
          </a:prstGeom>
        </p:spPr>
        <p:txBody>
          <a:bodyPr wrap="none">
            <a:spAutoFit/>
          </a:bodyPr>
          <a:lstStyle/>
          <a:p>
            <a:pPr algn="ctr"/>
            <a:r>
              <a:rPr lang="en-US" sz="1050" dirty="0">
                <a:solidFill>
                  <a:schemeClr val="bg1">
                    <a:lumMod val="50000"/>
                  </a:schemeClr>
                </a:solidFill>
                <a:latin typeface="Helvetica Neue" charset="0"/>
                <a:ea typeface="Helvetica Neue" charset="0"/>
                <a:cs typeface="Helvetica Neue" charset="0"/>
              </a:rPr>
              <a:t>Logs: haystack, limited variable </a:t>
            </a:r>
          </a:p>
          <a:p>
            <a:pPr algn="ctr"/>
            <a:r>
              <a:rPr lang="en-US" sz="1050" dirty="0">
                <a:solidFill>
                  <a:schemeClr val="bg1">
                    <a:lumMod val="50000"/>
                  </a:schemeClr>
                </a:solidFill>
                <a:latin typeface="Helvetica Neue" charset="0"/>
                <a:ea typeface="Helvetica Neue" charset="0"/>
                <a:cs typeface="Helvetica Neue" charset="0"/>
              </a:rPr>
              <a:t>information. Hard to reproduce.</a:t>
            </a:r>
          </a:p>
        </p:txBody>
      </p:sp>
      <p:sp>
        <p:nvSpPr>
          <p:cNvPr id="23" name="Rectangle 22"/>
          <p:cNvSpPr/>
          <p:nvPr/>
        </p:nvSpPr>
        <p:spPr>
          <a:xfrm>
            <a:off x="2813215" y="3192283"/>
            <a:ext cx="2709800" cy="415498"/>
          </a:xfrm>
          <a:prstGeom prst="rect">
            <a:avLst/>
          </a:prstGeom>
        </p:spPr>
        <p:txBody>
          <a:bodyPr wrap="square">
            <a:spAutoFit/>
          </a:bodyPr>
          <a:lstStyle/>
          <a:p>
            <a:pPr algn="ctr"/>
            <a:r>
              <a:rPr lang="en-US" sz="1050" dirty="0">
                <a:solidFill>
                  <a:schemeClr val="bg1">
                    <a:lumMod val="50000"/>
                  </a:schemeClr>
                </a:solidFill>
                <a:latin typeface="Helvetica Neue" charset="0"/>
                <a:ea typeface="Helvetica Neue" charset="0"/>
                <a:cs typeface="Helvetica Neue" charset="0"/>
              </a:rPr>
              <a:t>APM: performance + bottlenecks.</a:t>
            </a:r>
          </a:p>
          <a:p>
            <a:pPr algn="ctr"/>
            <a:r>
              <a:rPr lang="en-US" sz="1050" dirty="0">
                <a:solidFill>
                  <a:schemeClr val="bg1">
                    <a:lumMod val="50000"/>
                  </a:schemeClr>
                </a:solidFill>
                <a:latin typeface="Helvetica Neue" charset="0"/>
                <a:ea typeface="Helvetica Neue" charset="0"/>
                <a:cs typeface="Helvetica Neue" charset="0"/>
              </a:rPr>
              <a:t>High-level information.</a:t>
            </a:r>
          </a:p>
        </p:txBody>
      </p:sp>
      <p:sp>
        <p:nvSpPr>
          <p:cNvPr id="6" name="Rectangle 5"/>
          <p:cNvSpPr/>
          <p:nvPr/>
        </p:nvSpPr>
        <p:spPr>
          <a:xfrm>
            <a:off x="327707" y="355176"/>
            <a:ext cx="24300" cy="324000"/>
          </a:xfrm>
          <a:prstGeom prst="rect">
            <a:avLst/>
          </a:prstGeom>
          <a:solidFill>
            <a:srgbClr val="51B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677" y="1353580"/>
            <a:ext cx="2294879" cy="169543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405" y="1396928"/>
            <a:ext cx="2215245" cy="1639800"/>
          </a:xfrm>
          <a:prstGeom prst="rect">
            <a:avLst/>
          </a:prstGeom>
        </p:spPr>
      </p:pic>
      <p:sp>
        <p:nvSpPr>
          <p:cNvPr id="9" name="Rectangle 8"/>
          <p:cNvSpPr/>
          <p:nvPr/>
        </p:nvSpPr>
        <p:spPr>
          <a:xfrm>
            <a:off x="5739581" y="-2"/>
            <a:ext cx="3404420" cy="4701619"/>
          </a:xfrm>
          <a:prstGeom prst="rect">
            <a:avLst/>
          </a:prstGeom>
          <a:solidFill>
            <a:srgbClr val="F3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hangingPunct="0"/>
            <a:endParaRPr lang="en-US" sz="1050"/>
          </a:p>
        </p:txBody>
      </p:sp>
      <p:pic>
        <p:nvPicPr>
          <p:cNvPr id="3" name="Picture 2"/>
          <p:cNvPicPr>
            <a:picLocks noChangeAspect="1"/>
          </p:cNvPicPr>
          <p:nvPr/>
        </p:nvPicPr>
        <p:blipFill>
          <a:blip r:embed="rId5"/>
          <a:stretch>
            <a:fillRect/>
          </a:stretch>
        </p:blipFill>
        <p:spPr>
          <a:xfrm>
            <a:off x="6055503" y="1221938"/>
            <a:ext cx="2876471" cy="2370963"/>
          </a:xfrm>
          <a:prstGeom prst="rect">
            <a:avLst/>
          </a:prstGeom>
        </p:spPr>
      </p:pic>
      <p:sp>
        <p:nvSpPr>
          <p:cNvPr id="4" name="TextBox 3"/>
          <p:cNvSpPr txBox="1"/>
          <p:nvPr/>
        </p:nvSpPr>
        <p:spPr>
          <a:xfrm>
            <a:off x="1002328" y="3922364"/>
            <a:ext cx="3760172" cy="253916"/>
          </a:xfrm>
          <a:prstGeom prst="rect">
            <a:avLst/>
          </a:prstGeom>
          <a:noFill/>
        </p:spPr>
        <p:txBody>
          <a:bodyPr wrap="square" rtlCol="0">
            <a:spAutoFit/>
          </a:bodyPr>
          <a:lstStyle/>
          <a:p>
            <a:pPr algn="ctr"/>
            <a:r>
              <a:rPr lang="en-US" sz="1050" dirty="0">
                <a:solidFill>
                  <a:srgbClr val="51B3E9"/>
                </a:solidFill>
                <a:latin typeface="Helvetica Neue" charset="0"/>
                <a:ea typeface="Helvetica Neue" charset="0"/>
                <a:cs typeface="Helvetica Neue" charset="0"/>
              </a:rPr>
              <a:t>Limited Visibility Into </a:t>
            </a:r>
            <a:r>
              <a:rPr lang="en-US" sz="1050" b="1" i="1" dirty="0">
                <a:solidFill>
                  <a:srgbClr val="51B3E9"/>
                </a:solidFill>
                <a:latin typeface="Helvetica Neue" charset="0"/>
                <a:ea typeface="Helvetica Neue" charset="0"/>
                <a:cs typeface="Helvetica Neue" charset="0"/>
              </a:rPr>
              <a:t>Why</a:t>
            </a:r>
            <a:r>
              <a:rPr lang="en-US" sz="1050" dirty="0">
                <a:solidFill>
                  <a:srgbClr val="51B3E9"/>
                </a:solidFill>
                <a:latin typeface="Helvetica Neue" charset="0"/>
                <a:ea typeface="Helvetica Neue" charset="0"/>
                <a:cs typeface="Helvetica Neue" charset="0"/>
              </a:rPr>
              <a:t> Code Breaks </a:t>
            </a:r>
          </a:p>
        </p:txBody>
      </p:sp>
      <p:sp>
        <p:nvSpPr>
          <p:cNvPr id="12" name="Rectangle 11"/>
          <p:cNvSpPr/>
          <p:nvPr/>
        </p:nvSpPr>
        <p:spPr>
          <a:xfrm>
            <a:off x="1333031" y="4236274"/>
            <a:ext cx="3086100" cy="20574"/>
          </a:xfrm>
          <a:prstGeom prst="rect">
            <a:avLst/>
          </a:prstGeom>
          <a:solidFill>
            <a:srgbClr val="51B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59332751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image31.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5155042"/>
          </a:xfrm>
          <a:prstGeom prst="rect">
            <a:avLst/>
          </a:prstGeom>
          <a:ln w="12700">
            <a:miter lim="400000"/>
          </a:ln>
        </p:spPr>
      </p:pic>
      <p:sp>
        <p:nvSpPr>
          <p:cNvPr id="3" name="Rectangle 2"/>
          <p:cNvSpPr/>
          <p:nvPr/>
        </p:nvSpPr>
        <p:spPr>
          <a:xfrm>
            <a:off x="0" y="0"/>
            <a:ext cx="2035629" cy="5155042"/>
          </a:xfrm>
          <a:prstGeom prst="rect">
            <a:avLst/>
          </a:prstGeom>
          <a:solidFill>
            <a:srgbClr val="51B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3"/>
          <p:cNvSpPr/>
          <p:nvPr/>
        </p:nvSpPr>
        <p:spPr>
          <a:xfrm>
            <a:off x="352925" y="2317833"/>
            <a:ext cx="1329778" cy="530915"/>
          </a:xfrm>
          <a:prstGeom prst="rect">
            <a:avLst/>
          </a:prstGeom>
        </p:spPr>
        <p:txBody>
          <a:bodyPr wrap="square">
            <a:spAutoFit/>
          </a:bodyPr>
          <a:lstStyle/>
          <a:p>
            <a:pPr algn="ctr"/>
            <a:r>
              <a:rPr lang="en-US" sz="2850" dirty="0">
                <a:solidFill>
                  <a:schemeClr val="bg1"/>
                </a:solidFill>
                <a:latin typeface="Helvetica Neue" charset="0"/>
                <a:ea typeface="Helvetica Neue" charset="0"/>
                <a:cs typeface="Helvetica Neue" charset="0"/>
              </a:rPr>
              <a:t>Demo</a:t>
            </a:r>
          </a:p>
        </p:txBody>
      </p:sp>
    </p:spTree>
    <p:extLst>
      <p:ext uri="{BB962C8B-B14F-4D97-AF65-F5344CB8AC3E}">
        <p14:creationId xmlns:p14="http://schemas.microsoft.com/office/powerpoint/2010/main" val="34612003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46172" y="1548404"/>
            <a:ext cx="1563331" cy="1557707"/>
          </a:xfrm>
          <a:prstGeom prst="rect">
            <a:avLst/>
          </a:prstGeom>
        </p:spPr>
      </p:pic>
      <p:pic>
        <p:nvPicPr>
          <p:cNvPr id="6" name="Picture 5"/>
          <p:cNvPicPr>
            <a:picLocks noChangeAspect="1"/>
          </p:cNvPicPr>
          <p:nvPr/>
        </p:nvPicPr>
        <p:blipFill>
          <a:blip r:embed="rId4"/>
          <a:stretch>
            <a:fillRect/>
          </a:stretch>
        </p:blipFill>
        <p:spPr>
          <a:xfrm>
            <a:off x="1333783" y="1547505"/>
            <a:ext cx="1559506" cy="1559506"/>
          </a:xfrm>
          <a:prstGeom prst="rect">
            <a:avLst/>
          </a:prstGeom>
        </p:spPr>
      </p:pic>
      <p:pic>
        <p:nvPicPr>
          <p:cNvPr id="3" name="Picture 2"/>
          <p:cNvPicPr>
            <a:picLocks noChangeAspect="1"/>
          </p:cNvPicPr>
          <p:nvPr/>
        </p:nvPicPr>
        <p:blipFill>
          <a:blip r:embed="rId5"/>
          <a:stretch>
            <a:fillRect/>
          </a:stretch>
        </p:blipFill>
        <p:spPr>
          <a:xfrm>
            <a:off x="3701988" y="1547509"/>
            <a:ext cx="1559503" cy="1559503"/>
          </a:xfrm>
          <a:prstGeom prst="rect">
            <a:avLst/>
          </a:prstGeom>
        </p:spPr>
      </p:pic>
      <p:grpSp>
        <p:nvGrpSpPr>
          <p:cNvPr id="24" name="Group 23"/>
          <p:cNvGrpSpPr/>
          <p:nvPr/>
        </p:nvGrpSpPr>
        <p:grpSpPr>
          <a:xfrm>
            <a:off x="1600015" y="3238557"/>
            <a:ext cx="5706974" cy="415498"/>
            <a:chOff x="1609294" y="3813242"/>
            <a:chExt cx="7215712" cy="553996"/>
          </a:xfrm>
        </p:grpSpPr>
        <p:sp>
          <p:nvSpPr>
            <p:cNvPr id="25" name="Rectangle 24"/>
            <p:cNvSpPr/>
            <p:nvPr/>
          </p:nvSpPr>
          <p:spPr>
            <a:xfrm>
              <a:off x="1609294" y="3813242"/>
              <a:ext cx="1027985" cy="553996"/>
            </a:xfrm>
            <a:prstGeom prst="rect">
              <a:avLst/>
            </a:prstGeom>
          </p:spPr>
          <p:txBody>
            <a:bodyPr wrap="none">
              <a:spAutoFit/>
            </a:bodyPr>
            <a:lstStyle/>
            <a:p>
              <a:pPr algn="ctr"/>
              <a:r>
                <a:rPr lang="en-US" sz="1050" b="1" dirty="0">
                  <a:solidFill>
                    <a:schemeClr val="bg1">
                      <a:lumMod val="50000"/>
                    </a:schemeClr>
                  </a:solidFill>
                  <a:latin typeface="Helvetica Neue" charset="0"/>
                  <a:ea typeface="Helvetica Neue" charset="0"/>
                  <a:cs typeface="Helvetica Neue" charset="0"/>
                </a:rPr>
                <a:t>Staff </a:t>
              </a:r>
            </a:p>
            <a:p>
              <a:pPr algn="ctr"/>
              <a:r>
                <a:rPr lang="en-US" sz="1050" b="1" dirty="0">
                  <a:solidFill>
                    <a:schemeClr val="bg1">
                      <a:lumMod val="50000"/>
                    </a:schemeClr>
                  </a:solidFill>
                  <a:latin typeface="Helvetica Neue" charset="0"/>
                  <a:ea typeface="Helvetica Neue" charset="0"/>
                  <a:cs typeface="Helvetica Neue" charset="0"/>
                </a:rPr>
                <a:t>Efficiency</a:t>
              </a:r>
            </a:p>
          </p:txBody>
        </p:sp>
        <p:sp>
          <p:nvSpPr>
            <p:cNvPr id="26" name="Rectangle 25"/>
            <p:cNvSpPr/>
            <p:nvPr/>
          </p:nvSpPr>
          <p:spPr>
            <a:xfrm>
              <a:off x="4256599" y="3813242"/>
              <a:ext cx="2052213" cy="553996"/>
            </a:xfrm>
            <a:prstGeom prst="rect">
              <a:avLst/>
            </a:prstGeom>
          </p:spPr>
          <p:txBody>
            <a:bodyPr wrap="square">
              <a:spAutoFit/>
            </a:bodyPr>
            <a:lstStyle/>
            <a:p>
              <a:pPr algn="ctr"/>
              <a:r>
                <a:rPr lang="en-US" sz="1050" b="1" dirty="0">
                  <a:solidFill>
                    <a:schemeClr val="bg1">
                      <a:lumMod val="50000"/>
                    </a:schemeClr>
                  </a:solidFill>
                  <a:latin typeface="Helvetica Neue" charset="0"/>
                  <a:ea typeface="Helvetica Neue" charset="0"/>
                  <a:cs typeface="Helvetica Neue" charset="0"/>
                </a:rPr>
                <a:t>Reliability &amp;</a:t>
              </a:r>
            </a:p>
            <a:p>
              <a:pPr algn="ctr"/>
              <a:r>
                <a:rPr lang="en-US" sz="1050" b="1" dirty="0">
                  <a:solidFill>
                    <a:schemeClr val="bg1">
                      <a:lumMod val="50000"/>
                    </a:schemeClr>
                  </a:solidFill>
                  <a:latin typeface="Helvetica Neue" charset="0"/>
                  <a:ea typeface="Helvetica Neue" charset="0"/>
                  <a:cs typeface="Helvetica Neue" charset="0"/>
                </a:rPr>
                <a:t>Availability </a:t>
              </a:r>
            </a:p>
          </p:txBody>
        </p:sp>
        <p:sp>
          <p:nvSpPr>
            <p:cNvPr id="27" name="Rectangle 26"/>
            <p:cNvSpPr/>
            <p:nvPr/>
          </p:nvSpPr>
          <p:spPr>
            <a:xfrm>
              <a:off x="7736216" y="3813242"/>
              <a:ext cx="1088790" cy="553996"/>
            </a:xfrm>
            <a:prstGeom prst="rect">
              <a:avLst/>
            </a:prstGeom>
          </p:spPr>
          <p:txBody>
            <a:bodyPr wrap="none">
              <a:spAutoFit/>
            </a:bodyPr>
            <a:lstStyle/>
            <a:p>
              <a:pPr algn="ctr"/>
              <a:r>
                <a:rPr lang="en-US" sz="1050" b="1" dirty="0">
                  <a:solidFill>
                    <a:schemeClr val="bg1">
                      <a:lumMod val="50000"/>
                    </a:schemeClr>
                  </a:solidFill>
                  <a:latin typeface="Helvetica Neue" charset="0"/>
                  <a:ea typeface="Helvetica Neue" charset="0"/>
                  <a:cs typeface="Helvetica Neue" charset="0"/>
                </a:rPr>
                <a:t>Release</a:t>
              </a:r>
            </a:p>
            <a:p>
              <a:pPr algn="ctr"/>
              <a:r>
                <a:rPr lang="en-US" sz="1050" b="1" dirty="0">
                  <a:solidFill>
                    <a:schemeClr val="bg1">
                      <a:lumMod val="50000"/>
                    </a:schemeClr>
                  </a:solidFill>
                  <a:latin typeface="Helvetica Neue" charset="0"/>
                  <a:ea typeface="Helvetica Neue" charset="0"/>
                  <a:cs typeface="Helvetica Neue" charset="0"/>
                </a:rPr>
                <a:t>Frequency</a:t>
              </a:r>
            </a:p>
          </p:txBody>
        </p:sp>
      </p:grpSp>
      <p:sp>
        <p:nvSpPr>
          <p:cNvPr id="15" name="Rectangle 14"/>
          <p:cNvSpPr/>
          <p:nvPr/>
        </p:nvSpPr>
        <p:spPr>
          <a:xfrm>
            <a:off x="327707" y="355176"/>
            <a:ext cx="24300" cy="324000"/>
          </a:xfrm>
          <a:prstGeom prst="rect">
            <a:avLst/>
          </a:prstGeom>
          <a:solidFill>
            <a:srgbClr val="51B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Title 17"/>
          <p:cNvSpPr txBox="1">
            <a:spLocks/>
          </p:cNvSpPr>
          <p:nvPr/>
        </p:nvSpPr>
        <p:spPr>
          <a:xfrm>
            <a:off x="363058" y="123488"/>
            <a:ext cx="7886700" cy="80167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kern="1200">
                <a:solidFill>
                  <a:srgbClr val="40A8F5"/>
                </a:solidFill>
                <a:latin typeface="Helvetica" charset="0"/>
                <a:ea typeface="Helvetica" charset="0"/>
                <a:cs typeface="Helvetica" charset="0"/>
              </a:defRPr>
            </a:lvl1pPr>
          </a:lstStyle>
          <a:p>
            <a:pPr lvl="0"/>
            <a:r>
              <a:rPr lang="en-US" sz="1800" b="1" dirty="0">
                <a:solidFill>
                  <a:srgbClr val="768393"/>
                </a:solidFill>
                <a:latin typeface="Helvetica Neue Light" charset="0"/>
                <a:ea typeface="Helvetica Neue Light" charset="0"/>
                <a:cs typeface="Helvetica Neue Light" charset="0"/>
              </a:rPr>
              <a:t>OverOps Business Value</a:t>
            </a:r>
          </a:p>
        </p:txBody>
      </p:sp>
    </p:spTree>
    <p:extLst>
      <p:ext uri="{BB962C8B-B14F-4D97-AF65-F5344CB8AC3E}">
        <p14:creationId xmlns:p14="http://schemas.microsoft.com/office/powerpoint/2010/main" val="207313230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image3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3043" y="2492647"/>
            <a:ext cx="936875" cy="223504"/>
          </a:xfrm>
          <a:prstGeom prst="rect">
            <a:avLst/>
          </a:prstGeom>
          <a:ln w="12700">
            <a:miter lim="400000"/>
          </a:ln>
        </p:spPr>
      </p:pic>
      <p:pic>
        <p:nvPicPr>
          <p:cNvPr id="464" name="image1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2230" y="725479"/>
            <a:ext cx="685141" cy="384999"/>
          </a:xfrm>
          <a:prstGeom prst="rect">
            <a:avLst/>
          </a:prstGeom>
          <a:ln w="12700">
            <a:miter lim="400000"/>
          </a:ln>
        </p:spPr>
      </p:pic>
      <p:pic>
        <p:nvPicPr>
          <p:cNvPr id="466" name="image3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9025" y="3568790"/>
            <a:ext cx="757292" cy="451346"/>
          </a:xfrm>
          <a:prstGeom prst="rect">
            <a:avLst/>
          </a:prstGeom>
          <a:ln w="12700">
            <a:miter lim="400000"/>
          </a:ln>
        </p:spPr>
      </p:pic>
      <p:pic>
        <p:nvPicPr>
          <p:cNvPr id="488" name="image58.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76642" y="2992933"/>
            <a:ext cx="969675" cy="451346"/>
          </a:xfrm>
          <a:prstGeom prst="rect">
            <a:avLst/>
          </a:prstGeom>
          <a:ln w="12700">
            <a:miter lim="400000"/>
          </a:ln>
        </p:spPr>
      </p:pic>
      <p:pic>
        <p:nvPicPr>
          <p:cNvPr id="5" name="Pictur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07721" y="3058570"/>
            <a:ext cx="1022973" cy="266732"/>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85456" y="1348651"/>
            <a:ext cx="873291" cy="309146"/>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19473" y="1354823"/>
            <a:ext cx="1484012" cy="296802"/>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33324" y="1863086"/>
            <a:ext cx="622950" cy="270049"/>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87704" y="2407157"/>
            <a:ext cx="871043" cy="287009"/>
          </a:xfrm>
          <a:prstGeom prst="rect">
            <a:avLst/>
          </a:prstGeom>
        </p:spPr>
      </p:pic>
      <p:pic>
        <p:nvPicPr>
          <p:cNvPr id="16" name="Picture 15"/>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437489" y="1838609"/>
            <a:ext cx="1280780" cy="314432"/>
          </a:xfrm>
          <a:prstGeom prst="rect">
            <a:avLst/>
          </a:prstGeom>
        </p:spPr>
      </p:pic>
      <p:sp>
        <p:nvSpPr>
          <p:cNvPr id="17" name="Rectangle 16"/>
          <p:cNvSpPr/>
          <p:nvPr/>
        </p:nvSpPr>
        <p:spPr>
          <a:xfrm>
            <a:off x="0" y="-22663"/>
            <a:ext cx="9144000" cy="509851"/>
          </a:xfrm>
          <a:prstGeom prst="rect">
            <a:avLst/>
          </a:prstGeom>
          <a:solidFill>
            <a:srgbClr val="51B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ysClr val="windowText" lastClr="000000"/>
              </a:solidFill>
            </a:endParaRPr>
          </a:p>
        </p:txBody>
      </p:sp>
      <p:grpSp>
        <p:nvGrpSpPr>
          <p:cNvPr id="20" name="Group 19"/>
          <p:cNvGrpSpPr/>
          <p:nvPr/>
        </p:nvGrpSpPr>
        <p:grpSpPr>
          <a:xfrm>
            <a:off x="338581" y="75785"/>
            <a:ext cx="1911099" cy="4423442"/>
            <a:chOff x="3385577" y="109913"/>
            <a:chExt cx="2548132" cy="5897922"/>
          </a:xfrm>
        </p:grpSpPr>
        <p:pic>
          <p:nvPicPr>
            <p:cNvPr id="467" name="image38.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92281" y="2433803"/>
              <a:ext cx="624797" cy="460686"/>
            </a:xfrm>
            <a:prstGeom prst="rect">
              <a:avLst/>
            </a:prstGeom>
            <a:ln w="12700">
              <a:miter lim="400000"/>
            </a:ln>
          </p:spPr>
        </p:pic>
        <p:pic>
          <p:nvPicPr>
            <p:cNvPr id="10" name="Picture 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832623" y="1843824"/>
              <a:ext cx="1611043" cy="320950"/>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684233" y="5696162"/>
              <a:ext cx="1961140" cy="311673"/>
            </a:xfrm>
            <a:prstGeom prst="rect">
              <a:avLst/>
            </a:prstGeom>
          </p:spPr>
        </p:pic>
        <p:pic>
          <p:nvPicPr>
            <p:cNvPr id="12" name="Picture 1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573233" y="4770347"/>
              <a:ext cx="2212975" cy="560822"/>
            </a:xfrm>
            <a:prstGeom prst="rect">
              <a:avLst/>
            </a:prstGeom>
          </p:spPr>
        </p:pic>
        <p:pic>
          <p:nvPicPr>
            <p:cNvPr id="14" name="Picture 13"/>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3986209" y="4106929"/>
              <a:ext cx="1101052" cy="440421"/>
            </a:xfrm>
            <a:prstGeom prst="rect">
              <a:avLst/>
            </a:prstGeom>
          </p:spPr>
        </p:pic>
        <p:sp>
          <p:nvSpPr>
            <p:cNvPr id="494" name="Shape 494"/>
            <p:cNvSpPr/>
            <p:nvPr/>
          </p:nvSpPr>
          <p:spPr>
            <a:xfrm>
              <a:off x="3385577" y="109913"/>
              <a:ext cx="2548132" cy="412417"/>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lnSpc>
                  <a:spcPct val="130000"/>
                </a:lnSpc>
                <a:defRPr b="1">
                  <a:solidFill>
                    <a:srgbClr val="535353"/>
                  </a:solidFill>
                </a:defRPr>
              </a:lvl1pPr>
            </a:lstStyle>
            <a:p>
              <a:r>
                <a:rPr sz="1200" dirty="0">
                  <a:solidFill>
                    <a:schemeClr val="bg1"/>
                  </a:solidFill>
                  <a:latin typeface="Helvetica" charset="0"/>
                  <a:ea typeface="Helvetica" charset="0"/>
                  <a:cs typeface="Helvetica" charset="0"/>
                </a:rPr>
                <a:t>Government + Enterprise</a:t>
              </a:r>
            </a:p>
          </p:txBody>
        </p:sp>
      </p:grpSp>
      <p:sp>
        <p:nvSpPr>
          <p:cNvPr id="495" name="Shape 495"/>
          <p:cNvSpPr/>
          <p:nvPr/>
        </p:nvSpPr>
        <p:spPr>
          <a:xfrm>
            <a:off x="5530263" y="80161"/>
            <a:ext cx="829072" cy="309313"/>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lnSpc>
                <a:spcPct val="130000"/>
              </a:lnSpc>
              <a:defRPr b="1">
                <a:solidFill>
                  <a:srgbClr val="535353"/>
                </a:solidFill>
              </a:defRPr>
            </a:lvl1pPr>
          </a:lstStyle>
          <a:p>
            <a:pPr algn="ctr"/>
            <a:r>
              <a:rPr sz="1200" dirty="0">
                <a:solidFill>
                  <a:schemeClr val="bg1"/>
                </a:solidFill>
                <a:latin typeface="Helvetica" charset="0"/>
                <a:ea typeface="Helvetica" charset="0"/>
                <a:cs typeface="Helvetica" charset="0"/>
              </a:rPr>
              <a:t>Consumer</a:t>
            </a:r>
          </a:p>
        </p:txBody>
      </p:sp>
      <p:sp>
        <p:nvSpPr>
          <p:cNvPr id="496" name="Shape 496"/>
          <p:cNvSpPr/>
          <p:nvPr/>
        </p:nvSpPr>
        <p:spPr>
          <a:xfrm>
            <a:off x="7302956" y="62342"/>
            <a:ext cx="1399740" cy="309313"/>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lnSpc>
                <a:spcPct val="130000"/>
              </a:lnSpc>
              <a:defRPr b="1">
                <a:solidFill>
                  <a:srgbClr val="535353"/>
                </a:solidFill>
              </a:defRPr>
            </a:lvl1pPr>
          </a:lstStyle>
          <a:p>
            <a:r>
              <a:rPr sz="1200" dirty="0">
                <a:solidFill>
                  <a:schemeClr val="bg1"/>
                </a:solidFill>
                <a:latin typeface="Helvetica" charset="0"/>
                <a:ea typeface="Helvetica" charset="0"/>
                <a:cs typeface="Helvetica" charset="0"/>
              </a:rPr>
              <a:t>Content + </a:t>
            </a:r>
            <a:r>
              <a:rPr lang="en-US" sz="1200" dirty="0">
                <a:solidFill>
                  <a:schemeClr val="bg1"/>
                </a:solidFill>
                <a:latin typeface="Helvetica" charset="0"/>
                <a:ea typeface="Helvetica" charset="0"/>
                <a:cs typeface="Helvetica" charset="0"/>
              </a:rPr>
              <a:t>Ad-tech</a:t>
            </a:r>
            <a:endParaRPr sz="1200" dirty="0">
              <a:solidFill>
                <a:schemeClr val="bg1"/>
              </a:solidFill>
              <a:latin typeface="Helvetica" charset="0"/>
              <a:ea typeface="Helvetica" charset="0"/>
              <a:cs typeface="Helvetica" charset="0"/>
            </a:endParaRPr>
          </a:p>
        </p:txBody>
      </p:sp>
      <p:grpSp>
        <p:nvGrpSpPr>
          <p:cNvPr id="19" name="Group 18"/>
          <p:cNvGrpSpPr/>
          <p:nvPr/>
        </p:nvGrpSpPr>
        <p:grpSpPr>
          <a:xfrm>
            <a:off x="1018609" y="71634"/>
            <a:ext cx="5442188" cy="3893530"/>
            <a:chOff x="-1951841" y="106485"/>
            <a:chExt cx="7256250" cy="5191373"/>
          </a:xfrm>
        </p:grpSpPr>
        <p:pic>
          <p:nvPicPr>
            <p:cNvPr id="469" name="image15.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03652" y="4698120"/>
              <a:ext cx="649628" cy="599738"/>
            </a:xfrm>
            <a:prstGeom prst="rect">
              <a:avLst/>
            </a:prstGeom>
            <a:ln w="12700">
              <a:miter lim="400000"/>
            </a:ln>
          </p:spPr>
        </p:pic>
        <p:pic>
          <p:nvPicPr>
            <p:cNvPr id="3" name="Picture 2"/>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951841" y="938330"/>
              <a:ext cx="608408" cy="608408"/>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90714" y="2522489"/>
              <a:ext cx="1634284" cy="662308"/>
            </a:xfrm>
            <a:prstGeom prst="rect">
              <a:avLst/>
            </a:prstGeom>
          </p:spPr>
        </p:pic>
        <p:pic>
          <p:nvPicPr>
            <p:cNvPr id="13" name="Picture 12"/>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72591" y="929058"/>
              <a:ext cx="1526123" cy="529374"/>
            </a:xfrm>
            <a:prstGeom prst="rect">
              <a:avLst/>
            </a:prstGeom>
          </p:spPr>
        </p:pic>
        <p:pic>
          <p:nvPicPr>
            <p:cNvPr id="4" name="Picture 3"/>
            <p:cNvPicPr>
              <a:picLocks noChangeAspect="1"/>
            </p:cNvPicPr>
            <p:nvPr/>
          </p:nvPicPr>
          <p:blipFill>
            <a:blip r:embed="rId22"/>
            <a:stretch>
              <a:fillRect/>
            </a:stretch>
          </p:blipFill>
          <p:spPr>
            <a:xfrm>
              <a:off x="739895" y="3254798"/>
              <a:ext cx="1601268" cy="578676"/>
            </a:xfrm>
            <a:prstGeom prst="rect">
              <a:avLst/>
            </a:prstGeom>
          </p:spPr>
        </p:pic>
        <p:sp>
          <p:nvSpPr>
            <p:cNvPr id="493" name="Shape 493"/>
            <p:cNvSpPr/>
            <p:nvPr/>
          </p:nvSpPr>
          <p:spPr>
            <a:xfrm>
              <a:off x="638169" y="106485"/>
              <a:ext cx="1729531" cy="412417"/>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lvl1pPr>
                <a:lnSpc>
                  <a:spcPct val="130000"/>
                </a:lnSpc>
                <a:defRPr b="1">
                  <a:solidFill>
                    <a:srgbClr val="535353"/>
                  </a:solidFill>
                </a:defRPr>
              </a:lvl1pPr>
            </a:lstStyle>
            <a:p>
              <a:r>
                <a:rPr sz="1200" dirty="0">
                  <a:solidFill>
                    <a:schemeClr val="bg1"/>
                  </a:solidFill>
                  <a:latin typeface="Helvetica" charset="0"/>
                  <a:ea typeface="Helvetica" charset="0"/>
                  <a:cs typeface="Helvetica" charset="0"/>
                </a:rPr>
                <a:t>Finance + Health</a:t>
              </a:r>
            </a:p>
          </p:txBody>
        </p:sp>
        <p:pic>
          <p:nvPicPr>
            <p:cNvPr id="18" name="Picture 17"/>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3928415" y="4838750"/>
              <a:ext cx="1375994" cy="402478"/>
            </a:xfrm>
            <a:prstGeom prst="rect">
              <a:avLst/>
            </a:prstGeom>
          </p:spPr>
        </p:pic>
      </p:grpSp>
      <p:pic>
        <p:nvPicPr>
          <p:cNvPr id="21" name="Picture 20"/>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2824489" y="1448830"/>
            <a:ext cx="1769479" cy="168101"/>
          </a:xfrm>
          <a:prstGeom prst="rect">
            <a:avLst/>
          </a:prstGeom>
        </p:spPr>
      </p:pic>
      <p:pic>
        <p:nvPicPr>
          <p:cNvPr id="22" name="Picture 21"/>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7504360" y="695518"/>
            <a:ext cx="1147039" cy="406625"/>
          </a:xfrm>
          <a:prstGeom prst="rect">
            <a:avLst/>
          </a:prstGeom>
        </p:spPr>
      </p:pic>
      <p:pic>
        <p:nvPicPr>
          <p:cNvPr id="23" name="Picture 22"/>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524499" y="2505961"/>
            <a:ext cx="1357649" cy="287822"/>
          </a:xfrm>
          <a:prstGeom prst="rect">
            <a:avLst/>
          </a:prstGeom>
        </p:spPr>
      </p:pic>
      <p:pic>
        <p:nvPicPr>
          <p:cNvPr id="9" name="Picture 8"/>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7660522" y="4213663"/>
            <a:ext cx="801914" cy="355394"/>
          </a:xfrm>
          <a:prstGeom prst="rect">
            <a:avLst/>
          </a:prstGeom>
        </p:spPr>
      </p:pic>
      <p:pic>
        <p:nvPicPr>
          <p:cNvPr id="25" name="Picture 24"/>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3037411" y="3067516"/>
            <a:ext cx="1141631" cy="258770"/>
          </a:xfrm>
          <a:prstGeom prst="rect">
            <a:avLst/>
          </a:prstGeom>
        </p:spPr>
      </p:pic>
      <p:pic>
        <p:nvPicPr>
          <p:cNvPr id="26" name="Picture 25"/>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5272432" y="4295713"/>
            <a:ext cx="1538546" cy="201934"/>
          </a:xfrm>
          <a:prstGeom prst="rect">
            <a:avLst/>
          </a:prstGeom>
        </p:spPr>
      </p:pic>
      <p:pic>
        <p:nvPicPr>
          <p:cNvPr id="27" name="Picture 26"/>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a:off x="3258285" y="4078000"/>
            <a:ext cx="702410" cy="484553"/>
          </a:xfrm>
          <a:prstGeom prst="rect">
            <a:avLst/>
          </a:prstGeom>
        </p:spPr>
      </p:pic>
    </p:spTree>
    <p:extLst>
      <p:ext uri="{BB962C8B-B14F-4D97-AF65-F5344CB8AC3E}">
        <p14:creationId xmlns:p14="http://schemas.microsoft.com/office/powerpoint/2010/main" val="114510385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Shape 70"/>
          <p:cNvPicPr preferRelativeResize="0"/>
          <p:nvPr/>
        </p:nvPicPr>
        <p:blipFill rotWithShape="1">
          <a:blip r:embed="rId3">
            <a:alphaModFix/>
          </a:blip>
          <a:srcRect l="47490"/>
          <a:stretch/>
        </p:blipFill>
        <p:spPr>
          <a:xfrm>
            <a:off x="4342549" y="0"/>
            <a:ext cx="4801449" cy="5143500"/>
          </a:xfrm>
          <a:prstGeom prst="rect">
            <a:avLst/>
          </a:prstGeom>
          <a:noFill/>
          <a:ln>
            <a:noFill/>
          </a:ln>
        </p:spPr>
      </p:pic>
      <p:sp>
        <p:nvSpPr>
          <p:cNvPr id="71" name="Shape 71"/>
          <p:cNvSpPr txBox="1"/>
          <p:nvPr/>
        </p:nvSpPr>
        <p:spPr>
          <a:xfrm>
            <a:off x="592899" y="532800"/>
            <a:ext cx="4668529" cy="1839000"/>
          </a:xfrm>
          <a:prstGeom prst="rect">
            <a:avLst/>
          </a:prstGeom>
          <a:noFill/>
          <a:ln>
            <a:noFill/>
          </a:ln>
        </p:spPr>
        <p:txBody>
          <a:bodyPr lIns="91425" tIns="91425" rIns="91425" bIns="91425" anchor="t" anchorCtr="0">
            <a:noAutofit/>
          </a:bodyPr>
          <a:lstStyle/>
          <a:p>
            <a:pPr lvl="0">
              <a:spcBef>
                <a:spcPts val="0"/>
              </a:spcBef>
              <a:buNone/>
            </a:pPr>
            <a:r>
              <a:rPr lang="en-US" sz="4800" b="1" dirty="0">
                <a:solidFill>
                  <a:srgbClr val="51B2E9"/>
                </a:solidFill>
                <a:latin typeface="Helvetica Neue" charset="0"/>
                <a:ea typeface="Helvetica Neue" charset="0"/>
                <a:cs typeface="Helvetica Neue" charset="0"/>
                <a:sym typeface="Proxima Nova"/>
              </a:rPr>
              <a:t>Part 2</a:t>
            </a:r>
            <a:r>
              <a:rPr lang="en-US" sz="4800" b="1" dirty="0">
                <a:solidFill>
                  <a:srgbClr val="353C44"/>
                </a:solidFill>
                <a:latin typeface="Helvetica Neue" charset="0"/>
                <a:ea typeface="Helvetica Neue" charset="0"/>
                <a:cs typeface="Helvetica Neue" charset="0"/>
                <a:sym typeface="Proxima Nova"/>
              </a:rPr>
              <a:t> </a:t>
            </a:r>
          </a:p>
          <a:p>
            <a:pPr lvl="0" rtl="0">
              <a:spcBef>
                <a:spcPts val="0"/>
              </a:spcBef>
              <a:buNone/>
            </a:pPr>
            <a:r>
              <a:rPr lang="en-US" sz="2800" dirty="0">
                <a:solidFill>
                  <a:schemeClr val="dk2"/>
                </a:solidFill>
                <a:latin typeface="Helvetica Neue" charset="0"/>
                <a:ea typeface="Helvetica Neue" charset="0"/>
                <a:cs typeface="Helvetica Neue" charset="0"/>
                <a:sym typeface="Proxima Nova"/>
              </a:rPr>
              <a:t>How Comcast Automates </a:t>
            </a:r>
            <a:r>
              <a:rPr lang="en-US" sz="2800" dirty="0" smtClean="0">
                <a:solidFill>
                  <a:schemeClr val="dk2"/>
                </a:solidFill>
                <a:latin typeface="Helvetica Neue" charset="0"/>
                <a:ea typeface="Helvetica Neue" charset="0"/>
                <a:cs typeface="Helvetica Neue" charset="0"/>
                <a:sym typeface="Proxima Nova"/>
              </a:rPr>
              <a:t>Deployments</a:t>
            </a:r>
            <a:endParaRPr lang="en-US" sz="2800" dirty="0">
              <a:solidFill>
                <a:schemeClr val="dk2"/>
              </a:solidFill>
              <a:latin typeface="Helvetica Neue" charset="0"/>
              <a:ea typeface="Helvetica Neue" charset="0"/>
              <a:cs typeface="Helvetica Neue" charset="0"/>
              <a:sym typeface="Proxima Nova"/>
            </a:endParaRPr>
          </a:p>
          <a:p>
            <a:pPr lvl="0" rtl="0">
              <a:spcBef>
                <a:spcPts val="0"/>
              </a:spcBef>
              <a:buNone/>
            </a:pPr>
            <a:endParaRPr sz="4800" dirty="0">
              <a:solidFill>
                <a:srgbClr val="353C44"/>
              </a:solidFill>
              <a:latin typeface="Helvetica Neue" charset="0"/>
              <a:ea typeface="Helvetica Neue" charset="0"/>
              <a:cs typeface="Helvetica Neue" charset="0"/>
              <a:sym typeface="Proxima Nova"/>
            </a:endParaRPr>
          </a:p>
        </p:txBody>
      </p:sp>
      <p:pic>
        <p:nvPicPr>
          <p:cNvPr id="72" name="Shape 72"/>
          <p:cNvPicPr preferRelativeResize="0"/>
          <p:nvPr/>
        </p:nvPicPr>
        <p:blipFill>
          <a:blip r:embed="rId4">
            <a:alphaModFix/>
          </a:blip>
          <a:stretch>
            <a:fillRect/>
          </a:stretch>
        </p:blipFill>
        <p:spPr>
          <a:xfrm>
            <a:off x="657700" y="2798700"/>
            <a:ext cx="3303200" cy="2005999"/>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26021</TotalTime>
  <Words>3602</Words>
  <Application>Microsoft Macintosh PowerPoint</Application>
  <PresentationFormat>On-screen Show (16:9)</PresentationFormat>
  <Paragraphs>417</Paragraphs>
  <Slides>44</Slides>
  <Notes>44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Calibri</vt:lpstr>
      <vt:lpstr>Courier New</vt:lpstr>
      <vt:lpstr>Helvetica</vt:lpstr>
      <vt:lpstr>Helvetica Neue</vt:lpstr>
      <vt:lpstr>Helvetica Neue Light</vt:lpstr>
      <vt:lpstr>Helvetica Neue Thin</vt:lpstr>
      <vt:lpstr>HelveticaNeueLT Std</vt:lpstr>
      <vt:lpstr>Merriweather Sans</vt:lpstr>
      <vt:lpstr>Proxima Nova</vt:lpstr>
      <vt:lpstr>Roboto Condensed Light</vt:lpstr>
      <vt:lpstr>Wingdings</vt:lpstr>
      <vt:lpstr>Arial</vt: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XFINITY TV by the numbers</vt:lpstr>
      <vt:lpstr>How We Got Here</vt:lpstr>
      <vt:lpstr>Monolithic Stack</vt:lpstr>
      <vt:lpstr>Isolated Silos</vt:lpstr>
      <vt:lpstr>In-Place Deployments</vt:lpstr>
      <vt:lpstr>Reactionary Monitoring </vt:lpstr>
      <vt:lpstr>Enough!</vt:lpstr>
      <vt:lpstr>Dismantle,  Decouple </vt:lpstr>
      <vt:lpstr>Cross-functional “Pods”</vt:lpstr>
      <vt:lpstr>Automated, Parallel Deployments</vt:lpstr>
      <vt:lpstr>Software Stack</vt:lpstr>
      <vt:lpstr>Cloud Providers</vt:lpstr>
      <vt:lpstr>Monitoring Tools</vt:lpstr>
      <vt:lpstr>Deployment Automation</vt:lpstr>
      <vt:lpstr>The Release Cycle Ends When New Code is Deployed to Production</vt:lpstr>
      <vt:lpstr>The Release Cycle Ends When New Code is Deployed to Production</vt:lpstr>
      <vt:lpstr>The Release Cycle Ends When New Code is Deployed to Production</vt:lpstr>
      <vt:lpstr>Monitoring Solution</vt:lpstr>
      <vt:lpstr>Monitoring Before Splunk</vt:lpstr>
      <vt:lpstr>Monitoring Before OverOps</vt:lpstr>
      <vt:lpstr>Automated Release Pipeline</vt:lpstr>
      <vt:lpstr>Core Principles</vt:lpstr>
      <vt:lpstr>Core Principle: Traffic Shaping</vt:lpstr>
      <vt:lpstr>Core Principle: Fail Fast</vt:lpstr>
      <vt:lpstr>Core Principle: Immutable Environments</vt:lpstr>
      <vt:lpstr>Core Principle: Immutable Environments</vt:lpstr>
      <vt:lpstr>Core Principle: Immutable Environments</vt:lpstr>
      <vt:lpstr>Why OverOps for X1?</vt:lpstr>
      <vt:lpstr>Example: TBD</vt:lpstr>
      <vt:lpstr>The Long Tail</vt:lpstr>
      <vt:lpstr>The Long Tail</vt:lpstr>
      <vt:lpstr>OverOps for X1</vt:lpstr>
      <vt:lpstr>Questions?</vt:lpstr>
    </vt:vector>
  </TitlesOfParts>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John McCann</cp:lastModifiedBy>
  <cp:revision>197</cp:revision>
  <dcterms:modified xsi:type="dcterms:W3CDTF">2017-06-27T16:18:52Z</dcterms:modified>
</cp:coreProperties>
</file>