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84" r:id="rId2"/>
    <p:sldMasterId id="2147483697" r:id="rId3"/>
  </p:sldMasterIdLst>
  <p:notesMasterIdLst>
    <p:notesMasterId r:id="rId83"/>
  </p:notesMasterIdLst>
  <p:handoutMasterIdLst>
    <p:handoutMasterId r:id="rId84"/>
  </p:handoutMasterIdLst>
  <p:sldIdLst>
    <p:sldId id="479" r:id="rId4"/>
    <p:sldId id="565" r:id="rId5"/>
    <p:sldId id="567" r:id="rId6"/>
    <p:sldId id="552" r:id="rId7"/>
    <p:sldId id="480" r:id="rId8"/>
    <p:sldId id="481" r:id="rId9"/>
    <p:sldId id="482" r:id="rId10"/>
    <p:sldId id="484" r:id="rId11"/>
    <p:sldId id="488" r:id="rId12"/>
    <p:sldId id="483" r:id="rId13"/>
    <p:sldId id="485" r:id="rId14"/>
    <p:sldId id="486" r:id="rId15"/>
    <p:sldId id="487" r:id="rId16"/>
    <p:sldId id="489" r:id="rId17"/>
    <p:sldId id="553" r:id="rId18"/>
    <p:sldId id="490" r:id="rId19"/>
    <p:sldId id="491" r:id="rId20"/>
    <p:sldId id="559" r:id="rId21"/>
    <p:sldId id="492" r:id="rId22"/>
    <p:sldId id="560" r:id="rId23"/>
    <p:sldId id="493" r:id="rId24"/>
    <p:sldId id="496" r:id="rId25"/>
    <p:sldId id="554" r:id="rId26"/>
    <p:sldId id="497" r:id="rId27"/>
    <p:sldId id="498" r:id="rId28"/>
    <p:sldId id="500" r:id="rId29"/>
    <p:sldId id="501" r:id="rId30"/>
    <p:sldId id="538" r:id="rId31"/>
    <p:sldId id="502" r:id="rId32"/>
    <p:sldId id="503" r:id="rId33"/>
    <p:sldId id="504" r:id="rId34"/>
    <p:sldId id="505" r:id="rId35"/>
    <p:sldId id="506" r:id="rId36"/>
    <p:sldId id="508" r:id="rId37"/>
    <p:sldId id="507" r:id="rId38"/>
    <p:sldId id="509" r:id="rId39"/>
    <p:sldId id="510" r:id="rId40"/>
    <p:sldId id="511" r:id="rId41"/>
    <p:sldId id="512" r:id="rId42"/>
    <p:sldId id="548" r:id="rId43"/>
    <p:sldId id="513" r:id="rId44"/>
    <p:sldId id="572" r:id="rId45"/>
    <p:sldId id="543" r:id="rId46"/>
    <p:sldId id="514" r:id="rId47"/>
    <p:sldId id="515" r:id="rId48"/>
    <p:sldId id="517" r:id="rId49"/>
    <p:sldId id="518" r:id="rId50"/>
    <p:sldId id="519" r:id="rId51"/>
    <p:sldId id="520" r:id="rId52"/>
    <p:sldId id="549" r:id="rId53"/>
    <p:sldId id="521" r:id="rId54"/>
    <p:sldId id="522" r:id="rId55"/>
    <p:sldId id="523" r:id="rId56"/>
    <p:sldId id="562" r:id="rId57"/>
    <p:sldId id="526" r:id="rId58"/>
    <p:sldId id="542" r:id="rId59"/>
    <p:sldId id="527" r:id="rId60"/>
    <p:sldId id="528" r:id="rId61"/>
    <p:sldId id="530" r:id="rId62"/>
    <p:sldId id="531" r:id="rId63"/>
    <p:sldId id="539" r:id="rId64"/>
    <p:sldId id="546" r:id="rId65"/>
    <p:sldId id="547" r:id="rId66"/>
    <p:sldId id="550" r:id="rId67"/>
    <p:sldId id="532" r:id="rId68"/>
    <p:sldId id="563" r:id="rId69"/>
    <p:sldId id="544" r:id="rId70"/>
    <p:sldId id="533" r:id="rId71"/>
    <p:sldId id="534" r:id="rId72"/>
    <p:sldId id="540" r:id="rId73"/>
    <p:sldId id="569" r:id="rId74"/>
    <p:sldId id="535" r:id="rId75"/>
    <p:sldId id="570" r:id="rId76"/>
    <p:sldId id="545" r:id="rId77"/>
    <p:sldId id="536" r:id="rId78"/>
    <p:sldId id="541" r:id="rId79"/>
    <p:sldId id="555" r:id="rId80"/>
    <p:sldId id="556" r:id="rId81"/>
    <p:sldId id="571" r:id="rId82"/>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7CC3AC08-9A30-477B-882B-9C484112DCC2}">
          <p14:sldIdLst>
            <p14:sldId id="479"/>
            <p14:sldId id="565"/>
            <p14:sldId id="567"/>
            <p14:sldId id="552"/>
            <p14:sldId id="480"/>
            <p14:sldId id="481"/>
            <p14:sldId id="482"/>
            <p14:sldId id="484"/>
            <p14:sldId id="488"/>
            <p14:sldId id="483"/>
            <p14:sldId id="485"/>
            <p14:sldId id="486"/>
            <p14:sldId id="487"/>
            <p14:sldId id="489"/>
            <p14:sldId id="553"/>
            <p14:sldId id="490"/>
            <p14:sldId id="491"/>
            <p14:sldId id="559"/>
            <p14:sldId id="492"/>
            <p14:sldId id="560"/>
            <p14:sldId id="493"/>
            <p14:sldId id="496"/>
            <p14:sldId id="554"/>
            <p14:sldId id="497"/>
            <p14:sldId id="498"/>
            <p14:sldId id="500"/>
            <p14:sldId id="501"/>
            <p14:sldId id="538"/>
            <p14:sldId id="502"/>
            <p14:sldId id="503"/>
            <p14:sldId id="504"/>
            <p14:sldId id="505"/>
            <p14:sldId id="506"/>
            <p14:sldId id="508"/>
            <p14:sldId id="507"/>
            <p14:sldId id="509"/>
            <p14:sldId id="510"/>
            <p14:sldId id="511"/>
            <p14:sldId id="512"/>
            <p14:sldId id="548"/>
            <p14:sldId id="513"/>
            <p14:sldId id="572"/>
            <p14:sldId id="543"/>
            <p14:sldId id="514"/>
            <p14:sldId id="515"/>
            <p14:sldId id="517"/>
            <p14:sldId id="518"/>
            <p14:sldId id="519"/>
            <p14:sldId id="520"/>
            <p14:sldId id="549"/>
            <p14:sldId id="521"/>
            <p14:sldId id="522"/>
            <p14:sldId id="523"/>
            <p14:sldId id="562"/>
            <p14:sldId id="526"/>
            <p14:sldId id="542"/>
            <p14:sldId id="527"/>
            <p14:sldId id="528"/>
            <p14:sldId id="530"/>
            <p14:sldId id="531"/>
            <p14:sldId id="539"/>
            <p14:sldId id="546"/>
            <p14:sldId id="547"/>
            <p14:sldId id="550"/>
            <p14:sldId id="532"/>
            <p14:sldId id="563"/>
            <p14:sldId id="544"/>
            <p14:sldId id="533"/>
            <p14:sldId id="534"/>
            <p14:sldId id="540"/>
            <p14:sldId id="569"/>
            <p14:sldId id="535"/>
            <p14:sldId id="570"/>
            <p14:sldId id="545"/>
            <p14:sldId id="536"/>
            <p14:sldId id="541"/>
          </p14:sldIdLst>
        </p14:section>
        <p14:section name="Conclusion" id="{51F3BDB8-FF04-4DBC-AF41-D4BFA2CC6EC7}">
          <p14:sldIdLst>
            <p14:sldId id="555"/>
            <p14:sldId id="556"/>
            <p14:sldId id="571"/>
          </p14:sldIdLst>
        </p14:section>
      </p14:sectionLst>
    </p:ext>
    <p:ext uri="{EFAFB233-063F-42B5-8137-9DF3F51BA10A}">
      <p15:sldGuideLst xmlns:p15="http://schemas.microsoft.com/office/powerpoint/2012/main">
        <p15:guide id="1" orient="horz" pos="3061">
          <p15:clr>
            <a:srgbClr val="A4A3A4"/>
          </p15:clr>
        </p15:guide>
        <p15:guide id="2" pos="5581">
          <p15:clr>
            <a:srgbClr val="A4A3A4"/>
          </p15:clr>
        </p15:guide>
        <p15:guide id="3" pos="180">
          <p15:clr>
            <a:srgbClr val="A4A3A4"/>
          </p15:clr>
        </p15:guide>
        <p15:guide id="4" pos="5433">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0E0E0"/>
    <a:srgbClr val="BE1523"/>
    <a:srgbClr val="D7001A"/>
    <a:srgbClr val="CCCCCC"/>
    <a:srgbClr val="333333"/>
    <a:srgbClr val="FD7505"/>
    <a:srgbClr val="16AEB0"/>
    <a:srgbClr val="609E0E"/>
    <a:srgbClr val="FEB91D"/>
    <a:srgbClr val="E1001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5935" autoAdjust="0"/>
    <p:restoredTop sz="65061" autoAdjust="0"/>
  </p:normalViewPr>
  <p:slideViewPr>
    <p:cSldViewPr snapToGrid="0" snapToObjects="1" showGuides="1">
      <p:cViewPr varScale="1">
        <p:scale>
          <a:sx n="80" d="100"/>
          <a:sy n="80" d="100"/>
        </p:scale>
        <p:origin x="360" y="30"/>
      </p:cViewPr>
      <p:guideLst>
        <p:guide orient="horz" pos="3061"/>
        <p:guide pos="5581"/>
        <p:guide pos="180"/>
        <p:guide pos="5433"/>
      </p:guideLst>
    </p:cSldViewPr>
  </p:slideViewPr>
  <p:outlineViewPr>
    <p:cViewPr>
      <p:scale>
        <a:sx n="33" d="100"/>
        <a:sy n="33" d="100"/>
      </p:scale>
      <p:origin x="0" y="-5748"/>
    </p:cViewPr>
  </p:outlineViewPr>
  <p:notesTextViewPr>
    <p:cViewPr>
      <p:scale>
        <a:sx n="3" d="2"/>
        <a:sy n="3" d="2"/>
      </p:scale>
      <p:origin x="0" y="0"/>
    </p:cViewPr>
  </p:notesTextViewPr>
  <p:sorterViewPr>
    <p:cViewPr>
      <p:scale>
        <a:sx n="66" d="100"/>
        <a:sy n="66" d="100"/>
      </p:scale>
      <p:origin x="0" y="0"/>
    </p:cViewPr>
  </p:sorterViewPr>
  <p:notesViewPr>
    <p:cSldViewPr snapToGrid="0" snapToObjects="1">
      <p:cViewPr varScale="1">
        <p:scale>
          <a:sx n="83" d="100"/>
          <a:sy n="83" d="100"/>
        </p:scale>
        <p:origin x="3930" y="9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slide" Target="slides/slide60.xml"/><Relationship Id="rId68" Type="http://schemas.openxmlformats.org/officeDocument/2006/relationships/slide" Target="slides/slide65.xml"/><Relationship Id="rId76" Type="http://schemas.openxmlformats.org/officeDocument/2006/relationships/slide" Target="slides/slide73.xml"/><Relationship Id="rId84" Type="http://schemas.openxmlformats.org/officeDocument/2006/relationships/handoutMaster" Target="handoutMasters/handoutMaster1.xml"/><Relationship Id="rId89" Type="http://schemas.microsoft.com/office/2015/10/relationships/revisionInfo" Target="revisionInfo.xml"/><Relationship Id="rId7" Type="http://schemas.openxmlformats.org/officeDocument/2006/relationships/slide" Target="slides/slide4.xml"/><Relationship Id="rId71" Type="http://schemas.openxmlformats.org/officeDocument/2006/relationships/slide" Target="slides/slide68.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slide" Target="slides/slide63.xml"/><Relationship Id="rId74" Type="http://schemas.openxmlformats.org/officeDocument/2006/relationships/slide" Target="slides/slide71.xml"/><Relationship Id="rId79" Type="http://schemas.openxmlformats.org/officeDocument/2006/relationships/slide" Target="slides/slide76.xml"/><Relationship Id="rId87" Type="http://schemas.openxmlformats.org/officeDocument/2006/relationships/theme" Target="theme/theme1.xml"/><Relationship Id="rId5" Type="http://schemas.openxmlformats.org/officeDocument/2006/relationships/slide" Target="slides/slide2.xml"/><Relationship Id="rId61" Type="http://schemas.openxmlformats.org/officeDocument/2006/relationships/slide" Target="slides/slide58.xml"/><Relationship Id="rId82" Type="http://schemas.openxmlformats.org/officeDocument/2006/relationships/slide" Target="slides/slide79.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slide" Target="slides/slide74.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80" Type="http://schemas.openxmlformats.org/officeDocument/2006/relationships/slide" Target="slides/slide77.xml"/><Relationship Id="rId85"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notesMaster" Target="notesMasters/notesMaster1.xml"/><Relationship Id="rId88"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B5389E1E-C654-E943-9883-792E99AD7287}" type="datetimeFigureOut">
              <a:rPr lang="en-US" smtClean="0"/>
              <a:t>6/26/2017</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0550E822-5F4D-874B-B26E-81691243670C}" type="slidenum">
              <a:rPr lang="en-US" smtClean="0"/>
              <a:t>‹#›</a:t>
            </a:fld>
            <a:endParaRPr lang="en-US"/>
          </a:p>
        </p:txBody>
      </p:sp>
    </p:spTree>
    <p:extLst>
      <p:ext uri="{BB962C8B-B14F-4D97-AF65-F5344CB8AC3E}">
        <p14:creationId xmlns:p14="http://schemas.microsoft.com/office/powerpoint/2010/main" val="364645613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920D99B-2862-464A-984E-65BFC5FC0BBC}" type="datetimeFigureOut">
              <a:rPr lang="en-US" smtClean="0"/>
              <a:t>6/26/2017</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39351FC-18D6-4741-8EEB-9FDB1F020AAC}" type="slidenum">
              <a:rPr lang="en-US" smtClean="0"/>
              <a:t>‹#›</a:t>
            </a:fld>
            <a:endParaRPr lang="en-US"/>
          </a:p>
        </p:txBody>
      </p:sp>
    </p:spTree>
    <p:extLst>
      <p:ext uri="{BB962C8B-B14F-4D97-AF65-F5344CB8AC3E}">
        <p14:creationId xmlns:p14="http://schemas.microsoft.com/office/powerpoint/2010/main" val="1076170591"/>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a:t>
            </a:r>
            <a:r>
              <a:rPr lang="en-US" baseline="0" dirty="0"/>
              <a:t> session was originally conceived by Matthew Revell</a:t>
            </a:r>
          </a:p>
          <a:p>
            <a:r>
              <a:rPr lang="en-US" baseline="0" dirty="0"/>
              <a:t>I have modified it, but it is largely based on his work, so I want to give him credit</a:t>
            </a:r>
            <a:endParaRPr lang="en-US" dirty="0"/>
          </a:p>
        </p:txBody>
      </p:sp>
      <p:sp>
        <p:nvSpPr>
          <p:cNvPr id="4" name="Slide Number Placeholder 3"/>
          <p:cNvSpPr>
            <a:spLocks noGrp="1"/>
          </p:cNvSpPr>
          <p:nvPr>
            <p:ph type="sldNum" sz="quarter" idx="10"/>
          </p:nvPr>
        </p:nvSpPr>
        <p:spPr/>
        <p:txBody>
          <a:bodyPr/>
          <a:lstStyle/>
          <a:p>
            <a:fld id="{F39351FC-18D6-4741-8EEB-9FDB1F020AAC}" type="slidenum">
              <a:rPr lang="en-US" smtClean="0"/>
              <a:t>1</a:t>
            </a:fld>
            <a:endParaRPr lang="en-US"/>
          </a:p>
        </p:txBody>
      </p:sp>
    </p:spTree>
    <p:extLst>
      <p:ext uri="{BB962C8B-B14F-4D97-AF65-F5344CB8AC3E}">
        <p14:creationId xmlns:p14="http://schemas.microsoft.com/office/powerpoint/2010/main" val="16646148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Does it have to do with ACID vs BASE?</a:t>
            </a:r>
          </a:p>
          <a:p>
            <a:endParaRPr lang="en-US" dirty="0"/>
          </a:p>
          <a:p>
            <a:r>
              <a:rPr lang="en-US" dirty="0"/>
              <a:t>Atomic</a:t>
            </a:r>
          </a:p>
          <a:p>
            <a:r>
              <a:rPr lang="en-US" dirty="0"/>
              <a:t>Consistent</a:t>
            </a:r>
          </a:p>
          <a:p>
            <a:r>
              <a:rPr lang="en-US" dirty="0"/>
              <a:t>Isolated</a:t>
            </a:r>
          </a:p>
          <a:p>
            <a:r>
              <a:rPr lang="en-US" dirty="0"/>
              <a:t>Durable</a:t>
            </a:r>
          </a:p>
          <a:p>
            <a:endParaRPr lang="en-US" dirty="0"/>
          </a:p>
          <a:p>
            <a:r>
              <a:rPr lang="en-US" dirty="0"/>
              <a:t>Vs</a:t>
            </a:r>
          </a:p>
          <a:p>
            <a:endParaRPr lang="en-US" dirty="0"/>
          </a:p>
          <a:p>
            <a:r>
              <a:rPr lang="en-US" dirty="0"/>
              <a:t>Basic</a:t>
            </a:r>
            <a:r>
              <a:rPr lang="en-US" baseline="0" dirty="0"/>
              <a:t> Availability</a:t>
            </a:r>
          </a:p>
          <a:p>
            <a:r>
              <a:rPr lang="en-US" baseline="0" dirty="0"/>
              <a:t>Soft-state</a:t>
            </a:r>
          </a:p>
          <a:p>
            <a:r>
              <a:rPr lang="en-US" baseline="0" dirty="0"/>
              <a:t>Eventual Consistency</a:t>
            </a:r>
          </a:p>
          <a:p>
            <a:endParaRPr lang="en-US" baseline="0" dirty="0"/>
          </a:p>
          <a:p>
            <a:r>
              <a:rPr lang="en-US" baseline="0" dirty="0"/>
              <a:t>Well, no… </a:t>
            </a:r>
            <a:r>
              <a:rPr lang="en-US" baseline="0" dirty="0" err="1"/>
              <a:t>FoundationDB</a:t>
            </a:r>
            <a:r>
              <a:rPr lang="en-US" baseline="0" dirty="0"/>
              <a:t> is a NoSQL database that is ACID compliant (Apple purchased them)</a:t>
            </a:r>
          </a:p>
          <a:p>
            <a:r>
              <a:rPr lang="en-US" baseline="0" dirty="0"/>
              <a:t>Many NoSQL databases tradeoff some level of </a:t>
            </a:r>
            <a:r>
              <a:rPr lang="en-US" baseline="0" dirty="0" err="1"/>
              <a:t>ACIDity</a:t>
            </a:r>
            <a:r>
              <a:rPr lang="en-US" baseline="0" dirty="0"/>
              <a:t> for scalability or performance reasons</a:t>
            </a:r>
            <a:endParaRPr lang="en-US" dirty="0"/>
          </a:p>
        </p:txBody>
      </p:sp>
      <p:sp>
        <p:nvSpPr>
          <p:cNvPr id="4" name="Slide Number Placeholder 3"/>
          <p:cNvSpPr>
            <a:spLocks noGrp="1"/>
          </p:cNvSpPr>
          <p:nvPr>
            <p:ph type="sldNum" sz="quarter" idx="10"/>
          </p:nvPr>
        </p:nvSpPr>
        <p:spPr/>
        <p:txBody>
          <a:bodyPr/>
          <a:lstStyle/>
          <a:p>
            <a:fld id="{F39351FC-18D6-4741-8EEB-9FDB1F020AAC}" type="slidenum">
              <a:rPr lang="en-US" smtClean="0"/>
              <a:t>11</a:t>
            </a:fld>
            <a:endParaRPr lang="en-US"/>
          </a:p>
        </p:txBody>
      </p:sp>
    </p:spTree>
    <p:extLst>
      <p:ext uri="{BB962C8B-B14F-4D97-AF65-F5344CB8AC3E}">
        <p14:creationId xmlns:p14="http://schemas.microsoft.com/office/powerpoint/2010/main" val="8364621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Is it that there is no Schema?</a:t>
            </a:r>
          </a:p>
          <a:p>
            <a:endParaRPr lang="en-US" dirty="0"/>
          </a:p>
          <a:p>
            <a:r>
              <a:rPr lang="en-US" dirty="0"/>
              <a:t>Maybe… </a:t>
            </a:r>
            <a:r>
              <a:rPr lang="en-US" dirty="0" err="1"/>
              <a:t>kinda</a:t>
            </a:r>
            <a:r>
              <a:rPr lang="en-US" dirty="0"/>
              <a:t>… </a:t>
            </a:r>
            <a:r>
              <a:rPr lang="en-US" dirty="0" err="1"/>
              <a:t>sorta</a:t>
            </a:r>
            <a:r>
              <a:rPr lang="en-US" dirty="0"/>
              <a:t>… even if your database isn’t imposing a rigid schema on you</a:t>
            </a:r>
          </a:p>
          <a:p>
            <a:r>
              <a:rPr lang="en-US" dirty="0"/>
              <a:t>This</a:t>
            </a:r>
            <a:r>
              <a:rPr lang="en-US" baseline="0" dirty="0"/>
              <a:t> doesn’t mean there isn’t a schema, it’s just that the database isn’t enforcing one</a:t>
            </a:r>
          </a:p>
          <a:p>
            <a:r>
              <a:rPr lang="en-US" dirty="0"/>
              <a:t>You as a developer need to impose a schema on it</a:t>
            </a:r>
          </a:p>
        </p:txBody>
      </p:sp>
      <p:sp>
        <p:nvSpPr>
          <p:cNvPr id="4" name="Slide Number Placeholder 3"/>
          <p:cNvSpPr>
            <a:spLocks noGrp="1"/>
          </p:cNvSpPr>
          <p:nvPr>
            <p:ph type="sldNum" sz="quarter" idx="10"/>
          </p:nvPr>
        </p:nvSpPr>
        <p:spPr/>
        <p:txBody>
          <a:bodyPr/>
          <a:lstStyle/>
          <a:p>
            <a:fld id="{F39351FC-18D6-4741-8EEB-9FDB1F020AAC}" type="slidenum">
              <a:rPr lang="en-US" smtClean="0"/>
              <a:t>12</a:t>
            </a:fld>
            <a:endParaRPr lang="en-US"/>
          </a:p>
        </p:txBody>
      </p:sp>
    </p:spTree>
    <p:extLst>
      <p:ext uri="{BB962C8B-B14F-4D97-AF65-F5344CB8AC3E}">
        <p14:creationId xmlns:p14="http://schemas.microsoft.com/office/powerpoint/2010/main" val="40085774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Is it that they are </a:t>
            </a:r>
            <a:r>
              <a:rPr lang="en-US" dirty="0" err="1"/>
              <a:t>denormalized</a:t>
            </a:r>
            <a:r>
              <a:rPr lang="en-US" dirty="0"/>
              <a:t>?</a:t>
            </a:r>
          </a:p>
          <a:p>
            <a:endParaRPr lang="en-US" dirty="0"/>
          </a:p>
          <a:p>
            <a:r>
              <a:rPr lang="en-US" dirty="0"/>
              <a:t>This is pretty close.</a:t>
            </a:r>
          </a:p>
          <a:p>
            <a:r>
              <a:rPr lang="en-US" baseline="0" dirty="0"/>
              <a:t>Data doesn’t need to be normalized, and there may be some benefit to non-normalized data (performance or flexibility or both)</a:t>
            </a:r>
          </a:p>
          <a:p>
            <a:r>
              <a:rPr lang="en-US" baseline="0" dirty="0"/>
              <a:t>Doesn’t mean you can’t split data up, you just do it differently/broader</a:t>
            </a:r>
          </a:p>
          <a:p>
            <a:endParaRPr lang="en-US" dirty="0"/>
          </a:p>
        </p:txBody>
      </p:sp>
      <p:sp>
        <p:nvSpPr>
          <p:cNvPr id="4" name="Slide Number Placeholder 3"/>
          <p:cNvSpPr>
            <a:spLocks noGrp="1"/>
          </p:cNvSpPr>
          <p:nvPr>
            <p:ph type="sldNum" sz="quarter" idx="10"/>
          </p:nvPr>
        </p:nvSpPr>
        <p:spPr/>
        <p:txBody>
          <a:bodyPr/>
          <a:lstStyle/>
          <a:p>
            <a:fld id="{F39351FC-18D6-4741-8EEB-9FDB1F020AAC}" type="slidenum">
              <a:rPr lang="en-US" smtClean="0"/>
              <a:t>13</a:t>
            </a:fld>
            <a:endParaRPr lang="en-US"/>
          </a:p>
        </p:txBody>
      </p:sp>
    </p:spTree>
    <p:extLst>
      <p:ext uri="{BB962C8B-B14F-4D97-AF65-F5344CB8AC3E}">
        <p14:creationId xmlns:p14="http://schemas.microsoft.com/office/powerpoint/2010/main" val="33227381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Before I get into some of the details about NoSQL databases</a:t>
            </a:r>
          </a:p>
          <a:p>
            <a:r>
              <a:rPr lang="en-US" dirty="0"/>
              <a:t>Here’s a disclaimer</a:t>
            </a:r>
          </a:p>
          <a:p>
            <a:r>
              <a:rPr lang="en-US" dirty="0"/>
              <a:t>If you’re starting out on a new project or refactoring</a:t>
            </a:r>
            <a:r>
              <a:rPr lang="en-US" baseline="0" dirty="0"/>
              <a:t> an existing project, don’t use NoSQL</a:t>
            </a:r>
          </a:p>
          <a:p>
            <a:r>
              <a:rPr lang="en-US" baseline="0" dirty="0"/>
              <a:t>Because it’s cool, because there’s peer pressure, because you want more stuff on your resume</a:t>
            </a:r>
          </a:p>
          <a:p>
            <a:endParaRPr lang="en-US" baseline="0" dirty="0"/>
          </a:p>
          <a:p>
            <a:r>
              <a:rPr lang="en-US" baseline="0" dirty="0"/>
              <a:t>A lot of problems are SOLVED WELL by existing technology that you understand well and have a good toolset around</a:t>
            </a:r>
          </a:p>
          <a:p>
            <a:endParaRPr lang="en-US" baseline="0" dirty="0"/>
          </a:p>
          <a:p>
            <a:r>
              <a:rPr lang="en-US" baseline="0" dirty="0"/>
              <a:t>So if you have a problem that’s not going to scale massively, or it fits nicely into a relational model, and you can deal with object impedance mismatch and OR/</a:t>
            </a:r>
            <a:r>
              <a:rPr lang="en-US" baseline="0" dirty="0" err="1"/>
              <a:t>Ms</a:t>
            </a:r>
            <a:r>
              <a:rPr lang="en-US" baseline="0" dirty="0"/>
              <a:t> and you’re comfortable with that, then you might as well use a relational database and leave the road less traveled for another time</a:t>
            </a:r>
          </a:p>
          <a:p>
            <a:endParaRPr lang="en-US" baseline="0" dirty="0"/>
          </a:p>
          <a:p>
            <a:endParaRPr lang="en-US" baseline="0" dirty="0"/>
          </a:p>
          <a:p>
            <a:endParaRPr lang="en-US" baseline="0" dirty="0"/>
          </a:p>
          <a:p>
            <a:endParaRPr lang="en-US" dirty="0"/>
          </a:p>
        </p:txBody>
      </p:sp>
      <p:sp>
        <p:nvSpPr>
          <p:cNvPr id="4" name="Slide Number Placeholder 3"/>
          <p:cNvSpPr>
            <a:spLocks noGrp="1"/>
          </p:cNvSpPr>
          <p:nvPr>
            <p:ph type="sldNum" sz="quarter" idx="10"/>
          </p:nvPr>
        </p:nvSpPr>
        <p:spPr/>
        <p:txBody>
          <a:bodyPr/>
          <a:lstStyle/>
          <a:p>
            <a:fld id="{F39351FC-18D6-4741-8EEB-9FDB1F020AAC}" type="slidenum">
              <a:rPr lang="en-US" smtClean="0"/>
              <a:t>14</a:t>
            </a:fld>
            <a:endParaRPr lang="en-US"/>
          </a:p>
        </p:txBody>
      </p:sp>
    </p:spTree>
    <p:extLst>
      <p:ext uri="{BB962C8B-B14F-4D97-AF65-F5344CB8AC3E}">
        <p14:creationId xmlns:p14="http://schemas.microsoft.com/office/powerpoint/2010/main" val="20831831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the </a:t>
            </a:r>
            <a:r>
              <a:rPr lang="en-US" dirty="0" err="1"/>
              <a:t>Blobfish</a:t>
            </a:r>
            <a:r>
              <a:rPr lang="en-US" dirty="0"/>
              <a:t>, some call it the ugliest fish</a:t>
            </a:r>
            <a:r>
              <a:rPr lang="en-US" baseline="0" dirty="0"/>
              <a:t> in the world</a:t>
            </a:r>
          </a:p>
          <a:p>
            <a:endParaRPr lang="en-US" baseline="0" dirty="0"/>
          </a:p>
          <a:p>
            <a:r>
              <a:rPr lang="en-US" baseline="0" dirty="0"/>
              <a:t>But this is a picture at surface level. This is actually a deep sea fish</a:t>
            </a:r>
          </a:p>
          <a:p>
            <a:r>
              <a:rPr lang="en-US" baseline="0" dirty="0"/>
              <a:t>When it’s in its normal high-pressure environment it looks more like this</a:t>
            </a:r>
          </a:p>
          <a:p>
            <a:endParaRPr lang="en-US" dirty="0"/>
          </a:p>
          <a:p>
            <a:r>
              <a:rPr lang="en-US" dirty="0"/>
              <a:t>It’s still</a:t>
            </a:r>
            <a:r>
              <a:rPr lang="en-US" baseline="0" dirty="0"/>
              <a:t> not going to win any beauty pageants, but it definitely looks more like a standard fish</a:t>
            </a:r>
          </a:p>
          <a:p>
            <a:endParaRPr lang="en-US" baseline="0" dirty="0"/>
          </a:p>
          <a:p>
            <a:r>
              <a:rPr lang="en-US" baseline="0" dirty="0"/>
              <a:t>My point is this: whatever data store you choose should be the right one for the job. There’s a term “Polyglot persistence” which just means that.</a:t>
            </a:r>
          </a:p>
          <a:p>
            <a:endParaRPr lang="en-US" baseline="0" dirty="0"/>
          </a:p>
          <a:p>
            <a:r>
              <a:rPr lang="en-US" baseline="0" dirty="0"/>
              <a:t>So maybe if part of your app is just saving log data, maybe that’s a good place to start with a </a:t>
            </a:r>
            <a:r>
              <a:rPr lang="en-US" baseline="0" dirty="0" err="1"/>
              <a:t>nosql</a:t>
            </a:r>
            <a:r>
              <a:rPr lang="en-US" baseline="0" dirty="0"/>
              <a:t> db. If another part is highly relational, then use a relational db.</a:t>
            </a:r>
          </a:p>
          <a:p>
            <a:r>
              <a:rPr lang="en-US" baseline="0" dirty="0"/>
              <a:t>Maybe stick with relational for the “database of record”, but use </a:t>
            </a:r>
            <a:r>
              <a:rPr lang="en-US" baseline="0" dirty="0" err="1"/>
              <a:t>nosql</a:t>
            </a:r>
            <a:r>
              <a:rPr lang="en-US" baseline="0" dirty="0"/>
              <a:t> for caching, or for session, or for shopping cart. Wherever it makes sense.</a:t>
            </a:r>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F39351FC-18D6-4741-8EEB-9FDB1F020AAC}"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15</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75800709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maybe SQL is right for your</a:t>
            </a:r>
            <a:r>
              <a:rPr lang="en-US" baseline="0" dirty="0"/>
              <a:t> project</a:t>
            </a:r>
          </a:p>
          <a:p>
            <a:endParaRPr lang="en-US" baseline="0" dirty="0"/>
          </a:p>
          <a:p>
            <a:r>
              <a:rPr lang="en-US" baseline="0" dirty="0"/>
              <a:t>But there are some cases where maybe relational ISN’T a good fit or at least not the best fit</a:t>
            </a:r>
          </a:p>
          <a:p>
            <a:endParaRPr lang="en-US" dirty="0"/>
          </a:p>
        </p:txBody>
      </p:sp>
      <p:sp>
        <p:nvSpPr>
          <p:cNvPr id="4" name="Slide Number Placeholder 3"/>
          <p:cNvSpPr>
            <a:spLocks noGrp="1"/>
          </p:cNvSpPr>
          <p:nvPr>
            <p:ph type="sldNum" sz="quarter" idx="10"/>
          </p:nvPr>
        </p:nvSpPr>
        <p:spPr/>
        <p:txBody>
          <a:bodyPr/>
          <a:lstStyle/>
          <a:p>
            <a:fld id="{F39351FC-18D6-4741-8EEB-9FDB1F020AAC}" type="slidenum">
              <a:rPr lang="en-US" smtClean="0"/>
              <a:t>16</a:t>
            </a:fld>
            <a:endParaRPr lang="en-US"/>
          </a:p>
        </p:txBody>
      </p:sp>
    </p:spTree>
    <p:extLst>
      <p:ext uri="{BB962C8B-B14F-4D97-AF65-F5344CB8AC3E}">
        <p14:creationId xmlns:p14="http://schemas.microsoft.com/office/powerpoint/2010/main" val="74764147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With ANY system really</a:t>
            </a:r>
          </a:p>
          <a:p>
            <a:endParaRPr lang="en-US" dirty="0"/>
          </a:p>
          <a:p>
            <a:r>
              <a:rPr lang="en-US" dirty="0"/>
              <a:t>Vertical scaling</a:t>
            </a:r>
            <a:r>
              <a:rPr lang="en-US" baseline="0" dirty="0"/>
              <a:t> is the easiest: faster server, more ram, beefier machine, but that gets expensive, impractical</a:t>
            </a:r>
            <a:endParaRPr lang="en-US" dirty="0"/>
          </a:p>
          <a:p>
            <a:endParaRPr lang="en-US" dirty="0"/>
          </a:p>
          <a:p>
            <a:r>
              <a:rPr lang="en-US" dirty="0"/>
              <a:t>Horizontal scaling: with</a:t>
            </a:r>
            <a:r>
              <a:rPr lang="en-US" baseline="0" dirty="0"/>
              <a:t> relational databases, I’ve got two words for you “</a:t>
            </a:r>
            <a:r>
              <a:rPr lang="en-US" baseline="0" dirty="0" err="1"/>
              <a:t>sharding</a:t>
            </a:r>
            <a:r>
              <a:rPr lang="en-US" baseline="0" dirty="0"/>
              <a:t> scheme”</a:t>
            </a:r>
          </a:p>
          <a:p>
            <a:endParaRPr lang="en-US" baseline="0" dirty="0"/>
          </a:p>
          <a:p>
            <a:r>
              <a:rPr lang="en-US" baseline="0" dirty="0"/>
              <a:t>With SQL Server there are a variety of </a:t>
            </a:r>
            <a:r>
              <a:rPr lang="en-US" baseline="0" dirty="0" err="1"/>
              <a:t>sharding</a:t>
            </a:r>
            <a:r>
              <a:rPr lang="en-US" baseline="0" dirty="0"/>
              <a:t> methods (vertical, range, hash, directory), but you have to worry about joining across shards, </a:t>
            </a:r>
            <a:r>
              <a:rPr lang="en-US" baseline="0" dirty="0" err="1"/>
              <a:t>denormalizing</a:t>
            </a:r>
            <a:r>
              <a:rPr lang="en-US" baseline="0" dirty="0"/>
              <a:t>, rebalancing, what if you change the schema?</a:t>
            </a:r>
          </a:p>
          <a:p>
            <a:endParaRPr lang="en-US" baseline="0" dirty="0"/>
          </a:p>
          <a:p>
            <a:r>
              <a:rPr lang="en-US" baseline="0" dirty="0"/>
              <a:t>People do this, and people get it to work. Depending on your use case, it can be reasonable for certain use cases where the data can be easily divided, it can be a nightmare otherwise.</a:t>
            </a:r>
            <a:endParaRPr lang="en-US" dirty="0"/>
          </a:p>
        </p:txBody>
      </p:sp>
      <p:sp>
        <p:nvSpPr>
          <p:cNvPr id="4" name="Slide Number Placeholder 3"/>
          <p:cNvSpPr>
            <a:spLocks noGrp="1"/>
          </p:cNvSpPr>
          <p:nvPr>
            <p:ph type="sldNum" sz="quarter" idx="10"/>
          </p:nvPr>
        </p:nvSpPr>
        <p:spPr/>
        <p:txBody>
          <a:bodyPr/>
          <a:lstStyle/>
          <a:p>
            <a:fld id="{F39351FC-18D6-4741-8EEB-9FDB1F020AAC}" type="slidenum">
              <a:rPr lang="en-US" smtClean="0"/>
              <a:t>17</a:t>
            </a:fld>
            <a:endParaRPr lang="en-US"/>
          </a:p>
        </p:txBody>
      </p:sp>
    </p:spTree>
    <p:extLst>
      <p:ext uri="{BB962C8B-B14F-4D97-AF65-F5344CB8AC3E}">
        <p14:creationId xmlns:p14="http://schemas.microsoft.com/office/powerpoint/2010/main" val="25084686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where distributed</a:t>
            </a:r>
            <a:r>
              <a:rPr lang="en-US" baseline="0" dirty="0"/>
              <a:t> databases can help.</a:t>
            </a:r>
          </a:p>
          <a:p>
            <a:r>
              <a:rPr lang="en-US" baseline="0" dirty="0"/>
              <a:t>You can do this with relational databases, but many NoSQL databases are built with this in mind</a:t>
            </a:r>
          </a:p>
          <a:p>
            <a:r>
              <a:rPr lang="en-US" baseline="0" dirty="0"/>
              <a:t>If you have a database cluster, and you need additional capacity, you can rack up another cheap server and add it to the cluster.</a:t>
            </a:r>
          </a:p>
          <a:p>
            <a:r>
              <a:rPr lang="en-US" baseline="0" dirty="0"/>
              <a:t>Now:</a:t>
            </a:r>
          </a:p>
          <a:p>
            <a:pPr marL="228600" indent="-228600">
              <a:buAutoNum type="alphaLcParenR"/>
            </a:pPr>
            <a:r>
              <a:rPr lang="en-US" baseline="0" dirty="0"/>
              <a:t>You don’t have to upgrade your hardware</a:t>
            </a:r>
          </a:p>
          <a:p>
            <a:pPr marL="228600" indent="-228600">
              <a:buAutoNum type="alphaLcParenR"/>
            </a:pPr>
            <a:r>
              <a:rPr lang="en-US" baseline="0" dirty="0"/>
              <a:t>licensing may cost you less</a:t>
            </a:r>
          </a:p>
          <a:p>
            <a:pPr marL="228600" indent="-228600">
              <a:buAutoNum type="alphaLcParenR"/>
            </a:pPr>
            <a:r>
              <a:rPr lang="en-US" baseline="0" dirty="0"/>
              <a:t>Your capacity is flexible</a:t>
            </a:r>
          </a:p>
          <a:p>
            <a:pPr marL="228600" indent="-228600">
              <a:buAutoNum type="alphaLcParenR"/>
            </a:pPr>
            <a:r>
              <a:rPr lang="en-US" baseline="0" dirty="0"/>
              <a:t>There are some other benefits!</a:t>
            </a:r>
            <a:endParaRPr lang="en-US" dirty="0"/>
          </a:p>
        </p:txBody>
      </p:sp>
      <p:sp>
        <p:nvSpPr>
          <p:cNvPr id="4" name="Slide Number Placeholder 3"/>
          <p:cNvSpPr>
            <a:spLocks noGrp="1"/>
          </p:cNvSpPr>
          <p:nvPr>
            <p:ph type="sldNum" sz="quarter" idx="10"/>
          </p:nvPr>
        </p:nvSpPr>
        <p:spPr/>
        <p:txBody>
          <a:bodyPr/>
          <a:lstStyle/>
          <a:p>
            <a:fld id="{F39351FC-18D6-4741-8EEB-9FDB1F020AAC}" type="slidenum">
              <a:rPr lang="en-US" smtClean="0"/>
              <a:t>18</a:t>
            </a:fld>
            <a:endParaRPr lang="en-US"/>
          </a:p>
        </p:txBody>
      </p:sp>
    </p:spTree>
    <p:extLst>
      <p:ext uri="{BB962C8B-B14F-4D97-AF65-F5344CB8AC3E}">
        <p14:creationId xmlns:p14="http://schemas.microsoft.com/office/powerpoint/2010/main" val="362970254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always hard with a relational database.</a:t>
            </a:r>
          </a:p>
          <a:p>
            <a:endParaRPr lang="en-US" dirty="0"/>
          </a:p>
          <a:p>
            <a:r>
              <a:rPr lang="en-US" dirty="0"/>
              <a:t>Keeping</a:t>
            </a:r>
            <a:r>
              <a:rPr lang="en-US" baseline="0" dirty="0"/>
              <a:t> things online. Especially for writes.</a:t>
            </a:r>
          </a:p>
          <a:p>
            <a:endParaRPr lang="en-US" baseline="0" dirty="0"/>
          </a:p>
          <a:p>
            <a:r>
              <a:rPr lang="en-US" baseline="0" dirty="0"/>
              <a:t>CAP </a:t>
            </a:r>
            <a:r>
              <a:rPr lang="en-US" baseline="0" dirty="0" err="1"/>
              <a:t>Theorum</a:t>
            </a:r>
            <a:r>
              <a:rPr lang="en-US" baseline="0" dirty="0"/>
              <a:t> – Consistent Available Partition-tolerant, applies to when nodes go down or there’s a network split. When operating normally, there is no such tradeoff.</a:t>
            </a:r>
          </a:p>
          <a:p>
            <a:endParaRPr lang="en-US" dirty="0"/>
          </a:p>
        </p:txBody>
      </p:sp>
      <p:sp>
        <p:nvSpPr>
          <p:cNvPr id="4" name="Slide Number Placeholder 3"/>
          <p:cNvSpPr>
            <a:spLocks noGrp="1"/>
          </p:cNvSpPr>
          <p:nvPr>
            <p:ph type="sldNum" sz="quarter" idx="10"/>
          </p:nvPr>
        </p:nvSpPr>
        <p:spPr/>
        <p:txBody>
          <a:bodyPr/>
          <a:lstStyle/>
          <a:p>
            <a:fld id="{F39351FC-18D6-4741-8EEB-9FDB1F020AAC}" type="slidenum">
              <a:rPr lang="en-US" smtClean="0"/>
              <a:t>19</a:t>
            </a:fld>
            <a:endParaRPr lang="en-US"/>
          </a:p>
        </p:txBody>
      </p:sp>
    </p:spTree>
    <p:extLst>
      <p:ext uri="{BB962C8B-B14F-4D97-AF65-F5344CB8AC3E}">
        <p14:creationId xmlns:p14="http://schemas.microsoft.com/office/powerpoint/2010/main" val="410810726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CAP theorem states that a distributed system can have three</a:t>
            </a:r>
            <a:r>
              <a:rPr lang="en-US" baseline="0" dirty="0"/>
              <a:t> attributes</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aseline="0" dirty="0"/>
              <a:t>And that you can only guarantee two of them at a time</a:t>
            </a:r>
          </a:p>
          <a:p>
            <a:r>
              <a:rPr lang="en-US" dirty="0"/>
              <a:t>That word “guarantee” is in the academic sense</a:t>
            </a:r>
          </a:p>
          <a:p>
            <a:r>
              <a:rPr lang="en-US" dirty="0"/>
              <a:t>If your network and servers are working as expected, you get all three.</a:t>
            </a:r>
          </a:p>
          <a:p>
            <a:r>
              <a:rPr lang="en-US" dirty="0"/>
              <a:t>You might get all three to 99999 but you can't guarantee it</a:t>
            </a:r>
          </a:p>
          <a:p>
            <a:endParaRPr lang="en-US" dirty="0"/>
          </a:p>
          <a:p>
            <a:r>
              <a:rPr lang="en-US" dirty="0"/>
              <a:t>We’ll see more of this graph later</a:t>
            </a:r>
          </a:p>
        </p:txBody>
      </p:sp>
      <p:sp>
        <p:nvSpPr>
          <p:cNvPr id="4" name="Slide Number Placeholder 3"/>
          <p:cNvSpPr>
            <a:spLocks noGrp="1"/>
          </p:cNvSpPr>
          <p:nvPr>
            <p:ph type="sldNum" sz="quarter" idx="10"/>
          </p:nvPr>
        </p:nvSpPr>
        <p:spPr/>
        <p:txBody>
          <a:bodyPr/>
          <a:lstStyle/>
          <a:p>
            <a:fld id="{F39351FC-18D6-4741-8EEB-9FDB1F020AAC}" type="slidenum">
              <a:rPr lang="en-US" smtClean="0"/>
              <a:t>20</a:t>
            </a:fld>
            <a:endParaRPr lang="en-US"/>
          </a:p>
        </p:txBody>
      </p:sp>
    </p:spTree>
    <p:extLst>
      <p:ext uri="{BB962C8B-B14F-4D97-AF65-F5344CB8AC3E}">
        <p14:creationId xmlns:p14="http://schemas.microsoft.com/office/powerpoint/2010/main" val="38363301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We're here because "relational" is the norm</a:t>
            </a:r>
          </a:p>
          <a:p>
            <a:r>
              <a:rPr lang="en-US" dirty="0"/>
              <a:t>So right away I can tell the age of my audience</a:t>
            </a:r>
          </a:p>
        </p:txBody>
      </p:sp>
      <p:sp>
        <p:nvSpPr>
          <p:cNvPr id="4" name="Slide Number Placeholder 3"/>
          <p:cNvSpPr>
            <a:spLocks noGrp="1"/>
          </p:cNvSpPr>
          <p:nvPr>
            <p:ph type="sldNum" sz="quarter" idx="10"/>
          </p:nvPr>
        </p:nvSpPr>
        <p:spPr/>
        <p:txBody>
          <a:bodyPr/>
          <a:lstStyle/>
          <a:p>
            <a:fld id="{F39351FC-18D6-4741-8EEB-9FDB1F020AAC}" type="slidenum">
              <a:rPr lang="en-US" smtClean="0"/>
              <a:t>2</a:t>
            </a:fld>
            <a:endParaRPr lang="en-US"/>
          </a:p>
        </p:txBody>
      </p:sp>
    </p:spTree>
    <p:extLst>
      <p:ext uri="{BB962C8B-B14F-4D97-AF65-F5344CB8AC3E}">
        <p14:creationId xmlns:p14="http://schemas.microsoft.com/office/powerpoint/2010/main" val="200884974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Something simple may</a:t>
            </a:r>
            <a:r>
              <a:rPr lang="en-US" baseline="0" dirty="0"/>
              <a:t> not be so bad</a:t>
            </a:r>
          </a:p>
          <a:p>
            <a:endParaRPr lang="en-US" dirty="0"/>
          </a:p>
          <a:p>
            <a:r>
              <a:rPr lang="en-US" dirty="0"/>
              <a:t>But something complex…</a:t>
            </a:r>
          </a:p>
          <a:p>
            <a:r>
              <a:rPr lang="en-US" dirty="0"/>
              <a:t>Coming</a:t>
            </a:r>
            <a:r>
              <a:rPr lang="en-US" baseline="0" dirty="0"/>
              <a:t> up with good schemas in the first place</a:t>
            </a:r>
          </a:p>
          <a:p>
            <a:r>
              <a:rPr lang="en-US" baseline="0" dirty="0"/>
              <a:t>And then maintaining them across the lifetime of your app</a:t>
            </a:r>
          </a:p>
          <a:p>
            <a:r>
              <a:rPr lang="en-US" dirty="0"/>
              <a:t>Has</a:t>
            </a:r>
            <a:r>
              <a:rPr lang="en-US" baseline="0" dirty="0"/>
              <a:t> anyone had to take a database offline (or put into read-only) in order to do a schema migration?</a:t>
            </a:r>
          </a:p>
          <a:p>
            <a:endParaRPr lang="en-US" baseline="0" dirty="0"/>
          </a:p>
          <a:p>
            <a:r>
              <a:rPr lang="en-US" baseline="0" dirty="0"/>
              <a:t>In many cases, this just isn’t acceptable: to tell a user that you can’t use this because we’re doing schema maintenance</a:t>
            </a:r>
          </a:p>
          <a:p>
            <a:endParaRPr lang="en-US" dirty="0"/>
          </a:p>
        </p:txBody>
      </p:sp>
      <p:sp>
        <p:nvSpPr>
          <p:cNvPr id="4" name="Slide Number Placeholder 3"/>
          <p:cNvSpPr>
            <a:spLocks noGrp="1"/>
          </p:cNvSpPr>
          <p:nvPr>
            <p:ph type="sldNum" sz="quarter" idx="10"/>
          </p:nvPr>
        </p:nvSpPr>
        <p:spPr/>
        <p:txBody>
          <a:bodyPr/>
          <a:lstStyle/>
          <a:p>
            <a:fld id="{F39351FC-18D6-4741-8EEB-9FDB1F020AAC}" type="slidenum">
              <a:rPr lang="en-US" smtClean="0"/>
              <a:t>21</a:t>
            </a:fld>
            <a:endParaRPr lang="en-US"/>
          </a:p>
        </p:txBody>
      </p:sp>
    </p:spTree>
    <p:extLst>
      <p:ext uri="{BB962C8B-B14F-4D97-AF65-F5344CB8AC3E}">
        <p14:creationId xmlns:p14="http://schemas.microsoft.com/office/powerpoint/2010/main" val="314026030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a:t>
            </a:r>
            <a:r>
              <a:rPr lang="en-US" baseline="0" dirty="0"/>
              <a:t> are lots of types of NoSQL databases</a:t>
            </a:r>
          </a:p>
          <a:p>
            <a:r>
              <a:rPr lang="en-US" baseline="0" dirty="0"/>
              <a:t>These 4 seem to be the main categories that people are interested in, </a:t>
            </a:r>
            <a:r>
              <a:rPr lang="en-US" baseline="0" dirty="0" err="1"/>
              <a:t>esp</a:t>
            </a:r>
            <a:r>
              <a:rPr lang="en-US" baseline="0" dirty="0"/>
              <a:t> in open source world</a:t>
            </a:r>
          </a:p>
          <a:p>
            <a:r>
              <a:rPr lang="en-US" baseline="0" dirty="0"/>
              <a:t>And these will be the ones you’ll likely encounter in your research about what to use</a:t>
            </a:r>
          </a:p>
          <a:p>
            <a:endParaRPr lang="en-US" baseline="0" dirty="0"/>
          </a:p>
          <a:p>
            <a:r>
              <a:rPr lang="en-US" baseline="0" dirty="0"/>
              <a:t>Graph is still a bit of the odd one out</a:t>
            </a:r>
            <a:endParaRPr lang="en-US" dirty="0"/>
          </a:p>
        </p:txBody>
      </p:sp>
      <p:sp>
        <p:nvSpPr>
          <p:cNvPr id="4" name="Slide Number Placeholder 3"/>
          <p:cNvSpPr>
            <a:spLocks noGrp="1"/>
          </p:cNvSpPr>
          <p:nvPr>
            <p:ph type="sldNum" sz="quarter" idx="10"/>
          </p:nvPr>
        </p:nvSpPr>
        <p:spPr/>
        <p:txBody>
          <a:bodyPr/>
          <a:lstStyle/>
          <a:p>
            <a:fld id="{F39351FC-18D6-4741-8EEB-9FDB1F020AAC}" type="slidenum">
              <a:rPr lang="en-US" smtClean="0"/>
              <a:t>22</a:t>
            </a:fld>
            <a:endParaRPr lang="en-US"/>
          </a:p>
        </p:txBody>
      </p:sp>
    </p:spTree>
    <p:extLst>
      <p:ext uri="{BB962C8B-B14F-4D97-AF65-F5344CB8AC3E}">
        <p14:creationId xmlns:p14="http://schemas.microsoft.com/office/powerpoint/2010/main" val="391128091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NoSQL databases are converging, and databases overall are converging</a:t>
            </a:r>
          </a:p>
          <a:p>
            <a:endParaRPr lang="en-US" dirty="0"/>
          </a:p>
          <a:p>
            <a:r>
              <a:rPr lang="en-US" dirty="0"/>
              <a:t>In </a:t>
            </a:r>
            <a:r>
              <a:rPr lang="en-US" dirty="0" err="1"/>
              <a:t>Couchbase</a:t>
            </a:r>
            <a:r>
              <a:rPr lang="en-US" dirty="0"/>
              <a:t>, we’ve introduced</a:t>
            </a:r>
            <a:r>
              <a:rPr lang="en-US" baseline="0" dirty="0"/>
              <a:t> N1QL, which is a full SQL implementation PLUS SOME to query documents</a:t>
            </a:r>
          </a:p>
          <a:p>
            <a:r>
              <a:rPr lang="en-US" baseline="0" dirty="0" err="1"/>
              <a:t>Riak</a:t>
            </a:r>
            <a:r>
              <a:rPr lang="en-US" baseline="0" dirty="0"/>
              <a:t> has introduced indexing and other features to help with querying</a:t>
            </a:r>
          </a:p>
          <a:p>
            <a:r>
              <a:rPr lang="en-US" baseline="0" dirty="0"/>
              <a:t>SQL Server and PostgreSQL have introduced some great JSON features</a:t>
            </a:r>
          </a:p>
          <a:p>
            <a:r>
              <a:rPr lang="en-US" baseline="0" dirty="0" err="1"/>
              <a:t>DocumentDB</a:t>
            </a:r>
            <a:r>
              <a:rPr lang="en-US" baseline="0" dirty="0"/>
              <a:t> for Azure has a SQL implementation</a:t>
            </a:r>
          </a:p>
          <a:p>
            <a:endParaRPr lang="en-US" baseline="0" dirty="0"/>
          </a:p>
          <a:p>
            <a:r>
              <a:rPr lang="en-US" baseline="0" dirty="0"/>
              <a:t>So it’s an exciting time where databases are adapting and changing and converging</a:t>
            </a:r>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F39351FC-18D6-4741-8EEB-9FDB1F020AAC}"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23</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55774325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39351FC-18D6-4741-8EEB-9FDB1F020AAC}" type="slidenum">
              <a:rPr lang="en-US" smtClean="0"/>
              <a:t>24</a:t>
            </a:fld>
            <a:endParaRPr lang="en-US"/>
          </a:p>
        </p:txBody>
      </p:sp>
    </p:spTree>
    <p:extLst>
      <p:ext uri="{BB962C8B-B14F-4D97-AF65-F5344CB8AC3E}">
        <p14:creationId xmlns:p14="http://schemas.microsoft.com/office/powerpoint/2010/main" val="347530557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Logos for:</a:t>
            </a:r>
            <a:r>
              <a:rPr lang="en-US" baseline="0" dirty="0"/>
              <a:t> MongoDB, </a:t>
            </a:r>
            <a:r>
              <a:rPr lang="en-US" baseline="0" dirty="0" err="1"/>
              <a:t>CouchDB</a:t>
            </a:r>
            <a:r>
              <a:rPr lang="en-US" baseline="0" dirty="0"/>
              <a:t>, </a:t>
            </a:r>
            <a:r>
              <a:rPr lang="en-US" baseline="0" dirty="0" err="1"/>
              <a:t>MarkLogic</a:t>
            </a:r>
            <a:r>
              <a:rPr lang="en-US" baseline="0" dirty="0"/>
              <a:t>, </a:t>
            </a:r>
            <a:r>
              <a:rPr lang="en-US" baseline="0" dirty="0" err="1"/>
              <a:t>Couchbase</a:t>
            </a:r>
            <a:r>
              <a:rPr lang="en-US" baseline="0" dirty="0"/>
              <a:t>, Lotus Notes, </a:t>
            </a:r>
            <a:r>
              <a:rPr lang="en-US" baseline="0" dirty="0" err="1"/>
              <a:t>RethinkDB</a:t>
            </a:r>
            <a:r>
              <a:rPr lang="en-US" baseline="0" dirty="0"/>
              <a:t>, </a:t>
            </a:r>
            <a:r>
              <a:rPr lang="en-US" baseline="0" dirty="0" err="1"/>
              <a:t>OrientDB</a:t>
            </a:r>
            <a:r>
              <a:rPr lang="en-US" baseline="0" dirty="0"/>
              <a:t>, </a:t>
            </a:r>
            <a:r>
              <a:rPr lang="en-US" baseline="0" dirty="0" err="1"/>
              <a:t>Xbase</a:t>
            </a:r>
            <a:r>
              <a:rPr lang="en-US" baseline="0" dirty="0"/>
              <a:t>, </a:t>
            </a:r>
            <a:r>
              <a:rPr lang="en-US" baseline="0" dirty="0" err="1"/>
              <a:t>RavenDB</a:t>
            </a:r>
            <a:r>
              <a:rPr lang="en-US" baseline="0" dirty="0"/>
              <a:t>, </a:t>
            </a:r>
            <a:r>
              <a:rPr lang="en-US" baseline="0" dirty="0" err="1"/>
              <a:t>Existdb</a:t>
            </a:r>
            <a:endParaRPr lang="en-US" baseline="0" dirty="0"/>
          </a:p>
          <a:p>
            <a:endParaRPr lang="en-US" baseline="0" dirty="0"/>
          </a:p>
          <a:p>
            <a:r>
              <a:rPr lang="en-US" baseline="0" dirty="0"/>
              <a:t>These are the top two most relevant document databases</a:t>
            </a:r>
          </a:p>
          <a:p>
            <a:endParaRPr lang="en-US" baseline="0" dirty="0"/>
          </a:p>
          <a:p>
            <a:r>
              <a:rPr lang="en-US" baseline="0" dirty="0"/>
              <a:t>MongoDB has huge traction, </a:t>
            </a:r>
            <a:r>
              <a:rPr lang="en-US" baseline="0" dirty="0" err="1"/>
              <a:t>Couchbase</a:t>
            </a:r>
            <a:r>
              <a:rPr lang="en-US" baseline="0" dirty="0"/>
              <a:t> is easily the runner up (I’d say that even if they didn’t pay my mortgage)</a:t>
            </a:r>
          </a:p>
          <a:p>
            <a:endParaRPr lang="en-US" dirty="0"/>
          </a:p>
        </p:txBody>
      </p:sp>
      <p:sp>
        <p:nvSpPr>
          <p:cNvPr id="4" name="Slide Number Placeholder 3"/>
          <p:cNvSpPr>
            <a:spLocks noGrp="1"/>
          </p:cNvSpPr>
          <p:nvPr>
            <p:ph type="sldNum" sz="quarter" idx="10"/>
          </p:nvPr>
        </p:nvSpPr>
        <p:spPr/>
        <p:txBody>
          <a:bodyPr/>
          <a:lstStyle/>
          <a:p>
            <a:fld id="{F39351FC-18D6-4741-8EEB-9FDB1F020AAC}" type="slidenum">
              <a:rPr lang="en-US" smtClean="0"/>
              <a:t>25</a:t>
            </a:fld>
            <a:endParaRPr lang="en-US"/>
          </a:p>
        </p:txBody>
      </p:sp>
    </p:spTree>
    <p:extLst>
      <p:ext uri="{BB962C8B-B14F-4D97-AF65-F5344CB8AC3E}">
        <p14:creationId xmlns:p14="http://schemas.microsoft.com/office/powerpoint/2010/main" val="130822774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understands the format of the document you’re dealing</a:t>
            </a:r>
            <a:r>
              <a:rPr lang="en-US" baseline="0" dirty="0"/>
              <a:t> with</a:t>
            </a:r>
          </a:p>
          <a:p>
            <a:r>
              <a:rPr lang="en-US" baseline="0" dirty="0"/>
              <a:t>It’s not just a bag you throw things in, it has understanding of the data</a:t>
            </a:r>
          </a:p>
          <a:p>
            <a:endParaRPr lang="en-US" dirty="0"/>
          </a:p>
          <a:p>
            <a:r>
              <a:rPr lang="en-US" dirty="0"/>
              <a:t>These</a:t>
            </a:r>
            <a:r>
              <a:rPr lang="en-US" baseline="0" dirty="0"/>
              <a:t> are often the best general replacement for relational databases</a:t>
            </a:r>
            <a:endParaRPr lang="en-US" dirty="0"/>
          </a:p>
        </p:txBody>
      </p:sp>
      <p:sp>
        <p:nvSpPr>
          <p:cNvPr id="4" name="Slide Number Placeholder 3"/>
          <p:cNvSpPr>
            <a:spLocks noGrp="1"/>
          </p:cNvSpPr>
          <p:nvPr>
            <p:ph type="sldNum" sz="quarter" idx="10"/>
          </p:nvPr>
        </p:nvSpPr>
        <p:spPr/>
        <p:txBody>
          <a:bodyPr/>
          <a:lstStyle/>
          <a:p>
            <a:fld id="{F39351FC-18D6-4741-8EEB-9FDB1F020AAC}" type="slidenum">
              <a:rPr lang="en-US" smtClean="0"/>
              <a:t>26</a:t>
            </a:fld>
            <a:endParaRPr lang="en-US"/>
          </a:p>
        </p:txBody>
      </p:sp>
    </p:spTree>
    <p:extLst>
      <p:ext uri="{BB962C8B-B14F-4D97-AF65-F5344CB8AC3E}">
        <p14:creationId xmlns:p14="http://schemas.microsoft.com/office/powerpoint/2010/main" val="215344615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err="1"/>
              <a:t>MarkLogic</a:t>
            </a:r>
            <a:r>
              <a:rPr lang="en-US" baseline="0" dirty="0"/>
              <a:t> is XML, I learned recently it can also do JSON</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aseline="0" dirty="0"/>
              <a:t>I guess there could be a YAML database or something else like that…</a:t>
            </a:r>
          </a:p>
          <a:p>
            <a:endParaRPr lang="en-US" baseline="0" dirty="0"/>
          </a:p>
          <a:p>
            <a:r>
              <a:rPr lang="en-US" baseline="0" dirty="0"/>
              <a:t>But no one likes XML (animation to cross it off or whatever)</a:t>
            </a:r>
          </a:p>
          <a:p>
            <a:r>
              <a:rPr lang="en-US" baseline="0" dirty="0"/>
              <a:t>BSON is a binary implementation of JSON that Mongo uses, can be exported to “Extended JSON”</a:t>
            </a:r>
          </a:p>
          <a:p>
            <a:r>
              <a:rPr lang="en-US" baseline="0" dirty="0"/>
              <a:t>so really what we’re talking about here is JSON</a:t>
            </a:r>
          </a:p>
          <a:p>
            <a:endParaRPr lang="en-US" dirty="0"/>
          </a:p>
        </p:txBody>
      </p:sp>
      <p:sp>
        <p:nvSpPr>
          <p:cNvPr id="4" name="Slide Number Placeholder 3"/>
          <p:cNvSpPr>
            <a:spLocks noGrp="1"/>
          </p:cNvSpPr>
          <p:nvPr>
            <p:ph type="sldNum" sz="quarter" idx="10"/>
          </p:nvPr>
        </p:nvSpPr>
        <p:spPr/>
        <p:txBody>
          <a:bodyPr/>
          <a:lstStyle/>
          <a:p>
            <a:fld id="{F39351FC-18D6-4741-8EEB-9FDB1F020AAC}" type="slidenum">
              <a:rPr lang="en-US" smtClean="0"/>
              <a:t>27</a:t>
            </a:fld>
            <a:endParaRPr lang="en-US"/>
          </a:p>
        </p:txBody>
      </p:sp>
    </p:spTree>
    <p:extLst>
      <p:ext uri="{BB962C8B-B14F-4D97-AF65-F5344CB8AC3E}">
        <p14:creationId xmlns:p14="http://schemas.microsoft.com/office/powerpoint/2010/main" val="81492468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a:t>
            </a:r>
            <a:r>
              <a:rPr lang="en-US" baseline="0" dirty="0"/>
              <a:t> what we’re talking about in document databases is storing JSON</a:t>
            </a:r>
          </a:p>
          <a:p>
            <a:endParaRPr lang="en-US" baseline="0" dirty="0"/>
          </a:p>
          <a:p>
            <a:r>
              <a:rPr lang="en-US" baseline="0" dirty="0"/>
              <a:t>It’s human readable, compact (compared to XML), can contain arrays, objects, hierarchies</a:t>
            </a:r>
            <a:endParaRPr lang="en-US" dirty="0"/>
          </a:p>
        </p:txBody>
      </p:sp>
      <p:sp>
        <p:nvSpPr>
          <p:cNvPr id="4" name="Slide Number Placeholder 3"/>
          <p:cNvSpPr>
            <a:spLocks noGrp="1"/>
          </p:cNvSpPr>
          <p:nvPr>
            <p:ph type="sldNum" sz="quarter" idx="10"/>
          </p:nvPr>
        </p:nvSpPr>
        <p:spPr/>
        <p:txBody>
          <a:bodyPr/>
          <a:lstStyle/>
          <a:p>
            <a:fld id="{F39351FC-18D6-4741-8EEB-9FDB1F020AAC}" type="slidenum">
              <a:rPr lang="en-US" smtClean="0"/>
              <a:t>28</a:t>
            </a:fld>
            <a:endParaRPr lang="en-US"/>
          </a:p>
        </p:txBody>
      </p:sp>
    </p:spTree>
    <p:extLst>
      <p:ext uri="{BB962C8B-B14F-4D97-AF65-F5344CB8AC3E}">
        <p14:creationId xmlns:p14="http://schemas.microsoft.com/office/powerpoint/2010/main" val="190191434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39351FC-18D6-4741-8EEB-9FDB1F020AAC}" type="slidenum">
              <a:rPr lang="en-US" smtClean="0"/>
              <a:t>29</a:t>
            </a:fld>
            <a:endParaRPr lang="en-US"/>
          </a:p>
        </p:txBody>
      </p:sp>
    </p:spTree>
    <p:extLst>
      <p:ext uri="{BB962C8B-B14F-4D97-AF65-F5344CB8AC3E}">
        <p14:creationId xmlns:p14="http://schemas.microsoft.com/office/powerpoint/2010/main" val="309109678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can do something to the document (or documents)</a:t>
            </a:r>
            <a:r>
              <a:rPr lang="en-US" baseline="0" dirty="0"/>
              <a:t> without you having to</a:t>
            </a:r>
          </a:p>
          <a:p>
            <a:r>
              <a:rPr lang="en-US" baseline="0" dirty="0"/>
              <a:t>-pull it out</a:t>
            </a:r>
          </a:p>
          <a:p>
            <a:r>
              <a:rPr lang="en-US" baseline="0" dirty="0"/>
              <a:t>-do something to it</a:t>
            </a:r>
          </a:p>
          <a:p>
            <a:r>
              <a:rPr lang="en-US" baseline="0" dirty="0"/>
              <a:t>-put it back</a:t>
            </a:r>
            <a:endParaRPr lang="en-US" dirty="0"/>
          </a:p>
        </p:txBody>
      </p:sp>
      <p:sp>
        <p:nvSpPr>
          <p:cNvPr id="4" name="Slide Number Placeholder 3"/>
          <p:cNvSpPr>
            <a:spLocks noGrp="1"/>
          </p:cNvSpPr>
          <p:nvPr>
            <p:ph type="sldNum" sz="quarter" idx="10"/>
          </p:nvPr>
        </p:nvSpPr>
        <p:spPr/>
        <p:txBody>
          <a:bodyPr/>
          <a:lstStyle/>
          <a:p>
            <a:fld id="{F39351FC-18D6-4741-8EEB-9FDB1F020AAC}" type="slidenum">
              <a:rPr lang="en-US" smtClean="0"/>
              <a:t>30</a:t>
            </a:fld>
            <a:endParaRPr lang="en-US"/>
          </a:p>
        </p:txBody>
      </p:sp>
    </p:spTree>
    <p:extLst>
      <p:ext uri="{BB962C8B-B14F-4D97-AF65-F5344CB8AC3E}">
        <p14:creationId xmlns:p14="http://schemas.microsoft.com/office/powerpoint/2010/main" val="508558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took some liberties with my own doodle of the </a:t>
            </a:r>
            <a:r>
              <a:rPr lang="en-US" dirty="0" err="1"/>
              <a:t>QCon</a:t>
            </a:r>
            <a:r>
              <a:rPr lang="en-US" dirty="0"/>
              <a:t> logo</a:t>
            </a:r>
          </a:p>
          <a:p>
            <a:r>
              <a:rPr lang="en-US" dirty="0"/>
              <a:t>I hope you'll forgive me</a:t>
            </a:r>
          </a:p>
          <a:p>
            <a:r>
              <a:rPr lang="en-US" dirty="0"/>
              <a:t>But </a:t>
            </a:r>
            <a:r>
              <a:rPr lang="en-US" dirty="0" err="1"/>
              <a:t>Couchbase</a:t>
            </a:r>
            <a:r>
              <a:rPr lang="en-US" dirty="0"/>
              <a:t> is happy to sponsor the event, please come by the booth if you haven't already</a:t>
            </a:r>
          </a:p>
        </p:txBody>
      </p:sp>
      <p:sp>
        <p:nvSpPr>
          <p:cNvPr id="4" name="Slide Number Placeholder 3"/>
          <p:cNvSpPr>
            <a:spLocks noGrp="1"/>
          </p:cNvSpPr>
          <p:nvPr>
            <p:ph type="sldNum" sz="quarter" idx="10"/>
          </p:nvPr>
        </p:nvSpPr>
        <p:spPr/>
        <p:txBody>
          <a:bodyPr/>
          <a:lstStyle/>
          <a:p>
            <a:fld id="{F39351FC-18D6-4741-8EEB-9FDB1F020AAC}" type="slidenum">
              <a:rPr lang="en-US" smtClean="0"/>
              <a:t>3</a:t>
            </a:fld>
            <a:endParaRPr lang="en-US"/>
          </a:p>
        </p:txBody>
      </p:sp>
    </p:spTree>
    <p:extLst>
      <p:ext uri="{BB962C8B-B14F-4D97-AF65-F5344CB8AC3E}">
        <p14:creationId xmlns:p14="http://schemas.microsoft.com/office/powerpoint/2010/main" val="341286626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Take a quick run through how </a:t>
            </a:r>
            <a:r>
              <a:rPr lang="en-US" dirty="0" err="1"/>
              <a:t>couchbase</a:t>
            </a:r>
            <a:r>
              <a:rPr lang="en-US" dirty="0"/>
              <a:t> handles documents</a:t>
            </a:r>
          </a:p>
          <a:p>
            <a:r>
              <a:rPr lang="en-US" dirty="0"/>
              <a:t>Here are</a:t>
            </a:r>
            <a:r>
              <a:rPr lang="en-US" baseline="0" dirty="0"/>
              <a:t> some new terms in NoSQL</a:t>
            </a:r>
          </a:p>
          <a:p>
            <a:endParaRPr lang="en-US" baseline="0" dirty="0"/>
          </a:p>
          <a:p>
            <a:r>
              <a:rPr lang="en-US" baseline="0" dirty="0"/>
              <a:t>Buckets – is a collections of documents, or equivalent of a database</a:t>
            </a:r>
          </a:p>
          <a:p>
            <a:r>
              <a:rPr lang="en-US" baseline="0" dirty="0"/>
              <a:t>Documents – </a:t>
            </a:r>
            <a:r>
              <a:rPr lang="en-US" baseline="0" dirty="0" err="1"/>
              <a:t>Kinda</a:t>
            </a:r>
            <a:r>
              <a:rPr lang="en-US" baseline="0" dirty="0"/>
              <a:t> like tables, but not</a:t>
            </a:r>
          </a:p>
          <a:p>
            <a:r>
              <a:rPr lang="en-US" baseline="0" dirty="0"/>
              <a:t>Views – map/reduce functions to do interesting queries</a:t>
            </a:r>
          </a:p>
          <a:p>
            <a:r>
              <a:rPr lang="en-US" baseline="0" dirty="0"/>
              <a:t>N1QL – </a:t>
            </a:r>
            <a:r>
              <a:rPr lang="en-US" baseline="0" dirty="0" err="1"/>
              <a:t>Couchbase</a:t>
            </a:r>
            <a:r>
              <a:rPr lang="en-US" baseline="0" dirty="0"/>
              <a:t> has a query language that you can use to query/operate on documents as well</a:t>
            </a:r>
          </a:p>
        </p:txBody>
      </p:sp>
      <p:sp>
        <p:nvSpPr>
          <p:cNvPr id="4" name="Slide Number Placeholder 3"/>
          <p:cNvSpPr>
            <a:spLocks noGrp="1"/>
          </p:cNvSpPr>
          <p:nvPr>
            <p:ph type="sldNum" sz="quarter" idx="10"/>
          </p:nvPr>
        </p:nvSpPr>
        <p:spPr/>
        <p:txBody>
          <a:bodyPr/>
          <a:lstStyle/>
          <a:p>
            <a:fld id="{F39351FC-18D6-4741-8EEB-9FDB1F020AAC}" type="slidenum">
              <a:rPr lang="en-US" smtClean="0"/>
              <a:t>31</a:t>
            </a:fld>
            <a:endParaRPr lang="en-US"/>
          </a:p>
        </p:txBody>
      </p:sp>
    </p:spTree>
    <p:extLst>
      <p:ext uri="{BB962C8B-B14F-4D97-AF65-F5344CB8AC3E}">
        <p14:creationId xmlns:p14="http://schemas.microsoft.com/office/powerpoint/2010/main" val="298792514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a CSV of data</a:t>
            </a:r>
            <a:r>
              <a:rPr lang="en-US" baseline="0" dirty="0"/>
              <a:t> for Swag</a:t>
            </a:r>
          </a:p>
          <a:p>
            <a:endParaRPr lang="en-US" baseline="0" dirty="0"/>
          </a:p>
          <a:p>
            <a:r>
              <a:rPr lang="en-US" baseline="0" dirty="0"/>
              <a:t>There’s a code, title/description, and quantity</a:t>
            </a:r>
          </a:p>
          <a:p>
            <a:endParaRPr lang="en-US" baseline="0" dirty="0"/>
          </a:p>
          <a:p>
            <a:endParaRPr lang="en-US" dirty="0"/>
          </a:p>
        </p:txBody>
      </p:sp>
      <p:sp>
        <p:nvSpPr>
          <p:cNvPr id="4" name="Slide Number Placeholder 3"/>
          <p:cNvSpPr>
            <a:spLocks noGrp="1"/>
          </p:cNvSpPr>
          <p:nvPr>
            <p:ph type="sldNum" sz="quarter" idx="10"/>
          </p:nvPr>
        </p:nvSpPr>
        <p:spPr/>
        <p:txBody>
          <a:bodyPr/>
          <a:lstStyle/>
          <a:p>
            <a:fld id="{F39351FC-18D6-4741-8EEB-9FDB1F020AAC}" type="slidenum">
              <a:rPr lang="en-US" smtClean="0"/>
              <a:t>32</a:t>
            </a:fld>
            <a:endParaRPr lang="en-US"/>
          </a:p>
        </p:txBody>
      </p:sp>
    </p:spTree>
    <p:extLst>
      <p:ext uri="{BB962C8B-B14F-4D97-AF65-F5344CB8AC3E}">
        <p14:creationId xmlns:p14="http://schemas.microsoft.com/office/powerpoint/2010/main" val="27177498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Here’s some C#</a:t>
            </a:r>
            <a:r>
              <a:rPr lang="en-US" baseline="0" dirty="0"/>
              <a:t> that pulls that in and puts it into </a:t>
            </a:r>
            <a:r>
              <a:rPr lang="en-US" baseline="0" dirty="0" err="1"/>
              <a:t>couchbase</a:t>
            </a:r>
            <a:endParaRPr lang="en-US" dirty="0"/>
          </a:p>
        </p:txBody>
      </p:sp>
      <p:sp>
        <p:nvSpPr>
          <p:cNvPr id="4" name="Slide Number Placeholder 3"/>
          <p:cNvSpPr>
            <a:spLocks noGrp="1"/>
          </p:cNvSpPr>
          <p:nvPr>
            <p:ph type="sldNum" sz="quarter" idx="10"/>
          </p:nvPr>
        </p:nvSpPr>
        <p:spPr/>
        <p:txBody>
          <a:bodyPr/>
          <a:lstStyle/>
          <a:p>
            <a:fld id="{F39351FC-18D6-4741-8EEB-9FDB1F020AAC}" type="slidenum">
              <a:rPr lang="en-US" smtClean="0"/>
              <a:t>33</a:t>
            </a:fld>
            <a:endParaRPr lang="en-US"/>
          </a:p>
        </p:txBody>
      </p:sp>
    </p:spTree>
    <p:extLst>
      <p:ext uri="{BB962C8B-B14F-4D97-AF65-F5344CB8AC3E}">
        <p14:creationId xmlns:p14="http://schemas.microsoft.com/office/powerpoint/2010/main" val="311151972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a:t>
            </a:r>
            <a:r>
              <a:rPr lang="en-US" baseline="0" dirty="0"/>
              <a:t>re’s a URL to one or more nodes</a:t>
            </a:r>
          </a:p>
          <a:p>
            <a:r>
              <a:rPr lang="en-US" baseline="0" dirty="0"/>
              <a:t>The bucket name</a:t>
            </a:r>
            <a:endParaRPr lang="en-US" dirty="0"/>
          </a:p>
        </p:txBody>
      </p:sp>
      <p:sp>
        <p:nvSpPr>
          <p:cNvPr id="4" name="Slide Number Placeholder 3"/>
          <p:cNvSpPr>
            <a:spLocks noGrp="1"/>
          </p:cNvSpPr>
          <p:nvPr>
            <p:ph type="sldNum" sz="quarter" idx="10"/>
          </p:nvPr>
        </p:nvSpPr>
        <p:spPr/>
        <p:txBody>
          <a:bodyPr/>
          <a:lstStyle/>
          <a:p>
            <a:fld id="{F39351FC-18D6-4741-8EEB-9FDB1F020AAC}" type="slidenum">
              <a:rPr lang="en-US" smtClean="0"/>
              <a:t>34</a:t>
            </a:fld>
            <a:endParaRPr lang="en-US"/>
          </a:p>
        </p:txBody>
      </p:sp>
    </p:spTree>
    <p:extLst>
      <p:ext uri="{BB962C8B-B14F-4D97-AF65-F5344CB8AC3E}">
        <p14:creationId xmlns:p14="http://schemas.microsoft.com/office/powerpoint/2010/main" val="91561464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Taking the values from the CSV</a:t>
            </a:r>
          </a:p>
          <a:p>
            <a:r>
              <a:rPr lang="en-US" dirty="0"/>
              <a:t>I’m making the swag code into the document key</a:t>
            </a:r>
          </a:p>
          <a:p>
            <a:r>
              <a:rPr lang="en-US" dirty="0"/>
              <a:t>And I’m taking the other values</a:t>
            </a:r>
            <a:r>
              <a:rPr lang="en-US" baseline="0" dirty="0"/>
              <a:t>, stuffing them into an anonymous object (which will be converted to JSON)</a:t>
            </a:r>
          </a:p>
        </p:txBody>
      </p:sp>
      <p:sp>
        <p:nvSpPr>
          <p:cNvPr id="4" name="Slide Number Placeholder 3"/>
          <p:cNvSpPr>
            <a:spLocks noGrp="1"/>
          </p:cNvSpPr>
          <p:nvPr>
            <p:ph type="sldNum" sz="quarter" idx="10"/>
          </p:nvPr>
        </p:nvSpPr>
        <p:spPr/>
        <p:txBody>
          <a:bodyPr/>
          <a:lstStyle/>
          <a:p>
            <a:fld id="{F39351FC-18D6-4741-8EEB-9FDB1F020AAC}" type="slidenum">
              <a:rPr lang="en-US" smtClean="0"/>
              <a:t>35</a:t>
            </a:fld>
            <a:endParaRPr lang="en-US"/>
          </a:p>
        </p:txBody>
      </p:sp>
    </p:spTree>
    <p:extLst>
      <p:ext uri="{BB962C8B-B14F-4D97-AF65-F5344CB8AC3E}">
        <p14:creationId xmlns:p14="http://schemas.microsoft.com/office/powerpoint/2010/main" val="231808370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 screenshot of the </a:t>
            </a:r>
            <a:r>
              <a:rPr lang="en-US" dirty="0" err="1"/>
              <a:t>Couchbase</a:t>
            </a:r>
            <a:r>
              <a:rPr lang="en-US" dirty="0"/>
              <a:t> Console, it’s the admin view</a:t>
            </a:r>
          </a:p>
          <a:p>
            <a:r>
              <a:rPr lang="en-US" dirty="0"/>
              <a:t>And this is what it would look like if you imported into </a:t>
            </a:r>
            <a:r>
              <a:rPr lang="en-US" dirty="0" err="1"/>
              <a:t>Couchbase</a:t>
            </a:r>
            <a:endParaRPr lang="en-US" dirty="0"/>
          </a:p>
        </p:txBody>
      </p:sp>
      <p:sp>
        <p:nvSpPr>
          <p:cNvPr id="4" name="Slide Number Placeholder 3"/>
          <p:cNvSpPr>
            <a:spLocks noGrp="1"/>
          </p:cNvSpPr>
          <p:nvPr>
            <p:ph type="sldNum" sz="quarter" idx="10"/>
          </p:nvPr>
        </p:nvSpPr>
        <p:spPr/>
        <p:txBody>
          <a:bodyPr/>
          <a:lstStyle/>
          <a:p>
            <a:fld id="{F39351FC-18D6-4741-8EEB-9FDB1F020AAC}" type="slidenum">
              <a:rPr lang="en-US" smtClean="0"/>
              <a:t>36</a:t>
            </a:fld>
            <a:endParaRPr lang="en-US"/>
          </a:p>
        </p:txBody>
      </p:sp>
    </p:spTree>
    <p:extLst>
      <p:ext uri="{BB962C8B-B14F-4D97-AF65-F5344CB8AC3E}">
        <p14:creationId xmlns:p14="http://schemas.microsoft.com/office/powerpoint/2010/main" val="122494677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Pull out a single document with a GET statement</a:t>
            </a:r>
          </a:p>
          <a:p>
            <a:endParaRPr lang="en-US" dirty="0"/>
          </a:p>
        </p:txBody>
      </p:sp>
      <p:sp>
        <p:nvSpPr>
          <p:cNvPr id="4" name="Slide Number Placeholder 3"/>
          <p:cNvSpPr>
            <a:spLocks noGrp="1"/>
          </p:cNvSpPr>
          <p:nvPr>
            <p:ph type="sldNum" sz="quarter" idx="10"/>
          </p:nvPr>
        </p:nvSpPr>
        <p:spPr/>
        <p:txBody>
          <a:bodyPr/>
          <a:lstStyle/>
          <a:p>
            <a:fld id="{F39351FC-18D6-4741-8EEB-9FDB1F020AAC}" type="slidenum">
              <a:rPr lang="en-US" smtClean="0"/>
              <a:t>37</a:t>
            </a:fld>
            <a:endParaRPr lang="en-US"/>
          </a:p>
        </p:txBody>
      </p:sp>
    </p:spTree>
    <p:extLst>
      <p:ext uri="{BB962C8B-B14F-4D97-AF65-F5344CB8AC3E}">
        <p14:creationId xmlns:p14="http://schemas.microsoft.com/office/powerpoint/2010/main" val="57275069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39351FC-18D6-4741-8EEB-9FDB1F020AAC}" type="slidenum">
              <a:rPr lang="en-US" smtClean="0"/>
              <a:t>38</a:t>
            </a:fld>
            <a:endParaRPr lang="en-US"/>
          </a:p>
        </p:txBody>
      </p:sp>
    </p:spTree>
    <p:extLst>
      <p:ext uri="{BB962C8B-B14F-4D97-AF65-F5344CB8AC3E}">
        <p14:creationId xmlns:p14="http://schemas.microsoft.com/office/powerpoint/2010/main" val="327015119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Document databases have these operations</a:t>
            </a:r>
            <a:r>
              <a:rPr lang="en-US" baseline="0" dirty="0"/>
              <a:t>, typically simple crud operations</a:t>
            </a:r>
          </a:p>
          <a:p>
            <a:endParaRPr lang="en-US" baseline="0" dirty="0"/>
          </a:p>
          <a:p>
            <a:r>
              <a:rPr lang="en-US" baseline="0" dirty="0"/>
              <a:t>This is (initially) why these databases are called “</a:t>
            </a:r>
            <a:r>
              <a:rPr lang="en-US" baseline="0" dirty="0" err="1"/>
              <a:t>nosql</a:t>
            </a:r>
            <a:r>
              <a:rPr lang="en-US" baseline="0" dirty="0"/>
              <a:t>”, because you aren’t using SQL to do these core operations</a:t>
            </a:r>
          </a:p>
          <a:p>
            <a:endParaRPr lang="en-US" dirty="0"/>
          </a:p>
          <a:p>
            <a:r>
              <a:rPr lang="en-US" dirty="0"/>
              <a:t>Do more</a:t>
            </a:r>
            <a:r>
              <a:rPr lang="en-US" baseline="0" dirty="0"/>
              <a:t> interesting stuff with M/R or with N1QL queries in </a:t>
            </a:r>
            <a:r>
              <a:rPr lang="en-US" baseline="0" dirty="0" err="1"/>
              <a:t>Couchbase</a:t>
            </a:r>
            <a:endParaRPr lang="en-US" baseline="0" dirty="0"/>
          </a:p>
          <a:p>
            <a:endParaRPr lang="en-US" baseline="0" dirty="0"/>
          </a:p>
          <a:p>
            <a:r>
              <a:rPr lang="en-US" baseline="0" dirty="0"/>
              <a:t>Often what we’re doing with relational databases is starting with an object that has hierarchy, and twisting it around to get it to fit into database tables</a:t>
            </a:r>
          </a:p>
          <a:p>
            <a:r>
              <a:rPr lang="en-US" baseline="0" dirty="0"/>
              <a:t>If we can avoid it, why go through that pain of an </a:t>
            </a:r>
            <a:r>
              <a:rPr lang="en-US" baseline="0" dirty="0" err="1"/>
              <a:t>impedence</a:t>
            </a:r>
            <a:r>
              <a:rPr lang="en-US" baseline="0" dirty="0"/>
              <a:t> mismatch? Instead just put the whole thing into a document</a:t>
            </a:r>
            <a:endParaRPr lang="en-US" dirty="0"/>
          </a:p>
        </p:txBody>
      </p:sp>
      <p:sp>
        <p:nvSpPr>
          <p:cNvPr id="4" name="Slide Number Placeholder 3"/>
          <p:cNvSpPr>
            <a:spLocks noGrp="1"/>
          </p:cNvSpPr>
          <p:nvPr>
            <p:ph type="sldNum" sz="quarter" idx="10"/>
          </p:nvPr>
        </p:nvSpPr>
        <p:spPr/>
        <p:txBody>
          <a:bodyPr/>
          <a:lstStyle/>
          <a:p>
            <a:fld id="{F39351FC-18D6-4741-8EEB-9FDB1F020AAC}" type="slidenum">
              <a:rPr lang="en-US" smtClean="0"/>
              <a:t>39</a:t>
            </a:fld>
            <a:endParaRPr lang="en-US"/>
          </a:p>
        </p:txBody>
      </p:sp>
    </p:spTree>
    <p:extLst>
      <p:ext uri="{BB962C8B-B14F-4D97-AF65-F5344CB8AC3E}">
        <p14:creationId xmlns:p14="http://schemas.microsoft.com/office/powerpoint/2010/main" val="152673952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 things that </a:t>
            </a:r>
            <a:r>
              <a:rPr lang="en-US" dirty="0" err="1"/>
              <a:t>couchbase</a:t>
            </a:r>
            <a:r>
              <a:rPr lang="en-US" dirty="0"/>
              <a:t> is good</a:t>
            </a:r>
            <a:r>
              <a:rPr lang="en-US" baseline="0" dirty="0"/>
              <a:t> for</a:t>
            </a:r>
          </a:p>
          <a:p>
            <a:endParaRPr lang="en-US" baseline="0" dirty="0"/>
          </a:p>
          <a:p>
            <a:pPr marL="171450" indent="-171450">
              <a:buFontTx/>
              <a:buChar char="-"/>
            </a:pPr>
            <a:r>
              <a:rPr lang="en-US" baseline="0" dirty="0"/>
              <a:t>Great for dev, less </a:t>
            </a:r>
            <a:r>
              <a:rPr lang="en-US" baseline="0" dirty="0" err="1"/>
              <a:t>impedence</a:t>
            </a:r>
            <a:r>
              <a:rPr lang="en-US" baseline="0" dirty="0"/>
              <a:t> mismatch</a:t>
            </a:r>
          </a:p>
          <a:p>
            <a:pPr marL="171450" indent="-171450">
              <a:buFontTx/>
              <a:buChar char="-"/>
            </a:pPr>
            <a:r>
              <a:rPr lang="en-US" baseline="0" dirty="0"/>
              <a:t>Scales well, works as a cluster, easy to ramp up – just rack up another server, join the cluster, and it redistributes data</a:t>
            </a:r>
          </a:p>
          <a:p>
            <a:pPr marL="171450" indent="-171450">
              <a:buFontTx/>
              <a:buChar char="-"/>
            </a:pPr>
            <a:r>
              <a:rPr lang="en-US" baseline="0" dirty="0"/>
              <a:t>Fast, because there is a built-in cache so you’ll often be reading/writing to RAM and not having to wait on the disk</a:t>
            </a:r>
          </a:p>
          <a:p>
            <a:pPr marL="171450" indent="-171450">
              <a:buFontTx/>
              <a:buChar char="-"/>
            </a:pPr>
            <a:endParaRPr lang="en-US" baseline="0" dirty="0"/>
          </a:p>
          <a:p>
            <a:pPr marL="0" indent="0">
              <a:buFontTx/>
              <a:buNone/>
            </a:pPr>
            <a:r>
              <a:rPr lang="en-US" baseline="0" dirty="0"/>
              <a:t>Drawback: When nodes go down or network splits: highly consistent, but eventually available</a:t>
            </a:r>
          </a:p>
        </p:txBody>
      </p:sp>
      <p:sp>
        <p:nvSpPr>
          <p:cNvPr id="4" name="Slide Number Placeholder 3"/>
          <p:cNvSpPr>
            <a:spLocks noGrp="1"/>
          </p:cNvSpPr>
          <p:nvPr>
            <p:ph type="sldNum" sz="quarter" idx="10"/>
          </p:nvPr>
        </p:nvSpPr>
        <p:spPr/>
        <p:txBody>
          <a:bodyPr/>
          <a:lstStyle/>
          <a:p>
            <a:fld id="{F39351FC-18D6-4741-8EEB-9FDB1F020AAC}" type="slidenum">
              <a:rPr lang="en-US" smtClean="0"/>
              <a:t>41</a:t>
            </a:fld>
            <a:endParaRPr lang="en-US"/>
          </a:p>
        </p:txBody>
      </p:sp>
    </p:spTree>
    <p:extLst>
      <p:ext uri="{BB962C8B-B14F-4D97-AF65-F5344CB8AC3E}">
        <p14:creationId xmlns:p14="http://schemas.microsoft.com/office/powerpoint/2010/main" val="22036747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‘always’ been doing</a:t>
            </a:r>
            <a:r>
              <a:rPr lang="en-US" baseline="0" dirty="0"/>
              <a:t> SQL, anything else must be an aberration?</a:t>
            </a:r>
          </a:p>
          <a:p>
            <a:r>
              <a:rPr lang="en-US" dirty="0"/>
              <a:t>Well I’m not so</a:t>
            </a:r>
            <a:r>
              <a:rPr lang="en-US" baseline="0" dirty="0"/>
              <a:t> sure.</a:t>
            </a:r>
            <a:endParaRPr lang="en-US" dirty="0"/>
          </a:p>
        </p:txBody>
      </p:sp>
      <p:sp>
        <p:nvSpPr>
          <p:cNvPr id="4" name="Slide Number Placeholder 3"/>
          <p:cNvSpPr>
            <a:spLocks noGrp="1"/>
          </p:cNvSpPr>
          <p:nvPr>
            <p:ph type="sldNum" sz="quarter" idx="10"/>
          </p:nvPr>
        </p:nvSpPr>
        <p:spPr/>
        <p:txBody>
          <a:bodyPr/>
          <a:lstStyle/>
          <a:p>
            <a:fld id="{F39351FC-18D6-4741-8EEB-9FDB1F020AAC}" type="slidenum">
              <a:rPr lang="en-US" smtClean="0"/>
              <a:t>5</a:t>
            </a:fld>
            <a:endParaRPr lang="en-US"/>
          </a:p>
        </p:txBody>
      </p:sp>
    </p:spTree>
    <p:extLst>
      <p:ext uri="{BB962C8B-B14F-4D97-AF65-F5344CB8AC3E}">
        <p14:creationId xmlns:p14="http://schemas.microsoft.com/office/powerpoint/2010/main" val="186264290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Consistency</a:t>
            </a:r>
            <a:r>
              <a:rPr lang="en-US" baseline="0" dirty="0"/>
              <a:t> means that even during a network partition, there is only a single up to date copy of the data.</a:t>
            </a:r>
          </a:p>
          <a:p>
            <a:r>
              <a:rPr lang="en-US" dirty="0" err="1"/>
              <a:t>Couchbase</a:t>
            </a:r>
            <a:r>
              <a:rPr lang="en-US" baseline="0" dirty="0"/>
              <a:t> works this way. So, if a node goes down, you can no longer access that document.</a:t>
            </a:r>
          </a:p>
          <a:p>
            <a:endParaRPr lang="en-US" baseline="0" dirty="0"/>
          </a:p>
          <a:p>
            <a:r>
              <a:rPr lang="en-US" baseline="0" dirty="0"/>
              <a:t>That sounds dire, but with </a:t>
            </a:r>
            <a:r>
              <a:rPr lang="en-US" baseline="0" dirty="0" err="1"/>
              <a:t>Couchbase</a:t>
            </a:r>
            <a:r>
              <a:rPr lang="en-US" baseline="0" dirty="0"/>
              <a:t>, there are replica documents stored on other nodes. So, when the nodes goes down, you can get read-only copies. And, </a:t>
            </a:r>
            <a:r>
              <a:rPr lang="en-US" baseline="0" dirty="0" err="1"/>
              <a:t>Couchbase</a:t>
            </a:r>
            <a:r>
              <a:rPr lang="en-US" baseline="0" dirty="0"/>
              <a:t> has an “auto failover” feature. When a node is detected as being down, it can compensate by promoting the replicas to active documents. This does take time, so during that period you do not get availability.</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39351FC-18D6-4741-8EEB-9FDB1F020AA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9944449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Similar to document databases</a:t>
            </a:r>
          </a:p>
          <a:p>
            <a:r>
              <a:rPr lang="en-US" dirty="0"/>
              <a:t>Except</a:t>
            </a:r>
            <a:r>
              <a:rPr lang="en-US" baseline="0" dirty="0"/>
              <a:t> the value is an opaque blob, the database doesn’t care what the value is and doesn’t reason about it</a:t>
            </a:r>
          </a:p>
          <a:p>
            <a:endParaRPr lang="en-US" dirty="0"/>
          </a:p>
        </p:txBody>
      </p:sp>
      <p:sp>
        <p:nvSpPr>
          <p:cNvPr id="4" name="Slide Number Placeholder 3"/>
          <p:cNvSpPr>
            <a:spLocks noGrp="1"/>
          </p:cNvSpPr>
          <p:nvPr>
            <p:ph type="sldNum" sz="quarter" idx="10"/>
          </p:nvPr>
        </p:nvSpPr>
        <p:spPr/>
        <p:txBody>
          <a:bodyPr/>
          <a:lstStyle/>
          <a:p>
            <a:fld id="{F39351FC-18D6-4741-8EEB-9FDB1F020AAC}" type="slidenum">
              <a:rPr lang="en-US" smtClean="0"/>
              <a:t>44</a:t>
            </a:fld>
            <a:endParaRPr lang="en-US"/>
          </a:p>
        </p:txBody>
      </p:sp>
    </p:spTree>
    <p:extLst>
      <p:ext uri="{BB962C8B-B14F-4D97-AF65-F5344CB8AC3E}">
        <p14:creationId xmlns:p14="http://schemas.microsoft.com/office/powerpoint/2010/main" val="311090925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Couchbase</a:t>
            </a:r>
            <a:r>
              <a:rPr lang="en-US" dirty="0"/>
              <a:t> can act as a key/value store</a:t>
            </a:r>
          </a:p>
          <a:p>
            <a:r>
              <a:rPr lang="en-US" dirty="0"/>
              <a:t>Amazon </a:t>
            </a:r>
            <a:r>
              <a:rPr lang="en-US" dirty="0" err="1"/>
              <a:t>dynamodb</a:t>
            </a:r>
            <a:r>
              <a:rPr lang="en-US" baseline="0" dirty="0"/>
              <a:t> is a service from amazon</a:t>
            </a:r>
          </a:p>
          <a:p>
            <a:r>
              <a:rPr lang="en-US" baseline="0" dirty="0" err="1"/>
              <a:t>Redis</a:t>
            </a:r>
            <a:r>
              <a:rPr lang="en-US" baseline="0" dirty="0"/>
              <a:t> is an in-memory data store</a:t>
            </a:r>
          </a:p>
          <a:p>
            <a:r>
              <a:rPr lang="en-US" baseline="0" dirty="0" err="1"/>
              <a:t>Riak</a:t>
            </a:r>
            <a:r>
              <a:rPr lang="en-US" baseline="0" dirty="0"/>
              <a:t>, which is a faithful implementation of the Dynamo paper from Amazon</a:t>
            </a:r>
          </a:p>
          <a:p>
            <a:endParaRPr lang="en-US" dirty="0"/>
          </a:p>
        </p:txBody>
      </p:sp>
      <p:sp>
        <p:nvSpPr>
          <p:cNvPr id="4" name="Slide Number Placeholder 3"/>
          <p:cNvSpPr>
            <a:spLocks noGrp="1"/>
          </p:cNvSpPr>
          <p:nvPr>
            <p:ph type="sldNum" sz="quarter" idx="10"/>
          </p:nvPr>
        </p:nvSpPr>
        <p:spPr/>
        <p:txBody>
          <a:bodyPr/>
          <a:lstStyle/>
          <a:p>
            <a:fld id="{F39351FC-18D6-4741-8EEB-9FDB1F020AAC}" type="slidenum">
              <a:rPr lang="en-US" smtClean="0"/>
              <a:t>45</a:t>
            </a:fld>
            <a:endParaRPr lang="en-US"/>
          </a:p>
        </p:txBody>
      </p:sp>
    </p:spTree>
    <p:extLst>
      <p:ext uri="{BB962C8B-B14F-4D97-AF65-F5344CB8AC3E}">
        <p14:creationId xmlns:p14="http://schemas.microsoft.com/office/powerpoint/2010/main" val="157770248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Mix of</a:t>
            </a:r>
            <a:r>
              <a:rPr lang="en-US" baseline="0" dirty="0"/>
              <a:t> in-memory and distributed data stores</a:t>
            </a:r>
          </a:p>
          <a:p>
            <a:r>
              <a:rPr lang="en-US" baseline="0" dirty="0"/>
              <a:t>Let’s focus on distributed data stores (cross out in-memory caches)</a:t>
            </a:r>
          </a:p>
          <a:p>
            <a:endParaRPr lang="en-US" dirty="0"/>
          </a:p>
        </p:txBody>
      </p:sp>
      <p:sp>
        <p:nvSpPr>
          <p:cNvPr id="4" name="Slide Number Placeholder 3"/>
          <p:cNvSpPr>
            <a:spLocks noGrp="1"/>
          </p:cNvSpPr>
          <p:nvPr>
            <p:ph type="sldNum" sz="quarter" idx="10"/>
          </p:nvPr>
        </p:nvSpPr>
        <p:spPr/>
        <p:txBody>
          <a:bodyPr/>
          <a:lstStyle/>
          <a:p>
            <a:fld id="{F39351FC-18D6-4741-8EEB-9FDB1F020AAC}" type="slidenum">
              <a:rPr lang="en-US" smtClean="0"/>
              <a:t>46</a:t>
            </a:fld>
            <a:endParaRPr lang="en-US"/>
          </a:p>
        </p:txBody>
      </p:sp>
    </p:spTree>
    <p:extLst>
      <p:ext uri="{BB962C8B-B14F-4D97-AF65-F5344CB8AC3E}">
        <p14:creationId xmlns:p14="http://schemas.microsoft.com/office/powerpoint/2010/main" val="399483822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It’s “content agnostic”</a:t>
            </a:r>
          </a:p>
          <a:p>
            <a:endParaRPr lang="en-US" dirty="0"/>
          </a:p>
          <a:p>
            <a:r>
              <a:rPr lang="en-US" dirty="0"/>
              <a:t>It</a:t>
            </a:r>
            <a:r>
              <a:rPr lang="en-US" baseline="0" dirty="0"/>
              <a:t>’s very flexible in what you can store, usually very fast, not terribly flexible for querying</a:t>
            </a:r>
            <a:endParaRPr lang="en-US" dirty="0"/>
          </a:p>
        </p:txBody>
      </p:sp>
      <p:sp>
        <p:nvSpPr>
          <p:cNvPr id="4" name="Slide Number Placeholder 3"/>
          <p:cNvSpPr>
            <a:spLocks noGrp="1"/>
          </p:cNvSpPr>
          <p:nvPr>
            <p:ph type="sldNum" sz="quarter" idx="10"/>
          </p:nvPr>
        </p:nvSpPr>
        <p:spPr/>
        <p:txBody>
          <a:bodyPr/>
          <a:lstStyle/>
          <a:p>
            <a:fld id="{F39351FC-18D6-4741-8EEB-9FDB1F020AAC}" type="slidenum">
              <a:rPr lang="en-US" smtClean="0"/>
              <a:t>47</a:t>
            </a:fld>
            <a:endParaRPr lang="en-US"/>
          </a:p>
        </p:txBody>
      </p:sp>
    </p:spTree>
    <p:extLst>
      <p:ext uri="{BB962C8B-B14F-4D97-AF65-F5344CB8AC3E}">
        <p14:creationId xmlns:p14="http://schemas.microsoft.com/office/powerpoint/2010/main" val="375614006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 not a </a:t>
            </a:r>
            <a:r>
              <a:rPr lang="en-US" dirty="0" err="1"/>
              <a:t>Riak</a:t>
            </a:r>
            <a:r>
              <a:rPr lang="en-US" dirty="0"/>
              <a:t> expert, I’m</a:t>
            </a:r>
            <a:r>
              <a:rPr lang="en-US" baseline="0" dirty="0"/>
              <a:t> not even a </a:t>
            </a:r>
            <a:r>
              <a:rPr lang="en-US" baseline="0" dirty="0" err="1"/>
              <a:t>Riak</a:t>
            </a:r>
            <a:r>
              <a:rPr lang="en-US" baseline="0" dirty="0"/>
              <a:t> user, I’ll try to represent it fairly</a:t>
            </a:r>
          </a:p>
        </p:txBody>
      </p:sp>
      <p:sp>
        <p:nvSpPr>
          <p:cNvPr id="4" name="Slide Number Placeholder 3"/>
          <p:cNvSpPr>
            <a:spLocks noGrp="1"/>
          </p:cNvSpPr>
          <p:nvPr>
            <p:ph type="sldNum" sz="quarter" idx="10"/>
          </p:nvPr>
        </p:nvSpPr>
        <p:spPr/>
        <p:txBody>
          <a:bodyPr/>
          <a:lstStyle/>
          <a:p>
            <a:fld id="{F39351FC-18D6-4741-8EEB-9FDB1F020AAC}" type="slidenum">
              <a:rPr lang="en-US" smtClean="0"/>
              <a:t>48</a:t>
            </a:fld>
            <a:endParaRPr lang="en-US"/>
          </a:p>
        </p:txBody>
      </p:sp>
    </p:spTree>
    <p:extLst>
      <p:ext uri="{BB962C8B-B14F-4D97-AF65-F5344CB8AC3E}">
        <p14:creationId xmlns:p14="http://schemas.microsoft.com/office/powerpoint/2010/main" val="399372973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Connects to </a:t>
            </a:r>
            <a:r>
              <a:rPr lang="en-US" dirty="0" err="1"/>
              <a:t>riak</a:t>
            </a:r>
            <a:endParaRPr lang="en-US" dirty="0"/>
          </a:p>
          <a:p>
            <a:endParaRPr lang="en-US" dirty="0"/>
          </a:p>
          <a:p>
            <a:r>
              <a:rPr lang="en-US" dirty="0"/>
              <a:t>Create a bucket</a:t>
            </a:r>
            <a:r>
              <a:rPr lang="en-US" baseline="0" dirty="0"/>
              <a:t> called ‘actors’</a:t>
            </a:r>
          </a:p>
          <a:p>
            <a:endParaRPr lang="en-US" baseline="0" dirty="0"/>
          </a:p>
          <a:p>
            <a:r>
              <a:rPr lang="en-US" baseline="0" dirty="0"/>
              <a:t>Let’s store actors as the value and the role as the key</a:t>
            </a:r>
          </a:p>
          <a:p>
            <a:endParaRPr lang="en-US" dirty="0"/>
          </a:p>
          <a:p>
            <a:r>
              <a:rPr lang="en-US" dirty="0"/>
              <a:t>“James Bond” =&gt; “Sean Connery”</a:t>
            </a:r>
          </a:p>
        </p:txBody>
      </p:sp>
      <p:sp>
        <p:nvSpPr>
          <p:cNvPr id="4" name="Slide Number Placeholder 3"/>
          <p:cNvSpPr>
            <a:spLocks noGrp="1"/>
          </p:cNvSpPr>
          <p:nvPr>
            <p:ph type="sldNum" sz="quarter" idx="10"/>
          </p:nvPr>
        </p:nvSpPr>
        <p:spPr/>
        <p:txBody>
          <a:bodyPr/>
          <a:lstStyle/>
          <a:p>
            <a:fld id="{F39351FC-18D6-4741-8EEB-9FDB1F020AAC}" type="slidenum">
              <a:rPr lang="en-US" smtClean="0"/>
              <a:t>49</a:t>
            </a:fld>
            <a:endParaRPr lang="en-US"/>
          </a:p>
        </p:txBody>
      </p:sp>
    </p:spTree>
    <p:extLst>
      <p:ext uri="{BB962C8B-B14F-4D97-AF65-F5344CB8AC3E}">
        <p14:creationId xmlns:p14="http://schemas.microsoft.com/office/powerpoint/2010/main" val="66168886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the </a:t>
            </a:r>
            <a:r>
              <a:rPr lang="en-US" dirty="0" err="1"/>
              <a:t>gotcha</a:t>
            </a:r>
            <a:r>
              <a:rPr lang="en-US" dirty="0"/>
              <a:t> with dynamo-style</a:t>
            </a:r>
            <a:r>
              <a:rPr lang="en-US" baseline="0" dirty="0"/>
              <a:t> systems</a:t>
            </a:r>
          </a:p>
          <a:p>
            <a:endParaRPr lang="en-US" dirty="0"/>
          </a:p>
        </p:txBody>
      </p:sp>
      <p:sp>
        <p:nvSpPr>
          <p:cNvPr id="4" name="Slide Number Placeholder 3"/>
          <p:cNvSpPr>
            <a:spLocks noGrp="1"/>
          </p:cNvSpPr>
          <p:nvPr>
            <p:ph type="sldNum" sz="quarter" idx="10"/>
          </p:nvPr>
        </p:nvSpPr>
        <p:spPr/>
        <p:txBody>
          <a:bodyPr/>
          <a:lstStyle/>
          <a:p>
            <a:fld id="{F39351FC-18D6-4741-8EEB-9FDB1F020AAC}" type="slidenum">
              <a:rPr lang="en-US" smtClean="0"/>
              <a:t>51</a:t>
            </a:fld>
            <a:endParaRPr lang="en-US"/>
          </a:p>
        </p:txBody>
      </p:sp>
    </p:spTree>
    <p:extLst>
      <p:ext uri="{BB962C8B-B14F-4D97-AF65-F5344CB8AC3E}">
        <p14:creationId xmlns:p14="http://schemas.microsoft.com/office/powerpoint/2010/main" val="231651508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You’ve got a number of servers and a number</a:t>
            </a:r>
            <a:r>
              <a:rPr lang="en-US" baseline="0" dirty="0"/>
              <a:t> of apps writing to them and reading from them at the same time</a:t>
            </a:r>
          </a:p>
          <a:p>
            <a:r>
              <a:rPr lang="en-US" baseline="0" dirty="0" err="1"/>
              <a:t>Riak</a:t>
            </a:r>
            <a:r>
              <a:rPr lang="en-US" baseline="0" dirty="0"/>
              <a:t> tries its best not to ever refuse a write</a:t>
            </a:r>
          </a:p>
          <a:p>
            <a:endParaRPr lang="en-US" baseline="0" dirty="0"/>
          </a:p>
          <a:p>
            <a:r>
              <a:rPr lang="en-US" baseline="0" dirty="0"/>
              <a:t>So let’s say you lose a bunch of servers, someone tripped over the power cord</a:t>
            </a:r>
          </a:p>
          <a:p>
            <a:r>
              <a:rPr lang="en-US" baseline="0" dirty="0"/>
              <a:t>And </a:t>
            </a:r>
            <a:r>
              <a:rPr lang="en-US" baseline="0" dirty="0" err="1"/>
              <a:t>riak</a:t>
            </a:r>
            <a:r>
              <a:rPr lang="en-US" baseline="0" dirty="0"/>
              <a:t>, </a:t>
            </a:r>
            <a:r>
              <a:rPr lang="en-US" baseline="0" dirty="0" err="1"/>
              <a:t>dynamodb</a:t>
            </a:r>
            <a:r>
              <a:rPr lang="en-US" baseline="0" dirty="0"/>
              <a:t>, </a:t>
            </a:r>
            <a:r>
              <a:rPr lang="en-US" baseline="0" dirty="0" err="1"/>
              <a:t>etc</a:t>
            </a:r>
            <a:r>
              <a:rPr lang="en-US" baseline="0" dirty="0"/>
              <a:t>, will carry on receiving the writes and taking over the workload for now</a:t>
            </a:r>
          </a:p>
          <a:p>
            <a:r>
              <a:rPr lang="en-US" baseline="0" dirty="0"/>
              <a:t>Or maybe there’s a network split; some apps are writing to one half, the other are writing to the other half</a:t>
            </a:r>
          </a:p>
          <a:p>
            <a:r>
              <a:rPr lang="en-US" baseline="0" dirty="0"/>
              <a:t>So you might have conflicting values</a:t>
            </a:r>
          </a:p>
          <a:p>
            <a:endParaRPr lang="en-US" baseline="0" dirty="0"/>
          </a:p>
          <a:p>
            <a:r>
              <a:rPr lang="en-US" baseline="0" dirty="0"/>
              <a:t>With a strongly consistent database, writes could be refused. This is trade-off with something like </a:t>
            </a:r>
            <a:r>
              <a:rPr lang="en-US" baseline="0" dirty="0" err="1"/>
              <a:t>Riak</a:t>
            </a:r>
            <a:endParaRPr lang="en-US" dirty="0"/>
          </a:p>
          <a:p>
            <a:endParaRPr lang="en-US" dirty="0"/>
          </a:p>
          <a:p>
            <a:r>
              <a:rPr lang="en-US" dirty="0"/>
              <a:t>[animation]</a:t>
            </a:r>
          </a:p>
          <a:p>
            <a:endParaRPr lang="en-US" dirty="0"/>
          </a:p>
          <a:p>
            <a:r>
              <a:rPr lang="en-US" dirty="0"/>
              <a:t>So</a:t>
            </a:r>
            <a:r>
              <a:rPr lang="en-US" baseline="0" dirty="0"/>
              <a:t> app 1 writes Sean Connery, app 2 writes Timothy Dalton, and maybe app 3 writes in Roger Moore</a:t>
            </a:r>
          </a:p>
        </p:txBody>
      </p:sp>
      <p:sp>
        <p:nvSpPr>
          <p:cNvPr id="4" name="Slide Number Placeholder 3"/>
          <p:cNvSpPr>
            <a:spLocks noGrp="1"/>
          </p:cNvSpPr>
          <p:nvPr>
            <p:ph type="sldNum" sz="quarter" idx="10"/>
          </p:nvPr>
        </p:nvSpPr>
        <p:spPr/>
        <p:txBody>
          <a:bodyPr/>
          <a:lstStyle/>
          <a:p>
            <a:fld id="{F39351FC-18D6-4741-8EEB-9FDB1F020AAC}" type="slidenum">
              <a:rPr lang="en-US" smtClean="0"/>
              <a:t>52</a:t>
            </a:fld>
            <a:endParaRPr lang="en-US"/>
          </a:p>
        </p:txBody>
      </p:sp>
    </p:spTree>
    <p:extLst>
      <p:ext uri="{BB962C8B-B14F-4D97-AF65-F5344CB8AC3E}">
        <p14:creationId xmlns:p14="http://schemas.microsoft.com/office/powerpoint/2010/main" val="64466684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 the truth is:</a:t>
            </a:r>
            <a:r>
              <a:rPr lang="en-US" baseline="0" dirty="0"/>
              <a:t> there can be only one!</a:t>
            </a:r>
            <a:endParaRPr lang="en-US" dirty="0"/>
          </a:p>
        </p:txBody>
      </p:sp>
      <p:sp>
        <p:nvSpPr>
          <p:cNvPr id="4" name="Slide Number Placeholder 3"/>
          <p:cNvSpPr>
            <a:spLocks noGrp="1"/>
          </p:cNvSpPr>
          <p:nvPr>
            <p:ph type="sldNum" sz="quarter" idx="10"/>
          </p:nvPr>
        </p:nvSpPr>
        <p:spPr/>
        <p:txBody>
          <a:bodyPr/>
          <a:lstStyle/>
          <a:p>
            <a:fld id="{F39351FC-18D6-4741-8EEB-9FDB1F020AAC}" type="slidenum">
              <a:rPr lang="en-US" smtClean="0"/>
              <a:t>53</a:t>
            </a:fld>
            <a:endParaRPr lang="en-US"/>
          </a:p>
        </p:txBody>
      </p:sp>
    </p:spTree>
    <p:extLst>
      <p:ext uri="{BB962C8B-B14F-4D97-AF65-F5344CB8AC3E}">
        <p14:creationId xmlns:p14="http://schemas.microsoft.com/office/powerpoint/2010/main" val="12564872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3200 B.C. we have the first evidence</a:t>
            </a:r>
            <a:r>
              <a:rPr lang="en-US" baseline="0" dirty="0"/>
              <a:t> of human writing</a:t>
            </a:r>
          </a:p>
          <a:p>
            <a:r>
              <a:rPr lang="en-US" baseline="0" dirty="0"/>
              <a:t>Then later the printing press</a:t>
            </a:r>
          </a:p>
          <a:p>
            <a:endParaRPr lang="en-US" baseline="0" dirty="0"/>
          </a:p>
          <a:p>
            <a:r>
              <a:rPr lang="en-US" dirty="0"/>
              <a:t>The first commercial database is in 1960 (SABRE by American Airlines</a:t>
            </a:r>
            <a:r>
              <a:rPr lang="en-US" baseline="0" dirty="0"/>
              <a:t> and IBM making a better way to handle airline ticket bookings</a:t>
            </a:r>
            <a:r>
              <a:rPr lang="en-US" dirty="0"/>
              <a:t>)</a:t>
            </a:r>
          </a:p>
          <a:p>
            <a:r>
              <a:rPr lang="en-US" dirty="0"/>
              <a:t>It was not relational, it was more like a filesystem</a:t>
            </a:r>
            <a:r>
              <a:rPr lang="en-US" baseline="0" dirty="0"/>
              <a:t> hierarchy</a:t>
            </a:r>
          </a:p>
          <a:p>
            <a:endParaRPr lang="en-US" baseline="0" dirty="0"/>
          </a:p>
          <a:p>
            <a:r>
              <a:rPr lang="en-US" baseline="0" dirty="0"/>
              <a:t>1970 – EF </a:t>
            </a:r>
            <a:r>
              <a:rPr lang="en-US" baseline="0" dirty="0" err="1"/>
              <a:t>Codd</a:t>
            </a:r>
            <a:r>
              <a:rPr lang="en-US" baseline="0" dirty="0"/>
              <a:t> proposes the relational </a:t>
            </a:r>
            <a:r>
              <a:rPr lang="en-US" baseline="0" dirty="0" err="1"/>
              <a:t>db</a:t>
            </a:r>
            <a:r>
              <a:rPr lang="en-US" baseline="0" dirty="0"/>
              <a:t> model, and came up with SQL later</a:t>
            </a:r>
          </a:p>
          <a:p>
            <a:endParaRPr lang="en-US" baseline="0" dirty="0"/>
          </a:p>
          <a:p>
            <a:r>
              <a:rPr lang="en-US" baseline="0" dirty="0"/>
              <a:t>1979 – the necessary sacrifices to the dark forces were made and the Oracle database is released </a:t>
            </a:r>
          </a:p>
          <a:p>
            <a:endParaRPr lang="en-US" baseline="0" dirty="0"/>
          </a:p>
          <a:p>
            <a:r>
              <a:rPr lang="en-US" baseline="0" dirty="0"/>
              <a:t>So maybe around 1990, relational databases become “the norm”, about 20-30 years to where we default to stick things in tables</a:t>
            </a:r>
          </a:p>
          <a:p>
            <a:endParaRPr lang="en-US" baseline="0" dirty="0"/>
          </a:p>
          <a:p>
            <a:r>
              <a:rPr lang="en-US" baseline="0" dirty="0"/>
              <a:t>In 2005, people start looking at old ideas (because there’s nothing new underneath the sun), and a document database was created called </a:t>
            </a:r>
            <a:r>
              <a:rPr lang="en-US" baseline="0" dirty="0" err="1"/>
              <a:t>CouchDB</a:t>
            </a:r>
            <a:r>
              <a:rPr lang="en-US" baseline="0" dirty="0"/>
              <a:t> (which was a different spin on Lotus Notes)</a:t>
            </a:r>
          </a:p>
          <a:p>
            <a:endParaRPr lang="en-US" baseline="0" dirty="0"/>
          </a:p>
          <a:p>
            <a:r>
              <a:rPr lang="en-US" baseline="0" dirty="0"/>
              <a:t>2008 – explosion of NoSQL databases, influenced by two academic papers from Google and Amazon, who were losing money because they couldn’t keep relational DBs online – so Amazon created a massively distributed, fault tolerant, highly available, eventually consistent </a:t>
            </a:r>
            <a:r>
              <a:rPr lang="en-US" baseline="0" dirty="0" err="1"/>
              <a:t>db</a:t>
            </a:r>
            <a:r>
              <a:rPr lang="en-US" baseline="0" dirty="0"/>
              <a:t> called Dynamo, and you can use a version of that today, which is called </a:t>
            </a:r>
            <a:r>
              <a:rPr lang="en-US" baseline="0" dirty="0" err="1"/>
              <a:t>DynamoDB</a:t>
            </a:r>
            <a:endParaRPr lang="en-US" baseline="0" dirty="0"/>
          </a:p>
          <a:p>
            <a:endParaRPr lang="en-US" baseline="0" dirty="0"/>
          </a:p>
          <a:p>
            <a:r>
              <a:rPr lang="en-US" baseline="0" dirty="0"/>
              <a:t>So these papers started a lot of open source activity, and we’ll look at those in a bit more detail today</a:t>
            </a:r>
          </a:p>
          <a:p>
            <a:endParaRPr lang="en-US" baseline="0" dirty="0"/>
          </a:p>
          <a:p>
            <a:r>
              <a:rPr lang="en-US" baseline="0" dirty="0"/>
              <a:t>2010 – the heavens open and </a:t>
            </a:r>
            <a:r>
              <a:rPr lang="en-US" baseline="0" dirty="0" err="1"/>
              <a:t>Couchbase</a:t>
            </a:r>
            <a:r>
              <a:rPr lang="en-US" baseline="0" dirty="0"/>
              <a:t> </a:t>
            </a:r>
            <a:r>
              <a:rPr lang="en-US" baseline="0" dirty="0" err="1"/>
              <a:t>decends</a:t>
            </a:r>
            <a:r>
              <a:rPr lang="en-US" baseline="0" dirty="0"/>
              <a:t> to earth (disclaimer, I work for </a:t>
            </a:r>
            <a:r>
              <a:rPr lang="en-US" baseline="0" dirty="0" err="1"/>
              <a:t>Couchbase</a:t>
            </a:r>
            <a:r>
              <a:rPr lang="en-US" baseline="0" dirty="0"/>
              <a:t>)</a:t>
            </a:r>
          </a:p>
          <a:p>
            <a:endParaRPr lang="en-US" baseline="0" dirty="0"/>
          </a:p>
          <a:p>
            <a:endParaRPr lang="en-US" baseline="0" dirty="0"/>
          </a:p>
          <a:p>
            <a:endParaRPr lang="en-US" baseline="0" dirty="0"/>
          </a:p>
          <a:p>
            <a:endParaRPr lang="en-US" baseline="0" dirty="0"/>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F39351FC-18D6-4741-8EEB-9FDB1F020AAC}" type="slidenum">
              <a:rPr lang="en-US" smtClean="0"/>
              <a:t>6</a:t>
            </a:fld>
            <a:endParaRPr lang="en-US"/>
          </a:p>
        </p:txBody>
      </p:sp>
    </p:spTree>
    <p:extLst>
      <p:ext uri="{BB962C8B-B14F-4D97-AF65-F5344CB8AC3E}">
        <p14:creationId xmlns:p14="http://schemas.microsoft.com/office/powerpoint/2010/main" val="312809283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a:t>
            </a:r>
            <a:r>
              <a:rPr lang="en-US" baseline="0" dirty="0"/>
              <a:t> when we’re talking about distributed databases, there’s really only two options, Availability or Consistency</a:t>
            </a:r>
          </a:p>
          <a:p>
            <a:endParaRPr lang="en-US" baseline="0" dirty="0"/>
          </a:p>
          <a:p>
            <a:r>
              <a:rPr lang="en-US" baseline="0" dirty="0"/>
              <a:t>Availability means that when there is a network partition, you can still perform reads and writes on any piece of data</a:t>
            </a:r>
          </a:p>
          <a:p>
            <a:r>
              <a:rPr lang="en-US" baseline="0" dirty="0"/>
              <a:t>Even if that data lived on a server that can no longer be accessed</a:t>
            </a:r>
          </a:p>
          <a:p>
            <a:r>
              <a:rPr lang="en-US" baseline="0" dirty="0"/>
              <a:t>The question is, what happens if that node comes back? There’s potential for a conflict (also known as “siblings”)</a:t>
            </a:r>
          </a:p>
          <a:p>
            <a:r>
              <a:rPr lang="en-US" baseline="0" dirty="0"/>
              <a:t>You can resolve this conflict in a number of ways:  at the database level with timestamp or last-write-wins</a:t>
            </a:r>
          </a:p>
          <a:p>
            <a:r>
              <a:rPr lang="en-US" baseline="0" dirty="0"/>
              <a:t>Or bubble it up to a user</a:t>
            </a:r>
          </a:p>
          <a:p>
            <a:r>
              <a:rPr lang="en-US" baseline="0" dirty="0"/>
              <a:t>Or write some sort of custom merging code</a:t>
            </a:r>
          </a:p>
          <a:p>
            <a:pPr marL="228600" indent="-228600">
              <a:buAutoNum type="arabicParenR"/>
            </a:pPr>
            <a:endParaRPr lang="en-US" baseline="0" dirty="0"/>
          </a:p>
          <a:p>
            <a:pPr marL="0" indent="0">
              <a:buNone/>
            </a:pPr>
            <a:r>
              <a:rPr lang="en-US" baseline="0" dirty="0"/>
              <a:t>If availability is more important that consistency, this is the system you go with.</a:t>
            </a:r>
          </a:p>
        </p:txBody>
      </p:sp>
      <p:sp>
        <p:nvSpPr>
          <p:cNvPr id="4" name="Slide Number Placeholder 3"/>
          <p:cNvSpPr>
            <a:spLocks noGrp="1"/>
          </p:cNvSpPr>
          <p:nvPr>
            <p:ph type="sldNum" sz="quarter" idx="10"/>
          </p:nvPr>
        </p:nvSpPr>
        <p:spPr/>
        <p:txBody>
          <a:bodyPr/>
          <a:lstStyle/>
          <a:p>
            <a:fld id="{F39351FC-18D6-4741-8EEB-9FDB1F020AAC}" type="slidenum">
              <a:rPr lang="en-US" smtClean="0"/>
              <a:t>54</a:t>
            </a:fld>
            <a:endParaRPr lang="en-US"/>
          </a:p>
        </p:txBody>
      </p:sp>
    </p:spTree>
    <p:extLst>
      <p:ext uri="{BB962C8B-B14F-4D97-AF65-F5344CB8AC3E}">
        <p14:creationId xmlns:p14="http://schemas.microsoft.com/office/powerpoint/2010/main" val="165589233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err="1"/>
              <a:t>Riak</a:t>
            </a:r>
            <a:r>
              <a:rPr lang="en-US" baseline="0" dirty="0"/>
              <a:t> has introduced a lot of cool stuff to help with this problem: Version Vectors, explicit siblings, and other stuff</a:t>
            </a:r>
          </a:p>
          <a:p>
            <a:r>
              <a:rPr lang="en-US" baseline="0" dirty="0"/>
              <a:t>But in many cases it’s going to be something that you have to think about, figure out, and fix</a:t>
            </a:r>
          </a:p>
          <a:p>
            <a:r>
              <a:rPr lang="en-US" baseline="0" dirty="0"/>
              <a:t>I would recommend you try out </a:t>
            </a:r>
            <a:r>
              <a:rPr lang="en-US" baseline="0" dirty="0" err="1"/>
              <a:t>Riak</a:t>
            </a:r>
            <a:endParaRPr lang="en-US" baseline="0" dirty="0"/>
          </a:p>
        </p:txBody>
      </p:sp>
      <p:sp>
        <p:nvSpPr>
          <p:cNvPr id="4" name="Slide Number Placeholder 3"/>
          <p:cNvSpPr>
            <a:spLocks noGrp="1"/>
          </p:cNvSpPr>
          <p:nvPr>
            <p:ph type="sldNum" sz="quarter" idx="10"/>
          </p:nvPr>
        </p:nvSpPr>
        <p:spPr/>
        <p:txBody>
          <a:bodyPr/>
          <a:lstStyle/>
          <a:p>
            <a:fld id="{F39351FC-18D6-4741-8EEB-9FDB1F020AAC}" type="slidenum">
              <a:rPr lang="en-US" smtClean="0"/>
              <a:t>55</a:t>
            </a:fld>
            <a:endParaRPr lang="en-US"/>
          </a:p>
        </p:txBody>
      </p:sp>
    </p:spTree>
    <p:extLst>
      <p:ext uri="{BB962C8B-B14F-4D97-AF65-F5344CB8AC3E}">
        <p14:creationId xmlns:p14="http://schemas.microsoft.com/office/powerpoint/2010/main" val="324416874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come</a:t>
            </a:r>
            <a:r>
              <a:rPr lang="en-US" baseline="0" dirty="0"/>
              <a:t> from </a:t>
            </a:r>
            <a:r>
              <a:rPr lang="en-US" baseline="0" dirty="0" err="1"/>
              <a:t>google’s</a:t>
            </a:r>
            <a:r>
              <a:rPr lang="en-US" baseline="0" dirty="0"/>
              <a:t> </a:t>
            </a:r>
            <a:r>
              <a:rPr lang="en-US" baseline="0" dirty="0" err="1"/>
              <a:t>BigTable</a:t>
            </a:r>
            <a:r>
              <a:rPr lang="en-US" baseline="0" dirty="0"/>
              <a:t> paper</a:t>
            </a:r>
          </a:p>
          <a:p>
            <a:r>
              <a:rPr lang="en-US" baseline="0" dirty="0"/>
              <a:t>These are the hard ones</a:t>
            </a:r>
          </a:p>
          <a:p>
            <a:r>
              <a:rPr lang="en-US" baseline="0" dirty="0"/>
              <a:t>Store data in columns instead of rows</a:t>
            </a:r>
          </a:p>
          <a:p>
            <a:endParaRPr lang="en-US" dirty="0"/>
          </a:p>
        </p:txBody>
      </p:sp>
      <p:sp>
        <p:nvSpPr>
          <p:cNvPr id="4" name="Slide Number Placeholder 3"/>
          <p:cNvSpPr>
            <a:spLocks noGrp="1"/>
          </p:cNvSpPr>
          <p:nvPr>
            <p:ph type="sldNum" sz="quarter" idx="10"/>
          </p:nvPr>
        </p:nvSpPr>
        <p:spPr/>
        <p:txBody>
          <a:bodyPr/>
          <a:lstStyle/>
          <a:p>
            <a:fld id="{F39351FC-18D6-4741-8EEB-9FDB1F020AAC}" type="slidenum">
              <a:rPr lang="en-US" smtClean="0"/>
              <a:t>57</a:t>
            </a:fld>
            <a:endParaRPr lang="en-US"/>
          </a:p>
        </p:txBody>
      </p:sp>
    </p:spTree>
    <p:extLst>
      <p:ext uri="{BB962C8B-B14F-4D97-AF65-F5344CB8AC3E}">
        <p14:creationId xmlns:p14="http://schemas.microsoft.com/office/powerpoint/2010/main" val="36692373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are some Columnar databases</a:t>
            </a:r>
          </a:p>
          <a:p>
            <a:endParaRPr lang="en-US" dirty="0"/>
          </a:p>
          <a:p>
            <a:r>
              <a:rPr lang="en-US" dirty="0"/>
              <a:t>For web </a:t>
            </a:r>
            <a:r>
              <a:rPr lang="en-US" dirty="0" err="1"/>
              <a:t>devs</a:t>
            </a:r>
            <a:r>
              <a:rPr lang="en-US" dirty="0"/>
              <a:t> working with open source tools, we focus on these two</a:t>
            </a:r>
          </a:p>
          <a:p>
            <a:endParaRPr lang="en-US" dirty="0"/>
          </a:p>
          <a:p>
            <a:r>
              <a:rPr lang="en-US" dirty="0"/>
              <a:t>Let’s have a very</a:t>
            </a:r>
            <a:r>
              <a:rPr lang="en-US" baseline="0" dirty="0"/>
              <a:t> quick look at </a:t>
            </a:r>
            <a:r>
              <a:rPr lang="en-US" baseline="0" dirty="0" err="1"/>
              <a:t>cassandra</a:t>
            </a:r>
            <a:endParaRPr lang="en-US" dirty="0"/>
          </a:p>
        </p:txBody>
      </p:sp>
      <p:sp>
        <p:nvSpPr>
          <p:cNvPr id="4" name="Slide Number Placeholder 3"/>
          <p:cNvSpPr>
            <a:spLocks noGrp="1"/>
          </p:cNvSpPr>
          <p:nvPr>
            <p:ph type="sldNum" sz="quarter" idx="10"/>
          </p:nvPr>
        </p:nvSpPr>
        <p:spPr/>
        <p:txBody>
          <a:bodyPr/>
          <a:lstStyle/>
          <a:p>
            <a:fld id="{F39351FC-18D6-4741-8EEB-9FDB1F020AAC}" type="slidenum">
              <a:rPr lang="en-US" smtClean="0"/>
              <a:t>58</a:t>
            </a:fld>
            <a:endParaRPr lang="en-US"/>
          </a:p>
        </p:txBody>
      </p:sp>
    </p:spTree>
    <p:extLst>
      <p:ext uri="{BB962C8B-B14F-4D97-AF65-F5344CB8AC3E}">
        <p14:creationId xmlns:p14="http://schemas.microsoft.com/office/powerpoint/2010/main" val="138448990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It’s taken the data model idea</a:t>
            </a:r>
            <a:r>
              <a:rPr lang="en-US" baseline="0" dirty="0"/>
              <a:t> from </a:t>
            </a:r>
            <a:r>
              <a:rPr lang="en-US" baseline="0" dirty="0" err="1"/>
              <a:t>BigTable</a:t>
            </a:r>
            <a:endParaRPr lang="en-US" baseline="0" dirty="0"/>
          </a:p>
          <a:p>
            <a:r>
              <a:rPr lang="en-US" baseline="0" dirty="0"/>
              <a:t>But it’s taken data distribution from the dynamo paper</a:t>
            </a:r>
          </a:p>
          <a:p>
            <a:r>
              <a:rPr lang="en-US" baseline="0" dirty="0"/>
              <a:t>So you’ve got eventual consistency of something like </a:t>
            </a:r>
            <a:r>
              <a:rPr lang="en-US" baseline="0" dirty="0" err="1"/>
              <a:t>Riak</a:t>
            </a:r>
            <a:r>
              <a:rPr lang="en-US" baseline="0" dirty="0"/>
              <a:t> with data model that </a:t>
            </a:r>
            <a:r>
              <a:rPr lang="en-US" baseline="0" dirty="0" err="1"/>
              <a:t>kinda</a:t>
            </a:r>
            <a:r>
              <a:rPr lang="en-US" baseline="0" dirty="0"/>
              <a:t> looks relational but absolutely isn’t</a:t>
            </a:r>
          </a:p>
          <a:p>
            <a:endParaRPr lang="en-US" baseline="0" dirty="0"/>
          </a:p>
          <a:p>
            <a:r>
              <a:rPr lang="en-US" baseline="0" dirty="0" err="1"/>
              <a:t>Keyspaces</a:t>
            </a:r>
            <a:r>
              <a:rPr lang="en-US" baseline="0" dirty="0"/>
              <a:t> are like databases</a:t>
            </a:r>
          </a:p>
          <a:p>
            <a:r>
              <a:rPr lang="en-US" baseline="0" dirty="0"/>
              <a:t>Column Families are a bit like tables</a:t>
            </a:r>
          </a:p>
          <a:p>
            <a:r>
              <a:rPr lang="en-US" baseline="0" dirty="0"/>
              <a:t>Rows are rows, but different than you know them</a:t>
            </a:r>
          </a:p>
          <a:p>
            <a:r>
              <a:rPr lang="en-US" baseline="0" dirty="0"/>
              <a:t>Columns are key-value pairs associated with a row</a:t>
            </a:r>
          </a:p>
          <a:p>
            <a:endParaRPr lang="en-US" dirty="0"/>
          </a:p>
        </p:txBody>
      </p:sp>
      <p:sp>
        <p:nvSpPr>
          <p:cNvPr id="4" name="Slide Number Placeholder 3"/>
          <p:cNvSpPr>
            <a:spLocks noGrp="1"/>
          </p:cNvSpPr>
          <p:nvPr>
            <p:ph type="sldNum" sz="quarter" idx="10"/>
          </p:nvPr>
        </p:nvSpPr>
        <p:spPr/>
        <p:txBody>
          <a:bodyPr/>
          <a:lstStyle/>
          <a:p>
            <a:fld id="{F39351FC-18D6-4741-8EEB-9FDB1F020AAC}" type="slidenum">
              <a:rPr lang="en-US" smtClean="0"/>
              <a:t>59</a:t>
            </a:fld>
            <a:endParaRPr lang="en-US"/>
          </a:p>
        </p:txBody>
      </p:sp>
    </p:spTree>
    <p:extLst>
      <p:ext uri="{BB962C8B-B14F-4D97-AF65-F5344CB8AC3E}">
        <p14:creationId xmlns:p14="http://schemas.microsoft.com/office/powerpoint/2010/main" val="290294843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what does that</a:t>
            </a:r>
            <a:r>
              <a:rPr lang="en-US" baseline="0" dirty="0"/>
              <a:t> actually mean</a:t>
            </a:r>
          </a:p>
          <a:p>
            <a:r>
              <a:rPr lang="en-US" baseline="0" dirty="0"/>
              <a:t>This image borrowed from </a:t>
            </a:r>
            <a:r>
              <a:rPr lang="en-US" baseline="0" dirty="0" err="1"/>
              <a:t>DataStax</a:t>
            </a:r>
            <a:r>
              <a:rPr lang="en-US" baseline="0" dirty="0"/>
              <a:t> website</a:t>
            </a:r>
          </a:p>
          <a:p>
            <a:endParaRPr lang="en-US" baseline="0" dirty="0"/>
          </a:p>
          <a:p>
            <a:r>
              <a:rPr lang="en-US" baseline="0" dirty="0"/>
              <a:t>The </a:t>
            </a:r>
            <a:r>
              <a:rPr lang="en-US" baseline="0" dirty="0" err="1"/>
              <a:t>keyspace</a:t>
            </a:r>
            <a:r>
              <a:rPr lang="en-US" baseline="0" dirty="0"/>
              <a:t> is ‘blog’ (but please don’t use Cassandra to run a blog)</a:t>
            </a:r>
          </a:p>
          <a:p>
            <a:endParaRPr lang="en-US" baseline="0" dirty="0"/>
          </a:p>
        </p:txBody>
      </p:sp>
      <p:sp>
        <p:nvSpPr>
          <p:cNvPr id="4" name="Slide Number Placeholder 3"/>
          <p:cNvSpPr>
            <a:spLocks noGrp="1"/>
          </p:cNvSpPr>
          <p:nvPr>
            <p:ph type="sldNum" sz="quarter" idx="10"/>
          </p:nvPr>
        </p:nvSpPr>
        <p:spPr/>
        <p:txBody>
          <a:bodyPr/>
          <a:lstStyle/>
          <a:p>
            <a:fld id="{F39351FC-18D6-4741-8EEB-9FDB1F020AAC}" type="slidenum">
              <a:rPr lang="en-US" smtClean="0"/>
              <a:t>60</a:t>
            </a:fld>
            <a:endParaRPr lang="en-US"/>
          </a:p>
        </p:txBody>
      </p:sp>
    </p:spTree>
    <p:extLst>
      <p:ext uri="{BB962C8B-B14F-4D97-AF65-F5344CB8AC3E}">
        <p14:creationId xmlns:p14="http://schemas.microsoft.com/office/powerpoint/2010/main" val="293336072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Zoom into column families</a:t>
            </a:r>
          </a:p>
          <a:p>
            <a:r>
              <a:rPr lang="en-US" baseline="0" dirty="0"/>
              <a:t>‘Users’ is a column family (</a:t>
            </a:r>
            <a:r>
              <a:rPr lang="en-US" baseline="0" dirty="0" err="1"/>
              <a:t>kinda</a:t>
            </a:r>
            <a:r>
              <a:rPr lang="en-US" baseline="0" dirty="0"/>
              <a:t> looks like a table)</a:t>
            </a:r>
          </a:p>
          <a:p>
            <a:r>
              <a:rPr lang="en-US" baseline="0" dirty="0"/>
              <a:t>Each row has a key</a:t>
            </a:r>
          </a:p>
          <a:p>
            <a:r>
              <a:rPr lang="en-US" baseline="0" dirty="0"/>
              <a:t>So if we get </a:t>
            </a:r>
            <a:r>
              <a:rPr lang="en-US" baseline="0" dirty="0" err="1"/>
              <a:t>jbellis</a:t>
            </a:r>
            <a:r>
              <a:rPr lang="en-US" baseline="0" dirty="0"/>
              <a:t>, we get name and state, which are columns (k/v pairs associated with the row)</a:t>
            </a:r>
          </a:p>
          <a:p>
            <a:r>
              <a:rPr lang="en-US" baseline="0" dirty="0"/>
              <a:t>They can be anything, each row doesn’t have to have same columns</a:t>
            </a:r>
          </a:p>
          <a:p>
            <a:endParaRPr lang="en-US" baseline="0" dirty="0"/>
          </a:p>
          <a:p>
            <a:r>
              <a:rPr lang="en-US" baseline="0" dirty="0"/>
              <a:t>You can do foreign keys, but manually</a:t>
            </a:r>
          </a:p>
          <a:p>
            <a:endParaRPr lang="en-US" baseline="0" dirty="0"/>
          </a:p>
          <a:p>
            <a:r>
              <a:rPr lang="en-US" baseline="0" dirty="0"/>
              <a:t>It looks relational, but it really has a key/value approach</a:t>
            </a:r>
          </a:p>
          <a:p>
            <a:r>
              <a:rPr lang="en-US" baseline="0" dirty="0"/>
              <a:t>Why do this?</a:t>
            </a:r>
          </a:p>
          <a:p>
            <a:endParaRPr lang="en-US" baseline="0" dirty="0"/>
          </a:p>
          <a:p>
            <a:r>
              <a:rPr lang="en-US" baseline="0" dirty="0"/>
              <a:t>Google likes it for analytics. Instead of updating something in place, you can just add another column (there is an upper limit to columns, but it’s large)</a:t>
            </a:r>
          </a:p>
          <a:p>
            <a:endParaRPr lang="en-US" baseline="0" dirty="0"/>
          </a:p>
          <a:p>
            <a:r>
              <a:rPr lang="en-US" baseline="0" dirty="0"/>
              <a:t>Let’s say we had a gas meter instead of a blog. Gas reader takes a reading every 15 minutes</a:t>
            </a:r>
          </a:p>
          <a:p>
            <a:r>
              <a:rPr lang="en-US" baseline="0" dirty="0"/>
              <a:t>So a column family could be a gas meter</a:t>
            </a:r>
          </a:p>
          <a:p>
            <a:r>
              <a:rPr lang="en-US" baseline="0" dirty="0"/>
              <a:t>A row could be a day</a:t>
            </a:r>
          </a:p>
          <a:p>
            <a:r>
              <a:rPr lang="en-US" baseline="0" dirty="0"/>
              <a:t>Each column would be every 15-minute reading</a:t>
            </a:r>
          </a:p>
          <a:p>
            <a:r>
              <a:rPr lang="en-US" baseline="0" dirty="0"/>
              <a:t>It’s very quick to do an aggregate of row, get an average reading per day, something like that</a:t>
            </a:r>
          </a:p>
          <a:p>
            <a:endParaRPr lang="en-US" baseline="0" dirty="0"/>
          </a:p>
          <a:p>
            <a:endParaRPr lang="en-US" dirty="0"/>
          </a:p>
        </p:txBody>
      </p:sp>
      <p:sp>
        <p:nvSpPr>
          <p:cNvPr id="4" name="Slide Number Placeholder 3"/>
          <p:cNvSpPr>
            <a:spLocks noGrp="1"/>
          </p:cNvSpPr>
          <p:nvPr>
            <p:ph type="sldNum" sz="quarter" idx="10"/>
          </p:nvPr>
        </p:nvSpPr>
        <p:spPr/>
        <p:txBody>
          <a:bodyPr/>
          <a:lstStyle/>
          <a:p>
            <a:fld id="{F39351FC-18D6-4741-8EEB-9FDB1F020AAC}" type="slidenum">
              <a:rPr lang="en-US" smtClean="0"/>
              <a:t>61</a:t>
            </a:fld>
            <a:endParaRPr lang="en-US"/>
          </a:p>
        </p:txBody>
      </p:sp>
    </p:spTree>
    <p:extLst>
      <p:ext uri="{BB962C8B-B14F-4D97-AF65-F5344CB8AC3E}">
        <p14:creationId xmlns:p14="http://schemas.microsoft.com/office/powerpoint/2010/main" val="259483847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an example I took from the datastax.com site</a:t>
            </a:r>
            <a:r>
              <a:rPr lang="en-US" baseline="0" dirty="0"/>
              <a:t> on getting started</a:t>
            </a:r>
          </a:p>
          <a:p>
            <a:endParaRPr lang="en-US" dirty="0"/>
          </a:p>
          <a:p>
            <a:r>
              <a:rPr lang="en-US" dirty="0"/>
              <a:t>This</a:t>
            </a:r>
            <a:r>
              <a:rPr lang="en-US" baseline="0" dirty="0"/>
              <a:t> looks like SQL, but it’s CQL, and it’s more like a subset of SQL: it’s lacking things like JOINs and subqueries</a:t>
            </a:r>
            <a:endParaRPr lang="en-US" dirty="0"/>
          </a:p>
        </p:txBody>
      </p:sp>
      <p:sp>
        <p:nvSpPr>
          <p:cNvPr id="4" name="Slide Number Placeholder 3"/>
          <p:cNvSpPr>
            <a:spLocks noGrp="1"/>
          </p:cNvSpPr>
          <p:nvPr>
            <p:ph type="sldNum" sz="quarter" idx="10"/>
          </p:nvPr>
        </p:nvSpPr>
        <p:spPr/>
        <p:txBody>
          <a:bodyPr/>
          <a:lstStyle/>
          <a:p>
            <a:fld id="{F39351FC-18D6-4741-8EEB-9FDB1F020AAC}" type="slidenum">
              <a:rPr lang="en-US" smtClean="0"/>
              <a:t>62</a:t>
            </a:fld>
            <a:endParaRPr lang="en-US"/>
          </a:p>
        </p:txBody>
      </p:sp>
    </p:spTree>
    <p:extLst>
      <p:ext uri="{BB962C8B-B14F-4D97-AF65-F5344CB8AC3E}">
        <p14:creationId xmlns:p14="http://schemas.microsoft.com/office/powerpoint/2010/main" val="386804027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I’m connecting to the cluster</a:t>
            </a:r>
          </a:p>
          <a:p>
            <a:r>
              <a:rPr lang="en-US" dirty="0"/>
              <a:t>Picking a </a:t>
            </a:r>
            <a:r>
              <a:rPr lang="en-US" dirty="0" err="1"/>
              <a:t>keyspace</a:t>
            </a:r>
            <a:endParaRPr lang="en-US" dirty="0"/>
          </a:p>
          <a:p>
            <a:r>
              <a:rPr lang="en-US" dirty="0"/>
              <a:t>Executing an insert</a:t>
            </a:r>
          </a:p>
          <a:p>
            <a:r>
              <a:rPr lang="en-US" dirty="0"/>
              <a:t>And then selecting out that user and printing it to console</a:t>
            </a:r>
          </a:p>
        </p:txBody>
      </p:sp>
      <p:sp>
        <p:nvSpPr>
          <p:cNvPr id="4" name="Slide Number Placeholder 3"/>
          <p:cNvSpPr>
            <a:spLocks noGrp="1"/>
          </p:cNvSpPr>
          <p:nvPr>
            <p:ph type="sldNum" sz="quarter" idx="10"/>
          </p:nvPr>
        </p:nvSpPr>
        <p:spPr/>
        <p:txBody>
          <a:bodyPr/>
          <a:lstStyle/>
          <a:p>
            <a:fld id="{F39351FC-18D6-4741-8EEB-9FDB1F020AAC}" type="slidenum">
              <a:rPr lang="en-US" smtClean="0"/>
              <a:t>63</a:t>
            </a:fld>
            <a:endParaRPr lang="en-US"/>
          </a:p>
        </p:txBody>
      </p:sp>
    </p:spTree>
    <p:extLst>
      <p:ext uri="{BB962C8B-B14F-4D97-AF65-F5344CB8AC3E}">
        <p14:creationId xmlns:p14="http://schemas.microsoft.com/office/powerpoint/2010/main" val="113333661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Impedance</a:t>
            </a:r>
            <a:r>
              <a:rPr lang="en-US" baseline="0" dirty="0"/>
              <a:t> mismatch – don’t use it for a blog, use it where you need to throw a lot of data quickly, do range queries across large bits of data</a:t>
            </a:r>
          </a:p>
          <a:p>
            <a:r>
              <a:rPr lang="en-US" baseline="0" dirty="0"/>
              <a:t>Scales well – but apparently is an Ops headache, since it uses the JVM</a:t>
            </a:r>
          </a:p>
        </p:txBody>
      </p:sp>
      <p:sp>
        <p:nvSpPr>
          <p:cNvPr id="4" name="Slide Number Placeholder 3"/>
          <p:cNvSpPr>
            <a:spLocks noGrp="1"/>
          </p:cNvSpPr>
          <p:nvPr>
            <p:ph type="sldNum" sz="quarter" idx="10"/>
          </p:nvPr>
        </p:nvSpPr>
        <p:spPr/>
        <p:txBody>
          <a:bodyPr/>
          <a:lstStyle/>
          <a:p>
            <a:fld id="{F39351FC-18D6-4741-8EEB-9FDB1F020AAC}" type="slidenum">
              <a:rPr lang="en-US" smtClean="0"/>
              <a:t>65</a:t>
            </a:fld>
            <a:endParaRPr lang="en-US"/>
          </a:p>
        </p:txBody>
      </p:sp>
    </p:spTree>
    <p:extLst>
      <p:ext uri="{BB962C8B-B14F-4D97-AF65-F5344CB8AC3E}">
        <p14:creationId xmlns:p14="http://schemas.microsoft.com/office/powerpoint/2010/main" val="29181250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That’s why I say this toaster is a NoSQL Toaster!</a:t>
            </a:r>
          </a:p>
          <a:p>
            <a:pPr marL="171450" indent="-171450">
              <a:buFontTx/>
              <a:buChar char="-"/>
            </a:pPr>
            <a:r>
              <a:rPr lang="en-US" baseline="0" dirty="0"/>
              <a:t>I can operate it fully without using any SQL query on it</a:t>
            </a:r>
          </a:p>
          <a:p>
            <a:pPr marL="171450" indent="-171450">
              <a:buFontTx/>
              <a:buChar char="-"/>
            </a:pPr>
            <a:r>
              <a:rPr lang="en-US" baseline="0" dirty="0"/>
              <a:t>It can store data, it’s not tables, it’s bread</a:t>
            </a:r>
          </a:p>
          <a:p>
            <a:pPr marL="171450" indent="-171450">
              <a:buFontTx/>
              <a:buChar char="-"/>
            </a:pPr>
            <a:r>
              <a:rPr lang="en-US" baseline="0" dirty="0"/>
              <a:t>I can get that data back out (as toast)</a:t>
            </a:r>
            <a:endParaRPr lang="en-US" dirty="0"/>
          </a:p>
          <a:p>
            <a:endParaRPr lang="en-US" dirty="0"/>
          </a:p>
          <a:p>
            <a:r>
              <a:rPr lang="en-US" dirty="0"/>
              <a:t>It’s a</a:t>
            </a:r>
            <a:r>
              <a:rPr lang="en-US" baseline="0" dirty="0"/>
              <a:t> good marketing shorthand to say “these databases are different than what we’ve been doing for 30 years”</a:t>
            </a:r>
          </a:p>
          <a:p>
            <a:endParaRPr lang="en-US" baseline="0" dirty="0"/>
          </a:p>
          <a:p>
            <a:r>
              <a:rPr lang="en-US" baseline="0" dirty="0"/>
              <a:t>But defining something by what it’s not – only useful for a little while</a:t>
            </a:r>
          </a:p>
          <a:p>
            <a:endParaRPr lang="en-US" baseline="0" dirty="0"/>
          </a:p>
          <a:p>
            <a:r>
              <a:rPr lang="en-US" baseline="0" dirty="0"/>
              <a:t>So let’s dive in and figure out what NoSQL means?</a:t>
            </a:r>
          </a:p>
        </p:txBody>
      </p:sp>
      <p:sp>
        <p:nvSpPr>
          <p:cNvPr id="4" name="Slide Number Placeholder 3"/>
          <p:cNvSpPr>
            <a:spLocks noGrp="1"/>
          </p:cNvSpPr>
          <p:nvPr>
            <p:ph type="sldNum" sz="quarter" idx="10"/>
          </p:nvPr>
        </p:nvSpPr>
        <p:spPr/>
        <p:txBody>
          <a:bodyPr/>
          <a:lstStyle/>
          <a:p>
            <a:fld id="{F39351FC-18D6-4741-8EEB-9FDB1F020AAC}" type="slidenum">
              <a:rPr lang="en-US" smtClean="0"/>
              <a:t>7</a:t>
            </a:fld>
            <a:endParaRPr lang="en-US"/>
          </a:p>
        </p:txBody>
      </p:sp>
    </p:spTree>
    <p:extLst>
      <p:ext uri="{BB962C8B-B14F-4D97-AF65-F5344CB8AC3E}">
        <p14:creationId xmlns:p14="http://schemas.microsoft.com/office/powerpoint/2010/main" val="218677307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a:t>
            </a:r>
            <a:r>
              <a:rPr lang="en-US" baseline="0" dirty="0"/>
              <a:t> when we’re talking about distributed databases, there’s really only two options, Availability or Consistency</a:t>
            </a:r>
          </a:p>
          <a:p>
            <a:endParaRPr lang="en-US" baseline="0" dirty="0"/>
          </a:p>
          <a:p>
            <a:r>
              <a:rPr lang="en-US" baseline="0" dirty="0"/>
              <a:t>Availability means that when there is a network partition, you can still perform reads and writes on any piece of data</a:t>
            </a:r>
          </a:p>
          <a:p>
            <a:r>
              <a:rPr lang="en-US" baseline="0" dirty="0"/>
              <a:t>Even if that data lived on a server that can no longer be accessed</a:t>
            </a:r>
          </a:p>
          <a:p>
            <a:r>
              <a:rPr lang="en-US" baseline="0" dirty="0"/>
              <a:t>The question is, what happens if that node comes back? There’s potential for a conflict (also known as “siblings”)</a:t>
            </a:r>
          </a:p>
          <a:p>
            <a:r>
              <a:rPr lang="en-US" baseline="0" dirty="0"/>
              <a:t>You can resolve this conflict in a number of ways: </a:t>
            </a:r>
          </a:p>
          <a:p>
            <a:pPr marL="228600" indent="-228600">
              <a:buAutoNum type="arabicParenR"/>
            </a:pPr>
            <a:r>
              <a:rPr lang="en-US" baseline="0" dirty="0"/>
              <a:t>at the database level with timestamp or last-write-wins</a:t>
            </a:r>
          </a:p>
          <a:p>
            <a:pPr marL="228600" indent="-228600">
              <a:buAutoNum type="arabicParenR"/>
            </a:pPr>
            <a:r>
              <a:rPr lang="en-US" baseline="0" dirty="0"/>
              <a:t>At the client level, do a merge or even let the user resolve the conflict, you cannot guarantee that a merge will never have to be handled manually</a:t>
            </a:r>
          </a:p>
          <a:p>
            <a:pPr marL="228600" indent="-228600">
              <a:buAutoNum type="arabicParenR"/>
            </a:pPr>
            <a:endParaRPr lang="en-US" baseline="0" dirty="0"/>
          </a:p>
          <a:p>
            <a:pPr marL="0" indent="0">
              <a:buNone/>
            </a:pPr>
            <a:r>
              <a:rPr lang="en-US" baseline="0" dirty="0"/>
              <a:t>If availability is more important that consistency, this is the system you go with.</a:t>
            </a:r>
          </a:p>
        </p:txBody>
      </p:sp>
      <p:sp>
        <p:nvSpPr>
          <p:cNvPr id="4" name="Slide Number Placeholder 3"/>
          <p:cNvSpPr>
            <a:spLocks noGrp="1"/>
          </p:cNvSpPr>
          <p:nvPr>
            <p:ph type="sldNum" sz="quarter" idx="10"/>
          </p:nvPr>
        </p:nvSpPr>
        <p:spPr/>
        <p:txBody>
          <a:bodyPr/>
          <a:lstStyle/>
          <a:p>
            <a:fld id="{F39351FC-18D6-4741-8EEB-9FDB1F020AAC}" type="slidenum">
              <a:rPr lang="en-US" smtClean="0"/>
              <a:t>66</a:t>
            </a:fld>
            <a:endParaRPr lang="en-US"/>
          </a:p>
        </p:txBody>
      </p:sp>
    </p:spTree>
    <p:extLst>
      <p:ext uri="{BB962C8B-B14F-4D97-AF65-F5344CB8AC3E}">
        <p14:creationId xmlns:p14="http://schemas.microsoft.com/office/powerpoint/2010/main" val="50257630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Really big data: </a:t>
            </a:r>
            <a:r>
              <a:rPr lang="en-US" dirty="0" err="1"/>
              <a:t>Hbase</a:t>
            </a:r>
            <a:r>
              <a:rPr lang="en-US" dirty="0"/>
              <a:t> says “billions of rows times millions of columns”</a:t>
            </a:r>
          </a:p>
        </p:txBody>
      </p:sp>
      <p:sp>
        <p:nvSpPr>
          <p:cNvPr id="4" name="Slide Number Placeholder 3"/>
          <p:cNvSpPr>
            <a:spLocks noGrp="1"/>
          </p:cNvSpPr>
          <p:nvPr>
            <p:ph type="sldNum" sz="quarter" idx="10"/>
          </p:nvPr>
        </p:nvSpPr>
        <p:spPr/>
        <p:txBody>
          <a:bodyPr/>
          <a:lstStyle/>
          <a:p>
            <a:fld id="{F39351FC-18D6-4741-8EEB-9FDB1F020AAC}" type="slidenum">
              <a:rPr lang="en-US" smtClean="0"/>
              <a:t>67</a:t>
            </a:fld>
            <a:endParaRPr lang="en-US"/>
          </a:p>
        </p:txBody>
      </p:sp>
    </p:spTree>
    <p:extLst>
      <p:ext uri="{BB962C8B-B14F-4D97-AF65-F5344CB8AC3E}">
        <p14:creationId xmlns:p14="http://schemas.microsoft.com/office/powerpoint/2010/main" val="248985055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Graph is </a:t>
            </a:r>
            <a:r>
              <a:rPr lang="en-US" dirty="0" err="1"/>
              <a:t>kinda</a:t>
            </a:r>
            <a:r>
              <a:rPr lang="en-US" baseline="0" dirty="0"/>
              <a:t> the odd one out, but worth mentioning</a:t>
            </a:r>
          </a:p>
          <a:p>
            <a:r>
              <a:rPr lang="en-US" baseline="0" dirty="0"/>
              <a:t>The others are trying to store run-of-the-mill data</a:t>
            </a:r>
          </a:p>
          <a:p>
            <a:r>
              <a:rPr lang="en-US" baseline="0" dirty="0"/>
              <a:t>With a graph, you’re storing data, but you’re also storing rich connections between the data</a:t>
            </a:r>
          </a:p>
          <a:p>
            <a:endParaRPr lang="en-US" baseline="0" dirty="0"/>
          </a:p>
        </p:txBody>
      </p:sp>
      <p:sp>
        <p:nvSpPr>
          <p:cNvPr id="4" name="Slide Number Placeholder 3"/>
          <p:cNvSpPr>
            <a:spLocks noGrp="1"/>
          </p:cNvSpPr>
          <p:nvPr>
            <p:ph type="sldNum" sz="quarter" idx="10"/>
          </p:nvPr>
        </p:nvSpPr>
        <p:spPr/>
        <p:txBody>
          <a:bodyPr/>
          <a:lstStyle/>
          <a:p>
            <a:fld id="{F39351FC-18D6-4741-8EEB-9FDB1F020AAC}" type="slidenum">
              <a:rPr lang="en-US" smtClean="0"/>
              <a:t>68</a:t>
            </a:fld>
            <a:endParaRPr lang="en-US"/>
          </a:p>
        </p:txBody>
      </p:sp>
    </p:spTree>
    <p:extLst>
      <p:ext uri="{BB962C8B-B14F-4D97-AF65-F5344CB8AC3E}">
        <p14:creationId xmlns:p14="http://schemas.microsoft.com/office/powerpoint/2010/main" val="102274936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Graph databases are based on the ideas of Euler who a polymath in the 1700s, contributed to math, physics, astronomy, logic, </a:t>
            </a:r>
            <a:r>
              <a:rPr lang="en-US" baseline="0" dirty="0" err="1"/>
              <a:t>etc</a:t>
            </a:r>
            <a:endParaRPr lang="en-US" baseline="0" dirty="0"/>
          </a:p>
          <a:p>
            <a:endParaRPr lang="en-US" baseline="0" dirty="0"/>
          </a:p>
          <a:p>
            <a:r>
              <a:rPr lang="en-US" baseline="0" dirty="0"/>
              <a:t>The “7 bridges of…” problem</a:t>
            </a:r>
          </a:p>
          <a:p>
            <a:endParaRPr lang="en-US" baseline="0" dirty="0"/>
          </a:p>
          <a:p>
            <a:r>
              <a:rPr lang="en-US" baseline="0" dirty="0"/>
              <a:t>So Euler came up with a whole area of math to deal with that problem</a:t>
            </a:r>
          </a:p>
        </p:txBody>
      </p:sp>
      <p:sp>
        <p:nvSpPr>
          <p:cNvPr id="4" name="Slide Number Placeholder 3"/>
          <p:cNvSpPr>
            <a:spLocks noGrp="1"/>
          </p:cNvSpPr>
          <p:nvPr>
            <p:ph type="sldNum" sz="quarter" idx="10"/>
          </p:nvPr>
        </p:nvSpPr>
        <p:spPr/>
        <p:txBody>
          <a:bodyPr/>
          <a:lstStyle/>
          <a:p>
            <a:fld id="{F39351FC-18D6-4741-8EEB-9FDB1F020AAC}" type="slidenum">
              <a:rPr lang="en-US" smtClean="0"/>
              <a:t>69</a:t>
            </a:fld>
            <a:endParaRPr lang="en-US"/>
          </a:p>
        </p:txBody>
      </p:sp>
    </p:spTree>
    <p:extLst>
      <p:ext uri="{BB962C8B-B14F-4D97-AF65-F5344CB8AC3E}">
        <p14:creationId xmlns:p14="http://schemas.microsoft.com/office/powerpoint/2010/main" val="410100318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The problem is this: figure out a walk through the city that would cross each bridge once (and only once). You don’t have to start or stop at the same spot.</a:t>
            </a:r>
          </a:p>
          <a:p>
            <a:endParaRPr lang="en-US" baseline="0"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baseline="0" dirty="0"/>
              <a:t>He proved that there was no way to do that, but in doing so </a:t>
            </a:r>
            <a:r>
              <a:rPr lang="en-US" dirty="0"/>
              <a:t>Euler used</a:t>
            </a:r>
            <a:r>
              <a:rPr lang="en-US" baseline="0" dirty="0"/>
              <a:t> this problem to establish the entire field of graph theory</a:t>
            </a:r>
          </a:p>
        </p:txBody>
      </p:sp>
      <p:sp>
        <p:nvSpPr>
          <p:cNvPr id="4" name="Slide Number Placeholder 3"/>
          <p:cNvSpPr>
            <a:spLocks noGrp="1"/>
          </p:cNvSpPr>
          <p:nvPr>
            <p:ph type="sldNum" sz="quarter" idx="10"/>
          </p:nvPr>
        </p:nvSpPr>
        <p:spPr/>
        <p:txBody>
          <a:bodyPr/>
          <a:lstStyle/>
          <a:p>
            <a:fld id="{F39351FC-18D6-4741-8EEB-9FDB1F020AAC}" type="slidenum">
              <a:rPr lang="en-US" smtClean="0"/>
              <a:t>70</a:t>
            </a:fld>
            <a:endParaRPr lang="en-US"/>
          </a:p>
        </p:txBody>
      </p:sp>
    </p:spTree>
    <p:extLst>
      <p:ext uri="{BB962C8B-B14F-4D97-AF65-F5344CB8AC3E}">
        <p14:creationId xmlns:p14="http://schemas.microsoft.com/office/powerpoint/2010/main" val="41212581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Graph databases are all about the WAY that things are connected together</a:t>
            </a:r>
          </a:p>
          <a:p>
            <a:endParaRPr lang="en-US" dirty="0"/>
          </a:p>
          <a:p>
            <a:r>
              <a:rPr lang="en-US" dirty="0" err="1"/>
              <a:t>CosmosDb</a:t>
            </a:r>
            <a:r>
              <a:rPr lang="en-US" dirty="0"/>
              <a:t> is an azure offering from Microsoft, it’s “multi-model”, so it can act as all the types we’ve talked about as well as graph</a:t>
            </a:r>
          </a:p>
          <a:p>
            <a:r>
              <a:rPr lang="en-US" dirty="0" err="1"/>
              <a:t>OrientDb</a:t>
            </a:r>
            <a:r>
              <a:rPr lang="en-US" dirty="0"/>
              <a:t> is also multi-model, it can act as document database or graph</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39351FC-18D6-4741-8EEB-9FDB1F020AA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0439177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Graph databases are all about the WAY that things are connected together</a:t>
            </a:r>
          </a:p>
          <a:p>
            <a:endParaRPr lang="en-US" dirty="0"/>
          </a:p>
          <a:p>
            <a:r>
              <a:rPr lang="en-US" dirty="0"/>
              <a:t>So this image has some random-looking things</a:t>
            </a:r>
          </a:p>
          <a:p>
            <a:r>
              <a:rPr lang="en-US" dirty="0"/>
              <a:t>Each</a:t>
            </a:r>
            <a:r>
              <a:rPr lang="en-US" baseline="0" dirty="0"/>
              <a:t> of the items are all different things, database only cares about the relationships between them</a:t>
            </a:r>
          </a:p>
          <a:p>
            <a:r>
              <a:rPr lang="en-US" baseline="0" dirty="0"/>
              <a:t>These relationships are directional</a:t>
            </a:r>
          </a:p>
          <a:p>
            <a:endParaRPr lang="en-US" baseline="0" dirty="0"/>
          </a:p>
          <a:p>
            <a:r>
              <a:rPr lang="en-US" baseline="0" dirty="0"/>
              <a:t>So you could ask “give me all the enemies of Luke Skywalker who have appeared in The Force Awakens”</a:t>
            </a:r>
          </a:p>
          <a:p>
            <a:r>
              <a:rPr lang="en-US" baseline="0" dirty="0"/>
              <a:t>Supermarket: “give me all the people who bought baby food and who also bought beer”, decide to give them discounts or coupons, </a:t>
            </a:r>
            <a:r>
              <a:rPr lang="en-US" baseline="0" dirty="0" err="1"/>
              <a:t>etc</a:t>
            </a:r>
            <a:endParaRPr lang="en-US" baseline="0" dirty="0"/>
          </a:p>
          <a:p>
            <a:endParaRPr lang="en-US" dirty="0"/>
          </a:p>
          <a:p>
            <a:r>
              <a:rPr lang="en-US" dirty="0"/>
              <a:t>Images:</a:t>
            </a:r>
          </a:p>
          <a:p>
            <a:r>
              <a:rPr lang="en-US" dirty="0"/>
              <a:t>https://www.flickr.com/photos/mlemos/581278438</a:t>
            </a:r>
          </a:p>
          <a:p>
            <a:r>
              <a:rPr lang="en-US" dirty="0"/>
              <a:t>https://www.flickr.com/photos/pmiaki/5351186496</a:t>
            </a:r>
          </a:p>
          <a:p>
            <a:r>
              <a:rPr lang="en-US" dirty="0"/>
              <a:t>https://commons.wikimedia.org/wiki/File:Starwars-tatooine.jpg</a:t>
            </a:r>
          </a:p>
          <a:p>
            <a:r>
              <a:rPr lang="en-US" dirty="0"/>
              <a:t>https://www.flickr.com/photos/stevetroughton/16889877817</a:t>
            </a:r>
          </a:p>
          <a:p>
            <a:r>
              <a:rPr lang="en-US" dirty="0"/>
              <a:t>https://commons.wikimedia.org/wiki/File:Star_Wars_The_Force_Awakens.jpg</a:t>
            </a:r>
          </a:p>
          <a:p>
            <a:r>
              <a:rPr lang="en-US" dirty="0"/>
              <a:t>https://commons.wikimedia.org/wiki/File:MCM_London_May_15_-_Stormtrooper_(18246218651).jpg</a:t>
            </a:r>
          </a:p>
          <a:p>
            <a:r>
              <a:rPr lang="en-US" dirty="0"/>
              <a:t>https://commons.wikimedia.org/wiki/File:Empirestrikesback2.png</a:t>
            </a:r>
          </a:p>
          <a:p>
            <a:endParaRPr lang="en-US" dirty="0"/>
          </a:p>
          <a:p>
            <a:endParaRPr lang="en-US" dirty="0"/>
          </a:p>
        </p:txBody>
      </p:sp>
      <p:sp>
        <p:nvSpPr>
          <p:cNvPr id="4" name="Slide Number Placeholder 3"/>
          <p:cNvSpPr>
            <a:spLocks noGrp="1"/>
          </p:cNvSpPr>
          <p:nvPr>
            <p:ph type="sldNum" sz="quarter" idx="10"/>
          </p:nvPr>
        </p:nvSpPr>
        <p:spPr/>
        <p:txBody>
          <a:bodyPr/>
          <a:lstStyle/>
          <a:p>
            <a:fld id="{F39351FC-18D6-4741-8EEB-9FDB1F020AAC}" type="slidenum">
              <a:rPr lang="en-US" smtClean="0"/>
              <a:t>72</a:t>
            </a:fld>
            <a:endParaRPr lang="en-US"/>
          </a:p>
        </p:txBody>
      </p:sp>
    </p:spTree>
    <p:extLst>
      <p:ext uri="{BB962C8B-B14F-4D97-AF65-F5344CB8AC3E}">
        <p14:creationId xmlns:p14="http://schemas.microsoft.com/office/powerpoint/2010/main" val="204203180"/>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NoSQL is a term that I have a love/hate relationship with</a:t>
            </a:r>
          </a:p>
          <a:p>
            <a:r>
              <a:rPr lang="en-US" dirty="0"/>
              <a:t>Groups together a bunch of</a:t>
            </a:r>
            <a:r>
              <a:rPr lang="en-US" baseline="0" dirty="0"/>
              <a:t> different databases into one big tent</a:t>
            </a:r>
          </a:p>
          <a:p>
            <a:endParaRPr lang="en-US" dirty="0"/>
          </a:p>
          <a:p>
            <a:r>
              <a:rPr lang="en-US" dirty="0"/>
              <a:t>"NoSQL" may mean something different to someone you're talking to</a:t>
            </a:r>
          </a:p>
          <a:p>
            <a:r>
              <a:rPr lang="en-US" dirty="0"/>
              <a:t>It's more helpful to drill into specifics: document, key/value, </a:t>
            </a:r>
            <a:r>
              <a:rPr lang="en-US" dirty="0" err="1"/>
              <a:t>etc</a:t>
            </a:r>
            <a:endParaRPr lang="en-US" dirty="0"/>
          </a:p>
        </p:txBody>
      </p:sp>
      <p:sp>
        <p:nvSpPr>
          <p:cNvPr id="4" name="Slide Number Placeholder 3"/>
          <p:cNvSpPr>
            <a:spLocks noGrp="1"/>
          </p:cNvSpPr>
          <p:nvPr>
            <p:ph type="sldNum" sz="quarter" idx="10"/>
          </p:nvPr>
        </p:nvSpPr>
        <p:spPr/>
        <p:txBody>
          <a:bodyPr/>
          <a:lstStyle/>
          <a:p>
            <a:fld id="{F39351FC-18D6-4741-8EEB-9FDB1F020AAC}" type="slidenum">
              <a:rPr lang="en-US" smtClean="0"/>
              <a:t>75</a:t>
            </a:fld>
            <a:endParaRPr lang="en-US"/>
          </a:p>
        </p:txBody>
      </p:sp>
    </p:spTree>
    <p:extLst>
      <p:ext uri="{BB962C8B-B14F-4D97-AF65-F5344CB8AC3E}">
        <p14:creationId xmlns:p14="http://schemas.microsoft.com/office/powerpoint/2010/main" val="1316531178"/>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for your next web project, take</a:t>
            </a:r>
            <a:r>
              <a:rPr lang="en-US" baseline="0" dirty="0"/>
              <a:t> a minute to think about the database you’re going to use</a:t>
            </a:r>
          </a:p>
          <a:p>
            <a:r>
              <a:rPr lang="en-US" baseline="0" dirty="0"/>
              <a:t>Don’t use something just because it’s fashionable</a:t>
            </a:r>
          </a:p>
          <a:p>
            <a:r>
              <a:rPr lang="en-US" baseline="0" dirty="0"/>
              <a:t>Don’t use something just because you’ve always used it</a:t>
            </a:r>
          </a:p>
          <a:p>
            <a:r>
              <a:rPr lang="en-US" baseline="0" dirty="0"/>
              <a:t>Consider using multiple data stores</a:t>
            </a:r>
          </a:p>
          <a:p>
            <a:r>
              <a:rPr lang="en-US" baseline="0" dirty="0"/>
              <a:t>Think about what you’re going to need long term</a:t>
            </a:r>
          </a:p>
          <a:p>
            <a:endParaRPr lang="en-US" dirty="0"/>
          </a:p>
          <a:p>
            <a:r>
              <a:rPr lang="en-US" dirty="0"/>
              <a:t>Polyglot persistence</a:t>
            </a:r>
          </a:p>
        </p:txBody>
      </p:sp>
      <p:sp>
        <p:nvSpPr>
          <p:cNvPr id="4" name="Slide Number Placeholder 3"/>
          <p:cNvSpPr>
            <a:spLocks noGrp="1"/>
          </p:cNvSpPr>
          <p:nvPr>
            <p:ph type="sldNum" sz="quarter" idx="10"/>
          </p:nvPr>
        </p:nvSpPr>
        <p:spPr/>
        <p:txBody>
          <a:bodyPr/>
          <a:lstStyle/>
          <a:p>
            <a:fld id="{F39351FC-18D6-4741-8EEB-9FDB1F020AAC}" type="slidenum">
              <a:rPr lang="en-US" smtClean="0"/>
              <a:t>76</a:t>
            </a:fld>
            <a:endParaRPr lang="en-US"/>
          </a:p>
        </p:txBody>
      </p:sp>
    </p:spTree>
    <p:extLst>
      <p:ext uri="{BB962C8B-B14F-4D97-AF65-F5344CB8AC3E}">
        <p14:creationId xmlns:p14="http://schemas.microsoft.com/office/powerpoint/2010/main" val="3400072113"/>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F39351FC-18D6-4741-8EEB-9FDB1F020AAC}"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77</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28891842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Is it because they’re scalable?</a:t>
            </a:r>
          </a:p>
          <a:p>
            <a:endParaRPr lang="en-US" dirty="0"/>
          </a:p>
          <a:p>
            <a:r>
              <a:rPr lang="en-US" dirty="0"/>
              <a:t>Well… not really… not all of them are scalable (and</a:t>
            </a:r>
            <a:r>
              <a:rPr lang="en-US" baseline="0" dirty="0"/>
              <a:t> sometimes they aren’t even if their creators say they are)</a:t>
            </a:r>
            <a:endParaRPr lang="en-US" dirty="0"/>
          </a:p>
          <a:p>
            <a:endParaRPr lang="en-US" dirty="0"/>
          </a:p>
        </p:txBody>
      </p:sp>
      <p:sp>
        <p:nvSpPr>
          <p:cNvPr id="4" name="Slide Number Placeholder 3"/>
          <p:cNvSpPr>
            <a:spLocks noGrp="1"/>
          </p:cNvSpPr>
          <p:nvPr>
            <p:ph type="sldNum" sz="quarter" idx="10"/>
          </p:nvPr>
        </p:nvSpPr>
        <p:spPr/>
        <p:txBody>
          <a:bodyPr/>
          <a:lstStyle/>
          <a:p>
            <a:fld id="{F39351FC-18D6-4741-8EEB-9FDB1F020AAC}" type="slidenum">
              <a:rPr lang="en-US" smtClean="0"/>
              <a:t>8</a:t>
            </a:fld>
            <a:endParaRPr lang="en-US"/>
          </a:p>
        </p:txBody>
      </p:sp>
    </p:spTree>
    <p:extLst>
      <p:ext uri="{BB962C8B-B14F-4D97-AF65-F5344CB8AC3E}">
        <p14:creationId xmlns:p14="http://schemas.microsoft.com/office/powerpoint/2010/main" val="1492566480"/>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39351FC-18D6-4741-8EEB-9FDB1F020AAC}" type="slidenum">
              <a:rPr lang="en-US" smtClean="0"/>
              <a:t>78</a:t>
            </a:fld>
            <a:endParaRPr lang="en-US"/>
          </a:p>
        </p:txBody>
      </p:sp>
    </p:spTree>
    <p:extLst>
      <p:ext uri="{BB962C8B-B14F-4D97-AF65-F5344CB8AC3E}">
        <p14:creationId xmlns:p14="http://schemas.microsoft.com/office/powerpoint/2010/main" val="524045258"/>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nSpc>
                <a:spcPct val="140000"/>
              </a:lnSpc>
              <a:buClr>
                <a:schemeClr val="accent2"/>
              </a:buClr>
              <a:buFont typeface="Arial"/>
              <a:buNone/>
            </a:pPr>
            <a:r>
              <a:rPr lang="en-US" sz="1200" dirty="0">
                <a:latin typeface="+mn-lt"/>
              </a:rPr>
              <a:t>Mongo: Features N1QL, XDCR, Full Text Search, Mobile &amp; Sync. Memory-first architecture and proven, easy scaling.</a:t>
            </a:r>
          </a:p>
          <a:p>
            <a:pPr marL="0" indent="0">
              <a:lnSpc>
                <a:spcPct val="140000"/>
              </a:lnSpc>
              <a:buClr>
                <a:schemeClr val="accent2"/>
              </a:buClr>
              <a:buFont typeface="Arial"/>
              <a:buNone/>
            </a:pPr>
            <a:endParaRPr lang="en-US" sz="1200" dirty="0">
              <a:latin typeface="+mn-lt"/>
            </a:endParaRPr>
          </a:p>
          <a:p>
            <a:pPr marL="0" indent="0">
              <a:lnSpc>
                <a:spcPct val="140000"/>
              </a:lnSpc>
              <a:buClr>
                <a:schemeClr val="accent2"/>
              </a:buClr>
              <a:buFont typeface="Arial"/>
              <a:buNone/>
            </a:pPr>
            <a:r>
              <a:rPr lang="en-US" sz="1200" dirty="0" err="1">
                <a:latin typeface="+mn-lt"/>
              </a:rPr>
              <a:t>CouchDb</a:t>
            </a:r>
            <a:r>
              <a:rPr lang="en-US" sz="1200" dirty="0">
                <a:latin typeface="+mn-lt"/>
              </a:rPr>
              <a:t>: </a:t>
            </a:r>
            <a:r>
              <a:rPr lang="en-US" sz="1200" dirty="0" err="1">
                <a:latin typeface="+mn-lt"/>
              </a:rPr>
              <a:t>Couchbase</a:t>
            </a:r>
            <a:r>
              <a:rPr lang="en-US" sz="1200" dirty="0">
                <a:latin typeface="+mn-lt"/>
              </a:rPr>
              <a:t> started as a whole new piece of software that was basically a combination of </a:t>
            </a:r>
            <a:r>
              <a:rPr lang="en-US" sz="1200" dirty="0" err="1">
                <a:latin typeface="+mn-lt"/>
              </a:rPr>
              <a:t>memcache</a:t>
            </a:r>
            <a:r>
              <a:rPr lang="en-US" sz="1200" dirty="0">
                <a:latin typeface="+mn-lt"/>
              </a:rPr>
              <a:t> and </a:t>
            </a:r>
            <a:r>
              <a:rPr lang="en-US" sz="1200" dirty="0" err="1">
                <a:latin typeface="+mn-lt"/>
              </a:rPr>
              <a:t>CouchDb</a:t>
            </a:r>
            <a:r>
              <a:rPr lang="en-US" sz="1200" dirty="0">
                <a:latin typeface="+mn-lt"/>
              </a:rPr>
              <a:t> a long time ago, but has grown far beyond that. </a:t>
            </a:r>
            <a:r>
              <a:rPr lang="en-US" sz="1200" dirty="0" err="1">
                <a:latin typeface="+mn-lt"/>
              </a:rPr>
              <a:t>Couchbase</a:t>
            </a:r>
            <a:r>
              <a:rPr lang="en-US" sz="1200" dirty="0">
                <a:latin typeface="+mn-lt"/>
              </a:rPr>
              <a:t> isn’t a fork or vice versa. They share an acronym and they are both NoSQL. Like MySQL and SQL Server, for instance.</a:t>
            </a:r>
          </a:p>
          <a:p>
            <a:pPr marL="0" indent="0">
              <a:lnSpc>
                <a:spcPct val="140000"/>
              </a:lnSpc>
              <a:buClr>
                <a:schemeClr val="accent2"/>
              </a:buClr>
              <a:buFont typeface="Arial"/>
              <a:buNone/>
            </a:pPr>
            <a:endParaRPr lang="en-US" sz="1200" dirty="0">
              <a:latin typeface="+mn-lt"/>
            </a:endParaRPr>
          </a:p>
          <a:p>
            <a:pPr marL="0" indent="0">
              <a:lnSpc>
                <a:spcPct val="140000"/>
              </a:lnSpc>
              <a:buClr>
                <a:schemeClr val="accent2"/>
              </a:buClr>
              <a:buFont typeface="Arial"/>
              <a:buNone/>
            </a:pPr>
            <a:r>
              <a:rPr lang="en-US" sz="1200" dirty="0">
                <a:latin typeface="+mn-lt"/>
              </a:rPr>
              <a:t>Open source apache license for community edition, enterprise edition on a faster release schedule, some advanced features, and support license.</a:t>
            </a:r>
          </a:p>
          <a:p>
            <a:pPr marL="0" indent="0">
              <a:lnSpc>
                <a:spcPct val="140000"/>
              </a:lnSpc>
              <a:buClr>
                <a:schemeClr val="accent2"/>
              </a:buClr>
              <a:buFont typeface="Arial"/>
              <a:buNone/>
            </a:pPr>
            <a:endParaRPr lang="en-US" sz="1200" dirty="0">
              <a:latin typeface="+mn-lt"/>
            </a:endParaRPr>
          </a:p>
          <a:p>
            <a:pPr marL="0" indent="0">
              <a:lnSpc>
                <a:spcPct val="140000"/>
              </a:lnSpc>
              <a:buClr>
                <a:schemeClr val="accent2"/>
              </a:buClr>
              <a:buFont typeface="Arial"/>
              <a:buNone/>
            </a:pPr>
            <a:r>
              <a:rPr lang="en-US" sz="1200" dirty="0" err="1">
                <a:latin typeface="+mn-lt"/>
              </a:rPr>
              <a:t>Couchbase</a:t>
            </a:r>
            <a:r>
              <a:rPr lang="en-US" sz="1200" dirty="0">
                <a:latin typeface="+mn-lt"/>
              </a:rPr>
              <a:t> is software you can run in the cloud on a VM or on your own data center. </a:t>
            </a:r>
            <a:r>
              <a:rPr lang="en-US" sz="1200" dirty="0" err="1">
                <a:latin typeface="+mn-lt"/>
              </a:rPr>
              <a:t>CosmosDb</a:t>
            </a:r>
            <a:r>
              <a:rPr lang="en-US" sz="1200" dirty="0">
                <a:latin typeface="+mn-lt"/>
              </a:rPr>
              <a:t> is a manage cloud service, but there is a emulator you can run locally.</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39351FC-18D6-4741-8EEB-9FDB1F020AA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749801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Is it commodity hardware?</a:t>
            </a:r>
          </a:p>
          <a:p>
            <a:endParaRPr lang="en-US" dirty="0"/>
          </a:p>
          <a:p>
            <a:r>
              <a:rPr lang="en-US" dirty="0"/>
              <a:t>A</a:t>
            </a:r>
            <a:r>
              <a:rPr lang="en-US" baseline="0" dirty="0"/>
              <a:t> lot of them can use commodity hardware for flexible and affordable scaling</a:t>
            </a:r>
          </a:p>
          <a:p>
            <a:r>
              <a:rPr lang="en-US" baseline="0" dirty="0"/>
              <a:t>THEY DON’T HAVE TO. Not all NoSQL databases were designed with scaling and commodity in mind.</a:t>
            </a:r>
          </a:p>
          <a:p>
            <a:r>
              <a:rPr lang="en-US" baseline="0" dirty="0"/>
              <a:t>But this is the sort of thing that people mention a lot with </a:t>
            </a:r>
            <a:r>
              <a:rPr lang="en-US" baseline="0" dirty="0" err="1"/>
              <a:t>nosql</a:t>
            </a:r>
            <a:r>
              <a:rPr lang="en-US" baseline="0" dirty="0"/>
              <a:t> </a:t>
            </a:r>
            <a:r>
              <a:rPr lang="en-US" baseline="0" dirty="0" err="1"/>
              <a:t>dbs</a:t>
            </a:r>
            <a:endParaRPr lang="en-US" baseline="0" dirty="0"/>
          </a:p>
          <a:p>
            <a:endParaRPr lang="en-US" dirty="0"/>
          </a:p>
        </p:txBody>
      </p:sp>
      <p:sp>
        <p:nvSpPr>
          <p:cNvPr id="4" name="Slide Number Placeholder 3"/>
          <p:cNvSpPr>
            <a:spLocks noGrp="1"/>
          </p:cNvSpPr>
          <p:nvPr>
            <p:ph type="sldNum" sz="quarter" idx="10"/>
          </p:nvPr>
        </p:nvSpPr>
        <p:spPr/>
        <p:txBody>
          <a:bodyPr/>
          <a:lstStyle/>
          <a:p>
            <a:fld id="{F39351FC-18D6-4741-8EEB-9FDB1F020AAC}" type="slidenum">
              <a:rPr lang="en-US" smtClean="0"/>
              <a:t>9</a:t>
            </a:fld>
            <a:endParaRPr lang="en-US"/>
          </a:p>
        </p:txBody>
      </p:sp>
    </p:spTree>
    <p:extLst>
      <p:ext uri="{BB962C8B-B14F-4D97-AF65-F5344CB8AC3E}">
        <p14:creationId xmlns:p14="http://schemas.microsoft.com/office/powerpoint/2010/main" val="38828914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what is it that defines a NoSQL database?</a:t>
            </a:r>
          </a:p>
          <a:p>
            <a:r>
              <a:rPr lang="en-US" dirty="0"/>
              <a:t>Is it because they’re easy to develop against?</a:t>
            </a:r>
          </a:p>
          <a:p>
            <a:endParaRPr lang="en-US" dirty="0"/>
          </a:p>
          <a:p>
            <a:r>
              <a:rPr lang="en-US" dirty="0"/>
              <a:t>Well… not really… if you try Cassandra, it’s not straightforward totally easy, can still be a bit inflexible</a:t>
            </a:r>
          </a:p>
          <a:p>
            <a:endParaRPr lang="en-US" dirty="0"/>
          </a:p>
          <a:p>
            <a:endParaRPr lang="en-US" dirty="0"/>
          </a:p>
        </p:txBody>
      </p:sp>
      <p:sp>
        <p:nvSpPr>
          <p:cNvPr id="4" name="Slide Number Placeholder 3"/>
          <p:cNvSpPr>
            <a:spLocks noGrp="1"/>
          </p:cNvSpPr>
          <p:nvPr>
            <p:ph type="sldNum" sz="quarter" idx="10"/>
          </p:nvPr>
        </p:nvSpPr>
        <p:spPr/>
        <p:txBody>
          <a:bodyPr/>
          <a:lstStyle/>
          <a:p>
            <a:fld id="{F39351FC-18D6-4741-8EEB-9FDB1F020AAC}" type="slidenum">
              <a:rPr lang="en-US" smtClean="0"/>
              <a:t>10</a:t>
            </a:fld>
            <a:endParaRPr lang="en-US"/>
          </a:p>
        </p:txBody>
      </p:sp>
    </p:spTree>
    <p:extLst>
      <p:ext uri="{BB962C8B-B14F-4D97-AF65-F5344CB8AC3E}">
        <p14:creationId xmlns:p14="http://schemas.microsoft.com/office/powerpoint/2010/main" val="315882770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Dark)">
    <p:bg>
      <p:bgPr>
        <a:solidFill>
          <a:schemeClr val="bg2">
            <a:lumMod val="65000"/>
          </a:schemeClr>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stretch>
            <a:fillRect/>
          </a:stretch>
        </p:blipFill>
        <p:spPr>
          <a:xfrm>
            <a:off x="2921000" y="0"/>
            <a:ext cx="2451100" cy="900945"/>
          </a:xfrm>
          <a:prstGeom prst="rect">
            <a:avLst/>
          </a:prstGeom>
        </p:spPr>
      </p:pic>
      <p:pic>
        <p:nvPicPr>
          <p:cNvPr id="4" name="Picture 3"/>
          <p:cNvPicPr>
            <a:picLocks noChangeAspect="1"/>
          </p:cNvPicPr>
          <p:nvPr userDrawn="1"/>
        </p:nvPicPr>
        <p:blipFill rotWithShape="1">
          <a:blip r:embed="rId3">
            <a:duotone>
              <a:prstClr val="black"/>
              <a:schemeClr val="tx2">
                <a:tint val="45000"/>
                <a:satMod val="400000"/>
              </a:schemeClr>
            </a:duotone>
          </a:blip>
          <a:srcRect t="28396" b="42477"/>
          <a:stretch/>
        </p:blipFill>
        <p:spPr>
          <a:xfrm>
            <a:off x="0" y="3759200"/>
            <a:ext cx="9144000" cy="1384300"/>
          </a:xfrm>
          <a:prstGeom prst="rect">
            <a:avLst/>
          </a:prstGeom>
        </p:spPr>
      </p:pic>
      <p:sp>
        <p:nvSpPr>
          <p:cNvPr id="2" name="Title 1"/>
          <p:cNvSpPr>
            <a:spLocks noGrp="1"/>
          </p:cNvSpPr>
          <p:nvPr>
            <p:ph type="ctrTitle"/>
          </p:nvPr>
        </p:nvSpPr>
        <p:spPr>
          <a:xfrm>
            <a:off x="685800" y="1142387"/>
            <a:ext cx="7772400" cy="1102519"/>
          </a:xfrm>
          <a:effectLst/>
        </p:spPr>
        <p:txBody>
          <a:bodyPr/>
          <a:lstStyle>
            <a:lvl1pPr algn="ctr">
              <a:defRPr sz="4000">
                <a:solidFill>
                  <a:schemeClr val="accent2"/>
                </a:solidFill>
              </a:defRPr>
            </a:lvl1pPr>
          </a:lstStyle>
          <a:p>
            <a:endParaRPr lang="en-US" dirty="0"/>
          </a:p>
        </p:txBody>
      </p:sp>
      <p:sp>
        <p:nvSpPr>
          <p:cNvPr id="3" name="Subtitle 2"/>
          <p:cNvSpPr>
            <a:spLocks noGrp="1"/>
          </p:cNvSpPr>
          <p:nvPr>
            <p:ph type="subTitle" idx="1"/>
          </p:nvPr>
        </p:nvSpPr>
        <p:spPr>
          <a:xfrm>
            <a:off x="1371600" y="2244906"/>
            <a:ext cx="6400800" cy="1088136"/>
          </a:xfrm>
        </p:spPr>
        <p:txBody>
          <a:bodyPr/>
          <a:lstStyle>
            <a:lvl1pPr marL="0" indent="0" algn="ctr">
              <a:buNone/>
              <a:defRPr sz="2000">
                <a:solidFill>
                  <a:srgbClr val="333333"/>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endParaRPr lang="en-US" dirty="0"/>
          </a:p>
        </p:txBody>
      </p:sp>
    </p:spTree>
    <p:extLst>
      <p:ext uri="{BB962C8B-B14F-4D97-AF65-F5344CB8AC3E}">
        <p14:creationId xmlns:p14="http://schemas.microsoft.com/office/powerpoint/2010/main" val="27361293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0" y="171450"/>
            <a:ext cx="8382000" cy="499789"/>
          </a:xfrm>
        </p:spPr>
        <p:txBody>
          <a:bodyPr/>
          <a:lstStyle/>
          <a:p>
            <a:r>
              <a:rPr lang="en-US"/>
              <a:t>Click to edit Master title style</a:t>
            </a:r>
            <a:endParaRPr lang="en-US" dirty="0"/>
          </a:p>
        </p:txBody>
      </p:sp>
      <p:sp>
        <p:nvSpPr>
          <p:cNvPr id="5" name="Text Placeholder 4"/>
          <p:cNvSpPr>
            <a:spLocks noGrp="1"/>
          </p:cNvSpPr>
          <p:nvPr>
            <p:ph type="body" sz="quarter" idx="10"/>
          </p:nvPr>
        </p:nvSpPr>
        <p:spPr>
          <a:xfrm>
            <a:off x="381000" y="1085850"/>
            <a:ext cx="8382000" cy="150041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995483663"/>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381000" y="1085850"/>
            <a:ext cx="8382000" cy="1500411"/>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4" name="Picture 3" descr="MSconfidential.png"/>
          <p:cNvPicPr>
            <a:picLocks noChangeAspect="1"/>
          </p:cNvPicPr>
          <p:nvPr userDrawn="1"/>
        </p:nvPicPr>
        <p:blipFill>
          <a:blip r:embed="rId2"/>
          <a:stretch>
            <a:fillRect/>
          </a:stretch>
        </p:blipFill>
        <p:spPr bwMode="invGray">
          <a:xfrm>
            <a:off x="3550922" y="4857750"/>
            <a:ext cx="2042159" cy="228600"/>
          </a:xfrm>
          <a:prstGeom prst="rect">
            <a:avLst/>
          </a:prstGeom>
        </p:spPr>
      </p:pic>
    </p:spTree>
    <p:extLst>
      <p:ext uri="{BB962C8B-B14F-4D97-AF65-F5344CB8AC3E}">
        <p14:creationId xmlns:p14="http://schemas.microsoft.com/office/powerpoint/2010/main" val="2503845450"/>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81000" y="1085850"/>
            <a:ext cx="4114800" cy="1306512"/>
          </a:xfrm>
        </p:spPr>
        <p:txBody>
          <a:bodyPr/>
          <a:lstStyle>
            <a:lvl1pPr marL="254982" indent="-254982">
              <a:lnSpc>
                <a:spcPct val="90000"/>
              </a:lnSpc>
              <a:defRPr sz="2100"/>
            </a:lvl1pPr>
            <a:lvl2pPr marL="505004" indent="-244068">
              <a:lnSpc>
                <a:spcPct val="90000"/>
              </a:lnSpc>
              <a:defRPr sz="1800"/>
            </a:lvl2pPr>
            <a:lvl3pPr marL="715339" indent="-216288">
              <a:lnSpc>
                <a:spcPct val="90000"/>
              </a:lnSpc>
              <a:defRPr sz="1500"/>
            </a:lvl3pPr>
            <a:lvl4pPr marL="920714" indent="-205375">
              <a:lnSpc>
                <a:spcPct val="90000"/>
              </a:lnSpc>
              <a:defRPr sz="1350"/>
            </a:lvl4pPr>
            <a:lvl5pPr marL="1137002" indent="-210335">
              <a:lnSpc>
                <a:spcPct val="90000"/>
              </a:lnSpc>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8200" y="1085850"/>
            <a:ext cx="4114800" cy="1306512"/>
          </a:xfrm>
        </p:spPr>
        <p:txBody>
          <a:bodyPr/>
          <a:lstStyle>
            <a:lvl1pPr marL="260936" indent="-260936">
              <a:lnSpc>
                <a:spcPct val="90000"/>
              </a:lnSpc>
              <a:defRPr sz="2100"/>
            </a:lvl1pPr>
            <a:lvl2pPr marL="505004" indent="-254982">
              <a:lnSpc>
                <a:spcPct val="90000"/>
              </a:lnSpc>
              <a:defRPr sz="1800"/>
            </a:lvl2pPr>
            <a:lvl3pPr marL="721292" indent="-227202">
              <a:lnSpc>
                <a:spcPct val="90000"/>
              </a:lnSpc>
              <a:defRPr sz="1500"/>
            </a:lvl3pPr>
            <a:lvl4pPr marL="920714" indent="-199422">
              <a:lnSpc>
                <a:spcPct val="90000"/>
              </a:lnSpc>
              <a:defRPr sz="1350"/>
            </a:lvl4pPr>
            <a:lvl5pPr marL="1137002" indent="-205375">
              <a:lnSpc>
                <a:spcPct val="90000"/>
              </a:lnSpc>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634875975"/>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381000" y="1345538"/>
            <a:ext cx="4114800" cy="259686"/>
          </a:xfrm>
        </p:spPr>
        <p:txBody>
          <a:bodyPr anchor="b"/>
          <a:lstStyle>
            <a:lvl1pPr marL="0" indent="0">
              <a:lnSpc>
                <a:spcPct val="90000"/>
              </a:lnSpc>
              <a:spcBef>
                <a:spcPts val="0"/>
              </a:spcBef>
              <a:buNone/>
              <a:defRPr sz="1875" b="1"/>
            </a:lvl1pPr>
            <a:lvl2pPr marL="342887" indent="0">
              <a:buNone/>
              <a:defRPr sz="1500" b="1"/>
            </a:lvl2pPr>
            <a:lvl3pPr marL="685772" indent="0">
              <a:buNone/>
              <a:defRPr sz="1350" b="1"/>
            </a:lvl3pPr>
            <a:lvl4pPr marL="1028659" indent="0">
              <a:buNone/>
              <a:defRPr sz="1200" b="1"/>
            </a:lvl4pPr>
            <a:lvl5pPr marL="1371545" indent="0">
              <a:buNone/>
              <a:defRPr sz="1200" b="1"/>
            </a:lvl5pPr>
            <a:lvl6pPr marL="1714432" indent="0">
              <a:buNone/>
              <a:defRPr sz="1200" b="1"/>
            </a:lvl6pPr>
            <a:lvl7pPr marL="2057318" indent="0">
              <a:buNone/>
              <a:defRPr sz="1200" b="1"/>
            </a:lvl7pPr>
            <a:lvl8pPr marL="2400204" indent="0">
              <a:buNone/>
              <a:defRPr sz="1200" b="1"/>
            </a:lvl8pPr>
            <a:lvl9pPr marL="2743091" indent="0">
              <a:buNone/>
              <a:defRPr sz="1200" b="1"/>
            </a:lvl9pPr>
          </a:lstStyle>
          <a:p>
            <a:pPr lvl="0"/>
            <a:r>
              <a:rPr lang="en-US"/>
              <a:t>Click to edit Master text styles</a:t>
            </a:r>
          </a:p>
        </p:txBody>
      </p:sp>
      <p:sp>
        <p:nvSpPr>
          <p:cNvPr id="4" name="Content Placeholder 3"/>
          <p:cNvSpPr>
            <a:spLocks noGrp="1"/>
          </p:cNvSpPr>
          <p:nvPr>
            <p:ph sz="half" idx="2"/>
          </p:nvPr>
        </p:nvSpPr>
        <p:spPr>
          <a:xfrm>
            <a:off x="380999" y="1704492"/>
            <a:ext cx="4114800" cy="1153008"/>
          </a:xfrm>
        </p:spPr>
        <p:txBody>
          <a:bodyPr/>
          <a:lstStyle>
            <a:lvl1pPr marL="211328" indent="-211328">
              <a:defRPr sz="1725"/>
            </a:lvl1pPr>
            <a:lvl2pPr marL="421664" indent="-199422">
              <a:defRPr sz="1500"/>
            </a:lvl2pPr>
            <a:lvl3pPr marL="610172" indent="-182555">
              <a:defRPr sz="1350"/>
            </a:lvl3pPr>
            <a:lvl4pPr marL="787766" indent="-171642">
              <a:defRPr sz="1275"/>
            </a:lvl4pPr>
            <a:lvl5pPr marL="959408" indent="-154775">
              <a:defRPr sz="1275"/>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45982" y="1345538"/>
            <a:ext cx="4117019" cy="259686"/>
          </a:xfrm>
        </p:spPr>
        <p:txBody>
          <a:bodyPr anchor="b"/>
          <a:lstStyle>
            <a:lvl1pPr marL="0" indent="0">
              <a:lnSpc>
                <a:spcPct val="90000"/>
              </a:lnSpc>
              <a:spcBef>
                <a:spcPts val="0"/>
              </a:spcBef>
              <a:buNone/>
              <a:defRPr sz="1875" b="1"/>
            </a:lvl1pPr>
            <a:lvl2pPr marL="342887" indent="0">
              <a:buNone/>
              <a:defRPr sz="1500" b="1"/>
            </a:lvl2pPr>
            <a:lvl3pPr marL="685772" indent="0">
              <a:buNone/>
              <a:defRPr sz="1350" b="1"/>
            </a:lvl3pPr>
            <a:lvl4pPr marL="1028659" indent="0">
              <a:buNone/>
              <a:defRPr sz="1200" b="1"/>
            </a:lvl4pPr>
            <a:lvl5pPr marL="1371545" indent="0">
              <a:buNone/>
              <a:defRPr sz="1200" b="1"/>
            </a:lvl5pPr>
            <a:lvl6pPr marL="1714432" indent="0">
              <a:buNone/>
              <a:defRPr sz="1200" b="1"/>
            </a:lvl6pPr>
            <a:lvl7pPr marL="2057318" indent="0">
              <a:buNone/>
              <a:defRPr sz="1200" b="1"/>
            </a:lvl7pPr>
            <a:lvl8pPr marL="2400204" indent="0">
              <a:buNone/>
              <a:defRPr sz="1200" b="1"/>
            </a:lvl8pPr>
            <a:lvl9pPr marL="2743091"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1704492"/>
            <a:ext cx="4117974" cy="1153008"/>
          </a:xfrm>
        </p:spPr>
        <p:txBody>
          <a:bodyPr/>
          <a:lstStyle>
            <a:lvl1pPr marL="222241" indent="-222241">
              <a:defRPr sz="1725"/>
            </a:lvl1pPr>
            <a:lvl2pPr marL="427616" indent="-205375">
              <a:defRPr sz="1500"/>
            </a:lvl2pPr>
            <a:lvl3pPr marL="616124" indent="-183548">
              <a:defRPr sz="1350"/>
            </a:lvl3pPr>
            <a:lvl4pPr marL="787766" indent="-177595">
              <a:defRPr sz="1275"/>
            </a:lvl4pPr>
            <a:lvl5pPr marL="959408" indent="-165689">
              <a:defRPr sz="1275"/>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383233725"/>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360604394"/>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79458242"/>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WALKIN - Prints in GRAYSCALE">
    <p:bg bwMode="ltGray">
      <p:bgPr>
        <a:gradFill>
          <a:gsLst>
            <a:gs pos="0">
              <a:schemeClr val="tx1"/>
            </a:gs>
            <a:gs pos="50000">
              <a:srgbClr val="0070C0"/>
            </a:gs>
            <a:gs pos="100000">
              <a:srgbClr val="7030A0"/>
            </a:gs>
          </a:gsLst>
          <a:lin ang="2700000" scaled="0"/>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1840805"/>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No Camera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lgn="ctr">
              <a:defRPr baseline="0"/>
            </a:lvl1pPr>
          </a:lstStyle>
          <a:p>
            <a:r>
              <a:rPr lang="en-US" dirty="0"/>
              <a:t>Please Be Courteous!</a:t>
            </a:r>
          </a:p>
        </p:txBody>
      </p:sp>
      <p:pic>
        <p:nvPicPr>
          <p:cNvPr id="5" name="Picture 5" descr="C:\Users\monical\Desktop\ADMIN\DVD_ART34\Artwork_Imagery\Icons - Illustrations\_WINDOWS VISTA ICONS\Cell mobile smart phone smartphone.png"/>
          <p:cNvPicPr>
            <a:picLocks noChangeAspect="1" noChangeArrowheads="1"/>
          </p:cNvPicPr>
          <p:nvPr userDrawn="1"/>
        </p:nvPicPr>
        <p:blipFill>
          <a:blip r:embed="rId2"/>
          <a:stretch>
            <a:fillRect/>
          </a:stretch>
        </p:blipFill>
        <p:spPr bwMode="auto">
          <a:xfrm>
            <a:off x="3505201" y="1456954"/>
            <a:ext cx="1791197" cy="1343396"/>
          </a:xfrm>
          <a:prstGeom prst="rect">
            <a:avLst/>
          </a:prstGeom>
          <a:noFill/>
          <a:ln>
            <a:noFill/>
          </a:ln>
        </p:spPr>
      </p:pic>
      <p:pic>
        <p:nvPicPr>
          <p:cNvPr id="10" name="Picture 9" descr="C:\Users\monical\Desktop\ADMIN\DVD_ART34\Artwork_Imagery\Icons - Illustrations\_WINDOWS SERVER ICONS\Symbols\X don't no not okay approved bad.png"/>
          <p:cNvPicPr>
            <a:picLocks noChangeAspect="1" noChangeArrowheads="1"/>
          </p:cNvPicPr>
          <p:nvPr userDrawn="1"/>
        </p:nvPicPr>
        <p:blipFill>
          <a:blip r:embed="rId3"/>
          <a:stretch>
            <a:fillRect/>
          </a:stretch>
        </p:blipFill>
        <p:spPr bwMode="auto">
          <a:xfrm>
            <a:off x="3995749" y="1766041"/>
            <a:ext cx="945153" cy="638975"/>
          </a:xfrm>
          <a:prstGeom prst="rect">
            <a:avLst/>
          </a:prstGeom>
          <a:noFill/>
          <a:ln>
            <a:noFill/>
          </a:ln>
        </p:spPr>
      </p:pic>
      <p:sp>
        <p:nvSpPr>
          <p:cNvPr id="12" name="Rectangle 1"/>
          <p:cNvSpPr>
            <a:spLocks noChangeArrowheads="1"/>
          </p:cNvSpPr>
          <p:nvPr userDrawn="1"/>
        </p:nvSpPr>
        <p:spPr bwMode="auto">
          <a:xfrm>
            <a:off x="732424" y="3714477"/>
            <a:ext cx="7679152" cy="1086124"/>
          </a:xfrm>
          <a:prstGeom prst="rect">
            <a:avLst/>
          </a:prstGeom>
          <a:noFill/>
          <a:ln w="9525">
            <a:noFill/>
            <a:miter lim="800000"/>
            <a:headEnd/>
            <a:tailEnd/>
          </a:ln>
          <a:effectLst/>
        </p:spPr>
        <p:txBody>
          <a:bodyPr vert="horz" wrap="none" lIns="68580" tIns="34290" rIns="68580" bIns="34290" numCol="1" anchor="ctr" anchorCtr="0" compatLnSpc="1">
            <a:prstTxWarp prst="textNoShape">
              <a:avLst/>
            </a:prstTxWarp>
            <a:noAutofit/>
          </a:bodyPr>
          <a:lstStyle/>
          <a:p>
            <a:pPr marL="0" marR="0" lvl="0" indent="0" algn="ctr" defTabSz="685800" rtl="0" eaLnBrk="1" fontAlgn="base" latinLnBrk="0" hangingPunct="1">
              <a:lnSpc>
                <a:spcPct val="150000"/>
              </a:lnSpc>
              <a:spcBef>
                <a:spcPct val="0"/>
              </a:spcBef>
              <a:spcAft>
                <a:spcPct val="0"/>
              </a:spcAft>
              <a:buClrTx/>
              <a:buSzTx/>
              <a:buFontTx/>
              <a:buNone/>
              <a:tabLst/>
            </a:pPr>
            <a:r>
              <a:rPr kumimoji="0" lang="en-US" sz="1350" b="0" i="1" u="none" strike="noStrike" cap="none" normalizeH="0" baseline="0" dirty="0">
                <a:ln>
                  <a:noFill/>
                </a:ln>
                <a:gradFill>
                  <a:gsLst>
                    <a:gs pos="0">
                      <a:schemeClr val="tx1"/>
                    </a:gs>
                    <a:gs pos="50000">
                      <a:schemeClr val="tx1"/>
                    </a:gs>
                  </a:gsLst>
                  <a:lin ang="5400000" scaled="0"/>
                </a:gradFill>
                <a:effectLst/>
                <a:latin typeface="+mn-lt"/>
                <a:ea typeface="Calibri" pitchFamily="34" charset="0"/>
                <a:cs typeface="Arial" pitchFamily="34" charset="0"/>
              </a:rPr>
              <a:t>Please be courteous to your fellow attendees</a:t>
            </a:r>
          </a:p>
          <a:p>
            <a:pPr marL="0" marR="0" lvl="0" indent="0" algn="ctr" defTabSz="685800" rtl="0" eaLnBrk="1" fontAlgn="base" latinLnBrk="0" hangingPunct="1">
              <a:lnSpc>
                <a:spcPct val="150000"/>
              </a:lnSpc>
              <a:spcBef>
                <a:spcPct val="0"/>
              </a:spcBef>
              <a:spcAft>
                <a:spcPct val="0"/>
              </a:spcAft>
              <a:buClrTx/>
              <a:buSzTx/>
              <a:buFontTx/>
              <a:buNone/>
              <a:tabLst/>
            </a:pPr>
            <a:r>
              <a:rPr kumimoji="0" lang="en-US" sz="1350" b="0" i="1" u="none" strike="noStrike" cap="none" normalizeH="0" baseline="0" dirty="0">
                <a:ln>
                  <a:noFill/>
                </a:ln>
                <a:gradFill>
                  <a:gsLst>
                    <a:gs pos="0">
                      <a:schemeClr val="tx1"/>
                    </a:gs>
                    <a:gs pos="50000">
                      <a:schemeClr val="tx1"/>
                    </a:gs>
                  </a:gsLst>
                  <a:lin ang="5400000" scaled="0"/>
                </a:gradFill>
                <a:effectLst/>
                <a:latin typeface="+mn-lt"/>
                <a:ea typeface="Calibri" pitchFamily="34" charset="0"/>
                <a:cs typeface="Arial" pitchFamily="34" charset="0"/>
              </a:rPr>
              <a:t>and</a:t>
            </a:r>
          </a:p>
          <a:p>
            <a:pPr marL="0" marR="0" lvl="0" indent="0" algn="ctr" defTabSz="685800" rtl="0" eaLnBrk="1" fontAlgn="base" latinLnBrk="0" hangingPunct="1">
              <a:lnSpc>
                <a:spcPct val="150000"/>
              </a:lnSpc>
              <a:spcBef>
                <a:spcPct val="0"/>
              </a:spcBef>
              <a:spcAft>
                <a:spcPct val="0"/>
              </a:spcAft>
              <a:buClrTx/>
              <a:buSzTx/>
              <a:buFontTx/>
              <a:buNone/>
              <a:tabLst/>
            </a:pPr>
            <a:r>
              <a:rPr kumimoji="0" lang="en-US" sz="1350" b="0" i="1" u="none" strike="noStrike" cap="none" normalizeH="0" baseline="0" dirty="0">
                <a:ln>
                  <a:noFill/>
                </a:ln>
                <a:gradFill>
                  <a:gsLst>
                    <a:gs pos="0">
                      <a:schemeClr val="tx1"/>
                    </a:gs>
                    <a:gs pos="50000">
                      <a:schemeClr val="tx1"/>
                    </a:gs>
                  </a:gsLst>
                  <a:lin ang="5400000" scaled="0"/>
                </a:gradFill>
                <a:effectLst/>
                <a:latin typeface="+mn-lt"/>
                <a:ea typeface="Calibri" pitchFamily="34" charset="0"/>
                <a:cs typeface="Arial" pitchFamily="34" charset="0"/>
              </a:rPr>
              <a:t>set your phones to vibrate or silent mode!</a:t>
            </a:r>
            <a:r>
              <a:rPr kumimoji="0" lang="en-US" sz="1350" b="0" i="1" u="none" strike="noStrike" cap="none" normalizeH="0" baseline="0" dirty="0">
                <a:ln>
                  <a:noFill/>
                </a:ln>
                <a:gradFill>
                  <a:gsLst>
                    <a:gs pos="0">
                      <a:schemeClr val="tx2"/>
                    </a:gs>
                    <a:gs pos="50000">
                      <a:schemeClr val="tx2"/>
                    </a:gs>
                  </a:gsLst>
                  <a:lin ang="5400000" scaled="0"/>
                </a:gradFill>
                <a:effectLst/>
                <a:latin typeface="+mn-lt"/>
                <a:ea typeface="Calibri" pitchFamily="34" charset="0"/>
                <a:cs typeface="Arial" pitchFamily="34" charset="0"/>
              </a:rPr>
              <a:t> </a:t>
            </a:r>
            <a:br>
              <a:rPr kumimoji="0" lang="en-US" sz="1350" b="0" i="1" u="none" strike="noStrike" cap="none" normalizeH="0" baseline="0" dirty="0">
                <a:ln>
                  <a:noFill/>
                </a:ln>
                <a:gradFill>
                  <a:gsLst>
                    <a:gs pos="0">
                      <a:schemeClr val="tx2"/>
                    </a:gs>
                    <a:gs pos="50000">
                      <a:schemeClr val="tx2"/>
                    </a:gs>
                  </a:gsLst>
                  <a:lin ang="5400000" scaled="0"/>
                </a:gradFill>
                <a:effectLst/>
                <a:latin typeface="+mn-lt"/>
                <a:ea typeface="Calibri" pitchFamily="34" charset="0"/>
                <a:cs typeface="Arial" pitchFamily="34" charset="0"/>
              </a:rPr>
            </a:br>
            <a:endParaRPr kumimoji="0" lang="en-US" sz="1350" b="0" i="1" u="sng" strike="noStrike" kern="1200" cap="none" normalizeH="0" baseline="0" dirty="0">
              <a:ln>
                <a:noFill/>
              </a:ln>
              <a:gradFill>
                <a:gsLst>
                  <a:gs pos="0">
                    <a:schemeClr val="tx2"/>
                  </a:gs>
                  <a:gs pos="50000">
                    <a:schemeClr val="tx2"/>
                  </a:gs>
                </a:gsLst>
                <a:lin ang="5400000" scaled="0"/>
              </a:gradFill>
              <a:effectLst/>
              <a:latin typeface="+mn-lt"/>
              <a:ea typeface="Calibri" pitchFamily="34" charset="0"/>
              <a:cs typeface="Arial" pitchFamily="34" charset="0"/>
            </a:endParaRPr>
          </a:p>
        </p:txBody>
      </p:sp>
    </p:spTree>
    <p:extLst>
      <p:ext uri="{BB962C8B-B14F-4D97-AF65-F5344CB8AC3E}">
        <p14:creationId xmlns:p14="http://schemas.microsoft.com/office/powerpoint/2010/main" val="325669133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withEffect">
                                  <p:stCondLst>
                                    <p:cond delay="100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cSld name="3_Title and Content">
    <p:bg bwMode="black">
      <p:bgPr>
        <a:gradFill>
          <a:gsLst>
            <a:gs pos="0">
              <a:schemeClr val="tx1"/>
            </a:gs>
            <a:gs pos="50000">
              <a:srgbClr val="0070C0"/>
            </a:gs>
            <a:gs pos="100000">
              <a:srgbClr val="7030A0"/>
            </a:gs>
          </a:gsLst>
          <a:lin ang="27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p>
            <a:r>
              <a:rPr lang="en-US"/>
              <a:t>Click to edit Master title style</a:t>
            </a:r>
            <a:endParaRPr lang="en-US" dirty="0"/>
          </a:p>
        </p:txBody>
      </p:sp>
      <p:sp>
        <p:nvSpPr>
          <p:cNvPr id="6" name="Text Placeholder 5"/>
          <p:cNvSpPr>
            <a:spLocks noGrp="1"/>
          </p:cNvSpPr>
          <p:nvPr>
            <p:ph type="body" sz="quarter" idx="10"/>
          </p:nvPr>
        </p:nvSpPr>
        <p:spPr bwMode="white">
          <a:xfrm>
            <a:off x="381000" y="1085850"/>
            <a:ext cx="8382000" cy="1500411"/>
          </a:xfrm>
        </p:spPr>
        <p:txBody>
          <a:bodyPr/>
          <a:lstStyle>
            <a:lvl1pPr>
              <a:buClr>
                <a:schemeClr val="tx1"/>
              </a:buClr>
              <a:buSzPct val="70000"/>
              <a:buFont typeface="Wingdings" pitchFamily="2" charset="2"/>
              <a:buChar char="l"/>
              <a:defRPr/>
            </a:lvl1pPr>
            <a:lvl2pPr>
              <a:buClr>
                <a:schemeClr val="tx1"/>
              </a:buClr>
              <a:buSzPct val="70000"/>
              <a:buFont typeface="Wingdings" pitchFamily="2" charset="2"/>
              <a:buChar char="l"/>
              <a:defRPr/>
            </a:lvl2pPr>
            <a:lvl3pPr>
              <a:buClr>
                <a:schemeClr val="tx1"/>
              </a:buClr>
              <a:buSzPct val="70000"/>
              <a:buFont typeface="Wingdings" pitchFamily="2" charset="2"/>
              <a:buChar char="l"/>
              <a:defRPr/>
            </a:lvl3pPr>
            <a:lvl4pPr>
              <a:buClr>
                <a:schemeClr val="tx1"/>
              </a:buClr>
              <a:buSzPct val="70000"/>
              <a:buFont typeface="Wingdings" pitchFamily="2" charset="2"/>
              <a:buChar char="l"/>
              <a:defRPr/>
            </a:lvl4pPr>
            <a:lvl5pPr>
              <a:buClr>
                <a:schemeClr val="tx1"/>
              </a:buClr>
              <a:buSzPct val="70000"/>
              <a:buFont typeface="Wingdings" pitchFamily="2" charset="2"/>
              <a:buChar char="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6"/>
          <p:cNvSpPr>
            <a:spLocks noGrp="1"/>
          </p:cNvSpPr>
          <p:nvPr>
            <p:ph type="body" sz="quarter" idx="11"/>
          </p:nvPr>
        </p:nvSpPr>
        <p:spPr>
          <a:xfrm>
            <a:off x="2" y="4679158"/>
            <a:ext cx="9144001" cy="464344"/>
          </a:xfrm>
          <a:solidFill>
            <a:srgbClr val="FFFF99"/>
          </a:solidFill>
        </p:spPr>
        <p:txBody>
          <a:bodyPr wrap="square" lIns="152394" tIns="76197" rIns="152394" bIns="76197" anchor="b" anchorCtr="0">
            <a:noAutofit/>
          </a:bodyPr>
          <a:lstStyle>
            <a:lvl1pPr algn="r">
              <a:buFont typeface="Arial" pitchFamily="34" charset="0"/>
              <a:buNone/>
              <a:defRPr>
                <a:solidFill>
                  <a:srgbClr val="000000"/>
                </a:solidFill>
                <a:effectLst/>
                <a:latin typeface="Segoe Semibold" pitchFamily="34" charset="0"/>
              </a:defRPr>
            </a:lvl1pPr>
          </a:lstStyle>
          <a:p>
            <a:pPr lvl="0"/>
            <a:r>
              <a:rPr lang="en-US"/>
              <a:t>Click to edit Master text styles</a:t>
            </a:r>
          </a:p>
        </p:txBody>
      </p:sp>
    </p:spTree>
    <p:extLst>
      <p:ext uri="{BB962C8B-B14F-4D97-AF65-F5344CB8AC3E}">
        <p14:creationId xmlns:p14="http://schemas.microsoft.com/office/powerpoint/2010/main" val="170738095"/>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cSld name="Use for slides with Software Co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722313" y="1428750"/>
            <a:ext cx="8040688" cy="1500411"/>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553819463"/>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1_Title and Bullets (Dark)">
    <p:spTree>
      <p:nvGrpSpPr>
        <p:cNvPr id="1" name=""/>
        <p:cNvGrpSpPr/>
        <p:nvPr/>
      </p:nvGrpSpPr>
      <p:grpSpPr>
        <a:xfrm>
          <a:off x="0" y="0"/>
          <a:ext cx="0" cy="0"/>
          <a:chOff x="0" y="0"/>
          <a:chExt cx="0" cy="0"/>
        </a:xfrm>
      </p:grpSpPr>
      <p:sp>
        <p:nvSpPr>
          <p:cNvPr id="2" name="Title 1"/>
          <p:cNvSpPr>
            <a:spLocks noGrp="1"/>
          </p:cNvSpPr>
          <p:nvPr>
            <p:ph type="title"/>
          </p:nvPr>
        </p:nvSpPr>
        <p:spPr>
          <a:xfrm>
            <a:off x="198157" y="98134"/>
            <a:ext cx="7998595" cy="537337"/>
          </a:xfrm>
          <a:effectLst/>
        </p:spPr>
        <p:txBody>
          <a:bodyPr anchor="ctr"/>
          <a:lstStyle>
            <a:lvl1pPr>
              <a:lnSpc>
                <a:spcPct val="80000"/>
              </a:lnSpc>
              <a:defRPr sz="2400">
                <a:solidFill>
                  <a:schemeClr val="accent2"/>
                </a:solidFill>
              </a:defRPr>
            </a:lvl1pPr>
          </a:lstStyle>
          <a:p>
            <a:endParaRPr lang="en-US" dirty="0"/>
          </a:p>
        </p:txBody>
      </p:sp>
      <p:sp>
        <p:nvSpPr>
          <p:cNvPr id="3" name="Content Placeholder 2"/>
          <p:cNvSpPr>
            <a:spLocks noGrp="1"/>
          </p:cNvSpPr>
          <p:nvPr>
            <p:ph idx="1"/>
          </p:nvPr>
        </p:nvSpPr>
        <p:spPr>
          <a:xfrm>
            <a:off x="457200" y="736600"/>
            <a:ext cx="8007739" cy="3394472"/>
          </a:xfrm>
        </p:spPr>
        <p:txBody>
          <a:bodyPr/>
          <a:lstStyle>
            <a:lvl1pPr marL="228600" indent="-228600">
              <a:lnSpc>
                <a:spcPct val="100000"/>
              </a:lnSpc>
              <a:spcBef>
                <a:spcPts val="0"/>
              </a:spcBef>
              <a:spcAft>
                <a:spcPts val="300"/>
              </a:spcAft>
              <a:buClr>
                <a:schemeClr val="accent1"/>
              </a:buClr>
              <a:buSzPct val="110000"/>
              <a:defRPr sz="2000"/>
            </a:lvl1pPr>
            <a:lvl2pPr marL="457200" indent="-228600">
              <a:lnSpc>
                <a:spcPct val="100000"/>
              </a:lnSpc>
              <a:spcBef>
                <a:spcPts val="0"/>
              </a:spcBef>
              <a:spcAft>
                <a:spcPts val="300"/>
              </a:spcAft>
              <a:buClr>
                <a:schemeClr val="accent1"/>
              </a:buClr>
              <a:buFont typeface="Lucida Grande"/>
              <a:buChar char="–"/>
              <a:defRPr sz="1800" b="0"/>
            </a:lvl2pPr>
            <a:lvl3pPr marL="455613" indent="-225425">
              <a:lnSpc>
                <a:spcPct val="100000"/>
              </a:lnSpc>
              <a:spcBef>
                <a:spcPts val="0"/>
              </a:spcBef>
              <a:spcAft>
                <a:spcPts val="300"/>
              </a:spcAft>
              <a:buClr>
                <a:schemeClr val="accent1"/>
              </a:buClr>
              <a:buFont typeface="Lucida Grande"/>
              <a:buChar char="–"/>
              <a:defRPr sz="1600" b="0"/>
            </a:lvl3pPr>
            <a:lvl4pPr marL="635000" indent="-228600">
              <a:lnSpc>
                <a:spcPct val="100000"/>
              </a:lnSpc>
              <a:spcBef>
                <a:spcPts val="0"/>
              </a:spcBef>
              <a:spcAft>
                <a:spcPts val="300"/>
              </a:spcAft>
              <a:buClr>
                <a:schemeClr val="accent1"/>
              </a:buClr>
              <a:buFont typeface="Arial"/>
              <a:buChar char="•"/>
              <a:defRPr sz="1600" b="0"/>
            </a:lvl4pPr>
            <a:lvl5pPr marL="863600" indent="-228600">
              <a:lnSpc>
                <a:spcPct val="100000"/>
              </a:lnSpc>
              <a:spcBef>
                <a:spcPts val="0"/>
              </a:spcBef>
              <a:spcAft>
                <a:spcPts val="300"/>
              </a:spcAft>
              <a:buClr>
                <a:schemeClr val="accent1"/>
              </a:buClr>
              <a:buFont typeface="Wingdings" charset="2"/>
              <a:buChar char="§"/>
              <a:defRPr sz="1400" b="0"/>
            </a:lvl5pPr>
          </a:lstStyle>
          <a:p>
            <a:pPr lvl="0"/>
            <a:r>
              <a:rPr lang="en-US" dirty="0"/>
              <a:t>Click to edit Master text styles</a:t>
            </a:r>
          </a:p>
          <a:p>
            <a:pPr lvl="1"/>
            <a:r>
              <a:rPr lang="en-US" dirty="0"/>
              <a:t>Second level</a:t>
            </a:r>
          </a:p>
          <a:p>
            <a:pPr lvl="3"/>
            <a:r>
              <a:rPr lang="en-US" dirty="0"/>
              <a:t>Third level</a:t>
            </a:r>
          </a:p>
          <a:p>
            <a:pPr lvl="4"/>
            <a:r>
              <a:rPr lang="en-US" dirty="0"/>
              <a:t>Fourth level</a:t>
            </a:r>
          </a:p>
        </p:txBody>
      </p:sp>
      <p:sp>
        <p:nvSpPr>
          <p:cNvPr id="5" name="Footer Placeholder 4"/>
          <p:cNvSpPr>
            <a:spLocks noGrp="1"/>
          </p:cNvSpPr>
          <p:nvPr>
            <p:ph type="ftr" sz="quarter" idx="11"/>
          </p:nvPr>
        </p:nvSpPr>
        <p:spPr>
          <a:xfrm>
            <a:off x="3124200" y="4723395"/>
            <a:ext cx="2895600" cy="273844"/>
          </a:xfrm>
        </p:spPr>
        <p:txBody>
          <a:bodyPr/>
          <a:lstStyle/>
          <a:p>
            <a:endParaRPr lang="en-US" dirty="0"/>
          </a:p>
        </p:txBody>
      </p:sp>
      <p:sp>
        <p:nvSpPr>
          <p:cNvPr id="7" name="TextBox 6"/>
          <p:cNvSpPr txBox="1"/>
          <p:nvPr userDrawn="1"/>
        </p:nvSpPr>
        <p:spPr>
          <a:xfrm>
            <a:off x="204032" y="4731284"/>
            <a:ext cx="1191352" cy="223138"/>
          </a:xfrm>
          <a:prstGeom prst="rect">
            <a:avLst/>
          </a:prstGeom>
          <a:noFill/>
        </p:spPr>
        <p:txBody>
          <a:bodyPr wrap="none" rtlCol="0">
            <a:spAutoFit/>
          </a:bodyPr>
          <a:lstStyle/>
          <a:p>
            <a:r>
              <a:rPr lang="en-US" sz="850" dirty="0">
                <a:solidFill>
                  <a:srgbClr val="CCCCCC"/>
                </a:solidFill>
              </a:rPr>
              <a:t>©2017 Couchbase</a:t>
            </a:r>
            <a:r>
              <a:rPr lang="en-US" sz="850" baseline="0" dirty="0">
                <a:solidFill>
                  <a:srgbClr val="CCCCCC"/>
                </a:solidFill>
              </a:rPr>
              <a:t> Inc.</a:t>
            </a:r>
            <a:endParaRPr lang="en-US" sz="850" dirty="0">
              <a:solidFill>
                <a:srgbClr val="CCCCCC"/>
              </a:solidFill>
            </a:endParaRPr>
          </a:p>
        </p:txBody>
      </p:sp>
      <p:sp>
        <p:nvSpPr>
          <p:cNvPr id="10" name="Slide Number Placeholder 5"/>
          <p:cNvSpPr txBox="1">
            <a:spLocks/>
          </p:cNvSpPr>
          <p:nvPr userDrawn="1"/>
        </p:nvSpPr>
        <p:spPr>
          <a:xfrm>
            <a:off x="8224640" y="4731284"/>
            <a:ext cx="740664" cy="273844"/>
          </a:xfrm>
          <a:prstGeom prst="rect">
            <a:avLst/>
          </a:prstGeom>
        </p:spPr>
        <p:txBody>
          <a:bodyPr vert="horz" lIns="91440" tIns="45720" rIns="91440" bIns="45720" rtlCol="0" anchor="ctr"/>
          <a:lstStyle>
            <a:defPPr>
              <a:defRPr lang="en-US"/>
            </a:defPPr>
            <a:lvl1pPr marL="0" algn="r" defTabSz="457200" rtl="0" eaLnBrk="1" latinLnBrk="0" hangingPunct="1">
              <a:defRPr sz="850" kern="1200">
                <a:solidFill>
                  <a:srgbClr val="CCCCCC"/>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C25E7766-B4D4-B545-BC12-CA0EFEB1F16F}" type="slidenum">
              <a:rPr lang="en-US" sz="850" smtClean="0"/>
              <a:t>‹#›</a:t>
            </a:fld>
            <a:endParaRPr lang="en-US" sz="850" dirty="0"/>
          </a:p>
        </p:txBody>
      </p:sp>
      <p:pic>
        <p:nvPicPr>
          <p:cNvPr id="11" name="Picture 10" descr="bug-01.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622498" y="217322"/>
            <a:ext cx="237743" cy="237743"/>
          </a:xfrm>
          <a:prstGeom prst="rect">
            <a:avLst/>
          </a:prstGeom>
        </p:spPr>
      </p:pic>
      <p:cxnSp>
        <p:nvCxnSpPr>
          <p:cNvPr id="12" name="Straight Connector 11"/>
          <p:cNvCxnSpPr/>
          <p:nvPr userDrawn="1"/>
        </p:nvCxnSpPr>
        <p:spPr>
          <a:xfrm>
            <a:off x="285750" y="627985"/>
            <a:ext cx="8574088"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94363124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Dark)">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729263"/>
            <a:ext cx="7772400" cy="1102519"/>
          </a:xfrm>
          <a:effectLst/>
        </p:spPr>
        <p:txBody>
          <a:bodyPr/>
          <a:lstStyle>
            <a:lvl1pPr algn="ctr">
              <a:defRPr sz="4000">
                <a:solidFill>
                  <a:schemeClr val="accent2"/>
                </a:solidFill>
              </a:defRPr>
            </a:lvl1pPr>
          </a:lstStyle>
          <a:p>
            <a:endParaRPr lang="en-US" dirty="0"/>
          </a:p>
        </p:txBody>
      </p:sp>
      <p:sp>
        <p:nvSpPr>
          <p:cNvPr id="3" name="Subtitle 2"/>
          <p:cNvSpPr>
            <a:spLocks noGrp="1"/>
          </p:cNvSpPr>
          <p:nvPr>
            <p:ph type="subTitle" idx="1"/>
          </p:nvPr>
        </p:nvSpPr>
        <p:spPr>
          <a:xfrm>
            <a:off x="1371600" y="2888641"/>
            <a:ext cx="6400800" cy="1088136"/>
          </a:xfrm>
        </p:spPr>
        <p:txBody>
          <a:bodyPr/>
          <a:lstStyle>
            <a:lvl1pPr marL="0" indent="0" algn="ctr">
              <a:buNone/>
              <a:defRPr sz="2000">
                <a:solidFill>
                  <a:srgbClr val="333333"/>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endParaRPr lang="en-US" dirty="0"/>
          </a:p>
        </p:txBody>
      </p:sp>
      <p:grpSp>
        <p:nvGrpSpPr>
          <p:cNvPr id="10" name="Group 9"/>
          <p:cNvGrpSpPr/>
          <p:nvPr userDrawn="1"/>
        </p:nvGrpSpPr>
        <p:grpSpPr>
          <a:xfrm>
            <a:off x="300182" y="387517"/>
            <a:ext cx="8543636" cy="364117"/>
            <a:chOff x="300182" y="387517"/>
            <a:chExt cx="8543636" cy="364117"/>
          </a:xfrm>
        </p:grpSpPr>
        <p:cxnSp>
          <p:nvCxnSpPr>
            <p:cNvPr id="7" name="Straight Connector 6"/>
            <p:cNvCxnSpPr/>
            <p:nvPr userDrawn="1"/>
          </p:nvCxnSpPr>
          <p:spPr>
            <a:xfrm flipH="1">
              <a:off x="300182" y="569575"/>
              <a:ext cx="4064000"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userDrawn="1"/>
          </p:nvCxnSpPr>
          <p:spPr>
            <a:xfrm flipH="1">
              <a:off x="4779818" y="569575"/>
              <a:ext cx="4064000"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pic>
          <p:nvPicPr>
            <p:cNvPr id="9" name="Picture 8" descr="bug-01.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389941" y="387517"/>
              <a:ext cx="364117" cy="364117"/>
            </a:xfrm>
            <a:prstGeom prst="rect">
              <a:avLst/>
            </a:prstGeom>
          </p:spPr>
        </p:pic>
      </p:grpSp>
      <p:pic>
        <p:nvPicPr>
          <p:cNvPr id="11" name="Picture 10" descr="logo-01.png"/>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4059936" y="4510718"/>
            <a:ext cx="1024128" cy="248585"/>
          </a:xfrm>
          <a:prstGeom prst="rect">
            <a:avLst/>
          </a:prstGeom>
        </p:spPr>
      </p:pic>
    </p:spTree>
    <p:extLst>
      <p:ext uri="{BB962C8B-B14F-4D97-AF65-F5344CB8AC3E}">
        <p14:creationId xmlns:p14="http://schemas.microsoft.com/office/powerpoint/2010/main" val="138883648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1_Title and Bullets (Dark)">
    <p:spTree>
      <p:nvGrpSpPr>
        <p:cNvPr id="1" name=""/>
        <p:cNvGrpSpPr/>
        <p:nvPr/>
      </p:nvGrpSpPr>
      <p:grpSpPr>
        <a:xfrm>
          <a:off x="0" y="0"/>
          <a:ext cx="0" cy="0"/>
          <a:chOff x="0" y="0"/>
          <a:chExt cx="0" cy="0"/>
        </a:xfrm>
      </p:grpSpPr>
      <p:sp>
        <p:nvSpPr>
          <p:cNvPr id="2" name="Title 1"/>
          <p:cNvSpPr>
            <a:spLocks noGrp="1"/>
          </p:cNvSpPr>
          <p:nvPr>
            <p:ph type="title"/>
          </p:nvPr>
        </p:nvSpPr>
        <p:spPr>
          <a:xfrm>
            <a:off x="198157" y="47334"/>
            <a:ext cx="7998595" cy="537337"/>
          </a:xfrm>
          <a:effectLst/>
        </p:spPr>
        <p:txBody>
          <a:bodyPr anchor="ctr"/>
          <a:lstStyle>
            <a:lvl1pPr>
              <a:lnSpc>
                <a:spcPct val="80000"/>
              </a:lnSpc>
              <a:defRPr sz="2400">
                <a:solidFill>
                  <a:schemeClr val="accent2"/>
                </a:solidFill>
              </a:defRPr>
            </a:lvl1pPr>
          </a:lstStyle>
          <a:p>
            <a:endParaRPr lang="en-US" dirty="0"/>
          </a:p>
        </p:txBody>
      </p:sp>
      <p:sp>
        <p:nvSpPr>
          <p:cNvPr id="3" name="Content Placeholder 2"/>
          <p:cNvSpPr>
            <a:spLocks noGrp="1"/>
          </p:cNvSpPr>
          <p:nvPr>
            <p:ph idx="1"/>
          </p:nvPr>
        </p:nvSpPr>
        <p:spPr>
          <a:xfrm>
            <a:off x="457200" y="685800"/>
            <a:ext cx="8007739" cy="3394472"/>
          </a:xfrm>
        </p:spPr>
        <p:txBody>
          <a:bodyPr/>
          <a:lstStyle>
            <a:lvl1pPr marL="228600" indent="-228600">
              <a:lnSpc>
                <a:spcPct val="100000"/>
              </a:lnSpc>
              <a:spcBef>
                <a:spcPts val="0"/>
              </a:spcBef>
              <a:spcAft>
                <a:spcPts val="300"/>
              </a:spcAft>
              <a:buClr>
                <a:schemeClr val="accent1"/>
              </a:buClr>
              <a:buSzPct val="110000"/>
              <a:defRPr sz="2000"/>
            </a:lvl1pPr>
            <a:lvl2pPr marL="457200" indent="-228600">
              <a:lnSpc>
                <a:spcPct val="100000"/>
              </a:lnSpc>
              <a:spcBef>
                <a:spcPts val="0"/>
              </a:spcBef>
              <a:spcAft>
                <a:spcPts val="300"/>
              </a:spcAft>
              <a:buClr>
                <a:schemeClr val="accent1"/>
              </a:buClr>
              <a:buFont typeface="Lucida Grande"/>
              <a:buChar char="–"/>
              <a:defRPr sz="1800" b="0"/>
            </a:lvl2pPr>
            <a:lvl3pPr marL="455613" indent="-225425">
              <a:lnSpc>
                <a:spcPct val="100000"/>
              </a:lnSpc>
              <a:spcBef>
                <a:spcPts val="0"/>
              </a:spcBef>
              <a:spcAft>
                <a:spcPts val="300"/>
              </a:spcAft>
              <a:buClr>
                <a:schemeClr val="accent1"/>
              </a:buClr>
              <a:buFont typeface="Lucida Grande"/>
              <a:buChar char="–"/>
              <a:defRPr sz="1600" b="0"/>
            </a:lvl3pPr>
            <a:lvl4pPr marL="635000" indent="-228600">
              <a:lnSpc>
                <a:spcPct val="100000"/>
              </a:lnSpc>
              <a:spcBef>
                <a:spcPts val="0"/>
              </a:spcBef>
              <a:spcAft>
                <a:spcPts val="300"/>
              </a:spcAft>
              <a:buClr>
                <a:schemeClr val="accent1"/>
              </a:buClr>
              <a:buFont typeface="Arial"/>
              <a:buChar char="•"/>
              <a:defRPr sz="1600" b="0"/>
            </a:lvl4pPr>
            <a:lvl5pPr marL="863600" indent="-228600">
              <a:lnSpc>
                <a:spcPct val="100000"/>
              </a:lnSpc>
              <a:spcBef>
                <a:spcPts val="0"/>
              </a:spcBef>
              <a:spcAft>
                <a:spcPts val="300"/>
              </a:spcAft>
              <a:buClr>
                <a:schemeClr val="accent1"/>
              </a:buClr>
              <a:buFont typeface="Wingdings" charset="2"/>
              <a:buChar char="§"/>
              <a:defRPr sz="1400" b="0"/>
            </a:lvl5pPr>
          </a:lstStyle>
          <a:p>
            <a:pPr lvl="0"/>
            <a:r>
              <a:rPr lang="en-US" dirty="0"/>
              <a:t>Click to edit Master text styles</a:t>
            </a:r>
          </a:p>
          <a:p>
            <a:pPr lvl="1"/>
            <a:r>
              <a:rPr lang="en-US" dirty="0"/>
              <a:t>Second level</a:t>
            </a:r>
          </a:p>
          <a:p>
            <a:pPr lvl="3"/>
            <a:r>
              <a:rPr lang="en-US" dirty="0"/>
              <a:t>Third level</a:t>
            </a:r>
          </a:p>
          <a:p>
            <a:pPr lvl="4"/>
            <a:r>
              <a:rPr lang="en-US" dirty="0"/>
              <a:t>Fourth level</a:t>
            </a:r>
          </a:p>
        </p:txBody>
      </p:sp>
      <p:sp>
        <p:nvSpPr>
          <p:cNvPr id="5" name="Footer Placeholder 4"/>
          <p:cNvSpPr>
            <a:spLocks noGrp="1"/>
          </p:cNvSpPr>
          <p:nvPr>
            <p:ph type="ftr" sz="quarter" idx="11"/>
          </p:nvPr>
        </p:nvSpPr>
        <p:spPr>
          <a:xfrm>
            <a:off x="3124200" y="4672595"/>
            <a:ext cx="2895600" cy="273844"/>
          </a:xfrm>
        </p:spPr>
        <p:txBody>
          <a:bodyPr/>
          <a:lstStyle/>
          <a:p>
            <a:endParaRPr lang="en-US" dirty="0"/>
          </a:p>
        </p:txBody>
      </p:sp>
      <p:sp>
        <p:nvSpPr>
          <p:cNvPr id="7" name="TextBox 6"/>
          <p:cNvSpPr txBox="1"/>
          <p:nvPr userDrawn="1"/>
        </p:nvSpPr>
        <p:spPr>
          <a:xfrm>
            <a:off x="204032" y="4680484"/>
            <a:ext cx="1191352" cy="223138"/>
          </a:xfrm>
          <a:prstGeom prst="rect">
            <a:avLst/>
          </a:prstGeom>
          <a:noFill/>
        </p:spPr>
        <p:txBody>
          <a:bodyPr wrap="none" rtlCol="0">
            <a:spAutoFit/>
          </a:bodyPr>
          <a:lstStyle/>
          <a:p>
            <a:r>
              <a:rPr lang="en-US" sz="850" dirty="0">
                <a:solidFill>
                  <a:srgbClr val="CCCCCC"/>
                </a:solidFill>
              </a:rPr>
              <a:t>©2017 Couchbase</a:t>
            </a:r>
            <a:r>
              <a:rPr lang="en-US" sz="850" baseline="0" dirty="0">
                <a:solidFill>
                  <a:srgbClr val="CCCCCC"/>
                </a:solidFill>
              </a:rPr>
              <a:t> Inc.</a:t>
            </a:r>
            <a:endParaRPr lang="en-US" sz="850" dirty="0">
              <a:solidFill>
                <a:srgbClr val="CCCCCC"/>
              </a:solidFill>
            </a:endParaRPr>
          </a:p>
        </p:txBody>
      </p:sp>
      <p:sp>
        <p:nvSpPr>
          <p:cNvPr id="10" name="Slide Number Placeholder 5"/>
          <p:cNvSpPr txBox="1">
            <a:spLocks/>
          </p:cNvSpPr>
          <p:nvPr userDrawn="1"/>
        </p:nvSpPr>
        <p:spPr>
          <a:xfrm>
            <a:off x="8224640" y="4680484"/>
            <a:ext cx="740664" cy="273844"/>
          </a:xfrm>
          <a:prstGeom prst="rect">
            <a:avLst/>
          </a:prstGeom>
        </p:spPr>
        <p:txBody>
          <a:bodyPr vert="horz" lIns="91440" tIns="45720" rIns="91440" bIns="45720" rtlCol="0" anchor="ctr"/>
          <a:lstStyle>
            <a:defPPr>
              <a:defRPr lang="en-US"/>
            </a:defPPr>
            <a:lvl1pPr marL="0" algn="r" defTabSz="457200" rtl="0" eaLnBrk="1" latinLnBrk="0" hangingPunct="1">
              <a:defRPr sz="850" kern="1200">
                <a:solidFill>
                  <a:srgbClr val="CCCCCC"/>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C25E7766-B4D4-B545-BC12-CA0EFEB1F16F}" type="slidenum">
              <a:rPr lang="en-US" sz="850" smtClean="0"/>
              <a:t>‹#›</a:t>
            </a:fld>
            <a:endParaRPr lang="en-US" sz="850" dirty="0"/>
          </a:p>
        </p:txBody>
      </p:sp>
      <p:pic>
        <p:nvPicPr>
          <p:cNvPr id="11" name="Picture 10" descr="bug-01.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622498" y="166522"/>
            <a:ext cx="237743" cy="237743"/>
          </a:xfrm>
          <a:prstGeom prst="rect">
            <a:avLst/>
          </a:prstGeom>
        </p:spPr>
      </p:pic>
      <p:cxnSp>
        <p:nvCxnSpPr>
          <p:cNvPr id="12" name="Straight Connector 11"/>
          <p:cNvCxnSpPr/>
          <p:nvPr userDrawn="1"/>
        </p:nvCxnSpPr>
        <p:spPr>
          <a:xfrm>
            <a:off x="285750" y="577185"/>
            <a:ext cx="8574088"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6094107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2_Title and text">
    <p:spTree>
      <p:nvGrpSpPr>
        <p:cNvPr id="1" name=""/>
        <p:cNvGrpSpPr/>
        <p:nvPr/>
      </p:nvGrpSpPr>
      <p:grpSpPr>
        <a:xfrm>
          <a:off x="0" y="0"/>
          <a:ext cx="0" cy="0"/>
          <a:chOff x="0" y="0"/>
          <a:chExt cx="0" cy="0"/>
        </a:xfrm>
      </p:grpSpPr>
      <p:sp>
        <p:nvSpPr>
          <p:cNvPr id="2" name="Title 1"/>
          <p:cNvSpPr>
            <a:spLocks noGrp="1"/>
          </p:cNvSpPr>
          <p:nvPr>
            <p:ph type="title"/>
          </p:nvPr>
        </p:nvSpPr>
        <p:spPr>
          <a:xfrm>
            <a:off x="198157" y="47334"/>
            <a:ext cx="7998595" cy="537337"/>
          </a:xfrm>
          <a:effectLst/>
        </p:spPr>
        <p:txBody>
          <a:bodyPr anchor="ctr"/>
          <a:lstStyle>
            <a:lvl1pPr>
              <a:lnSpc>
                <a:spcPct val="80000"/>
              </a:lnSpc>
              <a:defRPr sz="2400">
                <a:solidFill>
                  <a:schemeClr val="accent2"/>
                </a:solidFill>
              </a:defRPr>
            </a:lvl1pPr>
          </a:lstStyle>
          <a:p>
            <a:endParaRPr lang="en-US" dirty="0"/>
          </a:p>
        </p:txBody>
      </p:sp>
      <p:sp>
        <p:nvSpPr>
          <p:cNvPr id="3" name="Content Placeholder 2"/>
          <p:cNvSpPr>
            <a:spLocks noGrp="1"/>
          </p:cNvSpPr>
          <p:nvPr>
            <p:ph idx="1"/>
          </p:nvPr>
        </p:nvSpPr>
        <p:spPr>
          <a:xfrm>
            <a:off x="457200" y="685800"/>
            <a:ext cx="8007739" cy="3394472"/>
          </a:xfrm>
        </p:spPr>
        <p:txBody>
          <a:bodyPr/>
          <a:lstStyle>
            <a:lvl1pPr marL="0" indent="0">
              <a:lnSpc>
                <a:spcPct val="100000"/>
              </a:lnSpc>
              <a:spcBef>
                <a:spcPts val="0"/>
              </a:spcBef>
              <a:spcAft>
                <a:spcPts val="300"/>
              </a:spcAft>
              <a:buClr>
                <a:schemeClr val="accent1"/>
              </a:buClr>
              <a:buSzPct val="110000"/>
              <a:buNone/>
              <a:defRPr sz="2000" b="0"/>
            </a:lvl1pPr>
            <a:lvl2pPr marL="230188" indent="0">
              <a:lnSpc>
                <a:spcPct val="100000"/>
              </a:lnSpc>
              <a:spcBef>
                <a:spcPts val="0"/>
              </a:spcBef>
              <a:spcAft>
                <a:spcPts val="300"/>
              </a:spcAft>
              <a:buClr>
                <a:schemeClr val="accent1"/>
              </a:buClr>
              <a:buNone/>
              <a:defRPr sz="1600" b="0"/>
            </a:lvl2pPr>
            <a:lvl3pPr marL="230188" indent="0">
              <a:lnSpc>
                <a:spcPct val="100000"/>
              </a:lnSpc>
              <a:spcBef>
                <a:spcPts val="0"/>
              </a:spcBef>
              <a:spcAft>
                <a:spcPts val="300"/>
              </a:spcAft>
              <a:buClr>
                <a:schemeClr val="accent1"/>
              </a:buClr>
              <a:buNone/>
              <a:defRPr sz="1600" b="0"/>
            </a:lvl3pPr>
            <a:lvl4pPr marL="230188" indent="0">
              <a:lnSpc>
                <a:spcPct val="100000"/>
              </a:lnSpc>
              <a:spcBef>
                <a:spcPts val="0"/>
              </a:spcBef>
              <a:spcAft>
                <a:spcPts val="300"/>
              </a:spcAft>
              <a:buClr>
                <a:schemeClr val="accent1"/>
              </a:buClr>
              <a:buNone/>
              <a:defRPr sz="1600" b="0"/>
            </a:lvl4pPr>
            <a:lvl5pPr marL="230188" indent="0">
              <a:lnSpc>
                <a:spcPct val="100000"/>
              </a:lnSpc>
              <a:spcBef>
                <a:spcPts val="0"/>
              </a:spcBef>
              <a:spcAft>
                <a:spcPts val="300"/>
              </a:spcAft>
              <a:buClr>
                <a:schemeClr val="accent1"/>
              </a:buClr>
              <a:buNone/>
              <a:defRPr sz="1600" b="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a:xfrm>
            <a:off x="3124200" y="4672595"/>
            <a:ext cx="2895600" cy="273844"/>
          </a:xfrm>
        </p:spPr>
        <p:txBody>
          <a:bodyPr/>
          <a:lstStyle/>
          <a:p>
            <a:endParaRPr lang="en-US" dirty="0"/>
          </a:p>
        </p:txBody>
      </p:sp>
      <p:sp>
        <p:nvSpPr>
          <p:cNvPr id="7" name="TextBox 6"/>
          <p:cNvSpPr txBox="1"/>
          <p:nvPr userDrawn="1"/>
        </p:nvSpPr>
        <p:spPr>
          <a:xfrm>
            <a:off x="204032" y="4680484"/>
            <a:ext cx="1191352" cy="223138"/>
          </a:xfrm>
          <a:prstGeom prst="rect">
            <a:avLst/>
          </a:prstGeom>
          <a:noFill/>
        </p:spPr>
        <p:txBody>
          <a:bodyPr wrap="none" rtlCol="0">
            <a:spAutoFit/>
          </a:bodyPr>
          <a:lstStyle/>
          <a:p>
            <a:r>
              <a:rPr lang="en-US" sz="850" dirty="0">
                <a:solidFill>
                  <a:srgbClr val="CCCCCC"/>
                </a:solidFill>
              </a:rPr>
              <a:t>©2017 Couchbase</a:t>
            </a:r>
            <a:r>
              <a:rPr lang="en-US" sz="850" baseline="0" dirty="0">
                <a:solidFill>
                  <a:srgbClr val="CCCCCC"/>
                </a:solidFill>
              </a:rPr>
              <a:t> Inc.</a:t>
            </a:r>
            <a:endParaRPr lang="en-US" sz="850" dirty="0">
              <a:solidFill>
                <a:srgbClr val="CCCCCC"/>
              </a:solidFill>
            </a:endParaRPr>
          </a:p>
        </p:txBody>
      </p:sp>
      <p:sp>
        <p:nvSpPr>
          <p:cNvPr id="10" name="Slide Number Placeholder 5"/>
          <p:cNvSpPr txBox="1">
            <a:spLocks/>
          </p:cNvSpPr>
          <p:nvPr userDrawn="1"/>
        </p:nvSpPr>
        <p:spPr>
          <a:xfrm>
            <a:off x="8224640" y="4680484"/>
            <a:ext cx="740664" cy="273844"/>
          </a:xfrm>
          <a:prstGeom prst="rect">
            <a:avLst/>
          </a:prstGeom>
        </p:spPr>
        <p:txBody>
          <a:bodyPr vert="horz" lIns="91440" tIns="45720" rIns="91440" bIns="45720" rtlCol="0" anchor="ctr"/>
          <a:lstStyle>
            <a:defPPr>
              <a:defRPr lang="en-US"/>
            </a:defPPr>
            <a:lvl1pPr marL="0" algn="r" defTabSz="457200" rtl="0" eaLnBrk="1" latinLnBrk="0" hangingPunct="1">
              <a:defRPr sz="850" kern="1200">
                <a:solidFill>
                  <a:srgbClr val="CCCCCC"/>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C25E7766-B4D4-B545-BC12-CA0EFEB1F16F}" type="slidenum">
              <a:rPr lang="en-US" sz="850" smtClean="0"/>
              <a:t>‹#›</a:t>
            </a:fld>
            <a:endParaRPr lang="en-US" sz="850" dirty="0"/>
          </a:p>
        </p:txBody>
      </p:sp>
      <p:pic>
        <p:nvPicPr>
          <p:cNvPr id="11" name="Picture 10" descr="bug-01.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622498" y="166522"/>
            <a:ext cx="237743" cy="237743"/>
          </a:xfrm>
          <a:prstGeom prst="rect">
            <a:avLst/>
          </a:prstGeom>
        </p:spPr>
      </p:pic>
      <p:cxnSp>
        <p:nvCxnSpPr>
          <p:cNvPr id="12" name="Straight Connector 11"/>
          <p:cNvCxnSpPr/>
          <p:nvPr userDrawn="1"/>
        </p:nvCxnSpPr>
        <p:spPr>
          <a:xfrm>
            <a:off x="285750" y="577185"/>
            <a:ext cx="8574088"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76219758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3_Title Only">
    <p:spTree>
      <p:nvGrpSpPr>
        <p:cNvPr id="1" name=""/>
        <p:cNvGrpSpPr/>
        <p:nvPr/>
      </p:nvGrpSpPr>
      <p:grpSpPr>
        <a:xfrm>
          <a:off x="0" y="0"/>
          <a:ext cx="0" cy="0"/>
          <a:chOff x="0" y="0"/>
          <a:chExt cx="0" cy="0"/>
        </a:xfrm>
      </p:grpSpPr>
      <p:sp>
        <p:nvSpPr>
          <p:cNvPr id="2" name="Title 1"/>
          <p:cNvSpPr>
            <a:spLocks noGrp="1"/>
          </p:cNvSpPr>
          <p:nvPr>
            <p:ph type="title"/>
          </p:nvPr>
        </p:nvSpPr>
        <p:spPr>
          <a:xfrm>
            <a:off x="198157" y="47334"/>
            <a:ext cx="7998595" cy="537337"/>
          </a:xfrm>
          <a:effectLst/>
        </p:spPr>
        <p:txBody>
          <a:bodyPr anchor="ctr"/>
          <a:lstStyle>
            <a:lvl1pPr>
              <a:lnSpc>
                <a:spcPct val="80000"/>
              </a:lnSpc>
              <a:defRPr sz="2400">
                <a:solidFill>
                  <a:schemeClr val="accent2"/>
                </a:solidFill>
              </a:defRPr>
            </a:lvl1pPr>
          </a:lstStyle>
          <a:p>
            <a:endParaRPr lang="en-US" dirty="0"/>
          </a:p>
        </p:txBody>
      </p:sp>
      <p:sp>
        <p:nvSpPr>
          <p:cNvPr id="5" name="Footer Placeholder 4"/>
          <p:cNvSpPr>
            <a:spLocks noGrp="1"/>
          </p:cNvSpPr>
          <p:nvPr>
            <p:ph type="ftr" sz="quarter" idx="11"/>
          </p:nvPr>
        </p:nvSpPr>
        <p:spPr>
          <a:xfrm>
            <a:off x="3124200" y="4672595"/>
            <a:ext cx="2895600" cy="273844"/>
          </a:xfrm>
        </p:spPr>
        <p:txBody>
          <a:bodyPr/>
          <a:lstStyle/>
          <a:p>
            <a:endParaRPr lang="en-US" dirty="0"/>
          </a:p>
        </p:txBody>
      </p:sp>
      <p:sp>
        <p:nvSpPr>
          <p:cNvPr id="7" name="TextBox 6"/>
          <p:cNvSpPr txBox="1"/>
          <p:nvPr userDrawn="1"/>
        </p:nvSpPr>
        <p:spPr>
          <a:xfrm>
            <a:off x="204032" y="4680484"/>
            <a:ext cx="1191352" cy="223138"/>
          </a:xfrm>
          <a:prstGeom prst="rect">
            <a:avLst/>
          </a:prstGeom>
          <a:noFill/>
        </p:spPr>
        <p:txBody>
          <a:bodyPr wrap="none" rtlCol="0">
            <a:spAutoFit/>
          </a:bodyPr>
          <a:lstStyle/>
          <a:p>
            <a:r>
              <a:rPr lang="en-US" sz="850" dirty="0">
                <a:solidFill>
                  <a:srgbClr val="CCCCCC"/>
                </a:solidFill>
              </a:rPr>
              <a:t>©2017 Couchbase</a:t>
            </a:r>
            <a:r>
              <a:rPr lang="en-US" sz="850" baseline="0" dirty="0">
                <a:solidFill>
                  <a:srgbClr val="CCCCCC"/>
                </a:solidFill>
              </a:rPr>
              <a:t> Inc.</a:t>
            </a:r>
            <a:endParaRPr lang="en-US" sz="850" dirty="0">
              <a:solidFill>
                <a:srgbClr val="CCCCCC"/>
              </a:solidFill>
            </a:endParaRPr>
          </a:p>
        </p:txBody>
      </p:sp>
      <p:sp>
        <p:nvSpPr>
          <p:cNvPr id="10" name="Slide Number Placeholder 5"/>
          <p:cNvSpPr txBox="1">
            <a:spLocks/>
          </p:cNvSpPr>
          <p:nvPr userDrawn="1"/>
        </p:nvSpPr>
        <p:spPr>
          <a:xfrm>
            <a:off x="8224640" y="4680484"/>
            <a:ext cx="740664" cy="273844"/>
          </a:xfrm>
          <a:prstGeom prst="rect">
            <a:avLst/>
          </a:prstGeom>
        </p:spPr>
        <p:txBody>
          <a:bodyPr vert="horz" lIns="91440" tIns="45720" rIns="91440" bIns="45720" rtlCol="0" anchor="ctr"/>
          <a:lstStyle>
            <a:defPPr>
              <a:defRPr lang="en-US"/>
            </a:defPPr>
            <a:lvl1pPr marL="0" algn="r" defTabSz="457200" rtl="0" eaLnBrk="1" latinLnBrk="0" hangingPunct="1">
              <a:defRPr sz="850" kern="1200">
                <a:solidFill>
                  <a:srgbClr val="CCCCCC"/>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C25E7766-B4D4-B545-BC12-CA0EFEB1F16F}" type="slidenum">
              <a:rPr lang="en-US" sz="850" smtClean="0"/>
              <a:t>‹#›</a:t>
            </a:fld>
            <a:endParaRPr lang="en-US" sz="850" dirty="0"/>
          </a:p>
        </p:txBody>
      </p:sp>
      <p:pic>
        <p:nvPicPr>
          <p:cNvPr id="11" name="Picture 10" descr="bug-01.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622498" y="166522"/>
            <a:ext cx="237743" cy="237743"/>
          </a:xfrm>
          <a:prstGeom prst="rect">
            <a:avLst/>
          </a:prstGeom>
        </p:spPr>
      </p:pic>
      <p:cxnSp>
        <p:nvCxnSpPr>
          <p:cNvPr id="12" name="Straight Connector 11"/>
          <p:cNvCxnSpPr/>
          <p:nvPr userDrawn="1"/>
        </p:nvCxnSpPr>
        <p:spPr>
          <a:xfrm>
            <a:off x="285750" y="577185"/>
            <a:ext cx="8574088"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92452348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ection Break (Blu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866954"/>
            <a:ext cx="7772400" cy="1102519"/>
          </a:xfrm>
          <a:effectLst/>
        </p:spPr>
        <p:txBody>
          <a:bodyPr anchor="ctr"/>
          <a:lstStyle>
            <a:lvl1pPr algn="ctr">
              <a:defRPr sz="2900">
                <a:solidFill>
                  <a:srgbClr val="E10021"/>
                </a:solidFill>
              </a:defRPr>
            </a:lvl1pPr>
          </a:lstStyle>
          <a:p>
            <a:r>
              <a:rPr lang="en-US" dirty="0"/>
              <a:t>Click to edit Master title style</a:t>
            </a:r>
          </a:p>
        </p:txBody>
      </p:sp>
      <p:grpSp>
        <p:nvGrpSpPr>
          <p:cNvPr id="5" name="Group 4"/>
          <p:cNvGrpSpPr/>
          <p:nvPr userDrawn="1"/>
        </p:nvGrpSpPr>
        <p:grpSpPr>
          <a:xfrm>
            <a:off x="300182" y="387517"/>
            <a:ext cx="8543636" cy="364117"/>
            <a:chOff x="300182" y="387517"/>
            <a:chExt cx="8543636" cy="364117"/>
          </a:xfrm>
        </p:grpSpPr>
        <p:cxnSp>
          <p:nvCxnSpPr>
            <p:cNvPr id="6" name="Straight Connector 5"/>
            <p:cNvCxnSpPr/>
            <p:nvPr userDrawn="1"/>
          </p:nvCxnSpPr>
          <p:spPr>
            <a:xfrm flipH="1">
              <a:off x="300182" y="569575"/>
              <a:ext cx="4064000"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userDrawn="1"/>
          </p:nvCxnSpPr>
          <p:spPr>
            <a:xfrm flipH="1">
              <a:off x="4779818" y="569575"/>
              <a:ext cx="4064000"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pic>
          <p:nvPicPr>
            <p:cNvPr id="9" name="Picture 8" descr="bug-01.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389941" y="387517"/>
              <a:ext cx="364117" cy="364117"/>
            </a:xfrm>
            <a:prstGeom prst="rect">
              <a:avLst/>
            </a:prstGeom>
          </p:spPr>
        </p:pic>
      </p:grpSp>
      <p:sp>
        <p:nvSpPr>
          <p:cNvPr id="11" name="Footer Placeholder 4"/>
          <p:cNvSpPr>
            <a:spLocks noGrp="1"/>
          </p:cNvSpPr>
          <p:nvPr>
            <p:ph type="ftr" sz="quarter" idx="11"/>
          </p:nvPr>
        </p:nvSpPr>
        <p:spPr>
          <a:xfrm>
            <a:off x="3124200" y="4672595"/>
            <a:ext cx="2895600" cy="273844"/>
          </a:xfrm>
        </p:spPr>
        <p:txBody>
          <a:bodyPr/>
          <a:lstStyle/>
          <a:p>
            <a:endParaRPr lang="en-US" dirty="0"/>
          </a:p>
        </p:txBody>
      </p:sp>
      <p:sp>
        <p:nvSpPr>
          <p:cNvPr id="12" name="TextBox 11"/>
          <p:cNvSpPr txBox="1"/>
          <p:nvPr userDrawn="1"/>
        </p:nvSpPr>
        <p:spPr>
          <a:xfrm>
            <a:off x="204032" y="4680484"/>
            <a:ext cx="1180021" cy="223138"/>
          </a:xfrm>
          <a:prstGeom prst="rect">
            <a:avLst/>
          </a:prstGeom>
          <a:noFill/>
        </p:spPr>
        <p:txBody>
          <a:bodyPr wrap="none" rtlCol="0">
            <a:spAutoFit/>
          </a:bodyPr>
          <a:lstStyle/>
          <a:p>
            <a:r>
              <a:rPr lang="en-US" sz="850" dirty="0">
                <a:solidFill>
                  <a:srgbClr val="CCCCCC"/>
                </a:solidFill>
              </a:rPr>
              <a:t>©2015 Couchbase</a:t>
            </a:r>
            <a:r>
              <a:rPr lang="en-US" sz="850" baseline="0" dirty="0">
                <a:solidFill>
                  <a:srgbClr val="CCCCCC"/>
                </a:solidFill>
              </a:rPr>
              <a:t> Inc.</a:t>
            </a:r>
            <a:endParaRPr lang="en-US" sz="850" dirty="0">
              <a:solidFill>
                <a:srgbClr val="CCCCCC"/>
              </a:solidFill>
            </a:endParaRPr>
          </a:p>
        </p:txBody>
      </p:sp>
      <p:sp>
        <p:nvSpPr>
          <p:cNvPr id="13" name="Slide Number Placeholder 5"/>
          <p:cNvSpPr txBox="1">
            <a:spLocks/>
          </p:cNvSpPr>
          <p:nvPr userDrawn="1"/>
        </p:nvSpPr>
        <p:spPr>
          <a:xfrm>
            <a:off x="8224640" y="4680484"/>
            <a:ext cx="740664" cy="273844"/>
          </a:xfrm>
          <a:prstGeom prst="rect">
            <a:avLst/>
          </a:prstGeom>
        </p:spPr>
        <p:txBody>
          <a:bodyPr vert="horz" lIns="91440" tIns="45720" rIns="91440" bIns="45720" rtlCol="0" anchor="ctr"/>
          <a:lstStyle>
            <a:defPPr>
              <a:defRPr lang="en-US"/>
            </a:defPPr>
            <a:lvl1pPr marL="0" algn="r" defTabSz="457200" rtl="0" eaLnBrk="1" latinLnBrk="0" hangingPunct="1">
              <a:defRPr sz="850" kern="1200">
                <a:solidFill>
                  <a:srgbClr val="CCCCCC"/>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C25E7766-B4D4-B545-BC12-CA0EFEB1F16F}" type="slidenum">
              <a:rPr lang="en-US" sz="850" smtClean="0"/>
              <a:t>‹#›</a:t>
            </a:fld>
            <a:endParaRPr lang="en-US" sz="850" dirty="0"/>
          </a:p>
        </p:txBody>
      </p:sp>
    </p:spTree>
    <p:extLst>
      <p:ext uri="{BB962C8B-B14F-4D97-AF65-F5344CB8AC3E}">
        <p14:creationId xmlns:p14="http://schemas.microsoft.com/office/powerpoint/2010/main" val="376259991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Section Break (Red)">
    <p:bg>
      <p:bgPr>
        <a:solidFill>
          <a:srgbClr val="E1001F"/>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883664"/>
            <a:ext cx="7772400" cy="1102519"/>
          </a:xfrm>
          <a:effectLst>
            <a:outerShdw blurRad="127000" dir="2700000" algn="tl" rotWithShape="0">
              <a:srgbClr val="000000">
                <a:alpha val="20000"/>
              </a:srgbClr>
            </a:outerShdw>
          </a:effectLst>
        </p:spPr>
        <p:txBody>
          <a:bodyPr/>
          <a:lstStyle>
            <a:lvl1pPr algn="ctr">
              <a:defRPr sz="2900">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1371600" y="3063240"/>
            <a:ext cx="6400800" cy="1152144"/>
          </a:xfrm>
        </p:spPr>
        <p:txBody>
          <a:bodyPr/>
          <a:lstStyle>
            <a:lvl1pPr marL="0" indent="0" algn="ctr">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pic>
        <p:nvPicPr>
          <p:cNvPr id="7" name="Picture 6" descr="bug test-01.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324370" y="351896"/>
            <a:ext cx="495260" cy="495260"/>
          </a:xfrm>
          <a:prstGeom prst="rect">
            <a:avLst/>
          </a:prstGeom>
          <a:effectLst/>
        </p:spPr>
      </p:pic>
    </p:spTree>
    <p:extLst>
      <p:ext uri="{BB962C8B-B14F-4D97-AF65-F5344CB8AC3E}">
        <p14:creationId xmlns:p14="http://schemas.microsoft.com/office/powerpoint/2010/main" val="3723474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7" name="Footer Placeholder 4"/>
          <p:cNvSpPr>
            <a:spLocks noGrp="1"/>
          </p:cNvSpPr>
          <p:nvPr>
            <p:ph type="ftr" sz="quarter" idx="11"/>
          </p:nvPr>
        </p:nvSpPr>
        <p:spPr>
          <a:xfrm>
            <a:off x="3124200" y="4672595"/>
            <a:ext cx="2895600" cy="273844"/>
          </a:xfrm>
        </p:spPr>
        <p:txBody>
          <a:bodyPr/>
          <a:lstStyle/>
          <a:p>
            <a:endParaRPr lang="en-US" dirty="0"/>
          </a:p>
        </p:txBody>
      </p:sp>
      <p:sp>
        <p:nvSpPr>
          <p:cNvPr id="8" name="TextBox 7"/>
          <p:cNvSpPr txBox="1"/>
          <p:nvPr userDrawn="1"/>
        </p:nvSpPr>
        <p:spPr>
          <a:xfrm>
            <a:off x="204032" y="4680484"/>
            <a:ext cx="1180021" cy="223138"/>
          </a:xfrm>
          <a:prstGeom prst="rect">
            <a:avLst/>
          </a:prstGeom>
          <a:noFill/>
        </p:spPr>
        <p:txBody>
          <a:bodyPr wrap="none" rtlCol="0">
            <a:spAutoFit/>
          </a:bodyPr>
          <a:lstStyle/>
          <a:p>
            <a:r>
              <a:rPr lang="en-US" sz="850" dirty="0">
                <a:solidFill>
                  <a:srgbClr val="CCCCCC"/>
                </a:solidFill>
              </a:rPr>
              <a:t>©2015 Couchbase</a:t>
            </a:r>
            <a:r>
              <a:rPr lang="en-US" sz="850" baseline="0" dirty="0">
                <a:solidFill>
                  <a:srgbClr val="CCCCCC"/>
                </a:solidFill>
              </a:rPr>
              <a:t> Inc.</a:t>
            </a:r>
            <a:endParaRPr lang="en-US" sz="850" dirty="0">
              <a:solidFill>
                <a:srgbClr val="CCCCCC"/>
              </a:solidFill>
            </a:endParaRPr>
          </a:p>
        </p:txBody>
      </p:sp>
      <p:sp>
        <p:nvSpPr>
          <p:cNvPr id="9" name="Slide Number Placeholder 5"/>
          <p:cNvSpPr txBox="1">
            <a:spLocks/>
          </p:cNvSpPr>
          <p:nvPr userDrawn="1"/>
        </p:nvSpPr>
        <p:spPr>
          <a:xfrm>
            <a:off x="8224640" y="4680484"/>
            <a:ext cx="740664" cy="273844"/>
          </a:xfrm>
          <a:prstGeom prst="rect">
            <a:avLst/>
          </a:prstGeom>
        </p:spPr>
        <p:txBody>
          <a:bodyPr vert="horz" lIns="91440" tIns="45720" rIns="91440" bIns="45720" rtlCol="0" anchor="ctr"/>
          <a:lstStyle>
            <a:defPPr>
              <a:defRPr lang="en-US"/>
            </a:defPPr>
            <a:lvl1pPr marL="0" algn="r" defTabSz="457200" rtl="0" eaLnBrk="1" latinLnBrk="0" hangingPunct="1">
              <a:defRPr sz="850" kern="1200">
                <a:solidFill>
                  <a:srgbClr val="CCCCCC"/>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C25E7766-B4D4-B545-BC12-CA0EFEB1F16F}" type="slidenum">
              <a:rPr lang="en-US" sz="850" smtClean="0"/>
              <a:t>‹#›</a:t>
            </a:fld>
            <a:endParaRPr lang="en-US" sz="850" dirty="0"/>
          </a:p>
        </p:txBody>
      </p:sp>
    </p:spTree>
    <p:extLst>
      <p:ext uri="{BB962C8B-B14F-4D97-AF65-F5344CB8AC3E}">
        <p14:creationId xmlns:p14="http://schemas.microsoft.com/office/powerpoint/2010/main" val="200500326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userDrawn="1">
  <p:cSld name="2_Section Header">
    <p:bg>
      <p:bgPr>
        <a:solidFill>
          <a:srgbClr val="E5001A"/>
        </a:solidFill>
        <a:effectLst/>
      </p:bgPr>
    </p:bg>
    <p:spTree>
      <p:nvGrpSpPr>
        <p:cNvPr id="1" name=""/>
        <p:cNvGrpSpPr/>
        <p:nvPr/>
      </p:nvGrpSpPr>
      <p:grpSpPr>
        <a:xfrm>
          <a:off x="0" y="0"/>
          <a:ext cx="0" cy="0"/>
          <a:chOff x="0" y="0"/>
          <a:chExt cx="0" cy="0"/>
        </a:xfrm>
      </p:grpSpPr>
      <p:sp>
        <p:nvSpPr>
          <p:cNvPr id="7" name="Title 6"/>
          <p:cNvSpPr>
            <a:spLocks noGrp="1"/>
          </p:cNvSpPr>
          <p:nvPr>
            <p:ph type="title"/>
          </p:nvPr>
        </p:nvSpPr>
        <p:spPr>
          <a:xfrm>
            <a:off x="352511" y="2177608"/>
            <a:ext cx="8426620" cy="799893"/>
          </a:xfrm>
        </p:spPr>
        <p:txBody>
          <a:bodyPr anchor="ctr" anchorCtr="0"/>
          <a:lstStyle/>
          <a:p>
            <a:r>
              <a:rPr lang="en-US" dirty="0"/>
              <a:t>Click to edit Master title style</a:t>
            </a:r>
          </a:p>
        </p:txBody>
      </p:sp>
    </p:spTree>
    <p:extLst>
      <p:ext uri="{BB962C8B-B14F-4D97-AF65-F5344CB8AC3E}">
        <p14:creationId xmlns:p14="http://schemas.microsoft.com/office/powerpoint/2010/main" val="239245075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userDrawn="1">
  <p:cSld name="6_Section Header">
    <p:bg>
      <p:bgPr>
        <a:solidFill>
          <a:srgbClr val="E5001A"/>
        </a:solidFill>
        <a:effectLst/>
      </p:bgPr>
    </p:bg>
    <p:spTree>
      <p:nvGrpSpPr>
        <p:cNvPr id="1" name=""/>
        <p:cNvGrpSpPr/>
        <p:nvPr/>
      </p:nvGrpSpPr>
      <p:grpSpPr>
        <a:xfrm>
          <a:off x="0" y="0"/>
          <a:ext cx="0" cy="0"/>
          <a:chOff x="0" y="0"/>
          <a:chExt cx="0" cy="0"/>
        </a:xfrm>
      </p:grpSpPr>
      <p:sp>
        <p:nvSpPr>
          <p:cNvPr id="7" name="Title 6"/>
          <p:cNvSpPr>
            <a:spLocks noGrp="1"/>
          </p:cNvSpPr>
          <p:nvPr>
            <p:ph type="title"/>
          </p:nvPr>
        </p:nvSpPr>
        <p:spPr>
          <a:xfrm>
            <a:off x="352511" y="2177608"/>
            <a:ext cx="8426620" cy="799893"/>
          </a:xfrm>
        </p:spPr>
        <p:txBody>
          <a:bodyPr anchor="ctr" anchorCtr="0"/>
          <a:lstStyle/>
          <a:p>
            <a:r>
              <a:rPr lang="en-US" dirty="0"/>
              <a:t>Click to edit Master title style</a:t>
            </a:r>
          </a:p>
        </p:txBody>
      </p:sp>
    </p:spTree>
    <p:extLst>
      <p:ext uri="{BB962C8B-B14F-4D97-AF65-F5344CB8AC3E}">
        <p14:creationId xmlns:p14="http://schemas.microsoft.com/office/powerpoint/2010/main" val="294815886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userDrawn="1">
  <p:cSld name="7_Section Header">
    <p:bg>
      <p:bgPr>
        <a:solidFill>
          <a:srgbClr val="E5001A"/>
        </a:solidFill>
        <a:effectLst/>
      </p:bgPr>
    </p:bg>
    <p:spTree>
      <p:nvGrpSpPr>
        <p:cNvPr id="1" name=""/>
        <p:cNvGrpSpPr/>
        <p:nvPr/>
      </p:nvGrpSpPr>
      <p:grpSpPr>
        <a:xfrm>
          <a:off x="0" y="0"/>
          <a:ext cx="0" cy="0"/>
          <a:chOff x="0" y="0"/>
          <a:chExt cx="0" cy="0"/>
        </a:xfrm>
      </p:grpSpPr>
      <p:sp>
        <p:nvSpPr>
          <p:cNvPr id="7" name="Title 6"/>
          <p:cNvSpPr>
            <a:spLocks noGrp="1"/>
          </p:cNvSpPr>
          <p:nvPr>
            <p:ph type="title"/>
          </p:nvPr>
        </p:nvSpPr>
        <p:spPr>
          <a:xfrm>
            <a:off x="352511" y="2177608"/>
            <a:ext cx="8426620" cy="799893"/>
          </a:xfrm>
        </p:spPr>
        <p:txBody>
          <a:bodyPr anchor="ctr" anchorCtr="0"/>
          <a:lstStyle/>
          <a:p>
            <a:r>
              <a:rPr lang="en-US" dirty="0"/>
              <a:t>Click to edit Master title style</a:t>
            </a:r>
          </a:p>
        </p:txBody>
      </p:sp>
    </p:spTree>
    <p:extLst>
      <p:ext uri="{BB962C8B-B14F-4D97-AF65-F5344CB8AC3E}">
        <p14:creationId xmlns:p14="http://schemas.microsoft.com/office/powerpoint/2010/main" val="373725128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2_Title and text">
    <p:spTree>
      <p:nvGrpSpPr>
        <p:cNvPr id="1" name=""/>
        <p:cNvGrpSpPr/>
        <p:nvPr/>
      </p:nvGrpSpPr>
      <p:grpSpPr>
        <a:xfrm>
          <a:off x="0" y="0"/>
          <a:ext cx="0" cy="0"/>
          <a:chOff x="0" y="0"/>
          <a:chExt cx="0" cy="0"/>
        </a:xfrm>
      </p:grpSpPr>
      <p:sp>
        <p:nvSpPr>
          <p:cNvPr id="2" name="Title 1"/>
          <p:cNvSpPr>
            <a:spLocks noGrp="1"/>
          </p:cNvSpPr>
          <p:nvPr>
            <p:ph type="title"/>
          </p:nvPr>
        </p:nvSpPr>
        <p:spPr>
          <a:xfrm>
            <a:off x="198157" y="47334"/>
            <a:ext cx="7998595" cy="537337"/>
          </a:xfrm>
          <a:effectLst/>
        </p:spPr>
        <p:txBody>
          <a:bodyPr anchor="ctr"/>
          <a:lstStyle>
            <a:lvl1pPr>
              <a:lnSpc>
                <a:spcPct val="80000"/>
              </a:lnSpc>
              <a:defRPr sz="2400">
                <a:solidFill>
                  <a:schemeClr val="accent2"/>
                </a:solidFill>
              </a:defRPr>
            </a:lvl1pPr>
          </a:lstStyle>
          <a:p>
            <a:endParaRPr lang="en-US" dirty="0"/>
          </a:p>
        </p:txBody>
      </p:sp>
      <p:sp>
        <p:nvSpPr>
          <p:cNvPr id="3" name="Content Placeholder 2"/>
          <p:cNvSpPr>
            <a:spLocks noGrp="1"/>
          </p:cNvSpPr>
          <p:nvPr>
            <p:ph idx="1"/>
          </p:nvPr>
        </p:nvSpPr>
        <p:spPr>
          <a:xfrm>
            <a:off x="457200" y="685800"/>
            <a:ext cx="8007739" cy="3394472"/>
          </a:xfrm>
        </p:spPr>
        <p:txBody>
          <a:bodyPr/>
          <a:lstStyle>
            <a:lvl1pPr marL="0" indent="0">
              <a:lnSpc>
                <a:spcPct val="100000"/>
              </a:lnSpc>
              <a:spcBef>
                <a:spcPts val="0"/>
              </a:spcBef>
              <a:spcAft>
                <a:spcPts val="300"/>
              </a:spcAft>
              <a:buClr>
                <a:schemeClr val="accent1"/>
              </a:buClr>
              <a:buSzPct val="110000"/>
              <a:buNone/>
              <a:defRPr sz="2000" b="0"/>
            </a:lvl1pPr>
            <a:lvl2pPr marL="230188" indent="0">
              <a:lnSpc>
                <a:spcPct val="100000"/>
              </a:lnSpc>
              <a:spcBef>
                <a:spcPts val="0"/>
              </a:spcBef>
              <a:spcAft>
                <a:spcPts val="300"/>
              </a:spcAft>
              <a:buClr>
                <a:schemeClr val="accent1"/>
              </a:buClr>
              <a:buNone/>
              <a:defRPr sz="1600" b="0"/>
            </a:lvl2pPr>
            <a:lvl3pPr marL="230188" indent="0">
              <a:lnSpc>
                <a:spcPct val="100000"/>
              </a:lnSpc>
              <a:spcBef>
                <a:spcPts val="0"/>
              </a:spcBef>
              <a:spcAft>
                <a:spcPts val="300"/>
              </a:spcAft>
              <a:buClr>
                <a:schemeClr val="accent1"/>
              </a:buClr>
              <a:buNone/>
              <a:defRPr sz="1600" b="0"/>
            </a:lvl3pPr>
            <a:lvl4pPr marL="230188" indent="0">
              <a:lnSpc>
                <a:spcPct val="100000"/>
              </a:lnSpc>
              <a:spcBef>
                <a:spcPts val="0"/>
              </a:spcBef>
              <a:spcAft>
                <a:spcPts val="300"/>
              </a:spcAft>
              <a:buClr>
                <a:schemeClr val="accent1"/>
              </a:buClr>
              <a:buNone/>
              <a:defRPr sz="1600" b="0"/>
            </a:lvl4pPr>
            <a:lvl5pPr marL="230188" indent="0">
              <a:lnSpc>
                <a:spcPct val="100000"/>
              </a:lnSpc>
              <a:spcBef>
                <a:spcPts val="0"/>
              </a:spcBef>
              <a:spcAft>
                <a:spcPts val="300"/>
              </a:spcAft>
              <a:buClr>
                <a:schemeClr val="accent1"/>
              </a:buClr>
              <a:buNone/>
              <a:defRPr sz="1600" b="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a:xfrm>
            <a:off x="3124200" y="4672595"/>
            <a:ext cx="2895600" cy="273844"/>
          </a:xfrm>
        </p:spPr>
        <p:txBody>
          <a:bodyPr/>
          <a:lstStyle/>
          <a:p>
            <a:endParaRPr lang="en-US" dirty="0"/>
          </a:p>
        </p:txBody>
      </p:sp>
      <p:sp>
        <p:nvSpPr>
          <p:cNvPr id="7" name="TextBox 6"/>
          <p:cNvSpPr txBox="1"/>
          <p:nvPr userDrawn="1"/>
        </p:nvSpPr>
        <p:spPr>
          <a:xfrm>
            <a:off x="204032" y="4680484"/>
            <a:ext cx="1191352" cy="223138"/>
          </a:xfrm>
          <a:prstGeom prst="rect">
            <a:avLst/>
          </a:prstGeom>
          <a:noFill/>
        </p:spPr>
        <p:txBody>
          <a:bodyPr wrap="none" rtlCol="0">
            <a:spAutoFit/>
          </a:bodyPr>
          <a:lstStyle/>
          <a:p>
            <a:r>
              <a:rPr lang="en-US" sz="850" dirty="0">
                <a:solidFill>
                  <a:srgbClr val="CCCCCC"/>
                </a:solidFill>
              </a:rPr>
              <a:t>©2017 Couchbase</a:t>
            </a:r>
            <a:r>
              <a:rPr lang="en-US" sz="850" baseline="0" dirty="0">
                <a:solidFill>
                  <a:srgbClr val="CCCCCC"/>
                </a:solidFill>
              </a:rPr>
              <a:t> Inc.</a:t>
            </a:r>
            <a:endParaRPr lang="en-US" sz="850" dirty="0">
              <a:solidFill>
                <a:srgbClr val="CCCCCC"/>
              </a:solidFill>
            </a:endParaRPr>
          </a:p>
        </p:txBody>
      </p:sp>
      <p:sp>
        <p:nvSpPr>
          <p:cNvPr id="10" name="Slide Number Placeholder 5"/>
          <p:cNvSpPr txBox="1">
            <a:spLocks/>
          </p:cNvSpPr>
          <p:nvPr userDrawn="1"/>
        </p:nvSpPr>
        <p:spPr>
          <a:xfrm>
            <a:off x="8224640" y="4680484"/>
            <a:ext cx="740664" cy="273844"/>
          </a:xfrm>
          <a:prstGeom prst="rect">
            <a:avLst/>
          </a:prstGeom>
        </p:spPr>
        <p:txBody>
          <a:bodyPr vert="horz" lIns="91440" tIns="45720" rIns="91440" bIns="45720" rtlCol="0" anchor="ctr"/>
          <a:lstStyle>
            <a:defPPr>
              <a:defRPr lang="en-US"/>
            </a:defPPr>
            <a:lvl1pPr marL="0" algn="r" defTabSz="457200" rtl="0" eaLnBrk="1" latinLnBrk="0" hangingPunct="1">
              <a:defRPr sz="850" kern="1200">
                <a:solidFill>
                  <a:srgbClr val="CCCCCC"/>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C25E7766-B4D4-B545-BC12-CA0EFEB1F16F}" type="slidenum">
              <a:rPr lang="en-US" sz="850" smtClean="0"/>
              <a:t>‹#›</a:t>
            </a:fld>
            <a:endParaRPr lang="en-US" sz="850" dirty="0"/>
          </a:p>
        </p:txBody>
      </p:sp>
      <p:pic>
        <p:nvPicPr>
          <p:cNvPr id="11" name="Picture 10" descr="bug-01.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622498" y="166522"/>
            <a:ext cx="237743" cy="237743"/>
          </a:xfrm>
          <a:prstGeom prst="rect">
            <a:avLst/>
          </a:prstGeom>
        </p:spPr>
      </p:pic>
      <p:cxnSp>
        <p:nvCxnSpPr>
          <p:cNvPr id="12" name="Straight Connector 11"/>
          <p:cNvCxnSpPr/>
          <p:nvPr userDrawn="1"/>
        </p:nvCxnSpPr>
        <p:spPr>
          <a:xfrm>
            <a:off x="285750" y="577185"/>
            <a:ext cx="8574088"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27400134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userDrawn="1">
  <p:cSld name="1_Section Header">
    <p:bg>
      <p:bgPr>
        <a:solidFill>
          <a:srgbClr val="E5001A"/>
        </a:solidFill>
        <a:effectLst/>
      </p:bgPr>
    </p:bg>
    <p:spTree>
      <p:nvGrpSpPr>
        <p:cNvPr id="1" name=""/>
        <p:cNvGrpSpPr/>
        <p:nvPr/>
      </p:nvGrpSpPr>
      <p:grpSpPr>
        <a:xfrm>
          <a:off x="0" y="0"/>
          <a:ext cx="0" cy="0"/>
          <a:chOff x="0" y="0"/>
          <a:chExt cx="0" cy="0"/>
        </a:xfrm>
      </p:grpSpPr>
      <p:sp>
        <p:nvSpPr>
          <p:cNvPr id="7" name="Title 6"/>
          <p:cNvSpPr>
            <a:spLocks noGrp="1"/>
          </p:cNvSpPr>
          <p:nvPr>
            <p:ph type="title"/>
          </p:nvPr>
        </p:nvSpPr>
        <p:spPr>
          <a:xfrm>
            <a:off x="352511" y="2177608"/>
            <a:ext cx="8426620" cy="799893"/>
          </a:xfrm>
        </p:spPr>
        <p:txBody>
          <a:bodyPr anchor="ctr" anchorCtr="0"/>
          <a:lstStyle/>
          <a:p>
            <a:r>
              <a:rPr lang="en-US" dirty="0"/>
              <a:t>Click to edit Master title style</a:t>
            </a:r>
          </a:p>
        </p:txBody>
      </p:sp>
    </p:spTree>
    <p:extLst>
      <p:ext uri="{BB962C8B-B14F-4D97-AF65-F5344CB8AC3E}">
        <p14:creationId xmlns:p14="http://schemas.microsoft.com/office/powerpoint/2010/main" val="149024676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userDrawn="1">
  <p:cSld name="13_Section Header">
    <p:bg>
      <p:bgPr>
        <a:solidFill>
          <a:srgbClr val="E5001A"/>
        </a:solidFill>
        <a:effectLst/>
      </p:bgPr>
    </p:bg>
    <p:spTree>
      <p:nvGrpSpPr>
        <p:cNvPr id="1" name=""/>
        <p:cNvGrpSpPr/>
        <p:nvPr/>
      </p:nvGrpSpPr>
      <p:grpSpPr>
        <a:xfrm>
          <a:off x="0" y="0"/>
          <a:ext cx="0" cy="0"/>
          <a:chOff x="0" y="0"/>
          <a:chExt cx="0" cy="0"/>
        </a:xfrm>
      </p:grpSpPr>
      <p:sp>
        <p:nvSpPr>
          <p:cNvPr id="7" name="Title 6"/>
          <p:cNvSpPr>
            <a:spLocks noGrp="1"/>
          </p:cNvSpPr>
          <p:nvPr>
            <p:ph type="title"/>
          </p:nvPr>
        </p:nvSpPr>
        <p:spPr>
          <a:xfrm>
            <a:off x="352511" y="2177608"/>
            <a:ext cx="8426620" cy="799893"/>
          </a:xfrm>
        </p:spPr>
        <p:txBody>
          <a:bodyPr anchor="ctr" anchorCtr="0"/>
          <a:lstStyle/>
          <a:p>
            <a:r>
              <a:rPr lang="en-US" dirty="0"/>
              <a:t>Click to edit Master title style</a:t>
            </a:r>
          </a:p>
        </p:txBody>
      </p:sp>
    </p:spTree>
    <p:extLst>
      <p:ext uri="{BB962C8B-B14F-4D97-AF65-F5344CB8AC3E}">
        <p14:creationId xmlns:p14="http://schemas.microsoft.com/office/powerpoint/2010/main" val="203254159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userDrawn="1">
  <p:cSld name="10_Section Header">
    <p:bg>
      <p:bgPr>
        <a:solidFill>
          <a:srgbClr val="E5001A"/>
        </a:solidFill>
        <a:effectLst/>
      </p:bgPr>
    </p:bg>
    <p:spTree>
      <p:nvGrpSpPr>
        <p:cNvPr id="1" name=""/>
        <p:cNvGrpSpPr/>
        <p:nvPr/>
      </p:nvGrpSpPr>
      <p:grpSpPr>
        <a:xfrm>
          <a:off x="0" y="0"/>
          <a:ext cx="0" cy="0"/>
          <a:chOff x="0" y="0"/>
          <a:chExt cx="0" cy="0"/>
        </a:xfrm>
      </p:grpSpPr>
      <p:sp>
        <p:nvSpPr>
          <p:cNvPr id="7" name="Title 6"/>
          <p:cNvSpPr>
            <a:spLocks noGrp="1"/>
          </p:cNvSpPr>
          <p:nvPr>
            <p:ph type="title"/>
          </p:nvPr>
        </p:nvSpPr>
        <p:spPr>
          <a:xfrm>
            <a:off x="352511" y="2177608"/>
            <a:ext cx="8426620" cy="799893"/>
          </a:xfrm>
        </p:spPr>
        <p:txBody>
          <a:bodyPr anchor="ctr" anchorCtr="0"/>
          <a:lstStyle/>
          <a:p>
            <a:r>
              <a:rPr lang="en-US" dirty="0"/>
              <a:t>Click to edit Master title style</a:t>
            </a:r>
          </a:p>
        </p:txBody>
      </p:sp>
    </p:spTree>
    <p:extLst>
      <p:ext uri="{BB962C8B-B14F-4D97-AF65-F5344CB8AC3E}">
        <p14:creationId xmlns:p14="http://schemas.microsoft.com/office/powerpoint/2010/main" val="243191867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userDrawn="1">
  <p:cSld name="14_Section Header">
    <p:bg>
      <p:bgPr>
        <a:solidFill>
          <a:srgbClr val="E5001A"/>
        </a:solidFill>
        <a:effectLst/>
      </p:bgPr>
    </p:bg>
    <p:spTree>
      <p:nvGrpSpPr>
        <p:cNvPr id="1" name=""/>
        <p:cNvGrpSpPr/>
        <p:nvPr/>
      </p:nvGrpSpPr>
      <p:grpSpPr>
        <a:xfrm>
          <a:off x="0" y="0"/>
          <a:ext cx="0" cy="0"/>
          <a:chOff x="0" y="0"/>
          <a:chExt cx="0" cy="0"/>
        </a:xfrm>
      </p:grpSpPr>
      <p:sp>
        <p:nvSpPr>
          <p:cNvPr id="7" name="Title 6"/>
          <p:cNvSpPr>
            <a:spLocks noGrp="1"/>
          </p:cNvSpPr>
          <p:nvPr>
            <p:ph type="title"/>
          </p:nvPr>
        </p:nvSpPr>
        <p:spPr>
          <a:xfrm>
            <a:off x="352511" y="2177608"/>
            <a:ext cx="8426620" cy="799893"/>
          </a:xfrm>
        </p:spPr>
        <p:txBody>
          <a:bodyPr anchor="ctr" anchorCtr="0"/>
          <a:lstStyle/>
          <a:p>
            <a:r>
              <a:rPr lang="en-US" dirty="0"/>
              <a:t>Click to edit Master title style</a:t>
            </a:r>
          </a:p>
        </p:txBody>
      </p:sp>
    </p:spTree>
    <p:extLst>
      <p:ext uri="{BB962C8B-B14F-4D97-AF65-F5344CB8AC3E}">
        <p14:creationId xmlns:p14="http://schemas.microsoft.com/office/powerpoint/2010/main" val="96998335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userDrawn="1">
  <p:cSld name="11_Section Header">
    <p:bg>
      <p:bgPr>
        <a:solidFill>
          <a:srgbClr val="E5001A"/>
        </a:solidFill>
        <a:effectLst/>
      </p:bgPr>
    </p:bg>
    <p:spTree>
      <p:nvGrpSpPr>
        <p:cNvPr id="1" name=""/>
        <p:cNvGrpSpPr/>
        <p:nvPr/>
      </p:nvGrpSpPr>
      <p:grpSpPr>
        <a:xfrm>
          <a:off x="0" y="0"/>
          <a:ext cx="0" cy="0"/>
          <a:chOff x="0" y="0"/>
          <a:chExt cx="0" cy="0"/>
        </a:xfrm>
      </p:grpSpPr>
      <p:sp>
        <p:nvSpPr>
          <p:cNvPr id="7" name="Title 6"/>
          <p:cNvSpPr>
            <a:spLocks noGrp="1"/>
          </p:cNvSpPr>
          <p:nvPr>
            <p:ph type="title"/>
          </p:nvPr>
        </p:nvSpPr>
        <p:spPr>
          <a:xfrm>
            <a:off x="352511" y="2177608"/>
            <a:ext cx="8426620" cy="799893"/>
          </a:xfrm>
        </p:spPr>
        <p:txBody>
          <a:bodyPr anchor="ctr" anchorCtr="0"/>
          <a:lstStyle/>
          <a:p>
            <a:r>
              <a:rPr lang="en-US" dirty="0"/>
              <a:t>Click to edit Master title style</a:t>
            </a:r>
          </a:p>
        </p:txBody>
      </p:sp>
    </p:spTree>
    <p:extLst>
      <p:ext uri="{BB962C8B-B14F-4D97-AF65-F5344CB8AC3E}">
        <p14:creationId xmlns:p14="http://schemas.microsoft.com/office/powerpoint/2010/main" val="70270845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userDrawn="1">
  <p:cSld name="15_Section Header">
    <p:bg>
      <p:bgPr>
        <a:solidFill>
          <a:srgbClr val="E5001A"/>
        </a:solidFill>
        <a:effectLst/>
      </p:bgPr>
    </p:bg>
    <p:spTree>
      <p:nvGrpSpPr>
        <p:cNvPr id="1" name=""/>
        <p:cNvGrpSpPr/>
        <p:nvPr/>
      </p:nvGrpSpPr>
      <p:grpSpPr>
        <a:xfrm>
          <a:off x="0" y="0"/>
          <a:ext cx="0" cy="0"/>
          <a:chOff x="0" y="0"/>
          <a:chExt cx="0" cy="0"/>
        </a:xfrm>
      </p:grpSpPr>
      <p:sp>
        <p:nvSpPr>
          <p:cNvPr id="7" name="Title 6"/>
          <p:cNvSpPr>
            <a:spLocks noGrp="1"/>
          </p:cNvSpPr>
          <p:nvPr>
            <p:ph type="title"/>
          </p:nvPr>
        </p:nvSpPr>
        <p:spPr>
          <a:xfrm>
            <a:off x="352511" y="2177608"/>
            <a:ext cx="8426620" cy="799893"/>
          </a:xfrm>
        </p:spPr>
        <p:txBody>
          <a:bodyPr anchor="ctr" anchorCtr="0"/>
          <a:lstStyle/>
          <a:p>
            <a:r>
              <a:rPr lang="en-US" dirty="0"/>
              <a:t>Click to edit Master title style</a:t>
            </a:r>
          </a:p>
        </p:txBody>
      </p:sp>
    </p:spTree>
    <p:extLst>
      <p:ext uri="{BB962C8B-B14F-4D97-AF65-F5344CB8AC3E}">
        <p14:creationId xmlns:p14="http://schemas.microsoft.com/office/powerpoint/2010/main" val="151724120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userDrawn="1">
  <p:cSld name="12_Section Header">
    <p:bg>
      <p:bgPr>
        <a:solidFill>
          <a:srgbClr val="E5001A"/>
        </a:solidFill>
        <a:effectLst/>
      </p:bgPr>
    </p:bg>
    <p:spTree>
      <p:nvGrpSpPr>
        <p:cNvPr id="1" name=""/>
        <p:cNvGrpSpPr/>
        <p:nvPr/>
      </p:nvGrpSpPr>
      <p:grpSpPr>
        <a:xfrm>
          <a:off x="0" y="0"/>
          <a:ext cx="0" cy="0"/>
          <a:chOff x="0" y="0"/>
          <a:chExt cx="0" cy="0"/>
        </a:xfrm>
      </p:grpSpPr>
      <p:sp>
        <p:nvSpPr>
          <p:cNvPr id="7" name="Title 6"/>
          <p:cNvSpPr>
            <a:spLocks noGrp="1"/>
          </p:cNvSpPr>
          <p:nvPr>
            <p:ph type="title"/>
          </p:nvPr>
        </p:nvSpPr>
        <p:spPr>
          <a:xfrm>
            <a:off x="352511" y="2177608"/>
            <a:ext cx="8426620" cy="799893"/>
          </a:xfrm>
        </p:spPr>
        <p:txBody>
          <a:bodyPr anchor="ctr" anchorCtr="0"/>
          <a:lstStyle/>
          <a:p>
            <a:r>
              <a:rPr lang="en-US" dirty="0"/>
              <a:t>Click to edit Master title style</a:t>
            </a:r>
          </a:p>
        </p:txBody>
      </p:sp>
    </p:spTree>
    <p:extLst>
      <p:ext uri="{BB962C8B-B14F-4D97-AF65-F5344CB8AC3E}">
        <p14:creationId xmlns:p14="http://schemas.microsoft.com/office/powerpoint/2010/main" val="563533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userDrawn="1">
  <p:cSld name="16_Section Header">
    <p:bg>
      <p:bgPr>
        <a:solidFill>
          <a:srgbClr val="E5001A"/>
        </a:solidFill>
        <a:effectLst/>
      </p:bgPr>
    </p:bg>
    <p:spTree>
      <p:nvGrpSpPr>
        <p:cNvPr id="1" name=""/>
        <p:cNvGrpSpPr/>
        <p:nvPr/>
      </p:nvGrpSpPr>
      <p:grpSpPr>
        <a:xfrm>
          <a:off x="0" y="0"/>
          <a:ext cx="0" cy="0"/>
          <a:chOff x="0" y="0"/>
          <a:chExt cx="0" cy="0"/>
        </a:xfrm>
      </p:grpSpPr>
      <p:sp>
        <p:nvSpPr>
          <p:cNvPr id="7" name="Title 6"/>
          <p:cNvSpPr>
            <a:spLocks noGrp="1"/>
          </p:cNvSpPr>
          <p:nvPr>
            <p:ph type="title"/>
          </p:nvPr>
        </p:nvSpPr>
        <p:spPr>
          <a:xfrm>
            <a:off x="352511" y="2177608"/>
            <a:ext cx="8426620" cy="799893"/>
          </a:xfrm>
        </p:spPr>
        <p:txBody>
          <a:bodyPr anchor="ctr" anchorCtr="0"/>
          <a:lstStyle/>
          <a:p>
            <a:r>
              <a:rPr lang="en-US" dirty="0"/>
              <a:t>Click to edit Master title style</a:t>
            </a:r>
          </a:p>
        </p:txBody>
      </p:sp>
    </p:spTree>
    <p:extLst>
      <p:ext uri="{BB962C8B-B14F-4D97-AF65-F5344CB8AC3E}">
        <p14:creationId xmlns:p14="http://schemas.microsoft.com/office/powerpoint/2010/main" val="46096464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x">
  <p:cSld name="Title and Text (Dark)">
    <p:spTree>
      <p:nvGrpSpPr>
        <p:cNvPr id="1" name=""/>
        <p:cNvGrpSpPr/>
        <p:nvPr/>
      </p:nvGrpSpPr>
      <p:grpSpPr>
        <a:xfrm>
          <a:off x="0" y="0"/>
          <a:ext cx="0" cy="0"/>
          <a:chOff x="0" y="0"/>
          <a:chExt cx="0" cy="0"/>
        </a:xfrm>
      </p:grpSpPr>
      <p:pic>
        <p:nvPicPr>
          <p:cNvPr id="20" name="image2.jpg"/>
          <p:cNvPicPr/>
          <p:nvPr/>
        </p:nvPicPr>
        <p:blipFill>
          <a:blip r:embed="rId2">
            <a:extLst/>
          </a:blip>
          <a:stretch>
            <a:fillRect/>
          </a:stretch>
        </p:blipFill>
        <p:spPr>
          <a:xfrm>
            <a:off x="0" y="0"/>
            <a:ext cx="9144000" cy="994246"/>
          </a:xfrm>
          <a:prstGeom prst="rect">
            <a:avLst/>
          </a:prstGeom>
          <a:ln w="12700">
            <a:miter lim="400000"/>
          </a:ln>
        </p:spPr>
      </p:pic>
      <p:pic>
        <p:nvPicPr>
          <p:cNvPr id="21" name="image3.png"/>
          <p:cNvPicPr/>
          <p:nvPr/>
        </p:nvPicPr>
        <p:blipFill>
          <a:blip r:embed="rId3" cstate="print">
            <a:extLst>
              <a:ext uri="{28A0092B-C50C-407E-A947-70E740481C1C}">
                <a14:useLocalDpi xmlns:a14="http://schemas.microsoft.com/office/drawing/2010/main"/>
              </a:ext>
            </a:extLst>
          </a:blip>
          <a:stretch>
            <a:fillRect/>
          </a:stretch>
        </p:blipFill>
        <p:spPr>
          <a:xfrm>
            <a:off x="8686800" y="149663"/>
            <a:ext cx="278505" cy="278507"/>
          </a:xfrm>
          <a:prstGeom prst="rect">
            <a:avLst/>
          </a:prstGeom>
          <a:ln w="12700">
            <a:miter lim="400000"/>
          </a:ln>
          <a:effectLst>
            <a:outerShdw blurRad="127000" dir="5400000" rotWithShape="0">
              <a:srgbClr val="1E1C1C">
                <a:alpha val="20000"/>
              </a:srgbClr>
            </a:outerShdw>
          </a:effectLst>
        </p:spPr>
      </p:pic>
      <p:sp>
        <p:nvSpPr>
          <p:cNvPr id="22" name="Shape 22"/>
          <p:cNvSpPr>
            <a:spLocks noGrp="1"/>
          </p:cNvSpPr>
          <p:nvPr>
            <p:ph type="title"/>
          </p:nvPr>
        </p:nvSpPr>
        <p:spPr>
          <a:xfrm>
            <a:off x="466344" y="0"/>
            <a:ext cx="7998595" cy="875539"/>
          </a:xfrm>
          <a:prstGeom prst="rect">
            <a:avLst/>
          </a:prstGeom>
          <a:effectLst/>
        </p:spPr>
        <p:txBody>
          <a:bodyPr lIns="45719" tIns="45719" rIns="45719" bIns="45719"/>
          <a:lstStyle/>
          <a:p>
            <a:pPr lvl="0">
              <a:defRPr sz="1800" b="0">
                <a:solidFill>
                  <a:srgbClr val="000000"/>
                </a:solidFill>
              </a:defRPr>
            </a:pPr>
            <a:r>
              <a:rPr sz="2800" b="1">
                <a:solidFill>
                  <a:srgbClr val="FFFFFF"/>
                </a:solidFill>
              </a:rPr>
              <a:t>Title Text</a:t>
            </a:r>
          </a:p>
        </p:txBody>
      </p:sp>
      <p:sp>
        <p:nvSpPr>
          <p:cNvPr id="23" name="Shape 23"/>
          <p:cNvSpPr>
            <a:spLocks noGrp="1"/>
          </p:cNvSpPr>
          <p:nvPr>
            <p:ph type="body" idx="1"/>
          </p:nvPr>
        </p:nvSpPr>
        <p:spPr>
          <a:xfrm>
            <a:off x="457200" y="1096470"/>
            <a:ext cx="8007740" cy="4047030"/>
          </a:xfrm>
          <a:prstGeom prst="rect">
            <a:avLst/>
          </a:prstGeom>
        </p:spPr>
        <p:txBody>
          <a:bodyPr lIns="45719" tIns="45719" rIns="45719" bIns="45719"/>
          <a:lstStyle>
            <a:lvl1pPr marL="0" indent="0">
              <a:lnSpc>
                <a:spcPct val="90000"/>
              </a:lnSpc>
              <a:spcBef>
                <a:spcPts val="0"/>
              </a:spcBef>
              <a:buClrTx/>
              <a:buSzTx/>
              <a:buFontTx/>
              <a:buNone/>
            </a:lvl1pPr>
            <a:lvl2pPr marL="0" indent="228600">
              <a:lnSpc>
                <a:spcPct val="90000"/>
              </a:lnSpc>
              <a:spcBef>
                <a:spcPts val="0"/>
              </a:spcBef>
              <a:buClrTx/>
              <a:buSzTx/>
              <a:buFontTx/>
              <a:buNone/>
            </a:lvl2pPr>
            <a:lvl3pPr marL="0" indent="455612">
              <a:lnSpc>
                <a:spcPct val="90000"/>
              </a:lnSpc>
              <a:spcBef>
                <a:spcPts val="0"/>
              </a:spcBef>
              <a:buClrTx/>
              <a:buSzTx/>
              <a:buFontTx/>
              <a:buNone/>
            </a:lvl3pPr>
            <a:lvl4pPr marL="0" indent="627062">
              <a:lnSpc>
                <a:spcPct val="90000"/>
              </a:lnSpc>
              <a:spcBef>
                <a:spcPts val="0"/>
              </a:spcBef>
              <a:buClrTx/>
              <a:buSzTx/>
              <a:buFontTx/>
              <a:buNone/>
            </a:lvl4pPr>
            <a:lvl5pPr marL="0" indent="798512">
              <a:lnSpc>
                <a:spcPct val="90000"/>
              </a:lnSpc>
              <a:spcBef>
                <a:spcPts val="0"/>
              </a:spcBef>
              <a:buClrTx/>
              <a:buSzTx/>
              <a:buFontTx/>
              <a:buNone/>
            </a:lvl5pPr>
          </a:lstStyle>
          <a:p>
            <a:pPr lvl="0">
              <a:defRPr sz="1800">
                <a:solidFill>
                  <a:srgbClr val="000000"/>
                </a:solidFill>
              </a:defRPr>
            </a:pPr>
            <a:r>
              <a:rPr sz="2400">
                <a:solidFill>
                  <a:srgbClr val="1E1C1C"/>
                </a:solidFill>
              </a:rPr>
              <a:t>Body Level One</a:t>
            </a:r>
          </a:p>
          <a:p>
            <a:pPr lvl="1">
              <a:defRPr sz="1800">
                <a:solidFill>
                  <a:srgbClr val="000000"/>
                </a:solidFill>
              </a:defRPr>
            </a:pPr>
            <a:r>
              <a:rPr sz="2400">
                <a:solidFill>
                  <a:srgbClr val="1E1C1C"/>
                </a:solidFill>
              </a:rPr>
              <a:t>Body Level Two</a:t>
            </a:r>
          </a:p>
          <a:p>
            <a:pPr lvl="2">
              <a:defRPr sz="1800">
                <a:solidFill>
                  <a:srgbClr val="000000"/>
                </a:solidFill>
              </a:defRPr>
            </a:pPr>
            <a:r>
              <a:rPr sz="2400">
                <a:solidFill>
                  <a:srgbClr val="1E1C1C"/>
                </a:solidFill>
              </a:rPr>
              <a:t>Body Level Three</a:t>
            </a:r>
          </a:p>
          <a:p>
            <a:pPr lvl="3">
              <a:defRPr sz="1800">
                <a:solidFill>
                  <a:srgbClr val="000000"/>
                </a:solidFill>
              </a:defRPr>
            </a:pPr>
            <a:r>
              <a:rPr sz="2400">
                <a:solidFill>
                  <a:srgbClr val="1E1C1C"/>
                </a:solidFill>
              </a:rPr>
              <a:t>Body Level Four</a:t>
            </a:r>
          </a:p>
          <a:p>
            <a:pPr lvl="4">
              <a:defRPr sz="1800">
                <a:solidFill>
                  <a:srgbClr val="000000"/>
                </a:solidFill>
              </a:defRPr>
            </a:pPr>
            <a:r>
              <a:rPr sz="2400">
                <a:solidFill>
                  <a:srgbClr val="1E1C1C"/>
                </a:solidFill>
              </a:rPr>
              <a:t>Body Level Five</a:t>
            </a:r>
          </a:p>
        </p:txBody>
      </p:sp>
      <p:sp>
        <p:nvSpPr>
          <p:cNvPr id="24" name="Shape 24"/>
          <p:cNvSpPr>
            <a:spLocks noGrp="1"/>
          </p:cNvSpPr>
          <p:nvPr>
            <p:ph type="sldNum" sz="quarter" idx="2"/>
          </p:nvPr>
        </p:nvSpPr>
        <p:spPr>
          <a:prstGeom prst="rect">
            <a:avLst/>
          </a:prstGeom>
        </p:spPr>
        <p:txBody>
          <a:bodyPr/>
          <a:lstStyle/>
          <a:p>
            <a:pPr lvl="0"/>
            <a:fld id="{86CB4B4D-7CA3-9044-876B-883B54F8677D}" type="slidenum">
              <a:t>‹#›</a:t>
            </a:fld>
            <a:endParaRPr/>
          </a:p>
        </p:txBody>
      </p:sp>
      <p:sp>
        <p:nvSpPr>
          <p:cNvPr id="25" name="Shape 25"/>
          <p:cNvSpPr/>
          <p:nvPr/>
        </p:nvSpPr>
        <p:spPr>
          <a:xfrm>
            <a:off x="164592" y="4767262"/>
            <a:ext cx="1035606" cy="218441"/>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lvl1pPr>
              <a:defRPr sz="800">
                <a:solidFill>
                  <a:srgbClr val="CCCCCC"/>
                </a:solidFill>
              </a:defRPr>
            </a:lvl1pPr>
          </a:lstStyle>
          <a:p>
            <a:pPr lvl="0">
              <a:defRPr sz="1800">
                <a:solidFill>
                  <a:srgbClr val="000000"/>
                </a:solidFill>
              </a:defRPr>
            </a:pPr>
            <a:r>
              <a:rPr sz="800">
                <a:solidFill>
                  <a:srgbClr val="CCCCCC"/>
                </a:solidFill>
              </a:rPr>
              <a:t>©2014 Couchbase Inc.</a:t>
            </a:r>
          </a:p>
        </p:txBody>
      </p:sp>
    </p:spTree>
    <p:extLst>
      <p:ext uri="{BB962C8B-B14F-4D97-AF65-F5344CB8AC3E}">
        <p14:creationId xmlns:p14="http://schemas.microsoft.com/office/powerpoint/2010/main" val="3008939044"/>
      </p:ext>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Title Only">
    <p:spTree>
      <p:nvGrpSpPr>
        <p:cNvPr id="1" name=""/>
        <p:cNvGrpSpPr/>
        <p:nvPr/>
      </p:nvGrpSpPr>
      <p:grpSpPr>
        <a:xfrm>
          <a:off x="0" y="0"/>
          <a:ext cx="0" cy="0"/>
          <a:chOff x="0" y="0"/>
          <a:chExt cx="0" cy="0"/>
        </a:xfrm>
      </p:grpSpPr>
      <p:sp>
        <p:nvSpPr>
          <p:cNvPr id="2" name="Title 1"/>
          <p:cNvSpPr>
            <a:spLocks noGrp="1"/>
          </p:cNvSpPr>
          <p:nvPr>
            <p:ph type="title"/>
          </p:nvPr>
        </p:nvSpPr>
        <p:spPr>
          <a:xfrm>
            <a:off x="198157" y="47334"/>
            <a:ext cx="7998595" cy="537337"/>
          </a:xfrm>
          <a:effectLst/>
        </p:spPr>
        <p:txBody>
          <a:bodyPr anchor="ctr"/>
          <a:lstStyle>
            <a:lvl1pPr>
              <a:lnSpc>
                <a:spcPct val="80000"/>
              </a:lnSpc>
              <a:defRPr sz="2400">
                <a:solidFill>
                  <a:schemeClr val="accent2"/>
                </a:solidFill>
              </a:defRPr>
            </a:lvl1pPr>
          </a:lstStyle>
          <a:p>
            <a:endParaRPr lang="en-US" dirty="0"/>
          </a:p>
        </p:txBody>
      </p:sp>
      <p:sp>
        <p:nvSpPr>
          <p:cNvPr id="5" name="Footer Placeholder 4"/>
          <p:cNvSpPr>
            <a:spLocks noGrp="1"/>
          </p:cNvSpPr>
          <p:nvPr>
            <p:ph type="ftr" sz="quarter" idx="11"/>
          </p:nvPr>
        </p:nvSpPr>
        <p:spPr>
          <a:xfrm>
            <a:off x="3124200" y="4672595"/>
            <a:ext cx="2895600" cy="273844"/>
          </a:xfrm>
        </p:spPr>
        <p:txBody>
          <a:bodyPr/>
          <a:lstStyle/>
          <a:p>
            <a:endParaRPr lang="en-US" dirty="0"/>
          </a:p>
        </p:txBody>
      </p:sp>
      <p:sp>
        <p:nvSpPr>
          <p:cNvPr id="7" name="TextBox 6"/>
          <p:cNvSpPr txBox="1"/>
          <p:nvPr userDrawn="1"/>
        </p:nvSpPr>
        <p:spPr>
          <a:xfrm>
            <a:off x="204032" y="4680484"/>
            <a:ext cx="1191352" cy="223138"/>
          </a:xfrm>
          <a:prstGeom prst="rect">
            <a:avLst/>
          </a:prstGeom>
          <a:noFill/>
        </p:spPr>
        <p:txBody>
          <a:bodyPr wrap="none" rtlCol="0">
            <a:spAutoFit/>
          </a:bodyPr>
          <a:lstStyle/>
          <a:p>
            <a:r>
              <a:rPr lang="en-US" sz="850" dirty="0">
                <a:solidFill>
                  <a:srgbClr val="CCCCCC"/>
                </a:solidFill>
              </a:rPr>
              <a:t>©2017 Couchbase</a:t>
            </a:r>
            <a:r>
              <a:rPr lang="en-US" sz="850" baseline="0" dirty="0">
                <a:solidFill>
                  <a:srgbClr val="CCCCCC"/>
                </a:solidFill>
              </a:rPr>
              <a:t> Inc.</a:t>
            </a:r>
            <a:endParaRPr lang="en-US" sz="850" dirty="0">
              <a:solidFill>
                <a:srgbClr val="CCCCCC"/>
              </a:solidFill>
            </a:endParaRPr>
          </a:p>
        </p:txBody>
      </p:sp>
      <p:sp>
        <p:nvSpPr>
          <p:cNvPr id="10" name="Slide Number Placeholder 5"/>
          <p:cNvSpPr txBox="1">
            <a:spLocks/>
          </p:cNvSpPr>
          <p:nvPr userDrawn="1"/>
        </p:nvSpPr>
        <p:spPr>
          <a:xfrm>
            <a:off x="8224640" y="4680484"/>
            <a:ext cx="740664" cy="273844"/>
          </a:xfrm>
          <a:prstGeom prst="rect">
            <a:avLst/>
          </a:prstGeom>
        </p:spPr>
        <p:txBody>
          <a:bodyPr vert="horz" lIns="91440" tIns="45720" rIns="91440" bIns="45720" rtlCol="0" anchor="ctr"/>
          <a:lstStyle>
            <a:defPPr>
              <a:defRPr lang="en-US"/>
            </a:defPPr>
            <a:lvl1pPr marL="0" algn="r" defTabSz="457200" rtl="0" eaLnBrk="1" latinLnBrk="0" hangingPunct="1">
              <a:defRPr sz="850" kern="1200">
                <a:solidFill>
                  <a:srgbClr val="CCCCCC"/>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C25E7766-B4D4-B545-BC12-CA0EFEB1F16F}" type="slidenum">
              <a:rPr lang="en-US" sz="850" smtClean="0"/>
              <a:t>‹#›</a:t>
            </a:fld>
            <a:endParaRPr lang="en-US" sz="850" dirty="0"/>
          </a:p>
        </p:txBody>
      </p:sp>
      <p:pic>
        <p:nvPicPr>
          <p:cNvPr id="11" name="Picture 10" descr="bug-01.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622498" y="166522"/>
            <a:ext cx="237743" cy="237743"/>
          </a:xfrm>
          <a:prstGeom prst="rect">
            <a:avLst/>
          </a:prstGeom>
        </p:spPr>
      </p:pic>
      <p:cxnSp>
        <p:nvCxnSpPr>
          <p:cNvPr id="12" name="Straight Connector 11"/>
          <p:cNvCxnSpPr/>
          <p:nvPr userDrawn="1"/>
        </p:nvCxnSpPr>
        <p:spPr>
          <a:xfrm>
            <a:off x="285750" y="577185"/>
            <a:ext cx="8574088"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7387532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Break (Blu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866954"/>
            <a:ext cx="7772400" cy="1102519"/>
          </a:xfrm>
          <a:effectLst/>
        </p:spPr>
        <p:txBody>
          <a:bodyPr anchor="ctr"/>
          <a:lstStyle>
            <a:lvl1pPr algn="ctr">
              <a:defRPr sz="2900">
                <a:solidFill>
                  <a:srgbClr val="E10021"/>
                </a:solidFill>
              </a:defRPr>
            </a:lvl1pPr>
          </a:lstStyle>
          <a:p>
            <a:r>
              <a:rPr lang="en-US" dirty="0"/>
              <a:t>Click to edit Master title style</a:t>
            </a:r>
          </a:p>
        </p:txBody>
      </p:sp>
      <p:grpSp>
        <p:nvGrpSpPr>
          <p:cNvPr id="5" name="Group 4"/>
          <p:cNvGrpSpPr/>
          <p:nvPr userDrawn="1"/>
        </p:nvGrpSpPr>
        <p:grpSpPr>
          <a:xfrm>
            <a:off x="300182" y="387517"/>
            <a:ext cx="8543636" cy="364117"/>
            <a:chOff x="300182" y="387517"/>
            <a:chExt cx="8543636" cy="364117"/>
          </a:xfrm>
        </p:grpSpPr>
        <p:cxnSp>
          <p:nvCxnSpPr>
            <p:cNvPr id="6" name="Straight Connector 5"/>
            <p:cNvCxnSpPr/>
            <p:nvPr userDrawn="1"/>
          </p:nvCxnSpPr>
          <p:spPr>
            <a:xfrm flipH="1">
              <a:off x="300182" y="569575"/>
              <a:ext cx="4064000"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userDrawn="1"/>
          </p:nvCxnSpPr>
          <p:spPr>
            <a:xfrm flipH="1">
              <a:off x="4779818" y="569575"/>
              <a:ext cx="4064000"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pic>
          <p:nvPicPr>
            <p:cNvPr id="9" name="Picture 8" descr="bug-01.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389941" y="387517"/>
              <a:ext cx="364117" cy="364117"/>
            </a:xfrm>
            <a:prstGeom prst="rect">
              <a:avLst/>
            </a:prstGeom>
          </p:spPr>
        </p:pic>
      </p:grpSp>
      <p:sp>
        <p:nvSpPr>
          <p:cNvPr id="11" name="Footer Placeholder 4"/>
          <p:cNvSpPr>
            <a:spLocks noGrp="1"/>
          </p:cNvSpPr>
          <p:nvPr>
            <p:ph type="ftr" sz="quarter" idx="11"/>
          </p:nvPr>
        </p:nvSpPr>
        <p:spPr>
          <a:xfrm>
            <a:off x="3124200" y="4672595"/>
            <a:ext cx="2895600" cy="273844"/>
          </a:xfrm>
        </p:spPr>
        <p:txBody>
          <a:bodyPr/>
          <a:lstStyle/>
          <a:p>
            <a:endParaRPr lang="en-US" dirty="0"/>
          </a:p>
        </p:txBody>
      </p:sp>
      <p:sp>
        <p:nvSpPr>
          <p:cNvPr id="12" name="TextBox 11"/>
          <p:cNvSpPr txBox="1"/>
          <p:nvPr userDrawn="1"/>
        </p:nvSpPr>
        <p:spPr>
          <a:xfrm>
            <a:off x="204032" y="4680484"/>
            <a:ext cx="1191352" cy="223138"/>
          </a:xfrm>
          <a:prstGeom prst="rect">
            <a:avLst/>
          </a:prstGeom>
          <a:noFill/>
        </p:spPr>
        <p:txBody>
          <a:bodyPr wrap="none" rtlCol="0">
            <a:spAutoFit/>
          </a:bodyPr>
          <a:lstStyle/>
          <a:p>
            <a:r>
              <a:rPr lang="en-US" sz="850" dirty="0">
                <a:solidFill>
                  <a:srgbClr val="CCCCCC"/>
                </a:solidFill>
              </a:rPr>
              <a:t>©2017 Couchbase</a:t>
            </a:r>
            <a:r>
              <a:rPr lang="en-US" sz="850" baseline="0" dirty="0">
                <a:solidFill>
                  <a:srgbClr val="CCCCCC"/>
                </a:solidFill>
              </a:rPr>
              <a:t> Inc.</a:t>
            </a:r>
            <a:endParaRPr lang="en-US" sz="850" dirty="0">
              <a:solidFill>
                <a:srgbClr val="CCCCCC"/>
              </a:solidFill>
            </a:endParaRPr>
          </a:p>
        </p:txBody>
      </p:sp>
      <p:sp>
        <p:nvSpPr>
          <p:cNvPr id="13" name="Slide Number Placeholder 5"/>
          <p:cNvSpPr txBox="1">
            <a:spLocks/>
          </p:cNvSpPr>
          <p:nvPr userDrawn="1"/>
        </p:nvSpPr>
        <p:spPr>
          <a:xfrm>
            <a:off x="8224640" y="4680484"/>
            <a:ext cx="740664" cy="273844"/>
          </a:xfrm>
          <a:prstGeom prst="rect">
            <a:avLst/>
          </a:prstGeom>
        </p:spPr>
        <p:txBody>
          <a:bodyPr vert="horz" lIns="91440" tIns="45720" rIns="91440" bIns="45720" rtlCol="0" anchor="ctr"/>
          <a:lstStyle>
            <a:defPPr>
              <a:defRPr lang="en-US"/>
            </a:defPPr>
            <a:lvl1pPr marL="0" algn="r" defTabSz="457200" rtl="0" eaLnBrk="1" latinLnBrk="0" hangingPunct="1">
              <a:defRPr sz="850" kern="1200">
                <a:solidFill>
                  <a:srgbClr val="CCCCCC"/>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C25E7766-B4D4-B545-BC12-CA0EFEB1F16F}" type="slidenum">
              <a:rPr lang="en-US" sz="850" smtClean="0"/>
              <a:t>‹#›</a:t>
            </a:fld>
            <a:endParaRPr lang="en-US" sz="850" dirty="0"/>
          </a:p>
        </p:txBody>
      </p:sp>
    </p:spTree>
    <p:extLst>
      <p:ext uri="{BB962C8B-B14F-4D97-AF65-F5344CB8AC3E}">
        <p14:creationId xmlns:p14="http://schemas.microsoft.com/office/powerpoint/2010/main" val="42692240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Section Break (Red)">
    <p:bg>
      <p:bgPr>
        <a:solidFill>
          <a:srgbClr val="E1001F"/>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883664"/>
            <a:ext cx="7772400" cy="1102519"/>
          </a:xfrm>
          <a:effectLst>
            <a:outerShdw blurRad="127000" dir="2700000" algn="tl" rotWithShape="0">
              <a:srgbClr val="000000">
                <a:alpha val="20000"/>
              </a:srgbClr>
            </a:outerShdw>
          </a:effectLst>
        </p:spPr>
        <p:txBody>
          <a:bodyPr/>
          <a:lstStyle>
            <a:lvl1pPr algn="ctr">
              <a:defRPr sz="2900">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1371600" y="3063240"/>
            <a:ext cx="6400800" cy="1152144"/>
          </a:xfrm>
        </p:spPr>
        <p:txBody>
          <a:bodyPr/>
          <a:lstStyle>
            <a:lvl1pPr marL="0" indent="0" algn="ctr">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pic>
        <p:nvPicPr>
          <p:cNvPr id="7" name="Picture 6" descr="bug test-01.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324370" y="351896"/>
            <a:ext cx="495260" cy="495260"/>
          </a:xfrm>
          <a:prstGeom prst="rect">
            <a:avLst/>
          </a:prstGeom>
          <a:effectLst/>
        </p:spPr>
      </p:pic>
    </p:spTree>
    <p:extLst>
      <p:ext uri="{BB962C8B-B14F-4D97-AF65-F5344CB8AC3E}">
        <p14:creationId xmlns:p14="http://schemas.microsoft.com/office/powerpoint/2010/main" val="12310530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7" name="Footer Placeholder 4"/>
          <p:cNvSpPr>
            <a:spLocks noGrp="1"/>
          </p:cNvSpPr>
          <p:nvPr>
            <p:ph type="ftr" sz="quarter" idx="11"/>
          </p:nvPr>
        </p:nvSpPr>
        <p:spPr>
          <a:xfrm>
            <a:off x="3124200" y="4672595"/>
            <a:ext cx="2895600" cy="273844"/>
          </a:xfrm>
        </p:spPr>
        <p:txBody>
          <a:bodyPr/>
          <a:lstStyle/>
          <a:p>
            <a:endParaRPr lang="en-US" dirty="0"/>
          </a:p>
        </p:txBody>
      </p:sp>
      <p:sp>
        <p:nvSpPr>
          <p:cNvPr id="8" name="TextBox 7"/>
          <p:cNvSpPr txBox="1"/>
          <p:nvPr userDrawn="1"/>
        </p:nvSpPr>
        <p:spPr>
          <a:xfrm>
            <a:off x="204032" y="4680484"/>
            <a:ext cx="1191352" cy="223138"/>
          </a:xfrm>
          <a:prstGeom prst="rect">
            <a:avLst/>
          </a:prstGeom>
          <a:noFill/>
        </p:spPr>
        <p:txBody>
          <a:bodyPr wrap="none" rtlCol="0">
            <a:spAutoFit/>
          </a:bodyPr>
          <a:lstStyle/>
          <a:p>
            <a:r>
              <a:rPr lang="en-US" sz="850" dirty="0">
                <a:solidFill>
                  <a:srgbClr val="CCCCCC"/>
                </a:solidFill>
              </a:rPr>
              <a:t>©2017 Couchbase</a:t>
            </a:r>
            <a:r>
              <a:rPr lang="en-US" sz="850" baseline="0" dirty="0">
                <a:solidFill>
                  <a:srgbClr val="CCCCCC"/>
                </a:solidFill>
              </a:rPr>
              <a:t> Inc.</a:t>
            </a:r>
            <a:endParaRPr lang="en-US" sz="850" dirty="0">
              <a:solidFill>
                <a:srgbClr val="CCCCCC"/>
              </a:solidFill>
            </a:endParaRPr>
          </a:p>
        </p:txBody>
      </p:sp>
      <p:sp>
        <p:nvSpPr>
          <p:cNvPr id="9" name="Slide Number Placeholder 5"/>
          <p:cNvSpPr txBox="1">
            <a:spLocks/>
          </p:cNvSpPr>
          <p:nvPr userDrawn="1"/>
        </p:nvSpPr>
        <p:spPr>
          <a:xfrm>
            <a:off x="8224640" y="4680484"/>
            <a:ext cx="740664" cy="273844"/>
          </a:xfrm>
          <a:prstGeom prst="rect">
            <a:avLst/>
          </a:prstGeom>
        </p:spPr>
        <p:txBody>
          <a:bodyPr vert="horz" lIns="91440" tIns="45720" rIns="91440" bIns="45720" rtlCol="0" anchor="ctr"/>
          <a:lstStyle>
            <a:defPPr>
              <a:defRPr lang="en-US"/>
            </a:defPPr>
            <a:lvl1pPr marL="0" algn="r" defTabSz="457200" rtl="0" eaLnBrk="1" latinLnBrk="0" hangingPunct="1">
              <a:defRPr sz="850" kern="1200">
                <a:solidFill>
                  <a:srgbClr val="CCCCCC"/>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C25E7766-B4D4-B545-BC12-CA0EFEB1F16F}" type="slidenum">
              <a:rPr lang="en-US" sz="850" smtClean="0"/>
              <a:t>‹#›</a:t>
            </a:fld>
            <a:endParaRPr lang="en-US" sz="850" dirty="0"/>
          </a:p>
        </p:txBody>
      </p:sp>
    </p:spTree>
    <p:extLst>
      <p:ext uri="{BB962C8B-B14F-4D97-AF65-F5344CB8AC3E}">
        <p14:creationId xmlns:p14="http://schemas.microsoft.com/office/powerpoint/2010/main" val="42021751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Slide">
    <p:bg>
      <p:bgPr>
        <a:gradFill>
          <a:gsLst>
            <a:gs pos="0">
              <a:schemeClr val="tx1"/>
            </a:gs>
            <a:gs pos="50000">
              <a:srgbClr val="0070C0"/>
            </a:gs>
            <a:gs pos="100000">
              <a:srgbClr val="7030A0"/>
            </a:gs>
          </a:gsLst>
          <a:lin ang="2700000" scaled="0"/>
        </a:grad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838200" y="3258741"/>
            <a:ext cx="7681914" cy="346249"/>
          </a:xfrm>
        </p:spPr>
        <p:txBody>
          <a:bodyPr>
            <a:noAutofit/>
          </a:bodyPr>
          <a:lstStyle>
            <a:lvl1pPr marL="0" indent="0" algn="l">
              <a:lnSpc>
                <a:spcPct val="90000"/>
              </a:lnSpc>
              <a:spcBef>
                <a:spcPts val="0"/>
              </a:spcBef>
              <a:buNone/>
              <a:defRPr>
                <a:gradFill>
                  <a:gsLst>
                    <a:gs pos="0">
                      <a:schemeClr val="accent1">
                        <a:lumMod val="40000"/>
                        <a:lumOff val="60000"/>
                      </a:schemeClr>
                    </a:gs>
                    <a:gs pos="86000">
                      <a:schemeClr val="accent1">
                        <a:lumMod val="40000"/>
                        <a:lumOff val="60000"/>
                      </a:schemeClr>
                    </a:gs>
                  </a:gsLst>
                  <a:lin ang="5400000" scaled="0"/>
                </a:gradFill>
              </a:defRPr>
            </a:lvl1pPr>
            <a:lvl2pPr marL="342887" indent="0" algn="ctr">
              <a:buNone/>
              <a:defRPr>
                <a:solidFill>
                  <a:schemeClr val="tx1">
                    <a:tint val="75000"/>
                  </a:schemeClr>
                </a:solidFill>
              </a:defRPr>
            </a:lvl2pPr>
            <a:lvl3pPr marL="685772" indent="0" algn="ctr">
              <a:buNone/>
              <a:defRPr>
                <a:solidFill>
                  <a:schemeClr val="tx1">
                    <a:tint val="75000"/>
                  </a:schemeClr>
                </a:solidFill>
              </a:defRPr>
            </a:lvl3pPr>
            <a:lvl4pPr marL="1028659" indent="0" algn="ctr">
              <a:buNone/>
              <a:defRPr>
                <a:solidFill>
                  <a:schemeClr val="tx1">
                    <a:tint val="75000"/>
                  </a:schemeClr>
                </a:solidFill>
              </a:defRPr>
            </a:lvl4pPr>
            <a:lvl5pPr marL="1371545" indent="0" algn="ctr">
              <a:buNone/>
              <a:defRPr>
                <a:solidFill>
                  <a:schemeClr val="tx1">
                    <a:tint val="75000"/>
                  </a:schemeClr>
                </a:solidFill>
              </a:defRPr>
            </a:lvl5pPr>
            <a:lvl6pPr marL="1714432" indent="0" algn="ctr">
              <a:buNone/>
              <a:defRPr>
                <a:solidFill>
                  <a:schemeClr val="tx1">
                    <a:tint val="75000"/>
                  </a:schemeClr>
                </a:solidFill>
              </a:defRPr>
            </a:lvl6pPr>
            <a:lvl7pPr marL="2057318" indent="0" algn="ctr">
              <a:buNone/>
              <a:defRPr>
                <a:solidFill>
                  <a:schemeClr val="tx1">
                    <a:tint val="75000"/>
                  </a:schemeClr>
                </a:solidFill>
              </a:defRPr>
            </a:lvl7pPr>
            <a:lvl8pPr marL="2400204" indent="0" algn="ctr">
              <a:buNone/>
              <a:defRPr>
                <a:solidFill>
                  <a:schemeClr val="tx1">
                    <a:tint val="75000"/>
                  </a:schemeClr>
                </a:solidFill>
              </a:defRPr>
            </a:lvl8pPr>
            <a:lvl9pPr marL="2743091"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2104291077"/>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Demo, Video etc. &quot;special&quot; slides">
    <p:bg>
      <p:bgPr>
        <a:gradFill>
          <a:gsLst>
            <a:gs pos="0">
              <a:schemeClr val="tx1"/>
            </a:gs>
            <a:gs pos="50000">
              <a:srgbClr val="0070C0"/>
            </a:gs>
            <a:gs pos="100000">
              <a:srgbClr val="7030A0"/>
            </a:gs>
          </a:gsLst>
          <a:lin ang="2700000" scaled="0"/>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38200" y="1428750"/>
            <a:ext cx="7043208" cy="1142621"/>
          </a:xfrm>
        </p:spPr>
        <p:txBody>
          <a:bodyPr anchor="t" anchorCtr="0">
            <a:noAutofit/>
          </a:bodyPr>
          <a:lstStyle>
            <a:lvl1pPr algn="l" defTabSz="685772" rtl="0" eaLnBrk="1" latinLnBrk="0" hangingPunct="1">
              <a:lnSpc>
                <a:spcPct val="90000"/>
              </a:lnSpc>
              <a:spcBef>
                <a:spcPct val="0"/>
              </a:spcBef>
              <a:buNone/>
              <a:defRPr lang="en-US" sz="4050" b="0" kern="1200" cap="none" spc="-113" dirty="0">
                <a:ln w="3175">
                  <a:noFill/>
                </a:ln>
                <a:gradFill flip="none" rotWithShape="1">
                  <a:gsLst>
                    <a:gs pos="0">
                      <a:schemeClr val="tx1"/>
                    </a:gs>
                    <a:gs pos="86000">
                      <a:schemeClr val="tx1"/>
                    </a:gs>
                  </a:gsLst>
                  <a:lin ang="5400000" scaled="0"/>
                  <a:tileRect/>
                </a:gradFill>
                <a:effectLst/>
                <a:latin typeface="+mj-lt"/>
                <a:ea typeface="+mn-ea"/>
                <a:cs typeface="Arial" charset="0"/>
              </a:defRPr>
            </a:lvl1pPr>
          </a:lstStyle>
          <a:p>
            <a:r>
              <a:rPr lang="en-US"/>
              <a:t>Click to edit Master title style</a:t>
            </a:r>
            <a:endParaRPr lang="en-US" dirty="0"/>
          </a:p>
        </p:txBody>
      </p:sp>
      <p:sp>
        <p:nvSpPr>
          <p:cNvPr id="3" name="Subtitle 2"/>
          <p:cNvSpPr>
            <a:spLocks noGrp="1"/>
          </p:cNvSpPr>
          <p:nvPr>
            <p:ph type="subTitle" idx="1"/>
          </p:nvPr>
        </p:nvSpPr>
        <p:spPr>
          <a:xfrm>
            <a:off x="838200" y="3257550"/>
            <a:ext cx="3429000" cy="346249"/>
          </a:xfrm>
        </p:spPr>
        <p:txBody>
          <a:bodyPr>
            <a:noAutofit/>
          </a:bodyPr>
          <a:lstStyle>
            <a:lvl1pPr marL="0" indent="0" algn="l" defTabSz="685772" rtl="0" eaLnBrk="1" latinLnBrk="0" hangingPunct="1">
              <a:lnSpc>
                <a:spcPct val="90000"/>
              </a:lnSpc>
              <a:spcBef>
                <a:spcPts val="0"/>
              </a:spcBef>
              <a:buSzPct val="85000"/>
              <a:buFontTx/>
              <a:buNone/>
              <a:defRPr lang="en-US" sz="2400" kern="1200" dirty="0">
                <a:gradFill>
                  <a:gsLst>
                    <a:gs pos="0">
                      <a:schemeClr val="accent1">
                        <a:lumMod val="40000"/>
                        <a:lumOff val="60000"/>
                      </a:schemeClr>
                    </a:gs>
                    <a:gs pos="86000">
                      <a:schemeClr val="accent1">
                        <a:lumMod val="40000"/>
                        <a:lumOff val="60000"/>
                      </a:schemeClr>
                    </a:gs>
                  </a:gsLst>
                  <a:lin ang="5400000" scaled="0"/>
                </a:gradFill>
                <a:latin typeface="+mn-lt"/>
                <a:ea typeface="+mn-ea"/>
                <a:cs typeface="+mn-cs"/>
              </a:defRPr>
            </a:lvl1pPr>
            <a:lvl2pPr marL="342887" indent="0" algn="ctr">
              <a:buNone/>
              <a:defRPr>
                <a:solidFill>
                  <a:schemeClr val="tx1">
                    <a:tint val="75000"/>
                  </a:schemeClr>
                </a:solidFill>
              </a:defRPr>
            </a:lvl2pPr>
            <a:lvl3pPr marL="685772" indent="0" algn="ctr">
              <a:buNone/>
              <a:defRPr>
                <a:solidFill>
                  <a:schemeClr val="tx1">
                    <a:tint val="75000"/>
                  </a:schemeClr>
                </a:solidFill>
              </a:defRPr>
            </a:lvl3pPr>
            <a:lvl4pPr marL="1028659" indent="0" algn="ctr">
              <a:buNone/>
              <a:defRPr>
                <a:solidFill>
                  <a:schemeClr val="tx1">
                    <a:tint val="75000"/>
                  </a:schemeClr>
                </a:solidFill>
              </a:defRPr>
            </a:lvl4pPr>
            <a:lvl5pPr marL="1371545" indent="0" algn="ctr">
              <a:buNone/>
              <a:defRPr>
                <a:solidFill>
                  <a:schemeClr val="tx1">
                    <a:tint val="75000"/>
                  </a:schemeClr>
                </a:solidFill>
              </a:defRPr>
            </a:lvl5pPr>
            <a:lvl6pPr marL="1714432" indent="0" algn="ctr">
              <a:buNone/>
              <a:defRPr>
                <a:solidFill>
                  <a:schemeClr val="tx1">
                    <a:tint val="75000"/>
                  </a:schemeClr>
                </a:solidFill>
              </a:defRPr>
            </a:lvl6pPr>
            <a:lvl7pPr marL="2057318" indent="0" algn="ctr">
              <a:buNone/>
              <a:defRPr>
                <a:solidFill>
                  <a:schemeClr val="tx1">
                    <a:tint val="75000"/>
                  </a:schemeClr>
                </a:solidFill>
              </a:defRPr>
            </a:lvl7pPr>
            <a:lvl8pPr marL="2400204" indent="0" algn="ctr">
              <a:buNone/>
              <a:defRPr>
                <a:solidFill>
                  <a:schemeClr val="tx1">
                    <a:tint val="75000"/>
                  </a:schemeClr>
                </a:solidFill>
              </a:defRPr>
            </a:lvl8pPr>
            <a:lvl9pPr marL="2743091" indent="0" algn="ctr">
              <a:buNone/>
              <a:defRPr>
                <a:solidFill>
                  <a:schemeClr val="tx1">
                    <a:tint val="75000"/>
                  </a:schemeClr>
                </a:solidFill>
              </a:defRPr>
            </a:lvl9pPr>
          </a:lstStyle>
          <a:p>
            <a:r>
              <a:rPr lang="en-US"/>
              <a:t>Click to edit Master subtitle style</a:t>
            </a:r>
            <a:endParaRPr lang="en-US" dirty="0"/>
          </a:p>
        </p:txBody>
      </p:sp>
      <p:sp>
        <p:nvSpPr>
          <p:cNvPr id="7" name="Text Placeholder 6"/>
          <p:cNvSpPr>
            <a:spLocks noGrp="1"/>
          </p:cNvSpPr>
          <p:nvPr>
            <p:ph type="body" sz="quarter" idx="10" hasCustomPrompt="1"/>
          </p:nvPr>
        </p:nvSpPr>
        <p:spPr>
          <a:xfrm>
            <a:off x="1072886" y="171450"/>
            <a:ext cx="7690114" cy="1038746"/>
          </a:xfrm>
        </p:spPr>
        <p:txBody>
          <a:bodyPr anchor="t" anchorCtr="0">
            <a:noAutofit/>
            <a:scene3d>
              <a:camera prst="orthographicFront"/>
              <a:lightRig rig="flat" dir="t"/>
            </a:scene3d>
            <a:sp3d>
              <a:contourClr>
                <a:schemeClr val="tx2"/>
              </a:contourClr>
            </a:sp3d>
          </a:bodyPr>
          <a:lstStyle>
            <a:lvl1pPr marL="0" indent="0" algn="r">
              <a:buFont typeface="Arial" pitchFamily="34" charset="0"/>
              <a:buNone/>
              <a:defRPr kumimoji="0" lang="en-US" sz="8250" b="1" i="1" u="none" strike="noStrike" kern="1200" cap="none" spc="-482" normalizeH="0" baseline="0" noProof="0" dirty="0" smtClean="0">
                <a:ln w="11430"/>
                <a:gradFill>
                  <a:gsLst>
                    <a:gs pos="0">
                      <a:schemeClr val="tx1"/>
                    </a:gs>
                    <a:gs pos="88000">
                      <a:schemeClr val="tx1">
                        <a:alpha val="50000"/>
                      </a:schemeClr>
                    </a:gs>
                  </a:gsLst>
                  <a:lin ang="5400000"/>
                </a:gradFill>
                <a:effectLst/>
                <a:uLnTx/>
                <a:uFillTx/>
                <a:latin typeface="Segoe UI" pitchFamily="34" charset="0"/>
                <a:ea typeface="+mn-ea"/>
                <a:cs typeface="+mn-cs"/>
              </a:defRPr>
            </a:lvl1pPr>
          </a:lstStyle>
          <a:p>
            <a:pPr marL="0" lvl="0" indent="0" algn="r" defTabSz="685772" rtl="0" eaLnBrk="1" latinLnBrk="0" hangingPunct="1">
              <a:lnSpc>
                <a:spcPct val="90000"/>
              </a:lnSpc>
              <a:spcBef>
                <a:spcPct val="20000"/>
              </a:spcBef>
              <a:buSzPct val="85000"/>
              <a:buFont typeface="Arial" pitchFamily="34" charset="0"/>
              <a:buNone/>
            </a:pPr>
            <a:r>
              <a:rPr lang="en-US" dirty="0"/>
              <a:t>click to…</a:t>
            </a:r>
          </a:p>
        </p:txBody>
      </p:sp>
    </p:spTree>
    <p:extLst>
      <p:ext uri="{BB962C8B-B14F-4D97-AF65-F5344CB8AC3E}">
        <p14:creationId xmlns:p14="http://schemas.microsoft.com/office/powerpoint/2010/main" val="1728899118"/>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13" Type="http://schemas.openxmlformats.org/officeDocument/2006/relationships/theme" Target="../theme/theme2.xml"/><Relationship Id="rId3" Type="http://schemas.openxmlformats.org/officeDocument/2006/relationships/slideLayout" Target="../slideLayouts/slideLayout10.xml"/><Relationship Id="rId7" Type="http://schemas.openxmlformats.org/officeDocument/2006/relationships/slideLayout" Target="../slideLayouts/slideLayout14.xml"/><Relationship Id="rId12" Type="http://schemas.openxmlformats.org/officeDocument/2006/relationships/slideLayout" Target="../slideLayouts/slideLayout19.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slideLayout" Target="../slideLayouts/slideLayout18.xml"/><Relationship Id="rId5" Type="http://schemas.openxmlformats.org/officeDocument/2006/relationships/slideLayout" Target="../slideLayouts/slideLayout12.xml"/><Relationship Id="rId10" Type="http://schemas.openxmlformats.org/officeDocument/2006/relationships/slideLayout" Target="../slideLayouts/slideLayout17.xml"/><Relationship Id="rId4" Type="http://schemas.openxmlformats.org/officeDocument/2006/relationships/slideLayout" Target="../slideLayouts/slideLayout11.xml"/><Relationship Id="rId9" Type="http://schemas.openxmlformats.org/officeDocument/2006/relationships/slideLayout" Target="../slideLayouts/slideLayout16.xml"/><Relationship Id="rId14" Type="http://schemas.openxmlformats.org/officeDocument/2006/relationships/image" Target="../media/image5.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slideLayout" Target="../slideLayouts/slideLayout32.xml"/><Relationship Id="rId18" Type="http://schemas.openxmlformats.org/officeDocument/2006/relationships/slideLayout" Target="../slideLayouts/slideLayout37.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slideLayout" Target="../slideLayouts/slideLayout31.xml"/><Relationship Id="rId17" Type="http://schemas.openxmlformats.org/officeDocument/2006/relationships/slideLayout" Target="../slideLayouts/slideLayout36.xml"/><Relationship Id="rId2" Type="http://schemas.openxmlformats.org/officeDocument/2006/relationships/slideLayout" Target="../slideLayouts/slideLayout21.xml"/><Relationship Id="rId16" Type="http://schemas.openxmlformats.org/officeDocument/2006/relationships/slideLayout" Target="../slideLayouts/slideLayout35.xml"/><Relationship Id="rId20" Type="http://schemas.openxmlformats.org/officeDocument/2006/relationships/theme" Target="../theme/theme3.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5" Type="http://schemas.openxmlformats.org/officeDocument/2006/relationships/slideLayout" Target="../slideLayouts/slideLayout34.xml"/><Relationship Id="rId10" Type="http://schemas.openxmlformats.org/officeDocument/2006/relationships/slideLayout" Target="../slideLayouts/slideLayout29.xml"/><Relationship Id="rId19" Type="http://schemas.openxmlformats.org/officeDocument/2006/relationships/slideLayout" Target="../slideLayouts/slideLayout38.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b">
            <a:noAutofit/>
          </a:bodyPr>
          <a:lstStyle/>
          <a:p>
            <a:r>
              <a:rPr lang="en-US" dirty="0"/>
              <a:t>Click to edit Master title style</a:t>
            </a:r>
          </a:p>
        </p:txBody>
      </p:sp>
      <p:sp>
        <p:nvSpPr>
          <p:cNvPr id="3" name="Text Placeholder 2"/>
          <p:cNvSpPr>
            <a:spLocks noGrp="1"/>
          </p:cNvSpPr>
          <p:nvPr>
            <p:ph type="body" idx="1"/>
          </p:nvPr>
        </p:nvSpPr>
        <p:spPr>
          <a:xfrm>
            <a:off x="457200" y="1148311"/>
            <a:ext cx="8229600" cy="3394472"/>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850">
                <a:solidFill>
                  <a:srgbClr val="CCCCCC"/>
                </a:solidFill>
              </a:defRPr>
            </a:lvl1pPr>
          </a:lstStyle>
          <a:p>
            <a:endParaRPr lang="en-US" dirty="0"/>
          </a:p>
        </p:txBody>
      </p:sp>
      <p:sp>
        <p:nvSpPr>
          <p:cNvPr id="6" name="Slide Number Placeholder 5"/>
          <p:cNvSpPr>
            <a:spLocks noGrp="1"/>
          </p:cNvSpPr>
          <p:nvPr>
            <p:ph type="sldNum" sz="quarter" idx="4"/>
          </p:nvPr>
        </p:nvSpPr>
        <p:spPr>
          <a:xfrm>
            <a:off x="8229600" y="4767263"/>
            <a:ext cx="740664" cy="273844"/>
          </a:xfrm>
          <a:prstGeom prst="rect">
            <a:avLst/>
          </a:prstGeom>
        </p:spPr>
        <p:txBody>
          <a:bodyPr vert="horz" lIns="91440" tIns="45720" rIns="91440" bIns="45720" rtlCol="0" anchor="ctr"/>
          <a:lstStyle>
            <a:lvl1pPr algn="r">
              <a:defRPr sz="850">
                <a:solidFill>
                  <a:srgbClr val="CCCCCC"/>
                </a:solidFill>
              </a:defRPr>
            </a:lvl1pPr>
          </a:lstStyle>
          <a:p>
            <a:fld id="{E728A94C-44F1-DF43-8BD8-694E750DEF33}" type="slidenum">
              <a:rPr lang="en-US" smtClean="0"/>
              <a:pPr/>
              <a:t>‹#›</a:t>
            </a:fld>
            <a:endParaRPr lang="en-US"/>
          </a:p>
        </p:txBody>
      </p:sp>
    </p:spTree>
    <p:extLst>
      <p:ext uri="{BB962C8B-B14F-4D97-AF65-F5344CB8AC3E}">
        <p14:creationId xmlns:p14="http://schemas.microsoft.com/office/powerpoint/2010/main" val="456623133"/>
      </p:ext>
    </p:extLst>
  </p:cSld>
  <p:clrMap bg1="lt1" tx1="dk1" bg2="lt2" tx2="dk2" accent1="accent1" accent2="accent2" accent3="accent3" accent4="accent4" accent5="accent5" accent6="accent6" hlink="hlink" folHlink="folHlink"/>
  <p:sldLayoutIdLst>
    <p:sldLayoutId id="2147483649" r:id="rId1"/>
    <p:sldLayoutId id="2147483675" r:id="rId2"/>
    <p:sldLayoutId id="2147483678" r:id="rId3"/>
    <p:sldLayoutId id="2147483679" r:id="rId4"/>
    <p:sldLayoutId id="2147483663" r:id="rId5"/>
    <p:sldLayoutId id="2147483666" r:id="rId6"/>
    <p:sldLayoutId id="2147483674" r:id="rId7"/>
  </p:sldLayoutIdLst>
  <p:hf hdr="0" ftr="0" dt="0"/>
  <p:txStyles>
    <p:titleStyle>
      <a:lvl1pPr algn="l" defTabSz="457200" rtl="0" eaLnBrk="1" latinLnBrk="0" hangingPunct="1">
        <a:spcBef>
          <a:spcPct val="0"/>
        </a:spcBef>
        <a:buNone/>
        <a:defRPr sz="2800" b="1" kern="1200">
          <a:solidFill>
            <a:schemeClr val="tx1"/>
          </a:solidFill>
          <a:latin typeface="+mj-lt"/>
          <a:ea typeface="+mj-ea"/>
          <a:cs typeface="+mj-cs"/>
        </a:defRPr>
      </a:lvl1pPr>
    </p:titleStyle>
    <p:bodyStyle>
      <a:lvl1pPr marL="228600" indent="-228600" algn="l" defTabSz="457200" rtl="0" eaLnBrk="1" latinLnBrk="0" hangingPunct="1">
        <a:spcBef>
          <a:spcPts val="0"/>
        </a:spcBef>
        <a:buClr>
          <a:schemeClr val="accent1"/>
        </a:buClr>
        <a:buFont typeface="Wingdings" charset="2"/>
        <a:buChar char="§"/>
        <a:defRPr sz="2400" kern="1200">
          <a:solidFill>
            <a:schemeClr val="tx1"/>
          </a:solidFill>
          <a:latin typeface="+mn-lt"/>
          <a:ea typeface="+mn-ea"/>
          <a:cs typeface="+mn-cs"/>
        </a:defRPr>
      </a:lvl1pPr>
      <a:lvl2pPr marL="455613" indent="-227013" algn="l" defTabSz="457200" rtl="0" eaLnBrk="1" latinLnBrk="0" hangingPunct="1">
        <a:spcBef>
          <a:spcPts val="0"/>
        </a:spcBef>
        <a:buClr>
          <a:srgbClr val="262626"/>
        </a:buClr>
        <a:buFont typeface="Wingdings" charset="2"/>
        <a:buChar char="§"/>
        <a:defRPr sz="2000" kern="1200">
          <a:solidFill>
            <a:schemeClr val="tx1"/>
          </a:solidFill>
          <a:latin typeface="+mn-lt"/>
          <a:ea typeface="+mn-ea"/>
          <a:cs typeface="+mn-cs"/>
        </a:defRPr>
      </a:lvl2pPr>
      <a:lvl3pPr marL="455613" indent="-228600" algn="l" defTabSz="457200" rtl="0" eaLnBrk="1" latinLnBrk="0" hangingPunct="1">
        <a:spcBef>
          <a:spcPts val="0"/>
        </a:spcBef>
        <a:buClr>
          <a:srgbClr val="262626"/>
        </a:buClr>
        <a:buFont typeface="Wingdings" charset="2"/>
        <a:buChar char="§"/>
        <a:defRPr sz="2000" kern="1200">
          <a:solidFill>
            <a:schemeClr val="tx1"/>
          </a:solidFill>
          <a:latin typeface="+mn-lt"/>
          <a:ea typeface="+mn-ea"/>
          <a:cs typeface="+mn-cs"/>
        </a:defRPr>
      </a:lvl3pPr>
      <a:lvl4pPr marL="455613" indent="-228600" algn="l" defTabSz="457200" rtl="0" eaLnBrk="1" latinLnBrk="0" hangingPunct="1">
        <a:spcBef>
          <a:spcPts val="0"/>
        </a:spcBef>
        <a:buClr>
          <a:srgbClr val="262626"/>
        </a:buClr>
        <a:buFont typeface="Wingdings" charset="2"/>
        <a:buChar char="§"/>
        <a:defRPr sz="2000" kern="1200">
          <a:solidFill>
            <a:schemeClr val="tx1"/>
          </a:solidFill>
          <a:latin typeface="+mn-lt"/>
          <a:ea typeface="+mn-ea"/>
          <a:cs typeface="+mn-cs"/>
        </a:defRPr>
      </a:lvl4pPr>
      <a:lvl5pPr marL="455613" indent="-228600" algn="l" defTabSz="457200" rtl="0" eaLnBrk="1" latinLnBrk="0" hangingPunct="1">
        <a:spcBef>
          <a:spcPts val="200"/>
        </a:spcBef>
        <a:buClr>
          <a:srgbClr val="262626"/>
        </a:buClr>
        <a:buFont typeface="Wingdings" charset="2"/>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gradFill>
          <a:gsLst>
            <a:gs pos="0">
              <a:schemeClr val="tx1"/>
            </a:gs>
            <a:gs pos="50000">
              <a:srgbClr val="0070C0"/>
            </a:gs>
            <a:gs pos="100000">
              <a:srgbClr val="7030A0"/>
            </a:gs>
          </a:gsLst>
          <a:lin ang="2700000" scaled="0"/>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81000" y="171450"/>
            <a:ext cx="8382000" cy="499789"/>
          </a:xfrm>
          <a:prstGeom prst="rect">
            <a:avLst/>
          </a:prstGeom>
        </p:spPr>
        <p:txBody>
          <a:bodyPr vert="horz" wrap="square" lIns="0" tIns="0" rIns="0" bIns="0" rtlCol="0" anchor="t">
            <a:spAutoFit/>
          </a:bodyPr>
          <a:lstStyle/>
          <a:p>
            <a:r>
              <a:rPr lang="en-US"/>
              <a:t>Click to edit Master title style</a:t>
            </a:r>
            <a:endParaRPr lang="en-US" dirty="0"/>
          </a:p>
        </p:txBody>
      </p:sp>
      <p:sp>
        <p:nvSpPr>
          <p:cNvPr id="3" name="Text Placeholder 2"/>
          <p:cNvSpPr>
            <a:spLocks noGrp="1"/>
          </p:cNvSpPr>
          <p:nvPr>
            <p:ph type="body" idx="1"/>
          </p:nvPr>
        </p:nvSpPr>
        <p:spPr>
          <a:xfrm>
            <a:off x="381000" y="1085850"/>
            <a:ext cx="8382000" cy="1500411"/>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Box 7"/>
          <p:cNvSpPr txBox="1">
            <a:spLocks noChangeArrowheads="1"/>
          </p:cNvSpPr>
          <p:nvPr/>
        </p:nvSpPr>
        <p:spPr bwMode="auto">
          <a:xfrm>
            <a:off x="0" y="4959855"/>
            <a:ext cx="9144000" cy="207749"/>
          </a:xfrm>
          <a:prstGeom prst="rect">
            <a:avLst/>
          </a:prstGeom>
          <a:solidFill>
            <a:srgbClr val="000000"/>
          </a:solidFill>
          <a:ln w="9525">
            <a:noFill/>
            <a:miter lim="800000"/>
            <a:headEnd/>
            <a:tailEnd/>
          </a:ln>
          <a:effectLst/>
        </p:spPr>
        <p:txBody>
          <a:bodyPr anchor="ctr" anchorCtr="1">
            <a:spAutoFit/>
          </a:bodyPr>
          <a:lstStyle/>
          <a:p>
            <a:pPr algn="ctr">
              <a:spcBef>
                <a:spcPct val="50000"/>
              </a:spcBef>
              <a:defRPr/>
            </a:pPr>
            <a:r>
              <a:rPr lang="en-US" sz="750" b="1" dirty="0">
                <a:solidFill>
                  <a:schemeClr val="tx1"/>
                </a:solidFill>
                <a:latin typeface="+mj-lt"/>
              </a:rPr>
              <a:t>          Tulsa</a:t>
            </a:r>
            <a:r>
              <a:rPr lang="en-US" sz="750" b="1" baseline="0" dirty="0">
                <a:solidFill>
                  <a:schemeClr val="tx1"/>
                </a:solidFill>
                <a:latin typeface="+mj-lt"/>
              </a:rPr>
              <a:t> </a:t>
            </a:r>
            <a:r>
              <a:rPr lang="en-US" sz="750" b="1" dirty="0" err="1">
                <a:solidFill>
                  <a:schemeClr val="tx1"/>
                </a:solidFill>
                <a:latin typeface="+mj-lt"/>
              </a:rPr>
              <a:t>TechFest</a:t>
            </a:r>
            <a:r>
              <a:rPr lang="en-US" sz="750" b="1" dirty="0">
                <a:solidFill>
                  <a:schemeClr val="tx1"/>
                </a:solidFill>
                <a:latin typeface="+mj-lt"/>
              </a:rPr>
              <a:t> 2017              |                Fri, Aug  5</a:t>
            </a:r>
            <a:r>
              <a:rPr lang="en-US" sz="750" b="1" baseline="30000" dirty="0">
                <a:solidFill>
                  <a:schemeClr val="tx1"/>
                </a:solidFill>
                <a:latin typeface="+mj-lt"/>
              </a:rPr>
              <a:t>th</a:t>
            </a:r>
            <a:r>
              <a:rPr lang="en-US" sz="750" b="1" dirty="0">
                <a:solidFill>
                  <a:schemeClr val="tx1"/>
                </a:solidFill>
                <a:latin typeface="+mj-lt"/>
              </a:rPr>
              <a:t>, 2017              |                OSU - Tulsa                |          70+ Speakers, 20+ Tracks &amp; 85+</a:t>
            </a:r>
            <a:r>
              <a:rPr lang="en-US" sz="750" b="1" baseline="0" dirty="0">
                <a:solidFill>
                  <a:schemeClr val="tx1"/>
                </a:solidFill>
                <a:latin typeface="+mj-lt"/>
              </a:rPr>
              <a:t> Sessions!</a:t>
            </a:r>
            <a:r>
              <a:rPr lang="en-US" sz="750" b="1" dirty="0">
                <a:solidFill>
                  <a:schemeClr val="tx1"/>
                </a:solidFill>
                <a:latin typeface="+mj-lt"/>
              </a:rPr>
              <a:t>               </a:t>
            </a:r>
          </a:p>
        </p:txBody>
      </p:sp>
    </p:spTree>
    <p:extLst>
      <p:ext uri="{BB962C8B-B14F-4D97-AF65-F5344CB8AC3E}">
        <p14:creationId xmlns:p14="http://schemas.microsoft.com/office/powerpoint/2010/main" val="3765536331"/>
      </p:ext>
    </p:extLst>
  </p:cSld>
  <p:clrMap bg1="dk1" tx1="lt1" bg2="dk2"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Lst>
  <p:transition>
    <p:fade/>
  </p:transition>
  <p:txStyles>
    <p:titleStyle>
      <a:lvl1pPr algn="l" defTabSz="685772" rtl="0" eaLnBrk="1" latinLnBrk="0" hangingPunct="1">
        <a:lnSpc>
          <a:spcPct val="90000"/>
        </a:lnSpc>
        <a:spcBef>
          <a:spcPct val="0"/>
        </a:spcBef>
        <a:buNone/>
        <a:defRPr lang="en-US" sz="3600" b="0" kern="1200" cap="none" spc="-113" dirty="0" smtClean="0">
          <a:ln w="3175">
            <a:noFill/>
          </a:ln>
          <a:gradFill flip="none" rotWithShape="1">
            <a:gsLst>
              <a:gs pos="0">
                <a:schemeClr val="tx1"/>
              </a:gs>
              <a:gs pos="86000">
                <a:schemeClr val="tx1"/>
              </a:gs>
            </a:gsLst>
            <a:lin ang="5400000" scaled="0"/>
            <a:tileRect/>
          </a:gradFill>
          <a:effectLst/>
          <a:latin typeface="+mj-lt"/>
          <a:ea typeface="+mn-ea"/>
          <a:cs typeface="Arial" charset="0"/>
        </a:defRPr>
      </a:lvl1pPr>
    </p:titleStyle>
    <p:bodyStyle>
      <a:lvl1pPr marL="345281" indent="-345281" algn="l" defTabSz="685772" rtl="0" eaLnBrk="1" latinLnBrk="0" hangingPunct="1">
        <a:lnSpc>
          <a:spcPct val="90000"/>
        </a:lnSpc>
        <a:spcBef>
          <a:spcPct val="20000"/>
        </a:spcBef>
        <a:buSzPct val="85000"/>
        <a:buFontTx/>
        <a:buBlip>
          <a:blip r:embed="rId14"/>
        </a:buBlip>
        <a:defRPr sz="2400" kern="1200">
          <a:gradFill>
            <a:gsLst>
              <a:gs pos="0">
                <a:schemeClr val="tx1"/>
              </a:gs>
              <a:gs pos="86000">
                <a:schemeClr val="tx1"/>
              </a:gs>
            </a:gsLst>
            <a:lin ang="5400000" scaled="0"/>
          </a:gradFill>
          <a:latin typeface="+mn-lt"/>
          <a:ea typeface="+mn-ea"/>
          <a:cs typeface="+mn-cs"/>
        </a:defRPr>
      </a:lvl1pPr>
      <a:lvl2pPr marL="641747" indent="-296466" algn="l" defTabSz="685772" rtl="0" eaLnBrk="1" latinLnBrk="0" hangingPunct="1">
        <a:lnSpc>
          <a:spcPct val="90000"/>
        </a:lnSpc>
        <a:spcBef>
          <a:spcPct val="20000"/>
        </a:spcBef>
        <a:buSzPct val="85000"/>
        <a:buFontTx/>
        <a:buBlip>
          <a:blip r:embed="rId14"/>
        </a:buBlip>
        <a:defRPr sz="2100" kern="1200">
          <a:gradFill>
            <a:gsLst>
              <a:gs pos="0">
                <a:schemeClr val="tx1"/>
              </a:gs>
              <a:gs pos="86000">
                <a:schemeClr val="tx1"/>
              </a:gs>
            </a:gsLst>
            <a:lin ang="5400000" scaled="0"/>
          </a:gradFill>
          <a:latin typeface="+mn-lt"/>
          <a:ea typeface="+mn-ea"/>
          <a:cs typeface="+mn-cs"/>
        </a:defRPr>
      </a:lvl2pPr>
      <a:lvl3pPr marL="944166" indent="-302419" algn="l" defTabSz="685772" rtl="0" eaLnBrk="1" latinLnBrk="0" hangingPunct="1">
        <a:lnSpc>
          <a:spcPct val="90000"/>
        </a:lnSpc>
        <a:spcBef>
          <a:spcPct val="20000"/>
        </a:spcBef>
        <a:buSzPct val="85000"/>
        <a:buFontTx/>
        <a:buBlip>
          <a:blip r:embed="rId14"/>
        </a:buBlip>
        <a:defRPr sz="1800" kern="1200">
          <a:gradFill>
            <a:gsLst>
              <a:gs pos="0">
                <a:schemeClr val="tx1"/>
              </a:gs>
              <a:gs pos="86000">
                <a:schemeClr val="tx1"/>
              </a:gs>
            </a:gsLst>
            <a:lin ang="5400000" scaled="0"/>
          </a:gradFill>
          <a:latin typeface="+mn-lt"/>
          <a:ea typeface="+mn-ea"/>
          <a:cs typeface="+mn-cs"/>
        </a:defRPr>
      </a:lvl3pPr>
      <a:lvl4pPr marL="1203722" indent="-259556" algn="l" defTabSz="685772" rtl="0" eaLnBrk="1" latinLnBrk="0" hangingPunct="1">
        <a:lnSpc>
          <a:spcPct val="90000"/>
        </a:lnSpc>
        <a:spcBef>
          <a:spcPct val="20000"/>
        </a:spcBef>
        <a:buSzPct val="85000"/>
        <a:buFontTx/>
        <a:buBlip>
          <a:blip r:embed="rId14"/>
        </a:buBlip>
        <a:defRPr sz="1500" kern="1200">
          <a:gradFill>
            <a:gsLst>
              <a:gs pos="0">
                <a:schemeClr val="tx1"/>
              </a:gs>
              <a:gs pos="86000">
                <a:schemeClr val="tx1"/>
              </a:gs>
            </a:gsLst>
            <a:lin ang="5400000" scaled="0"/>
          </a:gradFill>
          <a:latin typeface="+mn-lt"/>
          <a:ea typeface="+mn-ea"/>
          <a:cs typeface="+mn-cs"/>
        </a:defRPr>
      </a:lvl4pPr>
      <a:lvl5pPr marL="1456135" indent="-252413" algn="l" defTabSz="685772" rtl="0" eaLnBrk="1" latinLnBrk="0" hangingPunct="1">
        <a:lnSpc>
          <a:spcPct val="90000"/>
        </a:lnSpc>
        <a:spcBef>
          <a:spcPct val="20000"/>
        </a:spcBef>
        <a:buSzPct val="85000"/>
        <a:buFontTx/>
        <a:buBlip>
          <a:blip r:embed="rId14"/>
        </a:buBlip>
        <a:defRPr sz="1500" kern="1200">
          <a:gradFill>
            <a:gsLst>
              <a:gs pos="0">
                <a:schemeClr val="tx1"/>
              </a:gs>
              <a:gs pos="86000">
                <a:schemeClr val="tx1"/>
              </a:gs>
            </a:gsLst>
            <a:lin ang="5400000" scaled="0"/>
          </a:gradFill>
          <a:latin typeface="+mn-lt"/>
          <a:ea typeface="+mn-ea"/>
          <a:cs typeface="+mn-cs"/>
        </a:defRPr>
      </a:lvl5pPr>
      <a:lvl6pPr marL="1885874" indent="-171443" algn="l" defTabSz="685772"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761" indent="-171443" algn="l" defTabSz="685772"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647" indent="-171443" algn="l" defTabSz="685772"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534" indent="-171443" algn="l" defTabSz="685772"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772" rtl="0" eaLnBrk="1" latinLnBrk="0" hangingPunct="1">
        <a:defRPr sz="1350" kern="1200">
          <a:solidFill>
            <a:schemeClr val="tx1"/>
          </a:solidFill>
          <a:latin typeface="+mn-lt"/>
          <a:ea typeface="+mn-ea"/>
          <a:cs typeface="+mn-cs"/>
        </a:defRPr>
      </a:lvl1pPr>
      <a:lvl2pPr marL="342887" algn="l" defTabSz="685772" rtl="0" eaLnBrk="1" latinLnBrk="0" hangingPunct="1">
        <a:defRPr sz="1350" kern="1200">
          <a:solidFill>
            <a:schemeClr val="tx1"/>
          </a:solidFill>
          <a:latin typeface="+mn-lt"/>
          <a:ea typeface="+mn-ea"/>
          <a:cs typeface="+mn-cs"/>
        </a:defRPr>
      </a:lvl2pPr>
      <a:lvl3pPr marL="685772" algn="l" defTabSz="685772" rtl="0" eaLnBrk="1" latinLnBrk="0" hangingPunct="1">
        <a:defRPr sz="1350" kern="1200">
          <a:solidFill>
            <a:schemeClr val="tx1"/>
          </a:solidFill>
          <a:latin typeface="+mn-lt"/>
          <a:ea typeface="+mn-ea"/>
          <a:cs typeface="+mn-cs"/>
        </a:defRPr>
      </a:lvl3pPr>
      <a:lvl4pPr marL="1028659" algn="l" defTabSz="685772" rtl="0" eaLnBrk="1" latinLnBrk="0" hangingPunct="1">
        <a:defRPr sz="1350" kern="1200">
          <a:solidFill>
            <a:schemeClr val="tx1"/>
          </a:solidFill>
          <a:latin typeface="+mn-lt"/>
          <a:ea typeface="+mn-ea"/>
          <a:cs typeface="+mn-cs"/>
        </a:defRPr>
      </a:lvl4pPr>
      <a:lvl5pPr marL="1371545" algn="l" defTabSz="685772" rtl="0" eaLnBrk="1" latinLnBrk="0" hangingPunct="1">
        <a:defRPr sz="1350" kern="1200">
          <a:solidFill>
            <a:schemeClr val="tx1"/>
          </a:solidFill>
          <a:latin typeface="+mn-lt"/>
          <a:ea typeface="+mn-ea"/>
          <a:cs typeface="+mn-cs"/>
        </a:defRPr>
      </a:lvl5pPr>
      <a:lvl6pPr marL="1714432" algn="l" defTabSz="685772" rtl="0" eaLnBrk="1" latinLnBrk="0" hangingPunct="1">
        <a:defRPr sz="1350" kern="1200">
          <a:solidFill>
            <a:schemeClr val="tx1"/>
          </a:solidFill>
          <a:latin typeface="+mn-lt"/>
          <a:ea typeface="+mn-ea"/>
          <a:cs typeface="+mn-cs"/>
        </a:defRPr>
      </a:lvl6pPr>
      <a:lvl7pPr marL="2057318" algn="l" defTabSz="685772" rtl="0" eaLnBrk="1" latinLnBrk="0" hangingPunct="1">
        <a:defRPr sz="1350" kern="1200">
          <a:solidFill>
            <a:schemeClr val="tx1"/>
          </a:solidFill>
          <a:latin typeface="+mn-lt"/>
          <a:ea typeface="+mn-ea"/>
          <a:cs typeface="+mn-cs"/>
        </a:defRPr>
      </a:lvl7pPr>
      <a:lvl8pPr marL="2400204" algn="l" defTabSz="685772" rtl="0" eaLnBrk="1" latinLnBrk="0" hangingPunct="1">
        <a:defRPr sz="1350" kern="1200">
          <a:solidFill>
            <a:schemeClr val="tx1"/>
          </a:solidFill>
          <a:latin typeface="+mn-lt"/>
          <a:ea typeface="+mn-ea"/>
          <a:cs typeface="+mn-cs"/>
        </a:defRPr>
      </a:lvl8pPr>
      <a:lvl9pPr marL="2743091" algn="l" defTabSz="685772"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b">
            <a:noAutofit/>
          </a:bodyPr>
          <a:lstStyle/>
          <a:p>
            <a:r>
              <a:rPr lang="en-US" dirty="0"/>
              <a:t>Click to edit Master title style</a:t>
            </a:r>
          </a:p>
        </p:txBody>
      </p:sp>
      <p:sp>
        <p:nvSpPr>
          <p:cNvPr id="3" name="Text Placeholder 2"/>
          <p:cNvSpPr>
            <a:spLocks noGrp="1"/>
          </p:cNvSpPr>
          <p:nvPr>
            <p:ph type="body" idx="1"/>
          </p:nvPr>
        </p:nvSpPr>
        <p:spPr>
          <a:xfrm>
            <a:off x="457200" y="1148311"/>
            <a:ext cx="8229600" cy="3394472"/>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850">
                <a:solidFill>
                  <a:srgbClr val="CCCCCC"/>
                </a:solidFill>
              </a:defRPr>
            </a:lvl1pPr>
          </a:lstStyle>
          <a:p>
            <a:endParaRPr lang="en-US" dirty="0"/>
          </a:p>
        </p:txBody>
      </p:sp>
      <p:sp>
        <p:nvSpPr>
          <p:cNvPr id="6" name="Slide Number Placeholder 5"/>
          <p:cNvSpPr>
            <a:spLocks noGrp="1"/>
          </p:cNvSpPr>
          <p:nvPr>
            <p:ph type="sldNum" sz="quarter" idx="4"/>
          </p:nvPr>
        </p:nvSpPr>
        <p:spPr>
          <a:xfrm>
            <a:off x="8229600" y="4767263"/>
            <a:ext cx="740664" cy="273844"/>
          </a:xfrm>
          <a:prstGeom prst="rect">
            <a:avLst/>
          </a:prstGeom>
        </p:spPr>
        <p:txBody>
          <a:bodyPr vert="horz" lIns="91440" tIns="45720" rIns="91440" bIns="45720" rtlCol="0" anchor="ctr"/>
          <a:lstStyle>
            <a:lvl1pPr algn="r">
              <a:defRPr sz="850">
                <a:solidFill>
                  <a:srgbClr val="CCCCCC"/>
                </a:solidFill>
              </a:defRPr>
            </a:lvl1pPr>
          </a:lstStyle>
          <a:p>
            <a:fld id="{E728A94C-44F1-DF43-8BD8-694E750DEF33}" type="slidenum">
              <a:rPr lang="en-US" smtClean="0"/>
              <a:pPr/>
              <a:t>‹#›</a:t>
            </a:fld>
            <a:endParaRPr lang="en-US"/>
          </a:p>
        </p:txBody>
      </p:sp>
    </p:spTree>
    <p:extLst>
      <p:ext uri="{BB962C8B-B14F-4D97-AF65-F5344CB8AC3E}">
        <p14:creationId xmlns:p14="http://schemas.microsoft.com/office/powerpoint/2010/main" val="2589521962"/>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709" r:id="rId12"/>
    <p:sldLayoutId id="2147483710" r:id="rId13"/>
    <p:sldLayoutId id="2147483711" r:id="rId14"/>
    <p:sldLayoutId id="2147483712" r:id="rId15"/>
    <p:sldLayoutId id="2147483713" r:id="rId16"/>
    <p:sldLayoutId id="2147483714" r:id="rId17"/>
    <p:sldLayoutId id="2147483715" r:id="rId18"/>
    <p:sldLayoutId id="2147483716" r:id="rId19"/>
  </p:sldLayoutIdLst>
  <mc:AlternateContent xmlns:mc="http://schemas.openxmlformats.org/markup-compatibility/2006" xmlns:p14="http://schemas.microsoft.com/office/powerpoint/2010/main">
    <mc:Choice Requires="p14">
      <p:transition p14:dur="10"/>
    </mc:Choice>
    <mc:Fallback xmlns="">
      <p:transition/>
    </mc:Fallback>
  </mc:AlternateContent>
  <p:hf hdr="0" ftr="0" dt="0"/>
  <p:txStyles>
    <p:titleStyle>
      <a:lvl1pPr algn="l" defTabSz="457200" rtl="0" eaLnBrk="1" latinLnBrk="0" hangingPunct="1">
        <a:spcBef>
          <a:spcPct val="0"/>
        </a:spcBef>
        <a:buNone/>
        <a:defRPr sz="2800" b="1" kern="1200">
          <a:solidFill>
            <a:schemeClr val="tx1"/>
          </a:solidFill>
          <a:latin typeface="+mj-lt"/>
          <a:ea typeface="+mj-ea"/>
          <a:cs typeface="+mj-cs"/>
        </a:defRPr>
      </a:lvl1pPr>
    </p:titleStyle>
    <p:bodyStyle>
      <a:lvl1pPr marL="228600" indent="-228600" algn="l" defTabSz="457200" rtl="0" eaLnBrk="1" latinLnBrk="0" hangingPunct="1">
        <a:spcBef>
          <a:spcPts val="0"/>
        </a:spcBef>
        <a:buClr>
          <a:schemeClr val="accent1"/>
        </a:buClr>
        <a:buFont typeface="Wingdings" charset="2"/>
        <a:buChar char="§"/>
        <a:defRPr sz="2400" kern="1200">
          <a:solidFill>
            <a:schemeClr val="tx1"/>
          </a:solidFill>
          <a:latin typeface="+mn-lt"/>
          <a:ea typeface="+mn-ea"/>
          <a:cs typeface="+mn-cs"/>
        </a:defRPr>
      </a:lvl1pPr>
      <a:lvl2pPr marL="455613" indent="-227013" algn="l" defTabSz="457200" rtl="0" eaLnBrk="1" latinLnBrk="0" hangingPunct="1">
        <a:spcBef>
          <a:spcPts val="0"/>
        </a:spcBef>
        <a:buClr>
          <a:srgbClr val="262626"/>
        </a:buClr>
        <a:buFont typeface="Wingdings" charset="2"/>
        <a:buChar char="§"/>
        <a:defRPr sz="2000" kern="1200">
          <a:solidFill>
            <a:schemeClr val="tx1"/>
          </a:solidFill>
          <a:latin typeface="+mn-lt"/>
          <a:ea typeface="+mn-ea"/>
          <a:cs typeface="+mn-cs"/>
        </a:defRPr>
      </a:lvl2pPr>
      <a:lvl3pPr marL="455613" indent="-228600" algn="l" defTabSz="457200" rtl="0" eaLnBrk="1" latinLnBrk="0" hangingPunct="1">
        <a:spcBef>
          <a:spcPts val="0"/>
        </a:spcBef>
        <a:buClr>
          <a:srgbClr val="262626"/>
        </a:buClr>
        <a:buFont typeface="Wingdings" charset="2"/>
        <a:buChar char="§"/>
        <a:defRPr sz="2000" kern="1200">
          <a:solidFill>
            <a:schemeClr val="tx1"/>
          </a:solidFill>
          <a:latin typeface="+mn-lt"/>
          <a:ea typeface="+mn-ea"/>
          <a:cs typeface="+mn-cs"/>
        </a:defRPr>
      </a:lvl3pPr>
      <a:lvl4pPr marL="455613" indent="-228600" algn="l" defTabSz="457200" rtl="0" eaLnBrk="1" latinLnBrk="0" hangingPunct="1">
        <a:spcBef>
          <a:spcPts val="0"/>
        </a:spcBef>
        <a:buClr>
          <a:srgbClr val="262626"/>
        </a:buClr>
        <a:buFont typeface="Wingdings" charset="2"/>
        <a:buChar char="§"/>
        <a:defRPr sz="2000" kern="1200">
          <a:solidFill>
            <a:schemeClr val="tx1"/>
          </a:solidFill>
          <a:latin typeface="+mn-lt"/>
          <a:ea typeface="+mn-ea"/>
          <a:cs typeface="+mn-cs"/>
        </a:defRPr>
      </a:lvl4pPr>
      <a:lvl5pPr marL="455613" indent="-228600" algn="l" defTabSz="457200" rtl="0" eaLnBrk="1" latinLnBrk="0" hangingPunct="1">
        <a:spcBef>
          <a:spcPts val="200"/>
        </a:spcBef>
        <a:buClr>
          <a:srgbClr val="262626"/>
        </a:buClr>
        <a:buFont typeface="Wingdings" charset="2"/>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5.gif"/><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hyperlink" Target="https://commons.wikimedia.org/wiki/File:PH_Scale.svg"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hyperlink" Target="https://en.wikipedia.org/wiki/File:Star-schema-example.png"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2.xml"/><Relationship Id="rId1" Type="http://schemas.openxmlformats.org/officeDocument/2006/relationships/slideLayout" Target="../slideLayouts/slideLayout3.xml"/><Relationship Id="rId5" Type="http://schemas.openxmlformats.org/officeDocument/2006/relationships/image" Target="../media/image25.png"/><Relationship Id="rId4" Type="http://schemas.openxmlformats.org/officeDocument/2006/relationships/hyperlink" Target="https://commons.wikimedia.org/wiki/File:Frown.JPG"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hyperlink" Target="https://www.flickr.com/photos/wonderlane/13067014944"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4.xml"/><Relationship Id="rId1" Type="http://schemas.openxmlformats.org/officeDocument/2006/relationships/slideLayout" Target="../slideLayouts/slideLayout3.xml"/><Relationship Id="rId5" Type="http://schemas.openxmlformats.org/officeDocument/2006/relationships/hyperlink" Target="http://www.timesofbook.com/2013/09/blobfish-image-gallery.html#.V6iXwbgrJhE" TargetMode="External"/><Relationship Id="rId4" Type="http://schemas.openxmlformats.org/officeDocument/2006/relationships/image" Target="../media/image28.jpeg"/></Relationships>
</file>

<file path=ppt/slides/_rels/slide1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0.xml"/><Relationship Id="rId1" Type="http://schemas.openxmlformats.org/officeDocument/2006/relationships/slideLayout" Target="../slideLayouts/slideLayout3.xml"/><Relationship Id="rId4" Type="http://schemas.openxmlformats.org/officeDocument/2006/relationships/hyperlink" Target="https://commons.wikimedia.org/wiki/File:MediaWiki_database_schema_1-17_(r82044).svg" TargetMode="Externa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notesSlide" Target="../notesSlides/notesSlide24.xml"/><Relationship Id="rId1" Type="http://schemas.openxmlformats.org/officeDocument/2006/relationships/slideLayout" Target="../slideLayouts/slideLayout3.xml"/><Relationship Id="rId6" Type="http://schemas.openxmlformats.org/officeDocument/2006/relationships/image" Target="../media/image38.gif"/><Relationship Id="rId5" Type="http://schemas.openxmlformats.org/officeDocument/2006/relationships/image" Target="../media/image37.jpeg"/><Relationship Id="rId10" Type="http://schemas.openxmlformats.org/officeDocument/2006/relationships/image" Target="../media/image42.gif"/><Relationship Id="rId4" Type="http://schemas.openxmlformats.org/officeDocument/2006/relationships/image" Target="../media/image36.png"/><Relationship Id="rId9" Type="http://schemas.openxmlformats.org/officeDocument/2006/relationships/image" Target="../media/image41.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hyperlink" Target="https://qconnewyork.com/" TargetMode="External"/><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17.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38.gif"/><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8.tiff"/><Relationship Id="rId2" Type="http://schemas.openxmlformats.org/officeDocument/2006/relationships/hyperlink" Target="http://crosscuttingconcerns.com/" TargetMode="Externa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38.gif"/><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0.xml"/><Relationship Id="rId1" Type="http://schemas.openxmlformats.org/officeDocument/2006/relationships/slideLayout" Target="../slideLayouts/slideLayout7.xml"/><Relationship Id="rId4" Type="http://schemas.openxmlformats.org/officeDocument/2006/relationships/image" Target="../media/image45.png"/></Relationships>
</file>

<file path=ppt/slides/_rels/slide43.xml.rels><?xml version="1.0" encoding="UTF-8" standalone="yes"?>
<Relationships xmlns="http://schemas.openxmlformats.org/package/2006/relationships"><Relationship Id="rId2" Type="http://schemas.openxmlformats.org/officeDocument/2006/relationships/hyperlink" Target="http://info.couchbase.com/15Q1TopTenUC.html" TargetMode="Externa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8" Type="http://schemas.openxmlformats.org/officeDocument/2006/relationships/image" Target="../media/image51.gif"/><Relationship Id="rId3" Type="http://schemas.openxmlformats.org/officeDocument/2006/relationships/image" Target="../media/image47.png"/><Relationship Id="rId7" Type="http://schemas.openxmlformats.org/officeDocument/2006/relationships/image" Target="../media/image50.png"/><Relationship Id="rId2" Type="http://schemas.openxmlformats.org/officeDocument/2006/relationships/notesSlide" Target="../notesSlides/notesSlide42.xml"/><Relationship Id="rId1" Type="http://schemas.openxmlformats.org/officeDocument/2006/relationships/slideLayout" Target="../slideLayouts/slideLayout3.xml"/><Relationship Id="rId6" Type="http://schemas.openxmlformats.org/officeDocument/2006/relationships/image" Target="../media/image49.png"/><Relationship Id="rId11" Type="http://schemas.openxmlformats.org/officeDocument/2006/relationships/image" Target="../media/image54.png"/><Relationship Id="rId5" Type="http://schemas.openxmlformats.org/officeDocument/2006/relationships/image" Target="../media/image48.png"/><Relationship Id="rId10" Type="http://schemas.openxmlformats.org/officeDocument/2006/relationships/image" Target="../media/image53.jpeg"/><Relationship Id="rId4" Type="http://schemas.openxmlformats.org/officeDocument/2006/relationships/image" Target="../media/image38.gif"/><Relationship Id="rId9" Type="http://schemas.openxmlformats.org/officeDocument/2006/relationships/image" Target="../media/image52.pn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3" Type="http://schemas.openxmlformats.org/officeDocument/2006/relationships/hyperlink" Target="https://www.flickr.com/photos/dcmot/23168680069" TargetMode="External"/><Relationship Id="rId2" Type="http://schemas.openxmlformats.org/officeDocument/2006/relationships/notesSlide" Target="../notesSlides/notesSlide44.xml"/><Relationship Id="rId1" Type="http://schemas.openxmlformats.org/officeDocument/2006/relationships/slideLayout" Target="../slideLayouts/slideLayout3.xml"/><Relationship Id="rId4" Type="http://schemas.openxmlformats.org/officeDocument/2006/relationships/image" Target="../media/image55.png"/></Relationships>
</file>

<file path=ppt/slides/_rels/slide4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hyperlink" Target="https://commons.wikimedia.org/wiki/File:George_Wendt_at_the_41st_Emmy_Awards_cropped.jpg" TargetMode="External"/></Relationships>
</file>

<file path=ppt/slides/_rels/slide50.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7.xml"/><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hyperlink" Target="https://www.flickr.com/photos/scottchene/7046992749" TargetMode="External"/><Relationship Id="rId7" Type="http://schemas.openxmlformats.org/officeDocument/2006/relationships/image" Target="../media/image59.jpeg"/><Relationship Id="rId2" Type="http://schemas.openxmlformats.org/officeDocument/2006/relationships/notesSlide" Target="../notesSlides/notesSlide48.xml"/><Relationship Id="rId1" Type="http://schemas.openxmlformats.org/officeDocument/2006/relationships/slideLayout" Target="../slideLayouts/slideLayout3.xml"/><Relationship Id="rId6" Type="http://schemas.openxmlformats.org/officeDocument/2006/relationships/image" Target="../media/image58.png"/><Relationship Id="rId5" Type="http://schemas.openxmlformats.org/officeDocument/2006/relationships/hyperlink" Target="https://commons.wikimedia.org/wiki/File:Sir_Roger_Moore_crop.jpg" TargetMode="External"/><Relationship Id="rId4" Type="http://schemas.openxmlformats.org/officeDocument/2006/relationships/hyperlink" Target="https://commons.wikimedia.org/wiki/File:Timothy_Dalton_1987.jpg" TargetMode="External"/></Relationships>
</file>

<file path=ppt/slides/_rels/slide53.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49.xml"/><Relationship Id="rId1" Type="http://schemas.openxmlformats.org/officeDocument/2006/relationships/slideLayout" Target="../slideLayouts/slideLayout3.xml"/><Relationship Id="rId4" Type="http://schemas.openxmlformats.org/officeDocument/2006/relationships/hyperlink" Target="https://en.wikipedia.org/wiki/File:Highlander_film_Connor_MacLeod.jpg" TargetMode="External"/></Relationships>
</file>

<file path=ppt/slides/_rels/slide5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50.xml"/><Relationship Id="rId1" Type="http://schemas.openxmlformats.org/officeDocument/2006/relationships/slideLayout" Target="../slideLayouts/slideLayout7.xml"/><Relationship Id="rId4" Type="http://schemas.openxmlformats.org/officeDocument/2006/relationships/image" Target="../media/image62.png"/></Relationships>
</file>

<file path=ppt/slides/_rels/slide5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51.xml"/><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52.xml"/><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3" Type="http://schemas.openxmlformats.org/officeDocument/2006/relationships/image" Target="../media/image64.png"/><Relationship Id="rId7" Type="http://schemas.openxmlformats.org/officeDocument/2006/relationships/image" Target="../media/image68.jpeg"/><Relationship Id="rId2" Type="http://schemas.openxmlformats.org/officeDocument/2006/relationships/notesSlide" Target="../notesSlides/notesSlide53.xml"/><Relationship Id="rId1" Type="http://schemas.openxmlformats.org/officeDocument/2006/relationships/slideLayout" Target="../slideLayouts/slideLayout3.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s>
</file>

<file path=ppt/slides/_rels/slide5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54.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55.xml"/><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56.xml"/><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59.xml"/><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60.xml"/><Relationship Id="rId1" Type="http://schemas.openxmlformats.org/officeDocument/2006/relationships/slideLayout" Target="../slideLayouts/slideLayout7.xml"/><Relationship Id="rId4" Type="http://schemas.openxmlformats.org/officeDocument/2006/relationships/image" Target="../media/image62.png"/></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3" Type="http://schemas.openxmlformats.org/officeDocument/2006/relationships/hyperlink" Target="https://commons.wikimedia.org/wiki/File:The_protein_interaction_network_of_Treponema_pallidum.png" TargetMode="External"/><Relationship Id="rId2" Type="http://schemas.openxmlformats.org/officeDocument/2006/relationships/notesSlide" Target="../notesSlides/notesSlide62.xml"/><Relationship Id="rId1" Type="http://schemas.openxmlformats.org/officeDocument/2006/relationships/slideLayout" Target="../slideLayouts/slideLayout3.xml"/><Relationship Id="rId4" Type="http://schemas.openxmlformats.org/officeDocument/2006/relationships/image" Target="../media/image72.png"/></Relationships>
</file>

<file path=ppt/slides/_rels/slide69.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63.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64.xml"/><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65.xml"/><Relationship Id="rId1" Type="http://schemas.openxmlformats.org/officeDocument/2006/relationships/slideLayout" Target="../slideLayouts/slideLayout3.xml"/><Relationship Id="rId5" Type="http://schemas.openxmlformats.org/officeDocument/2006/relationships/image" Target="../media/image77.png"/><Relationship Id="rId4" Type="http://schemas.openxmlformats.org/officeDocument/2006/relationships/image" Target="../media/image76.png"/></Relationships>
</file>

<file path=ppt/slides/_rels/slide72.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image" Target="../media/image78.png"/><Relationship Id="rId7" Type="http://schemas.openxmlformats.org/officeDocument/2006/relationships/image" Target="../media/image82.png"/><Relationship Id="rId2" Type="http://schemas.openxmlformats.org/officeDocument/2006/relationships/notesSlide" Target="../notesSlides/notesSlide66.xml"/><Relationship Id="rId1" Type="http://schemas.openxmlformats.org/officeDocument/2006/relationships/slideLayout" Target="../slideLayouts/slideLayout3.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79.png"/><Relationship Id="rId9" Type="http://schemas.openxmlformats.org/officeDocument/2006/relationships/image" Target="../media/image84.png"/></Relationships>
</file>

<file path=ppt/slides/_rels/slide73.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3.xml"/></Relationships>
</file>

<file path=ppt/slides/_rels/slide77.xml.rels><?xml version="1.0" encoding="UTF-8" standalone="yes"?>
<Relationships xmlns="http://schemas.openxmlformats.org/package/2006/relationships"><Relationship Id="rId3" Type="http://schemas.openxmlformats.org/officeDocument/2006/relationships/image" Target="../media/image86.tiff"/><Relationship Id="rId2" Type="http://schemas.openxmlformats.org/officeDocument/2006/relationships/notesSlide" Target="../notesSlides/notesSlide69.xml"/><Relationship Id="rId1" Type="http://schemas.openxmlformats.org/officeDocument/2006/relationships/slideLayout" Target="../slideLayouts/slideLayout21.xml"/></Relationships>
</file>

<file path=ppt/slides/_rels/slide78.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70.xml"/><Relationship Id="rId1" Type="http://schemas.openxmlformats.org/officeDocument/2006/relationships/slideLayout" Target="../slideLayouts/slideLayout22.xml"/><Relationship Id="rId4" Type="http://schemas.openxmlformats.org/officeDocument/2006/relationships/image" Target="../media/image18.tiff"/></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hyperlink" Target="https://commons.wikimedia.org/wiki/File:Dagwood_sandwich.jpg"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hyperlink" Target="https://commons.wikimedia.org/wiki/File:Rear_of_rack_at_NERSC_data_center_-_closeup.jpg" TargetMode="Externa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554081"/>
          </a:xfrm>
          <a:prstGeom prst="rect">
            <a:avLst/>
          </a:prstGeom>
        </p:spPr>
      </p:pic>
      <p:sp>
        <p:nvSpPr>
          <p:cNvPr id="5" name="TextBox 4"/>
          <p:cNvSpPr txBox="1"/>
          <p:nvPr/>
        </p:nvSpPr>
        <p:spPr>
          <a:xfrm>
            <a:off x="126747" y="1191802"/>
            <a:ext cx="6448713" cy="3570208"/>
          </a:xfrm>
          <a:prstGeom prst="rect">
            <a:avLst/>
          </a:prstGeom>
          <a:noFill/>
        </p:spPr>
        <p:txBody>
          <a:bodyPr wrap="square" rtlCol="0">
            <a:spAutoFit/>
          </a:bodyPr>
          <a:lstStyle/>
          <a:p>
            <a:pPr algn="ctr"/>
            <a:r>
              <a:rPr lang="en-US" sz="4000" b="1" dirty="0">
                <a:ln w="12700">
                  <a:solidFill>
                    <a:schemeClr val="tx1"/>
                  </a:solidFill>
                </a:ln>
                <a:solidFill>
                  <a:schemeClr val="bg1"/>
                </a:solidFill>
              </a:rPr>
              <a:t>I have a NoSQL Toaster.</a:t>
            </a:r>
          </a:p>
          <a:p>
            <a:pPr algn="ctr"/>
            <a:r>
              <a:rPr lang="en-US" sz="2800" b="1" dirty="0">
                <a:ln w="12700">
                  <a:solidFill>
                    <a:schemeClr val="tx1"/>
                  </a:solidFill>
                </a:ln>
                <a:solidFill>
                  <a:schemeClr val="bg1"/>
                </a:solidFill>
              </a:rPr>
              <a:t>Why would I want a NoSQL database?</a:t>
            </a:r>
          </a:p>
          <a:p>
            <a:pPr algn="ctr"/>
            <a:endParaRPr lang="en-US" sz="2800" b="1" dirty="0">
              <a:ln w="12700">
                <a:solidFill>
                  <a:schemeClr val="tx1"/>
                </a:solidFill>
              </a:ln>
              <a:solidFill>
                <a:schemeClr val="bg1"/>
              </a:solidFill>
            </a:endParaRPr>
          </a:p>
          <a:p>
            <a:pPr algn="ctr"/>
            <a:r>
              <a:rPr lang="en-US" sz="2800" b="1" dirty="0">
                <a:ln w="12700">
                  <a:solidFill>
                    <a:schemeClr val="tx1"/>
                  </a:solidFill>
                </a:ln>
                <a:solidFill>
                  <a:schemeClr val="bg1"/>
                </a:solidFill>
              </a:rPr>
              <a:t>Matthew D. Groves</a:t>
            </a:r>
          </a:p>
          <a:p>
            <a:pPr algn="ctr"/>
            <a:r>
              <a:rPr lang="en-US" sz="2800" b="1" dirty="0">
                <a:ln w="12700">
                  <a:solidFill>
                    <a:schemeClr val="tx1"/>
                  </a:solidFill>
                </a:ln>
                <a:solidFill>
                  <a:schemeClr val="bg1"/>
                </a:solidFill>
              </a:rPr>
              <a:t>@</a:t>
            </a:r>
            <a:r>
              <a:rPr lang="en-US" sz="2800" b="1" dirty="0" err="1">
                <a:ln w="12700">
                  <a:solidFill>
                    <a:schemeClr val="tx1"/>
                  </a:solidFill>
                </a:ln>
                <a:solidFill>
                  <a:schemeClr val="bg1"/>
                </a:solidFill>
              </a:rPr>
              <a:t>mgroves</a:t>
            </a:r>
            <a:endParaRPr lang="en-US" sz="2800" b="1" dirty="0">
              <a:ln w="12700">
                <a:solidFill>
                  <a:schemeClr val="tx1"/>
                </a:solidFill>
              </a:ln>
              <a:solidFill>
                <a:schemeClr val="bg1"/>
              </a:solidFill>
            </a:endParaRPr>
          </a:p>
          <a:p>
            <a:pPr algn="ctr"/>
            <a:r>
              <a:rPr lang="en-US" sz="2800" b="1" dirty="0">
                <a:ln w="12700">
                  <a:solidFill>
                    <a:schemeClr val="tx1"/>
                  </a:solidFill>
                </a:ln>
                <a:solidFill>
                  <a:schemeClr val="bg1"/>
                </a:solidFill>
              </a:rPr>
              <a:t>#</a:t>
            </a:r>
            <a:r>
              <a:rPr lang="en-US" sz="2800" b="1" dirty="0" err="1">
                <a:ln w="12700">
                  <a:solidFill>
                    <a:schemeClr val="tx1"/>
                  </a:solidFill>
                </a:ln>
                <a:solidFill>
                  <a:schemeClr val="bg1"/>
                </a:solidFill>
              </a:rPr>
              <a:t>Couchbase</a:t>
            </a:r>
            <a:endParaRPr lang="en-US" sz="2800" b="1" dirty="0">
              <a:ln w="12700">
                <a:solidFill>
                  <a:schemeClr val="tx1"/>
                </a:solidFill>
              </a:ln>
              <a:solidFill>
                <a:schemeClr val="bg1"/>
              </a:solidFill>
            </a:endParaRPr>
          </a:p>
          <a:p>
            <a:pPr algn="ctr"/>
            <a:endParaRPr lang="en-US" sz="2800" b="1" dirty="0">
              <a:ln w="12700">
                <a:solidFill>
                  <a:schemeClr val="tx1"/>
                </a:solidFill>
              </a:ln>
              <a:solidFill>
                <a:schemeClr val="bg1"/>
              </a:solidFill>
            </a:endParaRPr>
          </a:p>
          <a:p>
            <a:pPr algn="ctr"/>
            <a:r>
              <a:rPr lang="en-US" b="1" dirty="0">
                <a:ln w="12700">
                  <a:solidFill>
                    <a:schemeClr val="tx1"/>
                  </a:solidFill>
                </a:ln>
                <a:solidFill>
                  <a:schemeClr val="bg1"/>
                </a:solidFill>
              </a:rPr>
              <a:t>Original slides by Matthew Revell - @</a:t>
            </a:r>
            <a:r>
              <a:rPr lang="en-US" b="1" dirty="0" err="1">
                <a:ln w="12700">
                  <a:solidFill>
                    <a:schemeClr val="tx1"/>
                  </a:solidFill>
                </a:ln>
                <a:solidFill>
                  <a:schemeClr val="bg1"/>
                </a:solidFill>
              </a:rPr>
              <a:t>matthewrevell</a:t>
            </a:r>
            <a:endParaRPr lang="en-US" sz="2800" b="1" dirty="0">
              <a:ln w="12700">
                <a:solidFill>
                  <a:schemeClr val="tx1"/>
                </a:solidFill>
              </a:ln>
              <a:solidFill>
                <a:schemeClr val="bg1"/>
              </a:solidFill>
            </a:endParaRPr>
          </a:p>
        </p:txBody>
      </p:sp>
    </p:spTree>
    <p:extLst>
      <p:ext uri="{BB962C8B-B14F-4D97-AF65-F5344CB8AC3E}">
        <p14:creationId xmlns:p14="http://schemas.microsoft.com/office/powerpoint/2010/main" val="26831533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98157" y="47334"/>
            <a:ext cx="7998595" cy="537337"/>
          </a:xfrm>
        </p:spPr>
        <p:txBody>
          <a:bodyPr/>
          <a:lstStyle/>
          <a:p>
            <a:r>
              <a:rPr lang="en-US" dirty="0"/>
              <a:t>Easy? Flexible?</a:t>
            </a:r>
          </a:p>
        </p:txBody>
      </p:sp>
      <p:pic>
        <p:nvPicPr>
          <p:cNvPr id="7" name="Picture 6"/>
          <p:cNvPicPr>
            <a:picLocks noChangeAspect="1"/>
          </p:cNvPicPr>
          <p:nvPr/>
        </p:nvPicPr>
        <p:blipFill>
          <a:blip r:embed="rId3"/>
          <a:stretch>
            <a:fillRect/>
          </a:stretch>
        </p:blipFill>
        <p:spPr>
          <a:xfrm>
            <a:off x="1625600" y="695801"/>
            <a:ext cx="5765292" cy="4161820"/>
          </a:xfrm>
          <a:prstGeom prst="rect">
            <a:avLst/>
          </a:prstGeom>
        </p:spPr>
      </p:pic>
    </p:spTree>
    <p:extLst>
      <p:ext uri="{BB962C8B-B14F-4D97-AF65-F5344CB8AC3E}">
        <p14:creationId xmlns:p14="http://schemas.microsoft.com/office/powerpoint/2010/main" val="17087344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ACID vs BASE?</a:t>
            </a:r>
          </a:p>
        </p:txBody>
      </p:sp>
      <p:pic>
        <p:nvPicPr>
          <p:cNvPr id="7170" name="Picture 2" descr="File:PH Scale.sv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86375" y="661284"/>
            <a:ext cx="2176775" cy="4113213"/>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4401812" y="4851112"/>
            <a:ext cx="6248400" cy="584775"/>
          </a:xfrm>
          <a:prstGeom prst="rect">
            <a:avLst/>
          </a:prstGeom>
        </p:spPr>
        <p:txBody>
          <a:bodyPr wrap="square">
            <a:spAutoFit/>
          </a:bodyPr>
          <a:lstStyle/>
          <a:p>
            <a:r>
              <a:rPr lang="en-US" sz="1600" dirty="0">
                <a:hlinkClick r:id="rId4"/>
              </a:rPr>
              <a:t>https://commons.wikimedia.org/wiki/File:PH_Scale.svg</a:t>
            </a:r>
            <a:endParaRPr lang="en-US" sz="1600" dirty="0"/>
          </a:p>
          <a:p>
            <a:endParaRPr lang="en-US" sz="1600" dirty="0"/>
          </a:p>
        </p:txBody>
      </p:sp>
      <p:sp>
        <p:nvSpPr>
          <p:cNvPr id="8" name="TextBox 7"/>
          <p:cNvSpPr txBox="1"/>
          <p:nvPr/>
        </p:nvSpPr>
        <p:spPr>
          <a:xfrm>
            <a:off x="335365" y="1663700"/>
            <a:ext cx="2156360" cy="1815882"/>
          </a:xfrm>
          <a:prstGeom prst="rect">
            <a:avLst/>
          </a:prstGeom>
          <a:noFill/>
        </p:spPr>
        <p:txBody>
          <a:bodyPr wrap="none" rtlCol="0">
            <a:spAutoFit/>
          </a:bodyPr>
          <a:lstStyle/>
          <a:p>
            <a:r>
              <a:rPr lang="en-US" sz="2800" b="1" u="sng" dirty="0">
                <a:latin typeface="Consolas" panose="020B0609020204030204" pitchFamily="49" charset="0"/>
              </a:rPr>
              <a:t>A</a:t>
            </a:r>
            <a:r>
              <a:rPr lang="en-US" sz="2800" dirty="0">
                <a:latin typeface="Consolas" panose="020B0609020204030204" pitchFamily="49" charset="0"/>
              </a:rPr>
              <a:t>tomic</a:t>
            </a:r>
          </a:p>
          <a:p>
            <a:r>
              <a:rPr lang="en-US" sz="2800" b="1" u="sng" dirty="0">
                <a:latin typeface="Consolas" panose="020B0609020204030204" pitchFamily="49" charset="0"/>
              </a:rPr>
              <a:t>C</a:t>
            </a:r>
            <a:r>
              <a:rPr lang="en-US" sz="2800" dirty="0">
                <a:latin typeface="Consolas" panose="020B0609020204030204" pitchFamily="49" charset="0"/>
              </a:rPr>
              <a:t>onsistent</a:t>
            </a:r>
          </a:p>
          <a:p>
            <a:r>
              <a:rPr lang="en-US" sz="2800" b="1" u="sng" dirty="0">
                <a:latin typeface="Consolas" panose="020B0609020204030204" pitchFamily="49" charset="0"/>
              </a:rPr>
              <a:t>I</a:t>
            </a:r>
            <a:r>
              <a:rPr lang="en-US" sz="2800" dirty="0">
                <a:latin typeface="Consolas" panose="020B0609020204030204" pitchFamily="49" charset="0"/>
              </a:rPr>
              <a:t>solated</a:t>
            </a:r>
          </a:p>
          <a:p>
            <a:r>
              <a:rPr lang="en-US" sz="2800" b="1" u="sng" dirty="0">
                <a:latin typeface="Consolas" panose="020B0609020204030204" pitchFamily="49" charset="0"/>
              </a:rPr>
              <a:t>D</a:t>
            </a:r>
            <a:r>
              <a:rPr lang="en-US" sz="2800" dirty="0">
                <a:latin typeface="Consolas" panose="020B0609020204030204" pitchFamily="49" charset="0"/>
              </a:rPr>
              <a:t>urable</a:t>
            </a:r>
          </a:p>
        </p:txBody>
      </p:sp>
      <p:sp>
        <p:nvSpPr>
          <p:cNvPr id="9" name="TextBox 8"/>
          <p:cNvSpPr txBox="1"/>
          <p:nvPr/>
        </p:nvSpPr>
        <p:spPr>
          <a:xfrm>
            <a:off x="5015947" y="2025392"/>
            <a:ext cx="4128053" cy="1384995"/>
          </a:xfrm>
          <a:prstGeom prst="rect">
            <a:avLst/>
          </a:prstGeom>
          <a:noFill/>
        </p:spPr>
        <p:txBody>
          <a:bodyPr wrap="none" rtlCol="0">
            <a:spAutoFit/>
          </a:bodyPr>
          <a:lstStyle/>
          <a:p>
            <a:r>
              <a:rPr lang="en-US" sz="2800" b="1" u="sng" dirty="0">
                <a:latin typeface="Consolas" panose="020B0609020204030204" pitchFamily="49" charset="0"/>
              </a:rPr>
              <a:t>B</a:t>
            </a:r>
            <a:r>
              <a:rPr lang="en-US" sz="2800" dirty="0">
                <a:latin typeface="Consolas" panose="020B0609020204030204" pitchFamily="49" charset="0"/>
              </a:rPr>
              <a:t>asic </a:t>
            </a:r>
            <a:r>
              <a:rPr lang="en-US" sz="2800" b="1" u="sng" dirty="0">
                <a:latin typeface="Consolas" panose="020B0609020204030204" pitchFamily="49" charset="0"/>
              </a:rPr>
              <a:t>A</a:t>
            </a:r>
            <a:r>
              <a:rPr lang="en-US" sz="2800" dirty="0">
                <a:latin typeface="Consolas" panose="020B0609020204030204" pitchFamily="49" charset="0"/>
              </a:rPr>
              <a:t>vailability</a:t>
            </a:r>
          </a:p>
          <a:p>
            <a:r>
              <a:rPr lang="en-US" sz="2800" b="1" u="sng" dirty="0">
                <a:latin typeface="Consolas" panose="020B0609020204030204" pitchFamily="49" charset="0"/>
              </a:rPr>
              <a:t>S</a:t>
            </a:r>
            <a:r>
              <a:rPr lang="en-US" sz="2800" dirty="0">
                <a:latin typeface="Consolas" panose="020B0609020204030204" pitchFamily="49" charset="0"/>
              </a:rPr>
              <a:t>oft-state</a:t>
            </a:r>
          </a:p>
          <a:p>
            <a:r>
              <a:rPr lang="en-US" sz="2800" b="1" u="sng" dirty="0">
                <a:latin typeface="Consolas" panose="020B0609020204030204" pitchFamily="49" charset="0"/>
              </a:rPr>
              <a:t>E</a:t>
            </a:r>
            <a:r>
              <a:rPr lang="en-US" sz="2800" dirty="0">
                <a:latin typeface="Consolas" panose="020B0609020204030204" pitchFamily="49" charset="0"/>
              </a:rPr>
              <a:t>ventual consistency</a:t>
            </a:r>
          </a:p>
        </p:txBody>
      </p:sp>
    </p:spTree>
    <p:extLst>
      <p:ext uri="{BB962C8B-B14F-4D97-AF65-F5344CB8AC3E}">
        <p14:creationId xmlns:p14="http://schemas.microsoft.com/office/powerpoint/2010/main" val="3210102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trike="sngStrike" dirty="0"/>
              <a:t>Schema</a:t>
            </a:r>
            <a:r>
              <a:rPr lang="en-US" dirty="0"/>
              <a:t> </a:t>
            </a:r>
            <a:r>
              <a:rPr lang="en-US" dirty="0" err="1"/>
              <a:t>Schemaless</a:t>
            </a:r>
            <a:endParaRPr lang="en-US" dirty="0"/>
          </a:p>
        </p:txBody>
      </p:sp>
      <p:pic>
        <p:nvPicPr>
          <p:cNvPr id="8194" name="Picture 2" descr="File:Star-schema-exampl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3479" y="890673"/>
            <a:ext cx="5800621" cy="3513052"/>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4610100" y="4881890"/>
            <a:ext cx="6438900" cy="523220"/>
          </a:xfrm>
          <a:prstGeom prst="rect">
            <a:avLst/>
          </a:prstGeom>
        </p:spPr>
        <p:txBody>
          <a:bodyPr wrap="square">
            <a:spAutoFit/>
          </a:bodyPr>
          <a:lstStyle/>
          <a:p>
            <a:r>
              <a:rPr lang="en-US" sz="1400" dirty="0">
                <a:hlinkClick r:id="rId4"/>
              </a:rPr>
              <a:t>https://en.wikipedia.org/wiki/File:Star-schema-example.png</a:t>
            </a:r>
            <a:endParaRPr lang="en-US" sz="1400" dirty="0"/>
          </a:p>
          <a:p>
            <a:endParaRPr lang="en-US" sz="1400" dirty="0"/>
          </a:p>
        </p:txBody>
      </p:sp>
    </p:spTree>
    <p:extLst>
      <p:ext uri="{BB962C8B-B14F-4D97-AF65-F5344CB8AC3E}">
        <p14:creationId xmlns:p14="http://schemas.microsoft.com/office/powerpoint/2010/main" val="12200873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trike="sngStrike" dirty="0"/>
              <a:t>Normalized</a:t>
            </a:r>
            <a:r>
              <a:rPr lang="en-US" dirty="0"/>
              <a:t> </a:t>
            </a:r>
            <a:r>
              <a:rPr lang="en-US" dirty="0" err="1"/>
              <a:t>Denormalized</a:t>
            </a:r>
            <a:endParaRPr lang="en-US" dirty="0"/>
          </a:p>
        </p:txBody>
      </p:sp>
      <p:pic>
        <p:nvPicPr>
          <p:cNvPr id="5" name="Picture 2" descr="https://upload.wikimedia.org/wikipedia/commons/2/2f/George_Wendt_at_the_41st_Emmy_Awards_croppe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35391" y="676275"/>
            <a:ext cx="3071709" cy="411493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5143500" y="4881890"/>
            <a:ext cx="4089504" cy="523220"/>
          </a:xfrm>
          <a:prstGeom prst="rect">
            <a:avLst/>
          </a:prstGeom>
        </p:spPr>
        <p:txBody>
          <a:bodyPr wrap="square">
            <a:spAutoFit/>
          </a:bodyPr>
          <a:lstStyle/>
          <a:p>
            <a:r>
              <a:rPr lang="en-US" sz="1400" dirty="0">
                <a:hlinkClick r:id="rId4"/>
              </a:rPr>
              <a:t>https://commons.wikimedia.org/wiki/File:Frown.JPG</a:t>
            </a:r>
            <a:endParaRPr lang="en-US" sz="1400" dirty="0"/>
          </a:p>
          <a:p>
            <a:endParaRPr lang="en-US" sz="1400" dirty="0"/>
          </a:p>
        </p:txBody>
      </p:sp>
      <p:pic>
        <p:nvPicPr>
          <p:cNvPr id="8" name="Picture 7"/>
          <p:cNvPicPr>
            <a:picLocks noChangeAspect="1"/>
          </p:cNvPicPr>
          <p:nvPr/>
        </p:nvPicPr>
        <p:blipFill>
          <a:blip r:embed="rId5"/>
          <a:stretch>
            <a:fillRect/>
          </a:stretch>
        </p:blipFill>
        <p:spPr>
          <a:xfrm>
            <a:off x="3378110" y="3236876"/>
            <a:ext cx="1008932" cy="408024"/>
          </a:xfrm>
          <a:prstGeom prst="rect">
            <a:avLst/>
          </a:prstGeom>
        </p:spPr>
      </p:pic>
      <p:sp>
        <p:nvSpPr>
          <p:cNvPr id="6" name="&quot;No&quot; Symbol 5"/>
          <p:cNvSpPr/>
          <p:nvPr/>
        </p:nvSpPr>
        <p:spPr>
          <a:xfrm>
            <a:off x="2019404" y="1003771"/>
            <a:ext cx="4356100" cy="3670300"/>
          </a:xfrm>
          <a:prstGeom prst="noSmoking">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4180460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First: Why NoSQL?</a:t>
            </a:r>
          </a:p>
        </p:txBody>
      </p:sp>
      <p:pic>
        <p:nvPicPr>
          <p:cNvPr id="7" name="Picture 6"/>
          <p:cNvPicPr>
            <a:picLocks noChangeAspect="1"/>
          </p:cNvPicPr>
          <p:nvPr/>
        </p:nvPicPr>
        <p:blipFill>
          <a:blip r:embed="rId3"/>
          <a:stretch>
            <a:fillRect/>
          </a:stretch>
        </p:blipFill>
        <p:spPr>
          <a:xfrm>
            <a:off x="1791081" y="711771"/>
            <a:ext cx="5417905" cy="4063429"/>
          </a:xfrm>
          <a:prstGeom prst="rect">
            <a:avLst/>
          </a:prstGeom>
        </p:spPr>
      </p:pic>
      <p:sp>
        <p:nvSpPr>
          <p:cNvPr id="8" name="Rectangle 7"/>
          <p:cNvSpPr/>
          <p:nvPr/>
        </p:nvSpPr>
        <p:spPr>
          <a:xfrm>
            <a:off x="4197454" y="4851112"/>
            <a:ext cx="5910752" cy="584775"/>
          </a:xfrm>
          <a:prstGeom prst="rect">
            <a:avLst/>
          </a:prstGeom>
        </p:spPr>
        <p:txBody>
          <a:bodyPr wrap="square">
            <a:spAutoFit/>
          </a:bodyPr>
          <a:lstStyle/>
          <a:p>
            <a:r>
              <a:rPr lang="en-US" sz="1600" dirty="0">
                <a:hlinkClick r:id="rId4"/>
              </a:rPr>
              <a:t>https://www.flickr.com/photos/wonderlane/13067014944</a:t>
            </a:r>
            <a:endParaRPr lang="en-US" sz="1600" dirty="0"/>
          </a:p>
          <a:p>
            <a:endParaRPr lang="en-US" sz="1600" dirty="0"/>
          </a:p>
        </p:txBody>
      </p:sp>
    </p:spTree>
    <p:extLst>
      <p:ext uri="{BB962C8B-B14F-4D97-AF65-F5344CB8AC3E}">
        <p14:creationId xmlns:p14="http://schemas.microsoft.com/office/powerpoint/2010/main" val="54797328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Round pegs, square holes</a:t>
            </a:r>
          </a:p>
        </p:txBody>
      </p:sp>
      <p:pic>
        <p:nvPicPr>
          <p:cNvPr id="4100" name="Picture 4" descr="https://upload.wikimedia.org/wikipedia/commons/1/15/Psychrolutes_marcidu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03724" y="1849676"/>
            <a:ext cx="4540276" cy="1793410"/>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http://2.bp.blogspot.com/-EqR77w8TooY/UjKjCrX0ZMI/AAAAAAAAAcs/QQqYr_JLqp8/s1600/blobfish_5.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8157" y="1164015"/>
            <a:ext cx="4327754" cy="3059642"/>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2924792" y="4871183"/>
            <a:ext cx="6896668" cy="523220"/>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ysClr val="windowText" lastClr="000000"/>
                </a:solidFill>
                <a:effectLst/>
                <a:uLnTx/>
                <a:uFillTx/>
                <a:hlinkClick r:id="rId5"/>
              </a:rPr>
              <a:t>http://www.timesofbook.com/2013/09/blobfish-image-gallery.html#.V6iXwbgrJhE</a:t>
            </a:r>
            <a:endParaRPr kumimoji="0" lang="en-US" sz="1400" b="0" i="0" u="none" strike="noStrike" kern="0" cap="none" spc="0" normalizeH="0" baseline="0" noProof="0" dirty="0">
              <a:ln>
                <a:noFill/>
              </a:ln>
              <a:solidFill>
                <a:sysClr val="windowText" lastClr="000000"/>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23650170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100"/>
                                        </p:tgtEl>
                                        <p:attrNameLst>
                                          <p:attrName>style.visibility</p:attrName>
                                        </p:attrNameLst>
                                      </p:cBhvr>
                                      <p:to>
                                        <p:strVal val="visible"/>
                                      </p:to>
                                    </p:set>
                                    <p:animEffect transition="in" filter="fade">
                                      <p:cBhvr>
                                        <p:cTn id="7" dur="500"/>
                                        <p:tgtEl>
                                          <p:spTgt spid="4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Perhaps SQL is right for this project</a:t>
            </a:r>
          </a:p>
        </p:txBody>
      </p:sp>
      <p:pic>
        <p:nvPicPr>
          <p:cNvPr id="7" name="Picture 2" descr="https://upload.wikimedia.org/wikipedia/commons/2/2f/George_Wendt_at_the_41st_Emmy_Awards_croppe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35391" y="676275"/>
            <a:ext cx="3071709" cy="4114931"/>
          </a:xfrm>
          <a:prstGeom prst="rect">
            <a:avLst/>
          </a:prstGeom>
          <a:noFill/>
          <a:extLst>
            <a:ext uri="{909E8E84-426E-40DD-AFC4-6F175D3DCCD1}">
              <a14:hiddenFill xmlns:a14="http://schemas.microsoft.com/office/drawing/2010/main">
                <a:solidFill>
                  <a:srgbClr val="FFFFFF"/>
                </a:solidFill>
              </a14:hiddenFill>
            </a:ext>
          </a:extLst>
        </p:spPr>
      </p:pic>
      <p:sp>
        <p:nvSpPr>
          <p:cNvPr id="8" name="&quot;No&quot; Symbol 7"/>
          <p:cNvSpPr/>
          <p:nvPr/>
        </p:nvSpPr>
        <p:spPr>
          <a:xfrm>
            <a:off x="2293195" y="898590"/>
            <a:ext cx="4356100" cy="3670300"/>
          </a:xfrm>
          <a:prstGeom prst="noSmoking">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pic>
        <p:nvPicPr>
          <p:cNvPr id="6" name="Picture 5"/>
          <p:cNvPicPr>
            <a:picLocks noChangeAspect="1"/>
          </p:cNvPicPr>
          <p:nvPr/>
        </p:nvPicPr>
        <p:blipFill>
          <a:blip r:embed="rId4"/>
          <a:stretch>
            <a:fillRect/>
          </a:stretch>
        </p:blipFill>
        <p:spPr>
          <a:xfrm>
            <a:off x="3462313" y="3236876"/>
            <a:ext cx="1008932" cy="408024"/>
          </a:xfrm>
          <a:prstGeom prst="rect">
            <a:avLst/>
          </a:prstGeom>
        </p:spPr>
      </p:pic>
    </p:spTree>
    <p:extLst>
      <p:ext uri="{BB962C8B-B14F-4D97-AF65-F5344CB8AC3E}">
        <p14:creationId xmlns:p14="http://schemas.microsoft.com/office/powerpoint/2010/main" val="2463342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6"/>
                                        </p:tgtEl>
                                      </p:cBhvr>
                                    </p:animEffect>
                                    <p:set>
                                      <p:cBhvr>
                                        <p:cTn id="10"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E0E0E0"/>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0" y="-44157"/>
            <a:ext cx="9144000" cy="5214730"/>
          </a:xfrm>
          <a:prstGeom prst="rect">
            <a:avLst/>
          </a:prstGeom>
        </p:spPr>
      </p:pic>
      <p:sp>
        <p:nvSpPr>
          <p:cNvPr id="5" name="Title 4"/>
          <p:cNvSpPr>
            <a:spLocks noGrp="1"/>
          </p:cNvSpPr>
          <p:nvPr>
            <p:ph type="title"/>
          </p:nvPr>
        </p:nvSpPr>
        <p:spPr/>
        <p:txBody>
          <a:bodyPr/>
          <a:lstStyle/>
          <a:p>
            <a:r>
              <a:rPr lang="en-US" dirty="0"/>
              <a:t>Scaling can be hard</a:t>
            </a:r>
          </a:p>
        </p:txBody>
      </p:sp>
    </p:spTree>
    <p:extLst>
      <p:ext uri="{BB962C8B-B14F-4D97-AF65-F5344CB8AC3E}">
        <p14:creationId xmlns:p14="http://schemas.microsoft.com/office/powerpoint/2010/main" val="150416008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E0E0E0"/>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91362" y="361809"/>
            <a:ext cx="1275366" cy="1847238"/>
          </a:xfrm>
          <a:prstGeom prst="rect">
            <a:avLst/>
          </a:prstGeom>
        </p:spPr>
      </p:pic>
      <p:pic>
        <p:nvPicPr>
          <p:cNvPr id="3" name="Picture 2"/>
          <p:cNvPicPr>
            <a:picLocks noChangeAspect="1"/>
          </p:cNvPicPr>
          <p:nvPr/>
        </p:nvPicPr>
        <p:blipFill>
          <a:blip r:embed="rId3"/>
          <a:stretch>
            <a:fillRect/>
          </a:stretch>
        </p:blipFill>
        <p:spPr>
          <a:xfrm>
            <a:off x="1746767" y="361809"/>
            <a:ext cx="1275366" cy="1847238"/>
          </a:xfrm>
          <a:prstGeom prst="rect">
            <a:avLst/>
          </a:prstGeom>
        </p:spPr>
      </p:pic>
      <p:pic>
        <p:nvPicPr>
          <p:cNvPr id="4" name="Picture 3"/>
          <p:cNvPicPr>
            <a:picLocks noChangeAspect="1"/>
          </p:cNvPicPr>
          <p:nvPr/>
        </p:nvPicPr>
        <p:blipFill>
          <a:blip r:embed="rId3"/>
          <a:stretch>
            <a:fillRect/>
          </a:stretch>
        </p:blipFill>
        <p:spPr>
          <a:xfrm>
            <a:off x="3174533" y="361809"/>
            <a:ext cx="1275366" cy="1847238"/>
          </a:xfrm>
          <a:prstGeom prst="rect">
            <a:avLst/>
          </a:prstGeom>
        </p:spPr>
      </p:pic>
      <p:pic>
        <p:nvPicPr>
          <p:cNvPr id="5" name="Picture 4"/>
          <p:cNvPicPr>
            <a:picLocks noChangeAspect="1"/>
          </p:cNvPicPr>
          <p:nvPr/>
        </p:nvPicPr>
        <p:blipFill>
          <a:blip r:embed="rId3"/>
          <a:stretch>
            <a:fillRect/>
          </a:stretch>
        </p:blipFill>
        <p:spPr>
          <a:xfrm>
            <a:off x="4629938" y="361809"/>
            <a:ext cx="1275366" cy="1847238"/>
          </a:xfrm>
          <a:prstGeom prst="rect">
            <a:avLst/>
          </a:prstGeom>
        </p:spPr>
      </p:pic>
      <p:pic>
        <p:nvPicPr>
          <p:cNvPr id="6" name="Picture 5"/>
          <p:cNvPicPr>
            <a:picLocks noChangeAspect="1"/>
          </p:cNvPicPr>
          <p:nvPr/>
        </p:nvPicPr>
        <p:blipFill>
          <a:blip r:embed="rId3"/>
          <a:stretch>
            <a:fillRect/>
          </a:stretch>
        </p:blipFill>
        <p:spPr>
          <a:xfrm>
            <a:off x="316798" y="2361447"/>
            <a:ext cx="1275366" cy="1847238"/>
          </a:xfrm>
          <a:prstGeom prst="rect">
            <a:avLst/>
          </a:prstGeom>
        </p:spPr>
      </p:pic>
      <p:pic>
        <p:nvPicPr>
          <p:cNvPr id="7" name="Picture 6"/>
          <p:cNvPicPr>
            <a:picLocks noChangeAspect="1"/>
          </p:cNvPicPr>
          <p:nvPr/>
        </p:nvPicPr>
        <p:blipFill>
          <a:blip r:embed="rId3"/>
          <a:stretch>
            <a:fillRect/>
          </a:stretch>
        </p:blipFill>
        <p:spPr>
          <a:xfrm>
            <a:off x="1772203" y="2361447"/>
            <a:ext cx="1275366" cy="1847238"/>
          </a:xfrm>
          <a:prstGeom prst="rect">
            <a:avLst/>
          </a:prstGeom>
        </p:spPr>
      </p:pic>
      <p:pic>
        <p:nvPicPr>
          <p:cNvPr id="8" name="Picture 7"/>
          <p:cNvPicPr>
            <a:picLocks noChangeAspect="1"/>
          </p:cNvPicPr>
          <p:nvPr/>
        </p:nvPicPr>
        <p:blipFill>
          <a:blip r:embed="rId3"/>
          <a:stretch>
            <a:fillRect/>
          </a:stretch>
        </p:blipFill>
        <p:spPr>
          <a:xfrm>
            <a:off x="3227608" y="2361447"/>
            <a:ext cx="1275366" cy="1847238"/>
          </a:xfrm>
          <a:prstGeom prst="rect">
            <a:avLst/>
          </a:prstGeom>
        </p:spPr>
      </p:pic>
      <p:pic>
        <p:nvPicPr>
          <p:cNvPr id="9" name="Picture 8"/>
          <p:cNvPicPr>
            <a:picLocks noChangeAspect="1"/>
          </p:cNvPicPr>
          <p:nvPr/>
        </p:nvPicPr>
        <p:blipFill>
          <a:blip r:embed="rId3"/>
          <a:stretch>
            <a:fillRect/>
          </a:stretch>
        </p:blipFill>
        <p:spPr>
          <a:xfrm>
            <a:off x="4683013" y="2361447"/>
            <a:ext cx="1275366" cy="1847238"/>
          </a:xfrm>
          <a:prstGeom prst="rect">
            <a:avLst/>
          </a:prstGeom>
        </p:spPr>
      </p:pic>
      <p:pic>
        <p:nvPicPr>
          <p:cNvPr id="10" name="Picture 9"/>
          <p:cNvPicPr>
            <a:picLocks noChangeAspect="1"/>
          </p:cNvPicPr>
          <p:nvPr/>
        </p:nvPicPr>
        <p:blipFill>
          <a:blip r:embed="rId3"/>
          <a:stretch>
            <a:fillRect/>
          </a:stretch>
        </p:blipFill>
        <p:spPr>
          <a:xfrm>
            <a:off x="6085343" y="361809"/>
            <a:ext cx="1275366" cy="1847238"/>
          </a:xfrm>
          <a:prstGeom prst="rect">
            <a:avLst/>
          </a:prstGeom>
        </p:spPr>
      </p:pic>
      <p:pic>
        <p:nvPicPr>
          <p:cNvPr id="11" name="Picture 10"/>
          <p:cNvPicPr>
            <a:picLocks noChangeAspect="1"/>
          </p:cNvPicPr>
          <p:nvPr/>
        </p:nvPicPr>
        <p:blipFill>
          <a:blip r:embed="rId3"/>
          <a:stretch>
            <a:fillRect/>
          </a:stretch>
        </p:blipFill>
        <p:spPr>
          <a:xfrm>
            <a:off x="7540748" y="361809"/>
            <a:ext cx="1275366" cy="1847238"/>
          </a:xfrm>
          <a:prstGeom prst="rect">
            <a:avLst/>
          </a:prstGeom>
        </p:spPr>
      </p:pic>
      <p:pic>
        <p:nvPicPr>
          <p:cNvPr id="12" name="Picture 11"/>
          <p:cNvPicPr>
            <a:picLocks noChangeAspect="1"/>
          </p:cNvPicPr>
          <p:nvPr/>
        </p:nvPicPr>
        <p:blipFill>
          <a:blip r:embed="rId3"/>
          <a:stretch>
            <a:fillRect/>
          </a:stretch>
        </p:blipFill>
        <p:spPr>
          <a:xfrm>
            <a:off x="6138418" y="2361447"/>
            <a:ext cx="1275366" cy="1847238"/>
          </a:xfrm>
          <a:prstGeom prst="rect">
            <a:avLst/>
          </a:prstGeom>
        </p:spPr>
      </p:pic>
      <p:pic>
        <p:nvPicPr>
          <p:cNvPr id="13" name="Picture 12"/>
          <p:cNvPicPr>
            <a:picLocks noChangeAspect="1"/>
          </p:cNvPicPr>
          <p:nvPr/>
        </p:nvPicPr>
        <p:blipFill>
          <a:blip r:embed="rId3"/>
          <a:stretch>
            <a:fillRect/>
          </a:stretch>
        </p:blipFill>
        <p:spPr>
          <a:xfrm>
            <a:off x="7593823" y="2361447"/>
            <a:ext cx="1275366" cy="1847238"/>
          </a:xfrm>
          <a:prstGeom prst="rect">
            <a:avLst/>
          </a:prstGeom>
        </p:spPr>
      </p:pic>
    </p:spTree>
    <p:extLst>
      <p:ext uri="{BB962C8B-B14F-4D97-AF65-F5344CB8AC3E}">
        <p14:creationId xmlns:p14="http://schemas.microsoft.com/office/powerpoint/2010/main" val="26802692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par>
                                <p:cTn id="14" presetID="10" presetClass="entr" presetSubtype="0"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childTnLst>
                                </p:cTn>
                              </p:par>
                              <p:par>
                                <p:cTn id="22" presetID="10" presetClass="entr" presetSubtype="0" fill="hold"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500"/>
                                        <p:tgtEl>
                                          <p:spTgt spid="12"/>
                                        </p:tgtEl>
                                      </p:cBhvr>
                                    </p:animEffect>
                                  </p:childTnLst>
                                </p:cTn>
                              </p:par>
                              <p:par>
                                <p:cTn id="25" presetID="10" presetClass="entr" presetSubtype="0" fill="hold"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childTnLst>
                                </p:cTn>
                              </p:par>
                              <p:par>
                                <p:cTn id="28" presetID="10" presetClass="entr" presetSubtype="0" fill="hold"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fade">
                                      <p:cBhvr>
                                        <p:cTn id="30" dur="500"/>
                                        <p:tgtEl>
                                          <p:spTgt spid="11"/>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xit" presetSubtype="0" fill="hold" nodeType="clickEffect">
                                  <p:stCondLst>
                                    <p:cond delay="0"/>
                                  </p:stCondLst>
                                  <p:childTnLst>
                                    <p:animEffect transition="out" filter="fade">
                                      <p:cBhvr>
                                        <p:cTn id="34" dur="500"/>
                                        <p:tgtEl>
                                          <p:spTgt spid="12"/>
                                        </p:tgtEl>
                                      </p:cBhvr>
                                    </p:animEffect>
                                    <p:set>
                                      <p:cBhvr>
                                        <p:cTn id="35" dur="1" fill="hold">
                                          <p:stCondLst>
                                            <p:cond delay="499"/>
                                          </p:stCondLst>
                                        </p:cTn>
                                        <p:tgtEl>
                                          <p:spTgt spid="12"/>
                                        </p:tgtEl>
                                        <p:attrNameLst>
                                          <p:attrName>style.visibility</p:attrName>
                                        </p:attrNameLst>
                                      </p:cBhvr>
                                      <p:to>
                                        <p:strVal val="hidden"/>
                                      </p:to>
                                    </p:set>
                                  </p:childTnLst>
                                </p:cTn>
                              </p:par>
                              <p:par>
                                <p:cTn id="36" presetID="10" presetClass="exit" presetSubtype="0" fill="hold" nodeType="withEffect">
                                  <p:stCondLst>
                                    <p:cond delay="0"/>
                                  </p:stCondLst>
                                  <p:childTnLst>
                                    <p:animEffect transition="out" filter="fade">
                                      <p:cBhvr>
                                        <p:cTn id="37" dur="500"/>
                                        <p:tgtEl>
                                          <p:spTgt spid="13"/>
                                        </p:tgtEl>
                                      </p:cBhvr>
                                    </p:animEffect>
                                    <p:set>
                                      <p:cBhvr>
                                        <p:cTn id="38" dur="1" fill="hold">
                                          <p:stCondLst>
                                            <p:cond delay="499"/>
                                          </p:stCondLst>
                                        </p:cTn>
                                        <p:tgtEl>
                                          <p:spTgt spid="13"/>
                                        </p:tgtEl>
                                        <p:attrNameLst>
                                          <p:attrName>style.visibility</p:attrName>
                                        </p:attrNameLst>
                                      </p:cBhvr>
                                      <p:to>
                                        <p:strVal val="hidden"/>
                                      </p:to>
                                    </p:set>
                                  </p:childTnLst>
                                </p:cTn>
                              </p:par>
                              <p:par>
                                <p:cTn id="39" presetID="10" presetClass="exit" presetSubtype="0" fill="hold" nodeType="withEffect">
                                  <p:stCondLst>
                                    <p:cond delay="0"/>
                                  </p:stCondLst>
                                  <p:childTnLst>
                                    <p:animEffect transition="out" filter="fade">
                                      <p:cBhvr>
                                        <p:cTn id="40" dur="500"/>
                                        <p:tgtEl>
                                          <p:spTgt spid="11"/>
                                        </p:tgtEl>
                                      </p:cBhvr>
                                    </p:animEffect>
                                    <p:set>
                                      <p:cBhvr>
                                        <p:cTn id="41"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E0E0E0"/>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2003615" y="800096"/>
            <a:ext cx="5836879" cy="4215524"/>
          </a:xfrm>
          <a:prstGeom prst="rect">
            <a:avLst/>
          </a:prstGeom>
        </p:spPr>
      </p:pic>
      <p:sp>
        <p:nvSpPr>
          <p:cNvPr id="5" name="Title 4"/>
          <p:cNvSpPr>
            <a:spLocks noGrp="1"/>
          </p:cNvSpPr>
          <p:nvPr>
            <p:ph type="title"/>
          </p:nvPr>
        </p:nvSpPr>
        <p:spPr/>
        <p:txBody>
          <a:bodyPr/>
          <a:lstStyle/>
          <a:p>
            <a:r>
              <a:rPr lang="en-US" dirty="0"/>
              <a:t>Availability is hard</a:t>
            </a:r>
          </a:p>
        </p:txBody>
      </p:sp>
    </p:spTree>
    <p:extLst>
      <p:ext uri="{BB962C8B-B14F-4D97-AF65-F5344CB8AC3E}">
        <p14:creationId xmlns:p14="http://schemas.microsoft.com/office/powerpoint/2010/main" val="23082086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s://upload.wikimedia.org/wikipedia/commons/2/2f/George_Wendt_at_the_41st_Emmy_Awards_croppe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5085" y="0"/>
            <a:ext cx="3829974" cy="51307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840151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E0E0E0"/>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335046" y="0"/>
            <a:ext cx="6473907" cy="5143500"/>
          </a:xfrm>
          <a:prstGeom prst="rect">
            <a:avLst/>
          </a:prstGeom>
        </p:spPr>
      </p:pic>
    </p:spTree>
    <p:extLst>
      <p:ext uri="{BB962C8B-B14F-4D97-AF65-F5344CB8AC3E}">
        <p14:creationId xmlns:p14="http://schemas.microsoft.com/office/powerpoint/2010/main" val="334918600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Schemas can be hard</a:t>
            </a:r>
          </a:p>
        </p:txBody>
      </p:sp>
      <p:pic>
        <p:nvPicPr>
          <p:cNvPr id="7" name="Picture 2" descr="File:MediaWiki database schema 1-17 (r82044).sv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60642" y="584671"/>
            <a:ext cx="5673623" cy="5293615"/>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2374900" y="4881890"/>
            <a:ext cx="7747000" cy="523220"/>
          </a:xfrm>
          <a:prstGeom prst="rect">
            <a:avLst/>
          </a:prstGeom>
        </p:spPr>
        <p:txBody>
          <a:bodyPr wrap="square">
            <a:spAutoFit/>
          </a:bodyPr>
          <a:lstStyle/>
          <a:p>
            <a:r>
              <a:rPr lang="en-US" sz="1400" dirty="0">
                <a:hlinkClick r:id="rId4"/>
              </a:rPr>
              <a:t>https://commons.wikimedia.org/wiki/File:MediaWiki_database_schema_1-17_(r82044).svg</a:t>
            </a:r>
            <a:endParaRPr lang="en-US" sz="1400" dirty="0"/>
          </a:p>
          <a:p>
            <a:endParaRPr lang="en-US" sz="1400" dirty="0"/>
          </a:p>
        </p:txBody>
      </p:sp>
    </p:spTree>
    <p:extLst>
      <p:ext uri="{BB962C8B-B14F-4D97-AF65-F5344CB8AC3E}">
        <p14:creationId xmlns:p14="http://schemas.microsoft.com/office/powerpoint/2010/main" val="244018422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Types of NoSQL databases</a:t>
            </a:r>
          </a:p>
        </p:txBody>
      </p:sp>
      <p:sp>
        <p:nvSpPr>
          <p:cNvPr id="3" name="Content Placeholder 2"/>
          <p:cNvSpPr>
            <a:spLocks noGrp="1"/>
          </p:cNvSpPr>
          <p:nvPr>
            <p:ph idx="1"/>
          </p:nvPr>
        </p:nvSpPr>
        <p:spPr/>
        <p:txBody>
          <a:bodyPr/>
          <a:lstStyle/>
          <a:p>
            <a:r>
              <a:rPr lang="en-US" sz="4400" dirty="0"/>
              <a:t>Document</a:t>
            </a:r>
          </a:p>
          <a:p>
            <a:r>
              <a:rPr lang="en-US" sz="4400" dirty="0"/>
              <a:t>Key/Value</a:t>
            </a:r>
          </a:p>
          <a:p>
            <a:r>
              <a:rPr lang="en-US" sz="4400" dirty="0"/>
              <a:t>Columnar</a:t>
            </a:r>
          </a:p>
          <a:p>
            <a:r>
              <a:rPr lang="en-US" sz="4400" dirty="0"/>
              <a:t>Graph</a:t>
            </a:r>
          </a:p>
        </p:txBody>
      </p:sp>
    </p:spTree>
    <p:extLst>
      <p:ext uri="{BB962C8B-B14F-4D97-AF65-F5344CB8AC3E}">
        <p14:creationId xmlns:p14="http://schemas.microsoft.com/office/powerpoint/2010/main" val="363016949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Convergence!</a:t>
            </a:r>
          </a:p>
        </p:txBody>
      </p:sp>
      <p:pic>
        <p:nvPicPr>
          <p:cNvPr id="3" name="Picture 2"/>
          <p:cNvPicPr>
            <a:picLocks noChangeAspect="1"/>
          </p:cNvPicPr>
          <p:nvPr/>
        </p:nvPicPr>
        <p:blipFill>
          <a:blip r:embed="rId3"/>
          <a:stretch>
            <a:fillRect/>
          </a:stretch>
        </p:blipFill>
        <p:spPr>
          <a:xfrm>
            <a:off x="1160149" y="849947"/>
            <a:ext cx="6920039" cy="3893130"/>
          </a:xfrm>
          <a:prstGeom prst="rect">
            <a:avLst/>
          </a:prstGeom>
        </p:spPr>
      </p:pic>
    </p:spTree>
    <p:extLst>
      <p:ext uri="{BB962C8B-B14F-4D97-AF65-F5344CB8AC3E}">
        <p14:creationId xmlns:p14="http://schemas.microsoft.com/office/powerpoint/2010/main" val="224617173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Document</a:t>
            </a:r>
          </a:p>
        </p:txBody>
      </p:sp>
      <p:sp>
        <p:nvSpPr>
          <p:cNvPr id="5" name="TextBox 4"/>
          <p:cNvSpPr txBox="1"/>
          <p:nvPr/>
        </p:nvSpPr>
        <p:spPr>
          <a:xfrm>
            <a:off x="1973943" y="1538480"/>
            <a:ext cx="5057795" cy="2554545"/>
          </a:xfrm>
          <a:prstGeom prst="rect">
            <a:avLst/>
          </a:prstGeom>
          <a:solidFill>
            <a:schemeClr val="bg1"/>
          </a:solidFill>
          <a:scene3d>
            <a:camera prst="isometricLeftDown"/>
            <a:lightRig rig="threePt" dir="t"/>
          </a:scene3d>
          <a:sp3d>
            <a:bevelT/>
          </a:sp3d>
        </p:spPr>
        <p:txBody>
          <a:bodyPr wrap="none" rtlCol="0">
            <a:spAutoFit/>
          </a:bodyPr>
          <a:lstStyle/>
          <a:p>
            <a:r>
              <a:rPr lang="en-US" sz="2000" dirty="0">
                <a:latin typeface="Consolas" panose="020B0609020204030204" pitchFamily="49" charset="0"/>
              </a:rPr>
              <a:t>{</a:t>
            </a:r>
          </a:p>
          <a:p>
            <a:r>
              <a:rPr lang="en-US" sz="2000" dirty="0">
                <a:latin typeface="Consolas" panose="020B0609020204030204" pitchFamily="49" charset="0"/>
              </a:rPr>
              <a:t>	name: “Matt Groves”,</a:t>
            </a:r>
          </a:p>
          <a:p>
            <a:r>
              <a:rPr lang="en-US" sz="2000" dirty="0">
                <a:latin typeface="Consolas" panose="020B0609020204030204" pitchFamily="49" charset="0"/>
              </a:rPr>
              <a:t>	</a:t>
            </a:r>
            <a:r>
              <a:rPr lang="en-US" sz="2000" dirty="0" err="1">
                <a:latin typeface="Consolas" panose="020B0609020204030204" pitchFamily="49" charset="0"/>
              </a:rPr>
              <a:t>shoeSize</a:t>
            </a:r>
            <a:r>
              <a:rPr lang="en-US" sz="2000" dirty="0">
                <a:latin typeface="Consolas" panose="020B0609020204030204" pitchFamily="49" charset="0"/>
              </a:rPr>
              <a:t>: 13,</a:t>
            </a:r>
          </a:p>
          <a:p>
            <a:r>
              <a:rPr lang="en-US" sz="2000" dirty="0">
                <a:latin typeface="Consolas" panose="020B0609020204030204" pitchFamily="49" charset="0"/>
              </a:rPr>
              <a:t>	children: [</a:t>
            </a:r>
          </a:p>
          <a:p>
            <a:r>
              <a:rPr lang="en-US" sz="2000" dirty="0">
                <a:latin typeface="Consolas" panose="020B0609020204030204" pitchFamily="49" charset="0"/>
              </a:rPr>
              <a:t>		{ name: “Matthew”, age: 8 },</a:t>
            </a:r>
          </a:p>
          <a:p>
            <a:r>
              <a:rPr lang="en-US" sz="2000" dirty="0">
                <a:latin typeface="Consolas" panose="020B0609020204030204" pitchFamily="49" charset="0"/>
              </a:rPr>
              <a:t>		{ name: “Emma”, age: 6 }</a:t>
            </a:r>
          </a:p>
          <a:p>
            <a:r>
              <a:rPr lang="en-US" sz="2000" dirty="0">
                <a:latin typeface="Consolas" panose="020B0609020204030204" pitchFamily="49" charset="0"/>
              </a:rPr>
              <a:t>	]</a:t>
            </a:r>
          </a:p>
          <a:p>
            <a:r>
              <a:rPr lang="en-US" sz="2000" dirty="0">
                <a:latin typeface="Consolas" panose="020B0609020204030204" pitchFamily="49" charset="0"/>
              </a:rPr>
              <a:t>}</a:t>
            </a:r>
          </a:p>
        </p:txBody>
      </p:sp>
    </p:spTree>
    <p:extLst>
      <p:ext uri="{BB962C8B-B14F-4D97-AF65-F5344CB8AC3E}">
        <p14:creationId xmlns:p14="http://schemas.microsoft.com/office/powerpoint/2010/main" val="380563521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3314" name="Picture 2" descr="https://encrypted-tbn3.gstatic.com/images?q=tbn:ANd9GcSS1UZY2UJlAtU-GxCty6cvsDuFFob_bC5w72x-HtTrY2SmJtYQ"/>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8718" y="1378403"/>
            <a:ext cx="3714750" cy="1228726"/>
          </a:xfrm>
          <a:prstGeom prst="rect">
            <a:avLst/>
          </a:prstGeom>
          <a:noFill/>
          <a:extLst>
            <a:ext uri="{909E8E84-426E-40DD-AFC4-6F175D3DCCD1}">
              <a14:hiddenFill xmlns:a14="http://schemas.microsoft.com/office/drawing/2010/main">
                <a:solidFill>
                  <a:srgbClr val="FFFFFF"/>
                </a:solidFill>
              </a14:hiddenFill>
            </a:ext>
          </a:extLst>
        </p:spPr>
      </p:pic>
      <p:pic>
        <p:nvPicPr>
          <p:cNvPr id="13316" name="Picture 4" descr="http://couchdb.apache.org/image/couch.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26791" y="371806"/>
            <a:ext cx="1386769" cy="1560115"/>
          </a:xfrm>
          <a:prstGeom prst="rect">
            <a:avLst/>
          </a:prstGeom>
          <a:noFill/>
          <a:extLst>
            <a:ext uri="{909E8E84-426E-40DD-AFC4-6F175D3DCCD1}">
              <a14:hiddenFill xmlns:a14="http://schemas.microsoft.com/office/drawing/2010/main">
                <a:solidFill>
                  <a:srgbClr val="FFFFFF"/>
                </a:solidFill>
              </a14:hiddenFill>
            </a:ext>
          </a:extLst>
        </p:spPr>
      </p:pic>
      <p:pic>
        <p:nvPicPr>
          <p:cNvPr id="13318" name="Picture 6" descr="http://www.storagereview.com/images/StorageReview-MarkLogic-Logo.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08163" y="396232"/>
            <a:ext cx="2299380" cy="505864"/>
          </a:xfrm>
          <a:prstGeom prst="rect">
            <a:avLst/>
          </a:prstGeom>
          <a:noFill/>
          <a:extLst>
            <a:ext uri="{909E8E84-426E-40DD-AFC4-6F175D3DCCD1}">
              <a14:hiddenFill xmlns:a14="http://schemas.microsoft.com/office/drawing/2010/main">
                <a:solidFill>
                  <a:srgbClr val="FFFFFF"/>
                </a:solidFill>
              </a14:hiddenFill>
            </a:ext>
          </a:extLst>
        </p:spPr>
      </p:pic>
      <p:pic>
        <p:nvPicPr>
          <p:cNvPr id="13320" name="Picture 8" descr="https://www.drupal.org/files/project-images/couchbasecicularlogoformarketing.gif"/>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24244" y="2833669"/>
            <a:ext cx="5468651" cy="1992151"/>
          </a:xfrm>
          <a:prstGeom prst="rect">
            <a:avLst/>
          </a:prstGeom>
          <a:noFill/>
          <a:extLst>
            <a:ext uri="{909E8E84-426E-40DD-AFC4-6F175D3DCCD1}">
              <a14:hiddenFill xmlns:a14="http://schemas.microsoft.com/office/drawing/2010/main">
                <a:solidFill>
                  <a:srgbClr val="FFFFFF"/>
                </a:solidFill>
              </a14:hiddenFill>
            </a:ext>
          </a:extLst>
        </p:spPr>
      </p:pic>
      <p:pic>
        <p:nvPicPr>
          <p:cNvPr id="13322" name="Picture 10" descr="http://litmuswww.s3.amazonaws.com/community/learning-center/lotus-notes-icon.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1884" y="4005943"/>
            <a:ext cx="973667" cy="970190"/>
          </a:xfrm>
          <a:prstGeom prst="rect">
            <a:avLst/>
          </a:prstGeom>
          <a:noFill/>
          <a:extLst>
            <a:ext uri="{909E8E84-426E-40DD-AFC4-6F175D3DCCD1}">
              <a14:hiddenFill xmlns:a14="http://schemas.microsoft.com/office/drawing/2010/main">
                <a:solidFill>
                  <a:srgbClr val="FFFFFF"/>
                </a:solidFill>
              </a14:hiddenFill>
            </a:ext>
          </a:extLst>
        </p:spPr>
      </p:pic>
      <p:pic>
        <p:nvPicPr>
          <p:cNvPr id="13324" name="Picture 12" descr="https://platzi.com/blog/content/images/2015/03/rethinkdb.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374924" y="835932"/>
            <a:ext cx="2658381" cy="797514"/>
          </a:xfrm>
          <a:prstGeom prst="rect">
            <a:avLst/>
          </a:prstGeom>
          <a:noFill/>
          <a:extLst>
            <a:ext uri="{909E8E84-426E-40DD-AFC4-6F175D3DCCD1}">
              <a14:hiddenFill xmlns:a14="http://schemas.microsoft.com/office/drawing/2010/main">
                <a:solidFill>
                  <a:srgbClr val="FFFFFF"/>
                </a:solidFill>
              </a14:hiddenFill>
            </a:ext>
          </a:extLst>
        </p:spPr>
      </p:pic>
      <p:pic>
        <p:nvPicPr>
          <p:cNvPr id="13328" name="Picture 16" descr="https://mohammedovich.files.wordpress.com/2012/11/ravendb_logo2.png?w=100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898923" y="2360619"/>
            <a:ext cx="2268764" cy="493020"/>
          </a:xfrm>
          <a:prstGeom prst="rect">
            <a:avLst/>
          </a:prstGeom>
          <a:noFill/>
          <a:extLst>
            <a:ext uri="{909E8E84-426E-40DD-AFC4-6F175D3DCCD1}">
              <a14:hiddenFill xmlns:a14="http://schemas.microsoft.com/office/drawing/2010/main">
                <a:solidFill>
                  <a:srgbClr val="FFFFFF"/>
                </a:solidFill>
              </a14:hiddenFill>
            </a:ext>
          </a:extLst>
        </p:spPr>
      </p:pic>
      <p:pic>
        <p:nvPicPr>
          <p:cNvPr id="13330" name="Picture 18" descr="http://exist-db.org/exist/apps/homepage/resources/img/existdb.gif"/>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21444" y="737326"/>
            <a:ext cx="1139976" cy="4145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307596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3330"/>
                                        </p:tgtEl>
                                      </p:cBhvr>
                                    </p:animEffect>
                                    <p:set>
                                      <p:cBhvr>
                                        <p:cTn id="7" dur="1" fill="hold">
                                          <p:stCondLst>
                                            <p:cond delay="499"/>
                                          </p:stCondLst>
                                        </p:cTn>
                                        <p:tgtEl>
                                          <p:spTgt spid="13330"/>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13318"/>
                                        </p:tgtEl>
                                      </p:cBhvr>
                                    </p:animEffect>
                                    <p:set>
                                      <p:cBhvr>
                                        <p:cTn id="10" dur="1" fill="hold">
                                          <p:stCondLst>
                                            <p:cond delay="499"/>
                                          </p:stCondLst>
                                        </p:cTn>
                                        <p:tgtEl>
                                          <p:spTgt spid="13318"/>
                                        </p:tgtEl>
                                        <p:attrNameLst>
                                          <p:attrName>style.visibility</p:attrName>
                                        </p:attrNameLst>
                                      </p:cBhvr>
                                      <p:to>
                                        <p:strVal val="hidden"/>
                                      </p:to>
                                    </p:set>
                                  </p:childTnLst>
                                </p:cTn>
                              </p:par>
                              <p:par>
                                <p:cTn id="11" presetID="10" presetClass="exit" presetSubtype="0" fill="hold" nodeType="withEffect">
                                  <p:stCondLst>
                                    <p:cond delay="0"/>
                                  </p:stCondLst>
                                  <p:childTnLst>
                                    <p:animEffect transition="out" filter="fade">
                                      <p:cBhvr>
                                        <p:cTn id="12" dur="500"/>
                                        <p:tgtEl>
                                          <p:spTgt spid="13324"/>
                                        </p:tgtEl>
                                      </p:cBhvr>
                                    </p:animEffect>
                                    <p:set>
                                      <p:cBhvr>
                                        <p:cTn id="13" dur="1" fill="hold">
                                          <p:stCondLst>
                                            <p:cond delay="499"/>
                                          </p:stCondLst>
                                        </p:cTn>
                                        <p:tgtEl>
                                          <p:spTgt spid="13324"/>
                                        </p:tgtEl>
                                        <p:attrNameLst>
                                          <p:attrName>style.visibility</p:attrName>
                                        </p:attrNameLst>
                                      </p:cBhvr>
                                      <p:to>
                                        <p:strVal val="hidden"/>
                                      </p:to>
                                    </p:set>
                                  </p:childTnLst>
                                </p:cTn>
                              </p:par>
                              <p:par>
                                <p:cTn id="14" presetID="10" presetClass="exit" presetSubtype="0" fill="hold" nodeType="withEffect">
                                  <p:stCondLst>
                                    <p:cond delay="0"/>
                                  </p:stCondLst>
                                  <p:childTnLst>
                                    <p:animEffect transition="out" filter="fade">
                                      <p:cBhvr>
                                        <p:cTn id="15" dur="500"/>
                                        <p:tgtEl>
                                          <p:spTgt spid="13316"/>
                                        </p:tgtEl>
                                      </p:cBhvr>
                                    </p:animEffect>
                                    <p:set>
                                      <p:cBhvr>
                                        <p:cTn id="16" dur="1" fill="hold">
                                          <p:stCondLst>
                                            <p:cond delay="499"/>
                                          </p:stCondLst>
                                        </p:cTn>
                                        <p:tgtEl>
                                          <p:spTgt spid="13316"/>
                                        </p:tgtEl>
                                        <p:attrNameLst>
                                          <p:attrName>style.visibility</p:attrName>
                                        </p:attrNameLst>
                                      </p:cBhvr>
                                      <p:to>
                                        <p:strVal val="hidden"/>
                                      </p:to>
                                    </p:set>
                                  </p:childTnLst>
                                </p:cTn>
                              </p:par>
                              <p:par>
                                <p:cTn id="17" presetID="10" presetClass="exit" presetSubtype="0" fill="hold" nodeType="withEffect">
                                  <p:stCondLst>
                                    <p:cond delay="0"/>
                                  </p:stCondLst>
                                  <p:childTnLst>
                                    <p:animEffect transition="out" filter="fade">
                                      <p:cBhvr>
                                        <p:cTn id="18" dur="500"/>
                                        <p:tgtEl>
                                          <p:spTgt spid="13322"/>
                                        </p:tgtEl>
                                      </p:cBhvr>
                                    </p:animEffect>
                                    <p:set>
                                      <p:cBhvr>
                                        <p:cTn id="19" dur="1" fill="hold">
                                          <p:stCondLst>
                                            <p:cond delay="499"/>
                                          </p:stCondLst>
                                        </p:cTn>
                                        <p:tgtEl>
                                          <p:spTgt spid="13322"/>
                                        </p:tgtEl>
                                        <p:attrNameLst>
                                          <p:attrName>style.visibility</p:attrName>
                                        </p:attrNameLst>
                                      </p:cBhvr>
                                      <p:to>
                                        <p:strVal val="hidden"/>
                                      </p:to>
                                    </p:set>
                                  </p:childTnLst>
                                </p:cTn>
                              </p:par>
                              <p:par>
                                <p:cTn id="20" presetID="10" presetClass="exit" presetSubtype="0" fill="hold" nodeType="withEffect">
                                  <p:stCondLst>
                                    <p:cond delay="0"/>
                                  </p:stCondLst>
                                  <p:childTnLst>
                                    <p:animEffect transition="out" filter="fade">
                                      <p:cBhvr>
                                        <p:cTn id="21" dur="500"/>
                                        <p:tgtEl>
                                          <p:spTgt spid="13328"/>
                                        </p:tgtEl>
                                      </p:cBhvr>
                                    </p:animEffect>
                                    <p:set>
                                      <p:cBhvr>
                                        <p:cTn id="22" dur="1" fill="hold">
                                          <p:stCondLst>
                                            <p:cond delay="499"/>
                                          </p:stCondLst>
                                        </p:cTn>
                                        <p:tgtEl>
                                          <p:spTgt spid="1332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makes it a document database?</a:t>
            </a:r>
          </a:p>
        </p:txBody>
      </p:sp>
      <p:sp>
        <p:nvSpPr>
          <p:cNvPr id="5" name="TextBox 4"/>
          <p:cNvSpPr txBox="1"/>
          <p:nvPr/>
        </p:nvSpPr>
        <p:spPr>
          <a:xfrm>
            <a:off x="1973943" y="1538480"/>
            <a:ext cx="5057795" cy="2554545"/>
          </a:xfrm>
          <a:prstGeom prst="rect">
            <a:avLst/>
          </a:prstGeom>
          <a:solidFill>
            <a:schemeClr val="bg1"/>
          </a:solidFill>
          <a:scene3d>
            <a:camera prst="isometricLeftDown"/>
            <a:lightRig rig="threePt" dir="t"/>
          </a:scene3d>
          <a:sp3d>
            <a:bevelT/>
          </a:sp3d>
        </p:spPr>
        <p:txBody>
          <a:bodyPr wrap="none" rtlCol="0">
            <a:spAutoFit/>
          </a:bodyPr>
          <a:lstStyle/>
          <a:p>
            <a:r>
              <a:rPr lang="en-US" sz="2000" dirty="0">
                <a:latin typeface="Consolas" panose="020B0609020204030204" pitchFamily="49" charset="0"/>
              </a:rPr>
              <a:t>{</a:t>
            </a:r>
          </a:p>
          <a:p>
            <a:r>
              <a:rPr lang="en-US" sz="2000" dirty="0">
                <a:latin typeface="Consolas" panose="020B0609020204030204" pitchFamily="49" charset="0"/>
              </a:rPr>
              <a:t>	name: “Matt Groves”,</a:t>
            </a:r>
          </a:p>
          <a:p>
            <a:r>
              <a:rPr lang="en-US" sz="2000" dirty="0">
                <a:latin typeface="Consolas" panose="020B0609020204030204" pitchFamily="49" charset="0"/>
              </a:rPr>
              <a:t>	</a:t>
            </a:r>
            <a:r>
              <a:rPr lang="en-US" sz="2000" dirty="0" err="1">
                <a:latin typeface="Consolas" panose="020B0609020204030204" pitchFamily="49" charset="0"/>
              </a:rPr>
              <a:t>shoeSize</a:t>
            </a:r>
            <a:r>
              <a:rPr lang="en-US" sz="2000" dirty="0">
                <a:latin typeface="Consolas" panose="020B0609020204030204" pitchFamily="49" charset="0"/>
              </a:rPr>
              <a:t>: 13,</a:t>
            </a:r>
          </a:p>
          <a:p>
            <a:r>
              <a:rPr lang="en-US" sz="2000" dirty="0">
                <a:latin typeface="Consolas" panose="020B0609020204030204" pitchFamily="49" charset="0"/>
              </a:rPr>
              <a:t>	children: [</a:t>
            </a:r>
          </a:p>
          <a:p>
            <a:r>
              <a:rPr lang="en-US" sz="2000" dirty="0">
                <a:latin typeface="Consolas" panose="020B0609020204030204" pitchFamily="49" charset="0"/>
              </a:rPr>
              <a:t>		{ name: “Matthew”, age: 8 },</a:t>
            </a:r>
          </a:p>
          <a:p>
            <a:r>
              <a:rPr lang="en-US" sz="2000" dirty="0">
                <a:latin typeface="Consolas" panose="020B0609020204030204" pitchFamily="49" charset="0"/>
              </a:rPr>
              <a:t>		{ name: “Emma”, age: 6 }</a:t>
            </a:r>
          </a:p>
          <a:p>
            <a:r>
              <a:rPr lang="en-US" sz="2000" dirty="0">
                <a:latin typeface="Consolas" panose="020B0609020204030204" pitchFamily="49" charset="0"/>
              </a:rPr>
              <a:t>	]</a:t>
            </a:r>
          </a:p>
          <a:p>
            <a:r>
              <a:rPr lang="en-US" sz="2000" dirty="0">
                <a:latin typeface="Consolas" panose="020B0609020204030204" pitchFamily="49" charset="0"/>
              </a:rPr>
              <a:t>}</a:t>
            </a:r>
          </a:p>
        </p:txBody>
      </p:sp>
    </p:spTree>
    <p:extLst>
      <p:ext uri="{BB962C8B-B14F-4D97-AF65-F5344CB8AC3E}">
        <p14:creationId xmlns:p14="http://schemas.microsoft.com/office/powerpoint/2010/main" val="301446828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36261" y="1424214"/>
            <a:ext cx="2216539" cy="954314"/>
          </a:xfrm>
        </p:spPr>
        <p:txBody>
          <a:bodyPr/>
          <a:lstStyle/>
          <a:p>
            <a:r>
              <a:rPr lang="en-US" sz="6600" dirty="0"/>
              <a:t>JSON</a:t>
            </a:r>
          </a:p>
        </p:txBody>
      </p:sp>
      <p:sp>
        <p:nvSpPr>
          <p:cNvPr id="4" name="Content Placeholder 2"/>
          <p:cNvSpPr txBox="1">
            <a:spLocks/>
          </p:cNvSpPr>
          <p:nvPr/>
        </p:nvSpPr>
        <p:spPr>
          <a:xfrm>
            <a:off x="3672114" y="3135085"/>
            <a:ext cx="2467429" cy="954314"/>
          </a:xfrm>
          <a:prstGeom prst="rect">
            <a:avLst/>
          </a:prstGeom>
        </p:spPr>
        <p:txBody>
          <a:bodyPr vert="horz" lIns="91440" tIns="45720" rIns="91440" bIns="45720" rtlCol="0">
            <a:noAutofit/>
          </a:bodyPr>
          <a:lstStyle>
            <a:lvl1pPr marL="0" indent="0" algn="l" defTabSz="457200" rtl="0" eaLnBrk="1" latinLnBrk="0" hangingPunct="1">
              <a:lnSpc>
                <a:spcPct val="100000"/>
              </a:lnSpc>
              <a:spcBef>
                <a:spcPts val="0"/>
              </a:spcBef>
              <a:spcAft>
                <a:spcPts val="300"/>
              </a:spcAft>
              <a:buClr>
                <a:schemeClr val="accent1"/>
              </a:buClr>
              <a:buSzPct val="110000"/>
              <a:buFont typeface="Wingdings" charset="2"/>
              <a:buNone/>
              <a:defRPr sz="2000" b="0" kern="1200">
                <a:solidFill>
                  <a:schemeClr val="tx1"/>
                </a:solidFill>
                <a:latin typeface="+mn-lt"/>
                <a:ea typeface="+mn-ea"/>
                <a:cs typeface="+mn-cs"/>
              </a:defRPr>
            </a:lvl1pPr>
            <a:lvl2pPr marL="230188" indent="0" algn="l" defTabSz="457200" rtl="0" eaLnBrk="1" latinLnBrk="0" hangingPunct="1">
              <a:lnSpc>
                <a:spcPct val="100000"/>
              </a:lnSpc>
              <a:spcBef>
                <a:spcPts val="0"/>
              </a:spcBef>
              <a:spcAft>
                <a:spcPts val="300"/>
              </a:spcAft>
              <a:buClr>
                <a:schemeClr val="accent1"/>
              </a:buClr>
              <a:buFont typeface="Wingdings" charset="2"/>
              <a:buNone/>
              <a:defRPr sz="1600" b="0" kern="1200">
                <a:solidFill>
                  <a:schemeClr val="tx1"/>
                </a:solidFill>
                <a:latin typeface="+mn-lt"/>
                <a:ea typeface="+mn-ea"/>
                <a:cs typeface="+mn-cs"/>
              </a:defRPr>
            </a:lvl2pPr>
            <a:lvl3pPr marL="230188" indent="0" algn="l" defTabSz="457200" rtl="0" eaLnBrk="1" latinLnBrk="0" hangingPunct="1">
              <a:lnSpc>
                <a:spcPct val="100000"/>
              </a:lnSpc>
              <a:spcBef>
                <a:spcPts val="0"/>
              </a:spcBef>
              <a:spcAft>
                <a:spcPts val="300"/>
              </a:spcAft>
              <a:buClr>
                <a:schemeClr val="accent1"/>
              </a:buClr>
              <a:buFont typeface="Wingdings" charset="2"/>
              <a:buNone/>
              <a:defRPr sz="1600" b="0" kern="1200">
                <a:solidFill>
                  <a:schemeClr val="tx1"/>
                </a:solidFill>
                <a:latin typeface="+mn-lt"/>
                <a:ea typeface="+mn-ea"/>
                <a:cs typeface="+mn-cs"/>
              </a:defRPr>
            </a:lvl3pPr>
            <a:lvl4pPr marL="230188" indent="0" algn="l" defTabSz="457200" rtl="0" eaLnBrk="1" latinLnBrk="0" hangingPunct="1">
              <a:lnSpc>
                <a:spcPct val="100000"/>
              </a:lnSpc>
              <a:spcBef>
                <a:spcPts val="0"/>
              </a:spcBef>
              <a:spcAft>
                <a:spcPts val="300"/>
              </a:spcAft>
              <a:buClr>
                <a:schemeClr val="accent1"/>
              </a:buClr>
              <a:buFont typeface="Wingdings" charset="2"/>
              <a:buNone/>
              <a:defRPr sz="1600" b="0" kern="1200">
                <a:solidFill>
                  <a:schemeClr val="tx1"/>
                </a:solidFill>
                <a:latin typeface="+mn-lt"/>
                <a:ea typeface="+mn-ea"/>
                <a:cs typeface="+mn-cs"/>
              </a:defRPr>
            </a:lvl4pPr>
            <a:lvl5pPr marL="230188" indent="0" algn="l" defTabSz="457200" rtl="0" eaLnBrk="1" latinLnBrk="0" hangingPunct="1">
              <a:lnSpc>
                <a:spcPct val="100000"/>
              </a:lnSpc>
              <a:spcBef>
                <a:spcPts val="0"/>
              </a:spcBef>
              <a:spcAft>
                <a:spcPts val="300"/>
              </a:spcAft>
              <a:buClr>
                <a:schemeClr val="accent1"/>
              </a:buClr>
              <a:buFont typeface="Wingdings" charset="2"/>
              <a:buNone/>
              <a:defRPr sz="1600" b="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6600" dirty="0"/>
              <a:t>XML</a:t>
            </a:r>
          </a:p>
        </p:txBody>
      </p:sp>
      <p:sp>
        <p:nvSpPr>
          <p:cNvPr id="5" name="Content Placeholder 2"/>
          <p:cNvSpPr txBox="1">
            <a:spLocks/>
          </p:cNvSpPr>
          <p:nvPr/>
        </p:nvSpPr>
        <p:spPr>
          <a:xfrm>
            <a:off x="6037943" y="1424214"/>
            <a:ext cx="4755181" cy="954314"/>
          </a:xfrm>
          <a:prstGeom prst="rect">
            <a:avLst/>
          </a:prstGeom>
        </p:spPr>
        <p:txBody>
          <a:bodyPr vert="horz" lIns="91440" tIns="45720" rIns="91440" bIns="45720" rtlCol="0">
            <a:noAutofit/>
          </a:bodyPr>
          <a:lstStyle>
            <a:lvl1pPr marL="0" indent="0" algn="l" defTabSz="457200" rtl="0" eaLnBrk="1" latinLnBrk="0" hangingPunct="1">
              <a:lnSpc>
                <a:spcPct val="100000"/>
              </a:lnSpc>
              <a:spcBef>
                <a:spcPts val="0"/>
              </a:spcBef>
              <a:spcAft>
                <a:spcPts val="300"/>
              </a:spcAft>
              <a:buClr>
                <a:schemeClr val="accent1"/>
              </a:buClr>
              <a:buSzPct val="110000"/>
              <a:buFont typeface="Wingdings" charset="2"/>
              <a:buNone/>
              <a:defRPr sz="2000" b="0" kern="1200">
                <a:solidFill>
                  <a:schemeClr val="tx1"/>
                </a:solidFill>
                <a:latin typeface="+mn-lt"/>
                <a:ea typeface="+mn-ea"/>
                <a:cs typeface="+mn-cs"/>
              </a:defRPr>
            </a:lvl1pPr>
            <a:lvl2pPr marL="230188" indent="0" algn="l" defTabSz="457200" rtl="0" eaLnBrk="1" latinLnBrk="0" hangingPunct="1">
              <a:lnSpc>
                <a:spcPct val="100000"/>
              </a:lnSpc>
              <a:spcBef>
                <a:spcPts val="0"/>
              </a:spcBef>
              <a:spcAft>
                <a:spcPts val="300"/>
              </a:spcAft>
              <a:buClr>
                <a:schemeClr val="accent1"/>
              </a:buClr>
              <a:buFont typeface="Wingdings" charset="2"/>
              <a:buNone/>
              <a:defRPr sz="1600" b="0" kern="1200">
                <a:solidFill>
                  <a:schemeClr val="tx1"/>
                </a:solidFill>
                <a:latin typeface="+mn-lt"/>
                <a:ea typeface="+mn-ea"/>
                <a:cs typeface="+mn-cs"/>
              </a:defRPr>
            </a:lvl2pPr>
            <a:lvl3pPr marL="230188" indent="0" algn="l" defTabSz="457200" rtl="0" eaLnBrk="1" latinLnBrk="0" hangingPunct="1">
              <a:lnSpc>
                <a:spcPct val="100000"/>
              </a:lnSpc>
              <a:spcBef>
                <a:spcPts val="0"/>
              </a:spcBef>
              <a:spcAft>
                <a:spcPts val="300"/>
              </a:spcAft>
              <a:buClr>
                <a:schemeClr val="accent1"/>
              </a:buClr>
              <a:buFont typeface="Wingdings" charset="2"/>
              <a:buNone/>
              <a:defRPr sz="1600" b="0" kern="1200">
                <a:solidFill>
                  <a:schemeClr val="tx1"/>
                </a:solidFill>
                <a:latin typeface="+mn-lt"/>
                <a:ea typeface="+mn-ea"/>
                <a:cs typeface="+mn-cs"/>
              </a:defRPr>
            </a:lvl3pPr>
            <a:lvl4pPr marL="230188" indent="0" algn="l" defTabSz="457200" rtl="0" eaLnBrk="1" latinLnBrk="0" hangingPunct="1">
              <a:lnSpc>
                <a:spcPct val="100000"/>
              </a:lnSpc>
              <a:spcBef>
                <a:spcPts val="0"/>
              </a:spcBef>
              <a:spcAft>
                <a:spcPts val="300"/>
              </a:spcAft>
              <a:buClr>
                <a:schemeClr val="accent1"/>
              </a:buClr>
              <a:buFont typeface="Wingdings" charset="2"/>
              <a:buNone/>
              <a:defRPr sz="1600" b="0" kern="1200">
                <a:solidFill>
                  <a:schemeClr val="tx1"/>
                </a:solidFill>
                <a:latin typeface="+mn-lt"/>
                <a:ea typeface="+mn-ea"/>
                <a:cs typeface="+mn-cs"/>
              </a:defRPr>
            </a:lvl4pPr>
            <a:lvl5pPr marL="230188" indent="0" algn="l" defTabSz="457200" rtl="0" eaLnBrk="1" latinLnBrk="0" hangingPunct="1">
              <a:lnSpc>
                <a:spcPct val="100000"/>
              </a:lnSpc>
              <a:spcBef>
                <a:spcPts val="0"/>
              </a:spcBef>
              <a:spcAft>
                <a:spcPts val="300"/>
              </a:spcAft>
              <a:buClr>
                <a:schemeClr val="accent1"/>
              </a:buClr>
              <a:buFont typeface="Wingdings" charset="2"/>
              <a:buNone/>
              <a:defRPr sz="1600" b="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6600" dirty="0"/>
              <a:t>BSON</a:t>
            </a:r>
          </a:p>
        </p:txBody>
      </p:sp>
    </p:spTree>
    <p:extLst>
      <p:ext uri="{BB962C8B-B14F-4D97-AF65-F5344CB8AC3E}">
        <p14:creationId xmlns:p14="http://schemas.microsoft.com/office/powerpoint/2010/main" val="3521925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8" presetClass="exit" presetSubtype="0" accel="50000" fill="hold" grpId="0" nodeType="clickEffect">
                                  <p:stCondLst>
                                    <p:cond delay="0"/>
                                  </p:stCondLst>
                                  <p:iterate type="lt">
                                    <p:tmPct val="50000"/>
                                  </p:iterate>
                                  <p:childTnLst>
                                    <p:anim calcmode="lin" valueType="num">
                                      <p:cBhvr>
                                        <p:cTn id="6" dur="500">
                                          <p:stCondLst>
                                            <p:cond delay="0"/>
                                          </p:stCondLst>
                                        </p:cTn>
                                        <p:tgtEl>
                                          <p:spTgt spid="4"/>
                                        </p:tgtEl>
                                        <p:attrNameLst>
                                          <p:attrName>style.rotation</p:attrName>
                                        </p:attrNameLst>
                                      </p:cBhvr>
                                      <p:tavLst>
                                        <p:tav tm="0">
                                          <p:val>
                                            <p:fltVal val="0"/>
                                          </p:val>
                                        </p:tav>
                                        <p:tav tm="100000">
                                          <p:val>
                                            <p:fltVal val="45"/>
                                          </p:val>
                                        </p:tav>
                                      </p:tavLst>
                                    </p:anim>
                                    <p:anim calcmode="lin" valueType="num">
                                      <p:cBhvr>
                                        <p:cTn id="7" dur="500">
                                          <p:stCondLst>
                                            <p:cond delay="0"/>
                                          </p:stCondLst>
                                        </p:cTn>
                                        <p:tgtEl>
                                          <p:spTgt spid="4"/>
                                        </p:tgtEl>
                                        <p:attrNameLst>
                                          <p:attrName>ppt_y</p:attrName>
                                        </p:attrNameLst>
                                      </p:cBhvr>
                                      <p:tavLst>
                                        <p:tav tm="0">
                                          <p:val>
                                            <p:strVal val="ppt_y"/>
                                          </p:val>
                                        </p:tav>
                                        <p:tav tm="100000">
                                          <p:val>
                                            <p:strVal val="ppt_y+1"/>
                                          </p:val>
                                        </p:tav>
                                      </p:tavLst>
                                    </p:anim>
                                    <p:set>
                                      <p:cBhvr>
                                        <p:cTn id="8" dur="1" fill="hold">
                                          <p:stCondLst>
                                            <p:cond delay="499"/>
                                          </p:stCondLst>
                                        </p:cTn>
                                        <p:tgtEl>
                                          <p:spTgt spid="4"/>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5"/>
                                        </p:tgtEl>
                                      </p:cBhvr>
                                    </p:animEffect>
                                    <p:set>
                                      <p:cBhvr>
                                        <p:cTn id="13"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685800"/>
            <a:ext cx="9144000" cy="3394472"/>
          </a:xfrm>
        </p:spPr>
        <p:txBody>
          <a:bodyPr/>
          <a:lstStyle/>
          <a:p>
            <a:pPr algn="ctr"/>
            <a:r>
              <a:rPr lang="en-US" sz="23900" dirty="0"/>
              <a:t>JSON</a:t>
            </a:r>
          </a:p>
        </p:txBody>
      </p:sp>
    </p:spTree>
    <p:extLst>
      <p:ext uri="{BB962C8B-B14F-4D97-AF65-F5344CB8AC3E}">
        <p14:creationId xmlns:p14="http://schemas.microsoft.com/office/powerpoint/2010/main" val="6901988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sz="5400" dirty="0"/>
              <a:t>The document database</a:t>
            </a:r>
          </a:p>
          <a:p>
            <a:r>
              <a:rPr lang="en-US" sz="5400" dirty="0"/>
              <a:t>understands the</a:t>
            </a:r>
          </a:p>
          <a:p>
            <a:r>
              <a:rPr lang="en-US" sz="5400" dirty="0"/>
              <a:t>format of the document</a:t>
            </a:r>
          </a:p>
        </p:txBody>
      </p:sp>
    </p:spTree>
    <p:extLst>
      <p:ext uri="{BB962C8B-B14F-4D97-AF65-F5344CB8AC3E}">
        <p14:creationId xmlns:p14="http://schemas.microsoft.com/office/powerpoint/2010/main" val="33708514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Where am I?</a:t>
            </a:r>
          </a:p>
        </p:txBody>
      </p:sp>
      <p:sp>
        <p:nvSpPr>
          <p:cNvPr id="3" name="Content Placeholder 2"/>
          <p:cNvSpPr>
            <a:spLocks noGrp="1"/>
          </p:cNvSpPr>
          <p:nvPr>
            <p:ph idx="1"/>
          </p:nvPr>
        </p:nvSpPr>
        <p:spPr/>
        <p:txBody>
          <a:bodyPr/>
          <a:lstStyle/>
          <a:p>
            <a:pPr marL="342900" indent="-342900">
              <a:buFont typeface="Arial" charset="0"/>
              <a:buChar char="•"/>
            </a:pPr>
            <a:r>
              <a:rPr lang="en-US" dirty="0" err="1"/>
              <a:t>QCon</a:t>
            </a:r>
            <a:r>
              <a:rPr lang="en-US" dirty="0"/>
              <a:t> New York</a:t>
            </a:r>
          </a:p>
          <a:p>
            <a:pPr marL="342900" indent="-342900">
              <a:buFont typeface="Arial" charset="0"/>
              <a:buChar char="•"/>
            </a:pPr>
            <a:r>
              <a:rPr lang="en-US" dirty="0">
                <a:hlinkClick r:id="rId3"/>
              </a:rPr>
              <a:t>https://qconnewyork.com/</a:t>
            </a:r>
            <a:endParaRPr lang="en-US" dirty="0"/>
          </a:p>
          <a:p>
            <a:pPr marL="342900" indent="-342900">
              <a:buFont typeface="Arial" charset="0"/>
              <a:buChar char="•"/>
            </a:pPr>
            <a:endParaRPr lang="en-US" dirty="0"/>
          </a:p>
          <a:p>
            <a:pPr marL="342900" indent="-342900">
              <a:buFont typeface="Arial" charset="0"/>
              <a:buChar char="•"/>
            </a:pPr>
            <a:endParaRPr lang="en-US" dirty="0"/>
          </a:p>
        </p:txBody>
      </p:sp>
      <p:pic>
        <p:nvPicPr>
          <p:cNvPr id="4" name="Picture 3">
            <a:extLst>
              <a:ext uri="{FF2B5EF4-FFF2-40B4-BE49-F238E27FC236}">
                <a16:creationId xmlns:a16="http://schemas.microsoft.com/office/drawing/2014/main" id="{137C3F7C-CCD8-4F11-80C9-F7DA0B9E975C}"/>
              </a:ext>
            </a:extLst>
          </p:cNvPr>
          <p:cNvPicPr>
            <a:picLocks noChangeAspect="1"/>
          </p:cNvPicPr>
          <p:nvPr/>
        </p:nvPicPr>
        <p:blipFill>
          <a:blip r:embed="rId4"/>
          <a:stretch>
            <a:fillRect/>
          </a:stretch>
        </p:blipFill>
        <p:spPr>
          <a:xfrm>
            <a:off x="2973323" y="1880171"/>
            <a:ext cx="5946646" cy="2991734"/>
          </a:xfrm>
          <a:prstGeom prst="rect">
            <a:avLst/>
          </a:prstGeom>
        </p:spPr>
      </p:pic>
    </p:spTree>
    <p:extLst>
      <p:ext uri="{BB962C8B-B14F-4D97-AF65-F5344CB8AC3E}">
        <p14:creationId xmlns:p14="http://schemas.microsoft.com/office/powerpoint/2010/main" val="163974579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sz="4800" dirty="0"/>
              <a:t>It can do</a:t>
            </a:r>
          </a:p>
          <a:p>
            <a:r>
              <a:rPr lang="en-US" sz="4800" dirty="0"/>
              <a:t>server-side stuff</a:t>
            </a:r>
          </a:p>
        </p:txBody>
      </p:sp>
    </p:spTree>
    <p:extLst>
      <p:ext uri="{BB962C8B-B14F-4D97-AF65-F5344CB8AC3E}">
        <p14:creationId xmlns:p14="http://schemas.microsoft.com/office/powerpoint/2010/main" val="424629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05543" y="1585686"/>
            <a:ext cx="8007739" cy="3394472"/>
          </a:xfrm>
        </p:spPr>
        <p:txBody>
          <a:bodyPr/>
          <a:lstStyle/>
          <a:p>
            <a:r>
              <a:rPr lang="en-US" sz="5400" dirty="0"/>
              <a:t>Buckets</a:t>
            </a:r>
          </a:p>
          <a:p>
            <a:r>
              <a:rPr lang="en-US" sz="5400" dirty="0"/>
              <a:t>Documents</a:t>
            </a:r>
          </a:p>
          <a:p>
            <a:r>
              <a:rPr lang="en-US" sz="5400" dirty="0"/>
              <a:t>N1QL</a:t>
            </a:r>
          </a:p>
        </p:txBody>
      </p:sp>
      <p:pic>
        <p:nvPicPr>
          <p:cNvPr id="4" name="Picture 8" descr="https://www.drupal.org/files/project-images/couchbasecicularlogoformarketing.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5463" y="0"/>
            <a:ext cx="5468651" cy="19921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7628949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Box 2"/>
          <p:cNvSpPr txBox="1"/>
          <p:nvPr/>
        </p:nvSpPr>
        <p:spPr>
          <a:xfrm>
            <a:off x="0" y="1232868"/>
            <a:ext cx="9360255" cy="2677656"/>
          </a:xfrm>
          <a:prstGeom prst="rect">
            <a:avLst/>
          </a:prstGeom>
          <a:solidFill>
            <a:schemeClr val="accent6">
              <a:lumMod val="40000"/>
              <a:lumOff val="60000"/>
            </a:schemeClr>
          </a:solidFill>
        </p:spPr>
        <p:txBody>
          <a:bodyPr wrap="none" rtlCol="0">
            <a:spAutoFit/>
          </a:bodyPr>
          <a:lstStyle/>
          <a:p>
            <a:r>
              <a:rPr lang="en-US" sz="2400" dirty="0">
                <a:latin typeface="Consolas" panose="020B0609020204030204" pitchFamily="49" charset="0"/>
              </a:rPr>
              <a:t>"</a:t>
            </a:r>
            <a:r>
              <a:rPr lang="en-US" sz="2400" dirty="0" err="1">
                <a:latin typeface="Consolas" panose="020B0609020204030204" pitchFamily="49" charset="0"/>
              </a:rPr>
              <a:t>ClientProductCode</a:t>
            </a:r>
            <a:r>
              <a:rPr lang="en-US" sz="2400" dirty="0">
                <a:latin typeface="Consolas" panose="020B0609020204030204" pitchFamily="49" charset="0"/>
              </a:rPr>
              <a:t>","</a:t>
            </a:r>
            <a:r>
              <a:rPr lang="en-US" sz="2400" dirty="0" err="1">
                <a:latin typeface="Consolas" panose="020B0609020204030204" pitchFamily="49" charset="0"/>
              </a:rPr>
              <a:t>Title","Quantity</a:t>
            </a:r>
            <a:r>
              <a:rPr lang="en-US" sz="2400" dirty="0">
                <a:latin typeface="Consolas" panose="020B0609020204030204" pitchFamily="49" charset="0"/>
              </a:rPr>
              <a:t>"</a:t>
            </a:r>
          </a:p>
          <a:p>
            <a:r>
              <a:rPr lang="en-US" sz="2400" dirty="0">
                <a:latin typeface="Consolas" panose="020B0609020204030204" pitchFamily="49" charset="0"/>
              </a:rPr>
              <a:t>"</a:t>
            </a:r>
            <a:r>
              <a:rPr lang="en-US" sz="2400" dirty="0" err="1">
                <a:latin typeface="Consolas" panose="020B0609020204030204" pitchFamily="49" charset="0"/>
              </a:rPr>
              <a:t>TShirtCBS</a:t>
            </a:r>
            <a:r>
              <a:rPr lang="en-US" sz="2400" dirty="0">
                <a:latin typeface="Consolas" panose="020B0609020204030204" pitchFamily="49" charset="0"/>
              </a:rPr>
              <a:t>","</a:t>
            </a:r>
            <a:r>
              <a:rPr lang="en-US" sz="2400" dirty="0" err="1">
                <a:latin typeface="Consolas" panose="020B0609020204030204" pitchFamily="49" charset="0"/>
              </a:rPr>
              <a:t>Couchbase</a:t>
            </a:r>
            <a:r>
              <a:rPr lang="en-US" sz="2400" dirty="0">
                <a:latin typeface="Consolas" panose="020B0609020204030204" pitchFamily="49" charset="0"/>
              </a:rPr>
              <a:t> logo t-shirt (small)",29</a:t>
            </a:r>
          </a:p>
          <a:p>
            <a:r>
              <a:rPr lang="en-US" sz="2400" dirty="0">
                <a:latin typeface="Consolas" panose="020B0609020204030204" pitchFamily="49" charset="0"/>
              </a:rPr>
              <a:t>"</a:t>
            </a:r>
            <a:r>
              <a:rPr lang="en-US" sz="2400" dirty="0" err="1">
                <a:latin typeface="Consolas" panose="020B0609020204030204" pitchFamily="49" charset="0"/>
              </a:rPr>
              <a:t>TShirtCBM</a:t>
            </a:r>
            <a:r>
              <a:rPr lang="en-US" sz="2400" dirty="0">
                <a:latin typeface="Consolas" panose="020B0609020204030204" pitchFamily="49" charset="0"/>
              </a:rPr>
              <a:t>","</a:t>
            </a:r>
            <a:r>
              <a:rPr lang="en-US" sz="2400" dirty="0" err="1">
                <a:latin typeface="Consolas" panose="020B0609020204030204" pitchFamily="49" charset="0"/>
              </a:rPr>
              <a:t>Couchbase</a:t>
            </a:r>
            <a:r>
              <a:rPr lang="en-US" sz="2400" dirty="0">
                <a:latin typeface="Consolas" panose="020B0609020204030204" pitchFamily="49" charset="0"/>
              </a:rPr>
              <a:t> logo t-shirt (medium)",72</a:t>
            </a:r>
          </a:p>
          <a:p>
            <a:r>
              <a:rPr lang="en-US" sz="2400" dirty="0">
                <a:latin typeface="Consolas" panose="020B0609020204030204" pitchFamily="49" charset="0"/>
              </a:rPr>
              <a:t>"</a:t>
            </a:r>
            <a:r>
              <a:rPr lang="en-US" sz="2400" dirty="0" err="1">
                <a:latin typeface="Consolas" panose="020B0609020204030204" pitchFamily="49" charset="0"/>
              </a:rPr>
              <a:t>TShirtCBL</a:t>
            </a:r>
            <a:r>
              <a:rPr lang="en-US" sz="2400" dirty="0">
                <a:latin typeface="Consolas" panose="020B0609020204030204" pitchFamily="49" charset="0"/>
              </a:rPr>
              <a:t>","</a:t>
            </a:r>
            <a:r>
              <a:rPr lang="en-US" sz="2400" dirty="0" err="1">
                <a:latin typeface="Consolas" panose="020B0609020204030204" pitchFamily="49" charset="0"/>
              </a:rPr>
              <a:t>Couchbase</a:t>
            </a:r>
            <a:r>
              <a:rPr lang="en-US" sz="2400" dirty="0">
                <a:latin typeface="Consolas" panose="020B0609020204030204" pitchFamily="49" charset="0"/>
              </a:rPr>
              <a:t> logo t-shirt (large)",34</a:t>
            </a:r>
          </a:p>
          <a:p>
            <a:r>
              <a:rPr lang="en-US" sz="2400" dirty="0">
                <a:latin typeface="Consolas" panose="020B0609020204030204" pitchFamily="49" charset="0"/>
              </a:rPr>
              <a:t>"</a:t>
            </a:r>
            <a:r>
              <a:rPr lang="en-US" sz="2400" dirty="0" err="1">
                <a:latin typeface="Consolas" panose="020B0609020204030204" pitchFamily="49" charset="0"/>
              </a:rPr>
              <a:t>TShirtCBXL</a:t>
            </a:r>
            <a:r>
              <a:rPr lang="en-US" sz="2400" dirty="0">
                <a:latin typeface="Consolas" panose="020B0609020204030204" pitchFamily="49" charset="0"/>
              </a:rPr>
              <a:t>","</a:t>
            </a:r>
            <a:r>
              <a:rPr lang="en-US" sz="2400" dirty="0" err="1">
                <a:latin typeface="Consolas" panose="020B0609020204030204" pitchFamily="49" charset="0"/>
              </a:rPr>
              <a:t>Couchbase</a:t>
            </a:r>
            <a:r>
              <a:rPr lang="en-US" sz="2400" dirty="0">
                <a:latin typeface="Consolas" panose="020B0609020204030204" pitchFamily="49" charset="0"/>
              </a:rPr>
              <a:t> logo t-shirt (extra large)",12</a:t>
            </a:r>
          </a:p>
          <a:p>
            <a:r>
              <a:rPr lang="en-US" sz="2400" dirty="0">
                <a:latin typeface="Consolas" panose="020B0609020204030204" pitchFamily="49" charset="0"/>
              </a:rPr>
              <a:t>"</a:t>
            </a:r>
            <a:r>
              <a:rPr lang="en-US" sz="2400" dirty="0" err="1">
                <a:latin typeface="Consolas" panose="020B0609020204030204" pitchFamily="49" charset="0"/>
              </a:rPr>
              <a:t>StickerCBLogo</a:t>
            </a:r>
            <a:r>
              <a:rPr lang="en-US" sz="2400" dirty="0">
                <a:latin typeface="Consolas" panose="020B0609020204030204" pitchFamily="49" charset="0"/>
              </a:rPr>
              <a:t>","</a:t>
            </a:r>
            <a:r>
              <a:rPr lang="en-US" sz="2400" dirty="0" err="1">
                <a:latin typeface="Consolas" panose="020B0609020204030204" pitchFamily="49" charset="0"/>
              </a:rPr>
              <a:t>Couchbase</a:t>
            </a:r>
            <a:r>
              <a:rPr lang="en-US" sz="2400" dirty="0">
                <a:latin typeface="Consolas" panose="020B0609020204030204" pitchFamily="49" charset="0"/>
              </a:rPr>
              <a:t> logo sticker",256</a:t>
            </a:r>
          </a:p>
          <a:p>
            <a:r>
              <a:rPr lang="pt-BR" sz="2400" dirty="0">
                <a:latin typeface="Consolas" panose="020B0609020204030204" pitchFamily="49" charset="0"/>
              </a:rPr>
              <a:t>"PenCBLogo","Couchbase logo pen",365</a:t>
            </a:r>
            <a:endParaRPr lang="en-US" sz="2400" dirty="0">
              <a:latin typeface="Consolas" panose="020B0609020204030204" pitchFamily="49" charset="0"/>
            </a:endParaRPr>
          </a:p>
        </p:txBody>
      </p:sp>
    </p:spTree>
    <p:extLst>
      <p:ext uri="{BB962C8B-B14F-4D97-AF65-F5344CB8AC3E}">
        <p14:creationId xmlns:p14="http://schemas.microsoft.com/office/powerpoint/2010/main" val="197452744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7" name="Rectangle 6"/>
          <p:cNvSpPr/>
          <p:nvPr/>
        </p:nvSpPr>
        <p:spPr>
          <a:xfrm>
            <a:off x="1807027" y="0"/>
            <a:ext cx="6262577" cy="5139869"/>
          </a:xfrm>
          <a:prstGeom prst="rect">
            <a:avLst/>
          </a:prstGeom>
        </p:spPr>
        <p:txBody>
          <a:bodyPr wrap="square">
            <a:spAutoFit/>
          </a:bodyPr>
          <a:lstStyle/>
          <a:p>
            <a:r>
              <a:rPr lang="en-US" sz="800" dirty="0">
                <a:solidFill>
                  <a:srgbClr val="0000FF"/>
                </a:solidFill>
                <a:highlight>
                  <a:srgbClr val="FFFFFF"/>
                </a:highlight>
                <a:latin typeface="Consolas" panose="020B0609020204030204" pitchFamily="49" charset="0"/>
              </a:rPr>
              <a:t>class</a:t>
            </a:r>
            <a:r>
              <a:rPr lang="en-US" sz="800" dirty="0">
                <a:solidFill>
                  <a:srgbClr val="000000"/>
                </a:solidFill>
                <a:highlight>
                  <a:srgbClr val="FFFFFF"/>
                </a:highlight>
                <a:latin typeface="Consolas" panose="020B0609020204030204" pitchFamily="49" charset="0"/>
              </a:rPr>
              <a:t> </a:t>
            </a:r>
            <a:r>
              <a:rPr lang="en-US" sz="800" dirty="0">
                <a:solidFill>
                  <a:srgbClr val="2B91AF"/>
                </a:solidFill>
                <a:highlight>
                  <a:srgbClr val="FFFFFF"/>
                </a:highlight>
                <a:latin typeface="Consolas" panose="020B0609020204030204" pitchFamily="49" charset="0"/>
              </a:rPr>
              <a:t>Program</a:t>
            </a:r>
            <a:endParaRPr lang="en-US" sz="800" dirty="0">
              <a:solidFill>
                <a:srgbClr val="000000"/>
              </a:solidFill>
              <a:highlight>
                <a:srgbClr val="FFFFFF"/>
              </a:highlight>
              <a:latin typeface="Consolas" panose="020B0609020204030204" pitchFamily="49" charset="0"/>
            </a:endParaRPr>
          </a:p>
          <a:p>
            <a:r>
              <a:rPr lang="en-US" sz="800" dirty="0">
                <a:solidFill>
                  <a:srgbClr val="000000"/>
                </a:solidFill>
                <a:highlight>
                  <a:srgbClr val="FFFFFF"/>
                </a:highlight>
                <a:latin typeface="Consolas" panose="020B0609020204030204" pitchFamily="49" charset="0"/>
              </a:rPr>
              <a:t>{</a:t>
            </a:r>
          </a:p>
          <a:p>
            <a:r>
              <a:rPr lang="en-US" sz="800" dirty="0">
                <a:solidFill>
                  <a:srgbClr val="000000"/>
                </a:solidFill>
                <a:highlight>
                  <a:srgbClr val="FFFFFF"/>
                </a:highlight>
                <a:latin typeface="Consolas" panose="020B0609020204030204" pitchFamily="49" charset="0"/>
              </a:rPr>
              <a:t>    </a:t>
            </a:r>
            <a:r>
              <a:rPr lang="en-US" sz="800" dirty="0">
                <a:solidFill>
                  <a:srgbClr val="0000FF"/>
                </a:solidFill>
                <a:highlight>
                  <a:srgbClr val="FFFFFF"/>
                </a:highlight>
                <a:latin typeface="Consolas" panose="020B0609020204030204" pitchFamily="49" charset="0"/>
              </a:rPr>
              <a:t>private</a:t>
            </a:r>
            <a:r>
              <a:rPr lang="en-US" sz="800" dirty="0">
                <a:solidFill>
                  <a:srgbClr val="000000"/>
                </a:solidFill>
                <a:highlight>
                  <a:srgbClr val="FFFFFF"/>
                </a:highlight>
                <a:latin typeface="Consolas" panose="020B0609020204030204" pitchFamily="49" charset="0"/>
              </a:rPr>
              <a:t> </a:t>
            </a:r>
            <a:r>
              <a:rPr lang="en-US" sz="800" dirty="0">
                <a:solidFill>
                  <a:srgbClr val="0000FF"/>
                </a:solidFill>
                <a:highlight>
                  <a:srgbClr val="FFFFFF"/>
                </a:highlight>
                <a:latin typeface="Consolas" panose="020B0609020204030204" pitchFamily="49" charset="0"/>
              </a:rPr>
              <a:t>static</a:t>
            </a:r>
            <a:r>
              <a:rPr lang="en-US" sz="800" dirty="0">
                <a:solidFill>
                  <a:srgbClr val="000000"/>
                </a:solidFill>
                <a:highlight>
                  <a:srgbClr val="FFFFFF"/>
                </a:highlight>
                <a:latin typeface="Consolas" panose="020B0609020204030204" pitchFamily="49" charset="0"/>
              </a:rPr>
              <a:t> </a:t>
            </a:r>
            <a:r>
              <a:rPr lang="en-US" sz="800" dirty="0" err="1">
                <a:solidFill>
                  <a:srgbClr val="2B91AF"/>
                </a:solidFill>
                <a:highlight>
                  <a:srgbClr val="FFFFFF"/>
                </a:highlight>
                <a:latin typeface="Consolas" panose="020B0609020204030204" pitchFamily="49" charset="0"/>
              </a:rPr>
              <a:t>IBucket</a:t>
            </a:r>
            <a:r>
              <a:rPr lang="en-US" sz="800" dirty="0">
                <a:solidFill>
                  <a:srgbClr val="000000"/>
                </a:solidFill>
                <a:highlight>
                  <a:srgbClr val="FFFFFF"/>
                </a:highlight>
                <a:latin typeface="Consolas" panose="020B0609020204030204" pitchFamily="49" charset="0"/>
              </a:rPr>
              <a:t> _bucket;</a:t>
            </a:r>
          </a:p>
          <a:p>
            <a:endParaRPr lang="en-US" sz="800" dirty="0">
              <a:solidFill>
                <a:srgbClr val="000000"/>
              </a:solidFill>
              <a:highlight>
                <a:srgbClr val="FFFFFF"/>
              </a:highlight>
              <a:latin typeface="Consolas" panose="020B0609020204030204" pitchFamily="49" charset="0"/>
            </a:endParaRPr>
          </a:p>
          <a:p>
            <a:r>
              <a:rPr lang="en-US" sz="800" dirty="0">
                <a:solidFill>
                  <a:srgbClr val="000000"/>
                </a:solidFill>
                <a:highlight>
                  <a:srgbClr val="FFFFFF"/>
                </a:highlight>
                <a:latin typeface="Consolas" panose="020B0609020204030204" pitchFamily="49" charset="0"/>
              </a:rPr>
              <a:t>    </a:t>
            </a:r>
            <a:r>
              <a:rPr lang="en-US" sz="800" dirty="0">
                <a:solidFill>
                  <a:srgbClr val="0000FF"/>
                </a:solidFill>
                <a:highlight>
                  <a:srgbClr val="FFFFFF"/>
                </a:highlight>
                <a:latin typeface="Consolas" panose="020B0609020204030204" pitchFamily="49" charset="0"/>
              </a:rPr>
              <a:t>static</a:t>
            </a:r>
            <a:r>
              <a:rPr lang="en-US" sz="800" dirty="0">
                <a:solidFill>
                  <a:srgbClr val="000000"/>
                </a:solidFill>
                <a:highlight>
                  <a:srgbClr val="FFFFFF"/>
                </a:highlight>
                <a:latin typeface="Consolas" panose="020B0609020204030204" pitchFamily="49" charset="0"/>
              </a:rPr>
              <a:t> </a:t>
            </a:r>
            <a:r>
              <a:rPr lang="en-US" sz="800" dirty="0">
                <a:solidFill>
                  <a:srgbClr val="0000FF"/>
                </a:solidFill>
                <a:highlight>
                  <a:srgbClr val="FFFFFF"/>
                </a:highlight>
                <a:latin typeface="Consolas" panose="020B0609020204030204" pitchFamily="49" charset="0"/>
              </a:rPr>
              <a:t>void</a:t>
            </a:r>
            <a:r>
              <a:rPr lang="en-US" sz="800" dirty="0">
                <a:solidFill>
                  <a:srgbClr val="000000"/>
                </a:solidFill>
                <a:highlight>
                  <a:srgbClr val="FFFFFF"/>
                </a:highlight>
                <a:latin typeface="Consolas" panose="020B0609020204030204" pitchFamily="49" charset="0"/>
              </a:rPr>
              <a:t> Main(</a:t>
            </a:r>
            <a:r>
              <a:rPr lang="en-US" sz="800" dirty="0">
                <a:solidFill>
                  <a:srgbClr val="0000FF"/>
                </a:solidFill>
                <a:highlight>
                  <a:srgbClr val="FFFFFF"/>
                </a:highlight>
                <a:latin typeface="Consolas" panose="020B0609020204030204" pitchFamily="49" charset="0"/>
              </a:rPr>
              <a:t>string</a:t>
            </a:r>
            <a:r>
              <a:rPr lang="en-US" sz="800" dirty="0">
                <a:solidFill>
                  <a:srgbClr val="000000"/>
                </a:solidFill>
                <a:highlight>
                  <a:srgbClr val="FFFFFF"/>
                </a:highlight>
                <a:latin typeface="Consolas" panose="020B0609020204030204" pitchFamily="49" charset="0"/>
              </a:rPr>
              <a:t>[] </a:t>
            </a:r>
            <a:r>
              <a:rPr lang="en-US" sz="800" dirty="0" err="1">
                <a:solidFill>
                  <a:srgbClr val="000000"/>
                </a:solidFill>
                <a:highlight>
                  <a:srgbClr val="FFFFFF"/>
                </a:highlight>
                <a:latin typeface="Consolas" panose="020B0609020204030204" pitchFamily="49" charset="0"/>
              </a:rPr>
              <a:t>args</a:t>
            </a:r>
            <a:r>
              <a:rPr lang="en-US" sz="800" dirty="0">
                <a:solidFill>
                  <a:srgbClr val="000000"/>
                </a:solidFill>
                <a:highlight>
                  <a:srgbClr val="FFFFFF"/>
                </a:highlight>
                <a:latin typeface="Consolas" panose="020B0609020204030204" pitchFamily="49" charset="0"/>
              </a:rPr>
              <a:t>)</a:t>
            </a:r>
          </a:p>
          <a:p>
            <a:r>
              <a:rPr lang="en-US" sz="800" dirty="0">
                <a:solidFill>
                  <a:srgbClr val="000000"/>
                </a:solidFill>
                <a:highlight>
                  <a:srgbClr val="FFFFFF"/>
                </a:highlight>
                <a:latin typeface="Consolas" panose="020B0609020204030204" pitchFamily="49" charset="0"/>
              </a:rPr>
              <a:t>    {</a:t>
            </a:r>
          </a:p>
          <a:p>
            <a:r>
              <a:rPr lang="en-US" sz="800" dirty="0">
                <a:solidFill>
                  <a:srgbClr val="000000"/>
                </a:solidFill>
                <a:highlight>
                  <a:srgbClr val="FFFFFF"/>
                </a:highlight>
                <a:latin typeface="Consolas" panose="020B0609020204030204" pitchFamily="49" charset="0"/>
              </a:rPr>
              <a:t>        </a:t>
            </a:r>
            <a:r>
              <a:rPr lang="en-US" sz="800" dirty="0" err="1">
                <a:solidFill>
                  <a:srgbClr val="000000"/>
                </a:solidFill>
                <a:highlight>
                  <a:srgbClr val="FFFFFF"/>
                </a:highlight>
                <a:latin typeface="Consolas" panose="020B0609020204030204" pitchFamily="49" charset="0"/>
              </a:rPr>
              <a:t>SetupCouchbase</a:t>
            </a:r>
            <a:r>
              <a:rPr lang="en-US" sz="800" dirty="0">
                <a:solidFill>
                  <a:srgbClr val="000000"/>
                </a:solidFill>
                <a:highlight>
                  <a:srgbClr val="FFFFFF"/>
                </a:highlight>
                <a:latin typeface="Consolas" panose="020B0609020204030204" pitchFamily="49" charset="0"/>
              </a:rPr>
              <a:t>();</a:t>
            </a:r>
          </a:p>
          <a:p>
            <a:endParaRPr lang="en-US" sz="800" dirty="0">
              <a:solidFill>
                <a:srgbClr val="000000"/>
              </a:solidFill>
              <a:highlight>
                <a:srgbClr val="FFFFFF"/>
              </a:highlight>
              <a:latin typeface="Consolas" panose="020B0609020204030204" pitchFamily="49" charset="0"/>
            </a:endParaRPr>
          </a:p>
          <a:p>
            <a:r>
              <a:rPr lang="en-US" sz="800" dirty="0">
                <a:solidFill>
                  <a:srgbClr val="000000"/>
                </a:solidFill>
                <a:highlight>
                  <a:srgbClr val="FFFFFF"/>
                </a:highlight>
                <a:latin typeface="Consolas" panose="020B0609020204030204" pitchFamily="49" charset="0"/>
              </a:rPr>
              <a:t>        </a:t>
            </a:r>
            <a:r>
              <a:rPr lang="en-US" sz="800" dirty="0" err="1">
                <a:solidFill>
                  <a:srgbClr val="000000"/>
                </a:solidFill>
                <a:highlight>
                  <a:srgbClr val="FFFFFF"/>
                </a:highlight>
                <a:latin typeface="Consolas" panose="020B0609020204030204" pitchFamily="49" charset="0"/>
              </a:rPr>
              <a:t>LoadStockList</a:t>
            </a:r>
            <a:r>
              <a:rPr lang="en-US" sz="800" dirty="0">
                <a:solidFill>
                  <a:srgbClr val="000000"/>
                </a:solidFill>
                <a:highlight>
                  <a:srgbClr val="FFFFFF"/>
                </a:highlight>
                <a:latin typeface="Consolas" panose="020B0609020204030204" pitchFamily="49" charset="0"/>
              </a:rPr>
              <a:t>();</a:t>
            </a:r>
          </a:p>
          <a:p>
            <a:endParaRPr lang="en-US" sz="800" dirty="0">
              <a:solidFill>
                <a:srgbClr val="000000"/>
              </a:solidFill>
              <a:highlight>
                <a:srgbClr val="FFFFFF"/>
              </a:highlight>
              <a:latin typeface="Consolas" panose="020B0609020204030204" pitchFamily="49" charset="0"/>
            </a:endParaRPr>
          </a:p>
          <a:p>
            <a:r>
              <a:rPr lang="en-US" sz="800" dirty="0">
                <a:solidFill>
                  <a:srgbClr val="000000"/>
                </a:solidFill>
                <a:highlight>
                  <a:srgbClr val="FFFFFF"/>
                </a:highlight>
                <a:latin typeface="Consolas" panose="020B0609020204030204" pitchFamily="49" charset="0"/>
              </a:rPr>
              <a:t>        </a:t>
            </a:r>
            <a:r>
              <a:rPr lang="en-US" sz="800" dirty="0" err="1">
                <a:solidFill>
                  <a:srgbClr val="2B91AF"/>
                </a:solidFill>
                <a:highlight>
                  <a:srgbClr val="FFFFFF"/>
                </a:highlight>
                <a:latin typeface="Consolas" panose="020B0609020204030204" pitchFamily="49" charset="0"/>
              </a:rPr>
              <a:t>ClusterHelper</a:t>
            </a:r>
            <a:r>
              <a:rPr lang="en-US" sz="800" dirty="0" err="1">
                <a:solidFill>
                  <a:srgbClr val="000000"/>
                </a:solidFill>
                <a:highlight>
                  <a:srgbClr val="FFFFFF"/>
                </a:highlight>
                <a:latin typeface="Consolas" panose="020B0609020204030204" pitchFamily="49" charset="0"/>
              </a:rPr>
              <a:t>.Close</a:t>
            </a:r>
            <a:r>
              <a:rPr lang="en-US" sz="800" dirty="0">
                <a:solidFill>
                  <a:srgbClr val="000000"/>
                </a:solidFill>
                <a:highlight>
                  <a:srgbClr val="FFFFFF"/>
                </a:highlight>
                <a:latin typeface="Consolas" panose="020B0609020204030204" pitchFamily="49" charset="0"/>
              </a:rPr>
              <a:t>();</a:t>
            </a:r>
          </a:p>
          <a:p>
            <a:r>
              <a:rPr lang="en-US" sz="800" dirty="0">
                <a:solidFill>
                  <a:srgbClr val="000000"/>
                </a:solidFill>
                <a:highlight>
                  <a:srgbClr val="FFFFFF"/>
                </a:highlight>
                <a:latin typeface="Consolas" panose="020B0609020204030204" pitchFamily="49" charset="0"/>
              </a:rPr>
              <a:t>    }</a:t>
            </a:r>
          </a:p>
          <a:p>
            <a:endParaRPr lang="en-US" sz="800" dirty="0">
              <a:solidFill>
                <a:srgbClr val="000000"/>
              </a:solidFill>
              <a:highlight>
                <a:srgbClr val="FFFFFF"/>
              </a:highlight>
              <a:latin typeface="Consolas" panose="020B0609020204030204" pitchFamily="49" charset="0"/>
            </a:endParaRPr>
          </a:p>
          <a:p>
            <a:r>
              <a:rPr lang="en-US" sz="800" dirty="0">
                <a:solidFill>
                  <a:srgbClr val="000000"/>
                </a:solidFill>
                <a:highlight>
                  <a:srgbClr val="FFFFFF"/>
                </a:highlight>
                <a:latin typeface="Consolas" panose="020B0609020204030204" pitchFamily="49" charset="0"/>
              </a:rPr>
              <a:t>    </a:t>
            </a:r>
            <a:r>
              <a:rPr lang="en-US" sz="800" dirty="0">
                <a:solidFill>
                  <a:srgbClr val="0000FF"/>
                </a:solidFill>
                <a:highlight>
                  <a:srgbClr val="FFFFFF"/>
                </a:highlight>
                <a:latin typeface="Consolas" panose="020B0609020204030204" pitchFamily="49" charset="0"/>
              </a:rPr>
              <a:t>private</a:t>
            </a:r>
            <a:r>
              <a:rPr lang="en-US" sz="800" dirty="0">
                <a:solidFill>
                  <a:srgbClr val="000000"/>
                </a:solidFill>
                <a:highlight>
                  <a:srgbClr val="FFFFFF"/>
                </a:highlight>
                <a:latin typeface="Consolas" panose="020B0609020204030204" pitchFamily="49" charset="0"/>
              </a:rPr>
              <a:t> </a:t>
            </a:r>
            <a:r>
              <a:rPr lang="en-US" sz="800" dirty="0">
                <a:solidFill>
                  <a:srgbClr val="0000FF"/>
                </a:solidFill>
                <a:highlight>
                  <a:srgbClr val="FFFFFF"/>
                </a:highlight>
                <a:latin typeface="Consolas" panose="020B0609020204030204" pitchFamily="49" charset="0"/>
              </a:rPr>
              <a:t>static</a:t>
            </a:r>
            <a:r>
              <a:rPr lang="en-US" sz="800" dirty="0">
                <a:solidFill>
                  <a:srgbClr val="000000"/>
                </a:solidFill>
                <a:highlight>
                  <a:srgbClr val="FFFFFF"/>
                </a:highlight>
                <a:latin typeface="Consolas" panose="020B0609020204030204" pitchFamily="49" charset="0"/>
              </a:rPr>
              <a:t> </a:t>
            </a:r>
            <a:r>
              <a:rPr lang="en-US" sz="800" dirty="0">
                <a:solidFill>
                  <a:srgbClr val="0000FF"/>
                </a:solidFill>
                <a:highlight>
                  <a:srgbClr val="FFFFFF"/>
                </a:highlight>
                <a:latin typeface="Consolas" panose="020B0609020204030204" pitchFamily="49" charset="0"/>
              </a:rPr>
              <a:t>void</a:t>
            </a:r>
            <a:r>
              <a:rPr lang="en-US" sz="800" dirty="0">
                <a:solidFill>
                  <a:srgbClr val="000000"/>
                </a:solidFill>
                <a:highlight>
                  <a:srgbClr val="FFFFFF"/>
                </a:highlight>
                <a:latin typeface="Consolas" panose="020B0609020204030204" pitchFamily="49" charset="0"/>
              </a:rPr>
              <a:t> </a:t>
            </a:r>
            <a:r>
              <a:rPr lang="en-US" sz="800" dirty="0" err="1">
                <a:solidFill>
                  <a:srgbClr val="000000"/>
                </a:solidFill>
                <a:highlight>
                  <a:srgbClr val="FFFFFF"/>
                </a:highlight>
                <a:latin typeface="Consolas" panose="020B0609020204030204" pitchFamily="49" charset="0"/>
              </a:rPr>
              <a:t>SetupCouchbase</a:t>
            </a:r>
            <a:r>
              <a:rPr lang="en-US" sz="800" dirty="0">
                <a:solidFill>
                  <a:srgbClr val="000000"/>
                </a:solidFill>
                <a:highlight>
                  <a:srgbClr val="FFFFFF"/>
                </a:highlight>
                <a:latin typeface="Consolas" panose="020B0609020204030204" pitchFamily="49" charset="0"/>
              </a:rPr>
              <a:t>()</a:t>
            </a:r>
          </a:p>
          <a:p>
            <a:r>
              <a:rPr lang="en-US" sz="800" dirty="0">
                <a:solidFill>
                  <a:srgbClr val="000000"/>
                </a:solidFill>
                <a:highlight>
                  <a:srgbClr val="FFFFFF"/>
                </a:highlight>
                <a:latin typeface="Consolas" panose="020B0609020204030204" pitchFamily="49" charset="0"/>
              </a:rPr>
              <a:t>    {</a:t>
            </a:r>
          </a:p>
          <a:p>
            <a:r>
              <a:rPr lang="en-US" sz="800" dirty="0">
                <a:solidFill>
                  <a:srgbClr val="000000"/>
                </a:solidFill>
                <a:highlight>
                  <a:srgbClr val="FFFFFF"/>
                </a:highlight>
                <a:latin typeface="Consolas" panose="020B0609020204030204" pitchFamily="49" charset="0"/>
              </a:rPr>
              <a:t>        </a:t>
            </a:r>
            <a:r>
              <a:rPr lang="en-US" sz="800" dirty="0" err="1">
                <a:solidFill>
                  <a:srgbClr val="2B91AF"/>
                </a:solidFill>
                <a:highlight>
                  <a:srgbClr val="FFFFFF"/>
                </a:highlight>
                <a:latin typeface="Consolas" panose="020B0609020204030204" pitchFamily="49" charset="0"/>
              </a:rPr>
              <a:t>ClientConfiguration</a:t>
            </a:r>
            <a:r>
              <a:rPr lang="en-US" sz="800" dirty="0">
                <a:solidFill>
                  <a:srgbClr val="000000"/>
                </a:solidFill>
                <a:highlight>
                  <a:srgbClr val="FFFFFF"/>
                </a:highlight>
                <a:latin typeface="Consolas" panose="020B0609020204030204" pitchFamily="49" charset="0"/>
              </a:rPr>
              <a:t> </a:t>
            </a:r>
            <a:r>
              <a:rPr lang="en-US" sz="800" dirty="0" err="1">
                <a:solidFill>
                  <a:srgbClr val="000000"/>
                </a:solidFill>
                <a:highlight>
                  <a:srgbClr val="FFFFFF"/>
                </a:highlight>
                <a:latin typeface="Consolas" panose="020B0609020204030204" pitchFamily="49" charset="0"/>
              </a:rPr>
              <a:t>config</a:t>
            </a:r>
            <a:r>
              <a:rPr lang="en-US" sz="800" dirty="0">
                <a:solidFill>
                  <a:srgbClr val="000000"/>
                </a:solidFill>
                <a:highlight>
                  <a:srgbClr val="FFFFFF"/>
                </a:highlight>
                <a:latin typeface="Consolas" panose="020B0609020204030204" pitchFamily="49" charset="0"/>
              </a:rPr>
              <a:t> = </a:t>
            </a:r>
            <a:r>
              <a:rPr lang="en-US" sz="800" dirty="0">
                <a:solidFill>
                  <a:srgbClr val="0000FF"/>
                </a:solidFill>
                <a:highlight>
                  <a:srgbClr val="FFFFFF"/>
                </a:highlight>
                <a:latin typeface="Consolas" panose="020B0609020204030204" pitchFamily="49" charset="0"/>
              </a:rPr>
              <a:t>new</a:t>
            </a:r>
            <a:r>
              <a:rPr lang="en-US" sz="800" dirty="0">
                <a:solidFill>
                  <a:srgbClr val="000000"/>
                </a:solidFill>
                <a:highlight>
                  <a:srgbClr val="FFFFFF"/>
                </a:highlight>
                <a:latin typeface="Consolas" panose="020B0609020204030204" pitchFamily="49" charset="0"/>
              </a:rPr>
              <a:t> </a:t>
            </a:r>
            <a:r>
              <a:rPr lang="en-US" sz="800" dirty="0" err="1">
                <a:solidFill>
                  <a:srgbClr val="2B91AF"/>
                </a:solidFill>
                <a:highlight>
                  <a:srgbClr val="FFFFFF"/>
                </a:highlight>
                <a:latin typeface="Consolas" panose="020B0609020204030204" pitchFamily="49" charset="0"/>
              </a:rPr>
              <a:t>ClientConfiguration</a:t>
            </a:r>
            <a:r>
              <a:rPr lang="en-US" sz="800" dirty="0">
                <a:solidFill>
                  <a:srgbClr val="000000"/>
                </a:solidFill>
                <a:highlight>
                  <a:srgbClr val="FFFFFF"/>
                </a:highlight>
                <a:latin typeface="Consolas" panose="020B0609020204030204" pitchFamily="49" charset="0"/>
              </a:rPr>
              <a:t>();</a:t>
            </a:r>
          </a:p>
          <a:p>
            <a:r>
              <a:rPr lang="en-US" sz="800" dirty="0">
                <a:solidFill>
                  <a:srgbClr val="000000"/>
                </a:solidFill>
                <a:highlight>
                  <a:srgbClr val="FFFFFF"/>
                </a:highlight>
                <a:latin typeface="Consolas" panose="020B0609020204030204" pitchFamily="49" charset="0"/>
              </a:rPr>
              <a:t>        </a:t>
            </a:r>
            <a:r>
              <a:rPr lang="en-US" sz="800" dirty="0" err="1">
                <a:solidFill>
                  <a:srgbClr val="000000"/>
                </a:solidFill>
                <a:highlight>
                  <a:srgbClr val="FFFFFF"/>
                </a:highlight>
                <a:latin typeface="Consolas" panose="020B0609020204030204" pitchFamily="49" charset="0"/>
              </a:rPr>
              <a:t>config.Servers</a:t>
            </a:r>
            <a:r>
              <a:rPr lang="en-US" sz="800" dirty="0">
                <a:solidFill>
                  <a:srgbClr val="000000"/>
                </a:solidFill>
                <a:highlight>
                  <a:srgbClr val="FFFFFF"/>
                </a:highlight>
                <a:latin typeface="Consolas" panose="020B0609020204030204" pitchFamily="49" charset="0"/>
              </a:rPr>
              <a:t> = </a:t>
            </a:r>
            <a:r>
              <a:rPr lang="en-US" sz="800" dirty="0">
                <a:solidFill>
                  <a:srgbClr val="0000FF"/>
                </a:solidFill>
                <a:highlight>
                  <a:srgbClr val="FFFFFF"/>
                </a:highlight>
                <a:latin typeface="Consolas" panose="020B0609020204030204" pitchFamily="49" charset="0"/>
              </a:rPr>
              <a:t>new</a:t>
            </a:r>
            <a:r>
              <a:rPr lang="en-US" sz="800" dirty="0">
                <a:solidFill>
                  <a:srgbClr val="000000"/>
                </a:solidFill>
                <a:highlight>
                  <a:srgbClr val="FFFFFF"/>
                </a:highlight>
                <a:latin typeface="Consolas" panose="020B0609020204030204" pitchFamily="49" charset="0"/>
              </a:rPr>
              <a:t> </a:t>
            </a:r>
            <a:r>
              <a:rPr lang="en-US" sz="800" dirty="0">
                <a:solidFill>
                  <a:srgbClr val="2B91AF"/>
                </a:solidFill>
                <a:highlight>
                  <a:srgbClr val="FFFFFF"/>
                </a:highlight>
                <a:latin typeface="Consolas" panose="020B0609020204030204" pitchFamily="49" charset="0"/>
              </a:rPr>
              <a:t>List</a:t>
            </a:r>
            <a:r>
              <a:rPr lang="en-US" sz="800" dirty="0">
                <a:solidFill>
                  <a:srgbClr val="000000"/>
                </a:solidFill>
                <a:highlight>
                  <a:srgbClr val="FFFFFF"/>
                </a:highlight>
                <a:latin typeface="Consolas" panose="020B0609020204030204" pitchFamily="49" charset="0"/>
              </a:rPr>
              <a:t>&lt;</a:t>
            </a:r>
            <a:r>
              <a:rPr lang="en-US" sz="800" dirty="0">
                <a:solidFill>
                  <a:srgbClr val="2B91AF"/>
                </a:solidFill>
                <a:highlight>
                  <a:srgbClr val="FFFFFF"/>
                </a:highlight>
                <a:latin typeface="Consolas" panose="020B0609020204030204" pitchFamily="49" charset="0"/>
              </a:rPr>
              <a:t>Uri</a:t>
            </a:r>
            <a:r>
              <a:rPr lang="en-US" sz="800" dirty="0">
                <a:solidFill>
                  <a:srgbClr val="000000"/>
                </a:solidFill>
                <a:highlight>
                  <a:srgbClr val="FFFFFF"/>
                </a:highlight>
                <a:latin typeface="Consolas" panose="020B0609020204030204" pitchFamily="49" charset="0"/>
              </a:rPr>
              <a:t>&gt; {</a:t>
            </a:r>
            <a:r>
              <a:rPr lang="en-US" sz="800" dirty="0">
                <a:solidFill>
                  <a:srgbClr val="0000FF"/>
                </a:solidFill>
                <a:highlight>
                  <a:srgbClr val="FFFFFF"/>
                </a:highlight>
                <a:latin typeface="Consolas" panose="020B0609020204030204" pitchFamily="49" charset="0"/>
              </a:rPr>
              <a:t>new</a:t>
            </a:r>
            <a:r>
              <a:rPr lang="en-US" sz="800" dirty="0">
                <a:solidFill>
                  <a:srgbClr val="000000"/>
                </a:solidFill>
                <a:highlight>
                  <a:srgbClr val="FFFFFF"/>
                </a:highlight>
                <a:latin typeface="Consolas" panose="020B0609020204030204" pitchFamily="49" charset="0"/>
              </a:rPr>
              <a:t> </a:t>
            </a:r>
            <a:r>
              <a:rPr lang="en-US" sz="800" dirty="0">
                <a:solidFill>
                  <a:srgbClr val="2B91AF"/>
                </a:solidFill>
                <a:highlight>
                  <a:srgbClr val="FFFFFF"/>
                </a:highlight>
                <a:latin typeface="Consolas" panose="020B0609020204030204" pitchFamily="49" charset="0"/>
              </a:rPr>
              <a:t>Uri</a:t>
            </a:r>
            <a:r>
              <a:rPr lang="en-US" sz="800" dirty="0">
                <a:solidFill>
                  <a:srgbClr val="000000"/>
                </a:solidFill>
                <a:highlight>
                  <a:srgbClr val="FFFFFF"/>
                </a:highlight>
                <a:latin typeface="Consolas" panose="020B0609020204030204" pitchFamily="49" charset="0"/>
              </a:rPr>
              <a:t>(</a:t>
            </a:r>
            <a:r>
              <a:rPr lang="en-US" sz="800" dirty="0">
                <a:solidFill>
                  <a:srgbClr val="A31515"/>
                </a:solidFill>
                <a:highlight>
                  <a:srgbClr val="FFFFFF"/>
                </a:highlight>
                <a:latin typeface="Consolas" panose="020B0609020204030204" pitchFamily="49" charset="0"/>
              </a:rPr>
              <a:t>"</a:t>
            </a:r>
            <a:r>
              <a:rPr lang="en-US" sz="800" dirty="0" err="1">
                <a:solidFill>
                  <a:srgbClr val="A31515"/>
                </a:solidFill>
                <a:highlight>
                  <a:srgbClr val="FFFFFF"/>
                </a:highlight>
                <a:latin typeface="Consolas" panose="020B0609020204030204" pitchFamily="49" charset="0"/>
              </a:rPr>
              <a:t>couchbase</a:t>
            </a:r>
            <a:r>
              <a:rPr lang="en-US" sz="800" dirty="0">
                <a:solidFill>
                  <a:srgbClr val="A31515"/>
                </a:solidFill>
                <a:highlight>
                  <a:srgbClr val="FFFFFF"/>
                </a:highlight>
                <a:latin typeface="Consolas" panose="020B0609020204030204" pitchFamily="49" charset="0"/>
              </a:rPr>
              <a:t>://192.168.1.5"</a:t>
            </a:r>
            <a:r>
              <a:rPr lang="en-US" sz="800" dirty="0">
                <a:solidFill>
                  <a:srgbClr val="000000"/>
                </a:solidFill>
                <a:highlight>
                  <a:srgbClr val="FFFFFF"/>
                </a:highlight>
                <a:latin typeface="Consolas" panose="020B0609020204030204" pitchFamily="49" charset="0"/>
              </a:rPr>
              <a:t>) };</a:t>
            </a:r>
          </a:p>
          <a:p>
            <a:r>
              <a:rPr lang="en-US" sz="800" dirty="0">
                <a:solidFill>
                  <a:srgbClr val="000000"/>
                </a:solidFill>
                <a:highlight>
                  <a:srgbClr val="FFFFFF"/>
                </a:highlight>
                <a:latin typeface="Consolas" panose="020B0609020204030204" pitchFamily="49" charset="0"/>
              </a:rPr>
              <a:t>        </a:t>
            </a:r>
            <a:r>
              <a:rPr lang="en-US" sz="800" dirty="0" err="1">
                <a:solidFill>
                  <a:srgbClr val="2B91AF"/>
                </a:solidFill>
                <a:highlight>
                  <a:srgbClr val="FFFFFF"/>
                </a:highlight>
                <a:latin typeface="Consolas" panose="020B0609020204030204" pitchFamily="49" charset="0"/>
              </a:rPr>
              <a:t>ClusterHelper</a:t>
            </a:r>
            <a:r>
              <a:rPr lang="en-US" sz="800" dirty="0" err="1">
                <a:solidFill>
                  <a:srgbClr val="000000"/>
                </a:solidFill>
                <a:highlight>
                  <a:srgbClr val="FFFFFF"/>
                </a:highlight>
                <a:latin typeface="Consolas" panose="020B0609020204030204" pitchFamily="49" charset="0"/>
              </a:rPr>
              <a:t>.Initialize</a:t>
            </a:r>
            <a:r>
              <a:rPr lang="en-US" sz="800" dirty="0">
                <a:solidFill>
                  <a:srgbClr val="000000"/>
                </a:solidFill>
                <a:highlight>
                  <a:srgbClr val="FFFFFF"/>
                </a:highlight>
                <a:latin typeface="Consolas" panose="020B0609020204030204" pitchFamily="49" charset="0"/>
              </a:rPr>
              <a:t>(</a:t>
            </a:r>
            <a:r>
              <a:rPr lang="en-US" sz="800" dirty="0" err="1">
                <a:solidFill>
                  <a:srgbClr val="000000"/>
                </a:solidFill>
                <a:highlight>
                  <a:srgbClr val="FFFFFF"/>
                </a:highlight>
                <a:latin typeface="Consolas" panose="020B0609020204030204" pitchFamily="49" charset="0"/>
              </a:rPr>
              <a:t>config</a:t>
            </a:r>
            <a:r>
              <a:rPr lang="en-US" sz="800" dirty="0">
                <a:solidFill>
                  <a:srgbClr val="000000"/>
                </a:solidFill>
                <a:highlight>
                  <a:srgbClr val="FFFFFF"/>
                </a:highlight>
                <a:latin typeface="Consolas" panose="020B0609020204030204" pitchFamily="49" charset="0"/>
              </a:rPr>
              <a:t>);</a:t>
            </a:r>
          </a:p>
          <a:p>
            <a:r>
              <a:rPr lang="en-US" sz="800" dirty="0">
                <a:solidFill>
                  <a:srgbClr val="000000"/>
                </a:solidFill>
                <a:highlight>
                  <a:srgbClr val="FFFFFF"/>
                </a:highlight>
                <a:latin typeface="Consolas" panose="020B0609020204030204" pitchFamily="49" charset="0"/>
              </a:rPr>
              <a:t>        _bucket = </a:t>
            </a:r>
            <a:r>
              <a:rPr lang="en-US" sz="800" dirty="0" err="1">
                <a:solidFill>
                  <a:srgbClr val="2B91AF"/>
                </a:solidFill>
                <a:highlight>
                  <a:srgbClr val="FFFFFF"/>
                </a:highlight>
                <a:latin typeface="Consolas" panose="020B0609020204030204" pitchFamily="49" charset="0"/>
              </a:rPr>
              <a:t>ClusterHelper</a:t>
            </a:r>
            <a:r>
              <a:rPr lang="en-US" sz="800" dirty="0" err="1">
                <a:solidFill>
                  <a:srgbClr val="000000"/>
                </a:solidFill>
                <a:highlight>
                  <a:srgbClr val="FFFFFF"/>
                </a:highlight>
                <a:latin typeface="Consolas" panose="020B0609020204030204" pitchFamily="49" charset="0"/>
              </a:rPr>
              <a:t>.GetBucket</a:t>
            </a:r>
            <a:r>
              <a:rPr lang="en-US" sz="800" dirty="0">
                <a:solidFill>
                  <a:srgbClr val="000000"/>
                </a:solidFill>
                <a:highlight>
                  <a:srgbClr val="FFFFFF"/>
                </a:highlight>
                <a:latin typeface="Consolas" panose="020B0609020204030204" pitchFamily="49" charset="0"/>
              </a:rPr>
              <a:t>(</a:t>
            </a:r>
            <a:r>
              <a:rPr lang="en-US" sz="800" dirty="0">
                <a:solidFill>
                  <a:srgbClr val="A31515"/>
                </a:solidFill>
                <a:highlight>
                  <a:srgbClr val="FFFFFF"/>
                </a:highlight>
                <a:latin typeface="Consolas" panose="020B0609020204030204" pitchFamily="49" charset="0"/>
              </a:rPr>
              <a:t>"default"</a:t>
            </a:r>
            <a:r>
              <a:rPr lang="en-US" sz="800" dirty="0">
                <a:solidFill>
                  <a:srgbClr val="000000"/>
                </a:solidFill>
                <a:highlight>
                  <a:srgbClr val="FFFFFF"/>
                </a:highlight>
                <a:latin typeface="Consolas" panose="020B0609020204030204" pitchFamily="49" charset="0"/>
              </a:rPr>
              <a:t>);</a:t>
            </a:r>
          </a:p>
          <a:p>
            <a:r>
              <a:rPr lang="en-US" sz="800" dirty="0">
                <a:solidFill>
                  <a:srgbClr val="000000"/>
                </a:solidFill>
                <a:highlight>
                  <a:srgbClr val="FFFFFF"/>
                </a:highlight>
                <a:latin typeface="Consolas" panose="020B0609020204030204" pitchFamily="49" charset="0"/>
              </a:rPr>
              <a:t>    }</a:t>
            </a:r>
          </a:p>
          <a:p>
            <a:endParaRPr lang="en-US" sz="800" dirty="0">
              <a:solidFill>
                <a:srgbClr val="000000"/>
              </a:solidFill>
              <a:highlight>
                <a:srgbClr val="FFFFFF"/>
              </a:highlight>
              <a:latin typeface="Consolas" panose="020B0609020204030204" pitchFamily="49" charset="0"/>
            </a:endParaRPr>
          </a:p>
          <a:p>
            <a:r>
              <a:rPr lang="en-US" sz="800" dirty="0">
                <a:solidFill>
                  <a:srgbClr val="000000"/>
                </a:solidFill>
                <a:highlight>
                  <a:srgbClr val="FFFFFF"/>
                </a:highlight>
                <a:latin typeface="Consolas" panose="020B0609020204030204" pitchFamily="49" charset="0"/>
              </a:rPr>
              <a:t>    </a:t>
            </a:r>
            <a:r>
              <a:rPr lang="en-US" sz="800" dirty="0">
                <a:solidFill>
                  <a:srgbClr val="0000FF"/>
                </a:solidFill>
                <a:highlight>
                  <a:srgbClr val="FFFFFF"/>
                </a:highlight>
                <a:latin typeface="Consolas" panose="020B0609020204030204" pitchFamily="49" charset="0"/>
              </a:rPr>
              <a:t>private</a:t>
            </a:r>
            <a:r>
              <a:rPr lang="en-US" sz="800" dirty="0">
                <a:solidFill>
                  <a:srgbClr val="000000"/>
                </a:solidFill>
                <a:highlight>
                  <a:srgbClr val="FFFFFF"/>
                </a:highlight>
                <a:latin typeface="Consolas" panose="020B0609020204030204" pitchFamily="49" charset="0"/>
              </a:rPr>
              <a:t> </a:t>
            </a:r>
            <a:r>
              <a:rPr lang="en-US" sz="800" dirty="0">
                <a:solidFill>
                  <a:srgbClr val="0000FF"/>
                </a:solidFill>
                <a:highlight>
                  <a:srgbClr val="FFFFFF"/>
                </a:highlight>
                <a:latin typeface="Consolas" panose="020B0609020204030204" pitchFamily="49" charset="0"/>
              </a:rPr>
              <a:t>static</a:t>
            </a:r>
            <a:r>
              <a:rPr lang="en-US" sz="800" dirty="0">
                <a:solidFill>
                  <a:srgbClr val="000000"/>
                </a:solidFill>
                <a:highlight>
                  <a:srgbClr val="FFFFFF"/>
                </a:highlight>
                <a:latin typeface="Consolas" panose="020B0609020204030204" pitchFamily="49" charset="0"/>
              </a:rPr>
              <a:t> </a:t>
            </a:r>
            <a:r>
              <a:rPr lang="en-US" sz="800" dirty="0">
                <a:solidFill>
                  <a:srgbClr val="0000FF"/>
                </a:solidFill>
                <a:highlight>
                  <a:srgbClr val="FFFFFF"/>
                </a:highlight>
                <a:latin typeface="Consolas" panose="020B0609020204030204" pitchFamily="49" charset="0"/>
              </a:rPr>
              <a:t>void</a:t>
            </a:r>
            <a:r>
              <a:rPr lang="en-US" sz="800" dirty="0">
                <a:solidFill>
                  <a:srgbClr val="000000"/>
                </a:solidFill>
                <a:highlight>
                  <a:srgbClr val="FFFFFF"/>
                </a:highlight>
                <a:latin typeface="Consolas" panose="020B0609020204030204" pitchFamily="49" charset="0"/>
              </a:rPr>
              <a:t> </a:t>
            </a:r>
            <a:r>
              <a:rPr lang="en-US" sz="800" dirty="0" err="1">
                <a:solidFill>
                  <a:srgbClr val="000000"/>
                </a:solidFill>
                <a:highlight>
                  <a:srgbClr val="FFFFFF"/>
                </a:highlight>
                <a:latin typeface="Consolas" panose="020B0609020204030204" pitchFamily="49" charset="0"/>
              </a:rPr>
              <a:t>LoadStockList</a:t>
            </a:r>
            <a:r>
              <a:rPr lang="en-US" sz="800" dirty="0">
                <a:solidFill>
                  <a:srgbClr val="000000"/>
                </a:solidFill>
                <a:highlight>
                  <a:srgbClr val="FFFFFF"/>
                </a:highlight>
                <a:latin typeface="Consolas" panose="020B0609020204030204" pitchFamily="49" charset="0"/>
              </a:rPr>
              <a:t>()</a:t>
            </a:r>
          </a:p>
          <a:p>
            <a:r>
              <a:rPr lang="en-US" sz="800" dirty="0">
                <a:solidFill>
                  <a:srgbClr val="000000"/>
                </a:solidFill>
                <a:highlight>
                  <a:srgbClr val="FFFFFF"/>
                </a:highlight>
                <a:latin typeface="Consolas" panose="020B0609020204030204" pitchFamily="49" charset="0"/>
              </a:rPr>
              <a:t>    {</a:t>
            </a:r>
          </a:p>
          <a:p>
            <a:r>
              <a:rPr lang="en-US" sz="800" dirty="0">
                <a:solidFill>
                  <a:srgbClr val="000000"/>
                </a:solidFill>
                <a:highlight>
                  <a:srgbClr val="FFFFFF"/>
                </a:highlight>
                <a:latin typeface="Consolas" panose="020B0609020204030204" pitchFamily="49" charset="0"/>
              </a:rPr>
              <a:t>        </a:t>
            </a:r>
            <a:r>
              <a:rPr lang="en-US" sz="800" dirty="0" err="1">
                <a:solidFill>
                  <a:srgbClr val="0000FF"/>
                </a:solidFill>
                <a:highlight>
                  <a:srgbClr val="FFFFFF"/>
                </a:highlight>
                <a:latin typeface="Consolas" panose="020B0609020204030204" pitchFamily="49" charset="0"/>
              </a:rPr>
              <a:t>var</a:t>
            </a:r>
            <a:r>
              <a:rPr lang="en-US" sz="800" dirty="0">
                <a:solidFill>
                  <a:srgbClr val="000000"/>
                </a:solidFill>
                <a:highlight>
                  <a:srgbClr val="FFFFFF"/>
                </a:highlight>
                <a:latin typeface="Consolas" panose="020B0609020204030204" pitchFamily="49" charset="0"/>
              </a:rPr>
              <a:t> csv = </a:t>
            </a:r>
            <a:r>
              <a:rPr lang="en-US" sz="800" dirty="0">
                <a:solidFill>
                  <a:srgbClr val="0000FF"/>
                </a:solidFill>
                <a:highlight>
                  <a:srgbClr val="FFFFFF"/>
                </a:highlight>
                <a:latin typeface="Consolas" panose="020B0609020204030204" pitchFamily="49" charset="0"/>
              </a:rPr>
              <a:t>new</a:t>
            </a:r>
            <a:r>
              <a:rPr lang="en-US" sz="800" dirty="0">
                <a:solidFill>
                  <a:srgbClr val="000000"/>
                </a:solidFill>
                <a:highlight>
                  <a:srgbClr val="FFFFFF"/>
                </a:highlight>
                <a:latin typeface="Consolas" panose="020B0609020204030204" pitchFamily="49" charset="0"/>
              </a:rPr>
              <a:t> </a:t>
            </a:r>
            <a:r>
              <a:rPr lang="en-US" sz="800" dirty="0" err="1">
                <a:solidFill>
                  <a:srgbClr val="2B91AF"/>
                </a:solidFill>
                <a:highlight>
                  <a:srgbClr val="FFFFFF"/>
                </a:highlight>
                <a:latin typeface="Consolas" panose="020B0609020204030204" pitchFamily="49" charset="0"/>
              </a:rPr>
              <a:t>CsvReader</a:t>
            </a:r>
            <a:r>
              <a:rPr lang="en-US" sz="800" dirty="0">
                <a:solidFill>
                  <a:srgbClr val="000000"/>
                </a:solidFill>
                <a:highlight>
                  <a:srgbClr val="FFFFFF"/>
                </a:highlight>
                <a:latin typeface="Consolas" panose="020B0609020204030204" pitchFamily="49" charset="0"/>
              </a:rPr>
              <a:t>(</a:t>
            </a:r>
            <a:r>
              <a:rPr lang="en-US" sz="800" dirty="0" err="1">
                <a:solidFill>
                  <a:srgbClr val="2B91AF"/>
                </a:solidFill>
                <a:highlight>
                  <a:srgbClr val="FFFFFF"/>
                </a:highlight>
                <a:latin typeface="Consolas" panose="020B0609020204030204" pitchFamily="49" charset="0"/>
              </a:rPr>
              <a:t>File</a:t>
            </a:r>
            <a:r>
              <a:rPr lang="en-US" sz="800" dirty="0" err="1">
                <a:solidFill>
                  <a:srgbClr val="000000"/>
                </a:solidFill>
                <a:highlight>
                  <a:srgbClr val="FFFFFF"/>
                </a:highlight>
                <a:latin typeface="Consolas" panose="020B0609020204030204" pitchFamily="49" charset="0"/>
              </a:rPr>
              <a:t>.OpenText</a:t>
            </a:r>
            <a:r>
              <a:rPr lang="en-US" sz="800" dirty="0">
                <a:solidFill>
                  <a:srgbClr val="000000"/>
                </a:solidFill>
                <a:highlight>
                  <a:srgbClr val="FFFFFF"/>
                </a:highlight>
                <a:latin typeface="Consolas" panose="020B0609020204030204" pitchFamily="49" charset="0"/>
              </a:rPr>
              <a:t>(</a:t>
            </a:r>
            <a:r>
              <a:rPr lang="en-US" sz="800" dirty="0">
                <a:solidFill>
                  <a:srgbClr val="A31515"/>
                </a:solidFill>
                <a:highlight>
                  <a:srgbClr val="FFFFFF"/>
                </a:highlight>
                <a:latin typeface="Consolas" panose="020B0609020204030204" pitchFamily="49" charset="0"/>
              </a:rPr>
              <a:t>"swag.csv"</a:t>
            </a:r>
            <a:r>
              <a:rPr lang="en-US" sz="800" dirty="0">
                <a:solidFill>
                  <a:srgbClr val="000000"/>
                </a:solidFill>
                <a:highlight>
                  <a:srgbClr val="FFFFFF"/>
                </a:highlight>
                <a:latin typeface="Consolas" panose="020B0609020204030204" pitchFamily="49" charset="0"/>
              </a:rPr>
              <a:t>));</a:t>
            </a:r>
          </a:p>
          <a:p>
            <a:r>
              <a:rPr lang="en-US" sz="800" dirty="0">
                <a:solidFill>
                  <a:srgbClr val="000000"/>
                </a:solidFill>
                <a:highlight>
                  <a:srgbClr val="FFFFFF"/>
                </a:highlight>
                <a:latin typeface="Consolas" panose="020B0609020204030204" pitchFamily="49" charset="0"/>
              </a:rPr>
              <a:t>        </a:t>
            </a:r>
            <a:r>
              <a:rPr lang="en-US" sz="800" dirty="0">
                <a:solidFill>
                  <a:srgbClr val="0000FF"/>
                </a:solidFill>
                <a:highlight>
                  <a:srgbClr val="FFFFFF"/>
                </a:highlight>
                <a:latin typeface="Consolas" panose="020B0609020204030204" pitchFamily="49" charset="0"/>
              </a:rPr>
              <a:t>while</a:t>
            </a:r>
            <a:r>
              <a:rPr lang="en-US" sz="800" dirty="0">
                <a:solidFill>
                  <a:srgbClr val="000000"/>
                </a:solidFill>
                <a:highlight>
                  <a:srgbClr val="FFFFFF"/>
                </a:highlight>
                <a:latin typeface="Consolas" panose="020B0609020204030204" pitchFamily="49" charset="0"/>
              </a:rPr>
              <a:t> (</a:t>
            </a:r>
            <a:r>
              <a:rPr lang="en-US" sz="800" dirty="0" err="1">
                <a:solidFill>
                  <a:srgbClr val="000000"/>
                </a:solidFill>
                <a:highlight>
                  <a:srgbClr val="FFFFFF"/>
                </a:highlight>
                <a:latin typeface="Consolas" panose="020B0609020204030204" pitchFamily="49" charset="0"/>
              </a:rPr>
              <a:t>csv.Read</a:t>
            </a:r>
            <a:r>
              <a:rPr lang="en-US" sz="800" dirty="0">
                <a:solidFill>
                  <a:srgbClr val="000000"/>
                </a:solidFill>
                <a:highlight>
                  <a:srgbClr val="FFFFFF"/>
                </a:highlight>
                <a:latin typeface="Consolas" panose="020B0609020204030204" pitchFamily="49" charset="0"/>
              </a:rPr>
              <a:t>())</a:t>
            </a:r>
          </a:p>
          <a:p>
            <a:r>
              <a:rPr lang="en-US" sz="800" dirty="0">
                <a:solidFill>
                  <a:srgbClr val="000000"/>
                </a:solidFill>
                <a:highlight>
                  <a:srgbClr val="FFFFFF"/>
                </a:highlight>
                <a:latin typeface="Consolas" panose="020B0609020204030204" pitchFamily="49" charset="0"/>
              </a:rPr>
              <a:t>        {</a:t>
            </a:r>
          </a:p>
          <a:p>
            <a:r>
              <a:rPr lang="en-US" sz="800" dirty="0">
                <a:solidFill>
                  <a:srgbClr val="000000"/>
                </a:solidFill>
                <a:highlight>
                  <a:srgbClr val="FFFFFF"/>
                </a:highlight>
                <a:latin typeface="Consolas" panose="020B0609020204030204" pitchFamily="49" charset="0"/>
              </a:rPr>
              <a:t>            </a:t>
            </a:r>
            <a:r>
              <a:rPr lang="en-US" sz="800" dirty="0" err="1">
                <a:solidFill>
                  <a:srgbClr val="0000FF"/>
                </a:solidFill>
                <a:highlight>
                  <a:srgbClr val="FFFFFF"/>
                </a:highlight>
                <a:latin typeface="Consolas" panose="020B0609020204030204" pitchFamily="49" charset="0"/>
              </a:rPr>
              <a:t>var</a:t>
            </a:r>
            <a:r>
              <a:rPr lang="en-US" sz="800" dirty="0">
                <a:solidFill>
                  <a:srgbClr val="000000"/>
                </a:solidFill>
                <a:highlight>
                  <a:srgbClr val="FFFFFF"/>
                </a:highlight>
                <a:latin typeface="Consolas" panose="020B0609020204030204" pitchFamily="49" charset="0"/>
              </a:rPr>
              <a:t> record = </a:t>
            </a:r>
            <a:r>
              <a:rPr lang="en-US" sz="800" dirty="0" err="1">
                <a:solidFill>
                  <a:srgbClr val="000000"/>
                </a:solidFill>
                <a:highlight>
                  <a:srgbClr val="FFFFFF"/>
                </a:highlight>
                <a:latin typeface="Consolas" panose="020B0609020204030204" pitchFamily="49" charset="0"/>
              </a:rPr>
              <a:t>csv.GetRecord</a:t>
            </a:r>
            <a:r>
              <a:rPr lang="en-US" sz="800" dirty="0">
                <a:solidFill>
                  <a:srgbClr val="000000"/>
                </a:solidFill>
                <a:highlight>
                  <a:srgbClr val="FFFFFF"/>
                </a:highlight>
                <a:latin typeface="Consolas" panose="020B0609020204030204" pitchFamily="49" charset="0"/>
              </a:rPr>
              <a:t>&lt;</a:t>
            </a:r>
            <a:r>
              <a:rPr lang="en-US" sz="800" dirty="0">
                <a:solidFill>
                  <a:srgbClr val="0000FF"/>
                </a:solidFill>
                <a:highlight>
                  <a:srgbClr val="FFFFFF"/>
                </a:highlight>
                <a:latin typeface="Consolas" panose="020B0609020204030204" pitchFamily="49" charset="0"/>
              </a:rPr>
              <a:t>dynamic</a:t>
            </a:r>
            <a:r>
              <a:rPr lang="en-US" sz="800" dirty="0">
                <a:solidFill>
                  <a:srgbClr val="000000"/>
                </a:solidFill>
                <a:highlight>
                  <a:srgbClr val="FFFFFF"/>
                </a:highlight>
                <a:latin typeface="Consolas" panose="020B0609020204030204" pitchFamily="49" charset="0"/>
              </a:rPr>
              <a:t>&gt;();</a:t>
            </a:r>
          </a:p>
          <a:p>
            <a:r>
              <a:rPr lang="en-US" sz="800" dirty="0">
                <a:solidFill>
                  <a:srgbClr val="000000"/>
                </a:solidFill>
                <a:highlight>
                  <a:srgbClr val="FFFFFF"/>
                </a:highlight>
                <a:latin typeface="Consolas" panose="020B0609020204030204" pitchFamily="49" charset="0"/>
              </a:rPr>
              <a:t>            </a:t>
            </a:r>
            <a:r>
              <a:rPr lang="en-US" sz="800" dirty="0" err="1">
                <a:solidFill>
                  <a:srgbClr val="0000FF"/>
                </a:solidFill>
                <a:highlight>
                  <a:srgbClr val="FFFFFF"/>
                </a:highlight>
                <a:latin typeface="Consolas" panose="020B0609020204030204" pitchFamily="49" charset="0"/>
              </a:rPr>
              <a:t>var</a:t>
            </a:r>
            <a:r>
              <a:rPr lang="en-US" sz="800" dirty="0">
                <a:solidFill>
                  <a:srgbClr val="000000"/>
                </a:solidFill>
                <a:highlight>
                  <a:srgbClr val="FFFFFF"/>
                </a:highlight>
                <a:latin typeface="Consolas" panose="020B0609020204030204" pitchFamily="49" charset="0"/>
              </a:rPr>
              <a:t> document = </a:t>
            </a:r>
            <a:r>
              <a:rPr lang="en-US" sz="800" dirty="0">
                <a:solidFill>
                  <a:srgbClr val="0000FF"/>
                </a:solidFill>
                <a:highlight>
                  <a:srgbClr val="FFFFFF"/>
                </a:highlight>
                <a:latin typeface="Consolas" panose="020B0609020204030204" pitchFamily="49" charset="0"/>
              </a:rPr>
              <a:t>new</a:t>
            </a:r>
            <a:r>
              <a:rPr lang="en-US" sz="800" dirty="0">
                <a:solidFill>
                  <a:srgbClr val="000000"/>
                </a:solidFill>
                <a:highlight>
                  <a:srgbClr val="FFFFFF"/>
                </a:highlight>
                <a:latin typeface="Consolas" panose="020B0609020204030204" pitchFamily="49" charset="0"/>
              </a:rPr>
              <a:t> </a:t>
            </a:r>
            <a:r>
              <a:rPr lang="en-US" sz="800" dirty="0">
                <a:solidFill>
                  <a:srgbClr val="2B91AF"/>
                </a:solidFill>
                <a:highlight>
                  <a:srgbClr val="FFFFFF"/>
                </a:highlight>
                <a:latin typeface="Consolas" panose="020B0609020204030204" pitchFamily="49" charset="0"/>
              </a:rPr>
              <a:t>Document</a:t>
            </a:r>
            <a:r>
              <a:rPr lang="en-US" sz="800" dirty="0">
                <a:solidFill>
                  <a:srgbClr val="000000"/>
                </a:solidFill>
                <a:highlight>
                  <a:srgbClr val="FFFFFF"/>
                </a:highlight>
                <a:latin typeface="Consolas" panose="020B0609020204030204" pitchFamily="49" charset="0"/>
              </a:rPr>
              <a:t>&lt;</a:t>
            </a:r>
            <a:r>
              <a:rPr lang="en-US" sz="800" dirty="0">
                <a:solidFill>
                  <a:srgbClr val="0000FF"/>
                </a:solidFill>
                <a:highlight>
                  <a:srgbClr val="FFFFFF"/>
                </a:highlight>
                <a:latin typeface="Consolas" panose="020B0609020204030204" pitchFamily="49" charset="0"/>
              </a:rPr>
              <a:t>dynamic</a:t>
            </a:r>
            <a:r>
              <a:rPr lang="en-US" sz="800" dirty="0">
                <a:solidFill>
                  <a:srgbClr val="000000"/>
                </a:solidFill>
                <a:highlight>
                  <a:srgbClr val="FFFFFF"/>
                </a:highlight>
                <a:latin typeface="Consolas" panose="020B0609020204030204" pitchFamily="49" charset="0"/>
              </a:rPr>
              <a:t>&gt;</a:t>
            </a:r>
          </a:p>
          <a:p>
            <a:r>
              <a:rPr lang="en-US" sz="800" dirty="0">
                <a:solidFill>
                  <a:srgbClr val="000000"/>
                </a:solidFill>
                <a:highlight>
                  <a:srgbClr val="FFFFFF"/>
                </a:highlight>
                <a:latin typeface="Consolas" panose="020B0609020204030204" pitchFamily="49" charset="0"/>
              </a:rPr>
              <a:t>            {</a:t>
            </a:r>
          </a:p>
          <a:p>
            <a:r>
              <a:rPr lang="en-US" sz="800" dirty="0">
                <a:solidFill>
                  <a:srgbClr val="000000"/>
                </a:solidFill>
                <a:highlight>
                  <a:srgbClr val="FFFFFF"/>
                </a:highlight>
                <a:latin typeface="Consolas" panose="020B0609020204030204" pitchFamily="49" charset="0"/>
              </a:rPr>
              <a:t>                Id = </a:t>
            </a:r>
            <a:r>
              <a:rPr lang="en-US" sz="800" dirty="0" err="1">
                <a:solidFill>
                  <a:srgbClr val="000000"/>
                </a:solidFill>
                <a:highlight>
                  <a:srgbClr val="FFFFFF"/>
                </a:highlight>
                <a:latin typeface="Consolas" panose="020B0609020204030204" pitchFamily="49" charset="0"/>
              </a:rPr>
              <a:t>record.ClientProductCode</a:t>
            </a:r>
            <a:r>
              <a:rPr lang="en-US" sz="800" dirty="0">
                <a:solidFill>
                  <a:srgbClr val="000000"/>
                </a:solidFill>
                <a:highlight>
                  <a:srgbClr val="FFFFFF"/>
                </a:highlight>
                <a:latin typeface="Consolas" panose="020B0609020204030204" pitchFamily="49" charset="0"/>
              </a:rPr>
              <a:t>,</a:t>
            </a:r>
          </a:p>
          <a:p>
            <a:r>
              <a:rPr lang="en-US" sz="800" dirty="0">
                <a:solidFill>
                  <a:srgbClr val="000000"/>
                </a:solidFill>
                <a:highlight>
                  <a:srgbClr val="FFFFFF"/>
                </a:highlight>
                <a:latin typeface="Consolas" panose="020B0609020204030204" pitchFamily="49" charset="0"/>
              </a:rPr>
              <a:t>                Content = </a:t>
            </a:r>
            <a:r>
              <a:rPr lang="en-US" sz="800" dirty="0">
                <a:solidFill>
                  <a:srgbClr val="0000FF"/>
                </a:solidFill>
                <a:highlight>
                  <a:srgbClr val="FFFFFF"/>
                </a:highlight>
                <a:latin typeface="Consolas" panose="020B0609020204030204" pitchFamily="49" charset="0"/>
              </a:rPr>
              <a:t>new</a:t>
            </a:r>
            <a:endParaRPr lang="en-US" sz="800" dirty="0">
              <a:solidFill>
                <a:srgbClr val="000000"/>
              </a:solidFill>
              <a:highlight>
                <a:srgbClr val="FFFFFF"/>
              </a:highlight>
              <a:latin typeface="Consolas" panose="020B0609020204030204" pitchFamily="49" charset="0"/>
            </a:endParaRPr>
          </a:p>
          <a:p>
            <a:r>
              <a:rPr lang="en-US" sz="800" dirty="0">
                <a:solidFill>
                  <a:srgbClr val="000000"/>
                </a:solidFill>
                <a:highlight>
                  <a:srgbClr val="FFFFFF"/>
                </a:highlight>
                <a:latin typeface="Consolas" panose="020B0609020204030204" pitchFamily="49" charset="0"/>
              </a:rPr>
              <a:t>                {</a:t>
            </a:r>
          </a:p>
          <a:p>
            <a:r>
              <a:rPr lang="en-US" sz="800" dirty="0">
                <a:solidFill>
                  <a:srgbClr val="000000"/>
                </a:solidFill>
                <a:highlight>
                  <a:srgbClr val="FFFFFF"/>
                </a:highlight>
                <a:latin typeface="Consolas" panose="020B0609020204030204" pitchFamily="49" charset="0"/>
              </a:rPr>
              <a:t>                    </a:t>
            </a:r>
            <a:r>
              <a:rPr lang="en-US" sz="800" dirty="0" err="1">
                <a:solidFill>
                  <a:srgbClr val="000000"/>
                </a:solidFill>
                <a:highlight>
                  <a:srgbClr val="FFFFFF"/>
                </a:highlight>
                <a:latin typeface="Consolas" panose="020B0609020204030204" pitchFamily="49" charset="0"/>
              </a:rPr>
              <a:t>record.Title</a:t>
            </a:r>
            <a:r>
              <a:rPr lang="en-US" sz="800" dirty="0">
                <a:solidFill>
                  <a:srgbClr val="000000"/>
                </a:solidFill>
                <a:highlight>
                  <a:srgbClr val="FFFFFF"/>
                </a:highlight>
                <a:latin typeface="Consolas" panose="020B0609020204030204" pitchFamily="49" charset="0"/>
              </a:rPr>
              <a:t>,</a:t>
            </a:r>
          </a:p>
          <a:p>
            <a:r>
              <a:rPr lang="en-US" sz="800" dirty="0">
                <a:solidFill>
                  <a:srgbClr val="000000"/>
                </a:solidFill>
                <a:highlight>
                  <a:srgbClr val="FFFFFF"/>
                </a:highlight>
                <a:latin typeface="Consolas" panose="020B0609020204030204" pitchFamily="49" charset="0"/>
              </a:rPr>
              <a:t>                    </a:t>
            </a:r>
            <a:r>
              <a:rPr lang="en-US" sz="800" dirty="0" err="1">
                <a:solidFill>
                  <a:srgbClr val="000000"/>
                </a:solidFill>
                <a:highlight>
                  <a:srgbClr val="FFFFFF"/>
                </a:highlight>
                <a:latin typeface="Consolas" panose="020B0609020204030204" pitchFamily="49" charset="0"/>
              </a:rPr>
              <a:t>record.Quantity</a:t>
            </a:r>
            <a:endParaRPr lang="en-US" sz="800" dirty="0">
              <a:solidFill>
                <a:srgbClr val="000000"/>
              </a:solidFill>
              <a:highlight>
                <a:srgbClr val="FFFFFF"/>
              </a:highlight>
              <a:latin typeface="Consolas" panose="020B0609020204030204" pitchFamily="49" charset="0"/>
            </a:endParaRPr>
          </a:p>
          <a:p>
            <a:r>
              <a:rPr lang="en-US" sz="800" dirty="0">
                <a:solidFill>
                  <a:srgbClr val="000000"/>
                </a:solidFill>
                <a:highlight>
                  <a:srgbClr val="FFFFFF"/>
                </a:highlight>
                <a:latin typeface="Consolas" panose="020B0609020204030204" pitchFamily="49" charset="0"/>
              </a:rPr>
              <a:t>                }</a:t>
            </a:r>
          </a:p>
          <a:p>
            <a:r>
              <a:rPr lang="en-US" sz="800" dirty="0">
                <a:solidFill>
                  <a:srgbClr val="000000"/>
                </a:solidFill>
                <a:highlight>
                  <a:srgbClr val="FFFFFF"/>
                </a:highlight>
                <a:latin typeface="Consolas" panose="020B0609020204030204" pitchFamily="49" charset="0"/>
              </a:rPr>
              <a:t>            };</a:t>
            </a:r>
          </a:p>
          <a:p>
            <a:r>
              <a:rPr lang="en-US" sz="800" dirty="0">
                <a:solidFill>
                  <a:srgbClr val="000000"/>
                </a:solidFill>
                <a:highlight>
                  <a:srgbClr val="FFFFFF"/>
                </a:highlight>
                <a:latin typeface="Consolas" panose="020B0609020204030204" pitchFamily="49" charset="0"/>
              </a:rPr>
              <a:t>            _</a:t>
            </a:r>
            <a:r>
              <a:rPr lang="en-US" sz="800" dirty="0" err="1">
                <a:solidFill>
                  <a:srgbClr val="000000"/>
                </a:solidFill>
                <a:highlight>
                  <a:srgbClr val="FFFFFF"/>
                </a:highlight>
                <a:latin typeface="Consolas" panose="020B0609020204030204" pitchFamily="49" charset="0"/>
              </a:rPr>
              <a:t>bucket.Insert</a:t>
            </a:r>
            <a:r>
              <a:rPr lang="en-US" sz="800" dirty="0">
                <a:solidFill>
                  <a:srgbClr val="000000"/>
                </a:solidFill>
                <a:highlight>
                  <a:srgbClr val="FFFFFF"/>
                </a:highlight>
                <a:latin typeface="Consolas" panose="020B0609020204030204" pitchFamily="49" charset="0"/>
              </a:rPr>
              <a:t>(document);</a:t>
            </a:r>
          </a:p>
          <a:p>
            <a:r>
              <a:rPr lang="en-US" sz="800" dirty="0">
                <a:solidFill>
                  <a:srgbClr val="000000"/>
                </a:solidFill>
                <a:highlight>
                  <a:srgbClr val="FFFFFF"/>
                </a:highlight>
                <a:latin typeface="Consolas" panose="020B0609020204030204" pitchFamily="49" charset="0"/>
              </a:rPr>
              <a:t>            </a:t>
            </a:r>
            <a:r>
              <a:rPr lang="en-US" sz="800" dirty="0" err="1">
                <a:solidFill>
                  <a:srgbClr val="2B91AF"/>
                </a:solidFill>
                <a:highlight>
                  <a:srgbClr val="FFFFFF"/>
                </a:highlight>
                <a:latin typeface="Consolas" panose="020B0609020204030204" pitchFamily="49" charset="0"/>
              </a:rPr>
              <a:t>Console</a:t>
            </a:r>
            <a:r>
              <a:rPr lang="en-US" sz="800" dirty="0" err="1">
                <a:solidFill>
                  <a:srgbClr val="000000"/>
                </a:solidFill>
                <a:highlight>
                  <a:srgbClr val="FFFFFF"/>
                </a:highlight>
                <a:latin typeface="Consolas" panose="020B0609020204030204" pitchFamily="49" charset="0"/>
              </a:rPr>
              <a:t>.WriteLine</a:t>
            </a:r>
            <a:r>
              <a:rPr lang="en-US" sz="800" dirty="0">
                <a:solidFill>
                  <a:srgbClr val="000000"/>
                </a:solidFill>
                <a:highlight>
                  <a:srgbClr val="FFFFFF"/>
                </a:highlight>
                <a:latin typeface="Consolas" panose="020B0609020204030204" pitchFamily="49" charset="0"/>
              </a:rPr>
              <a:t>(</a:t>
            </a:r>
            <a:r>
              <a:rPr lang="en-US" sz="800" dirty="0">
                <a:solidFill>
                  <a:srgbClr val="A31515"/>
                </a:solidFill>
                <a:highlight>
                  <a:srgbClr val="FFFFFF"/>
                </a:highlight>
                <a:latin typeface="Consolas" panose="020B0609020204030204" pitchFamily="49" charset="0"/>
              </a:rPr>
              <a:t>$"Added document '</a:t>
            </a:r>
            <a:r>
              <a:rPr lang="en-US" sz="800" dirty="0">
                <a:solidFill>
                  <a:srgbClr val="000000"/>
                </a:solidFill>
                <a:highlight>
                  <a:srgbClr val="FFFFFF"/>
                </a:highlight>
                <a:latin typeface="Consolas" panose="020B0609020204030204" pitchFamily="49" charset="0"/>
              </a:rPr>
              <a:t>{</a:t>
            </a:r>
            <a:r>
              <a:rPr lang="en-US" sz="800" dirty="0" err="1">
                <a:solidFill>
                  <a:srgbClr val="000000"/>
                </a:solidFill>
                <a:highlight>
                  <a:srgbClr val="FFFFFF"/>
                </a:highlight>
                <a:latin typeface="Consolas" panose="020B0609020204030204" pitchFamily="49" charset="0"/>
              </a:rPr>
              <a:t>record.ClientProductCode</a:t>
            </a:r>
            <a:r>
              <a:rPr lang="en-US" sz="800" dirty="0">
                <a:solidFill>
                  <a:srgbClr val="000000"/>
                </a:solidFill>
                <a:highlight>
                  <a:srgbClr val="FFFFFF"/>
                </a:highlight>
                <a:latin typeface="Consolas" panose="020B0609020204030204" pitchFamily="49" charset="0"/>
              </a:rPr>
              <a:t>}</a:t>
            </a:r>
            <a:r>
              <a:rPr lang="en-US" sz="800" dirty="0">
                <a:solidFill>
                  <a:srgbClr val="A31515"/>
                </a:solidFill>
                <a:highlight>
                  <a:srgbClr val="FFFFFF"/>
                </a:highlight>
                <a:latin typeface="Consolas" panose="020B0609020204030204" pitchFamily="49" charset="0"/>
              </a:rPr>
              <a:t>'"</a:t>
            </a:r>
            <a:r>
              <a:rPr lang="en-US" sz="800" dirty="0">
                <a:solidFill>
                  <a:srgbClr val="000000"/>
                </a:solidFill>
                <a:highlight>
                  <a:srgbClr val="FFFFFF"/>
                </a:highlight>
                <a:latin typeface="Consolas" panose="020B0609020204030204" pitchFamily="49" charset="0"/>
              </a:rPr>
              <a:t>);</a:t>
            </a:r>
          </a:p>
          <a:p>
            <a:r>
              <a:rPr lang="en-US" sz="800" dirty="0">
                <a:solidFill>
                  <a:srgbClr val="000000"/>
                </a:solidFill>
                <a:highlight>
                  <a:srgbClr val="FFFFFF"/>
                </a:highlight>
                <a:latin typeface="Consolas" panose="020B0609020204030204" pitchFamily="49" charset="0"/>
              </a:rPr>
              <a:t>        }</a:t>
            </a:r>
          </a:p>
          <a:p>
            <a:r>
              <a:rPr lang="en-US" sz="800" dirty="0">
                <a:solidFill>
                  <a:srgbClr val="000000"/>
                </a:solidFill>
                <a:highlight>
                  <a:srgbClr val="FFFFFF"/>
                </a:highlight>
                <a:latin typeface="Consolas" panose="020B0609020204030204" pitchFamily="49" charset="0"/>
              </a:rPr>
              <a:t>    }</a:t>
            </a:r>
          </a:p>
          <a:p>
            <a:r>
              <a:rPr lang="en-US" sz="800" dirty="0">
                <a:solidFill>
                  <a:srgbClr val="000000"/>
                </a:solidFill>
                <a:highlight>
                  <a:srgbClr val="FFFFFF"/>
                </a:highlight>
                <a:latin typeface="Consolas" panose="020B0609020204030204" pitchFamily="49" charset="0"/>
              </a:rPr>
              <a:t>}</a:t>
            </a:r>
            <a:endParaRPr lang="en-US" sz="1600" dirty="0"/>
          </a:p>
        </p:txBody>
      </p:sp>
    </p:spTree>
    <p:extLst>
      <p:ext uri="{BB962C8B-B14F-4D97-AF65-F5344CB8AC3E}">
        <p14:creationId xmlns:p14="http://schemas.microsoft.com/office/powerpoint/2010/main" val="266852412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ectangle 4"/>
          <p:cNvSpPr/>
          <p:nvPr/>
        </p:nvSpPr>
        <p:spPr>
          <a:xfrm>
            <a:off x="551543" y="1710329"/>
            <a:ext cx="9144000" cy="1815882"/>
          </a:xfrm>
          <a:prstGeom prst="rect">
            <a:avLst/>
          </a:prstGeom>
        </p:spPr>
        <p:txBody>
          <a:bodyPr wrap="square">
            <a:spAutoFit/>
          </a:bodyPr>
          <a:lstStyle/>
          <a:p>
            <a:r>
              <a:rPr lang="en-US" sz="1600" dirty="0">
                <a:solidFill>
                  <a:srgbClr val="0000FF"/>
                </a:solidFill>
                <a:highlight>
                  <a:srgbClr val="FFFFFF"/>
                </a:highlight>
                <a:latin typeface="Consolas" panose="020B0609020204030204" pitchFamily="49" charset="0"/>
              </a:rPr>
              <a:t>private</a:t>
            </a:r>
            <a:r>
              <a:rPr lang="en-US" sz="1600" dirty="0">
                <a:solidFill>
                  <a:srgbClr val="000000"/>
                </a:solidFill>
                <a:highlight>
                  <a:srgbClr val="FFFFFF"/>
                </a:highlight>
                <a:latin typeface="Consolas" panose="020B0609020204030204" pitchFamily="49" charset="0"/>
              </a:rPr>
              <a:t> </a:t>
            </a:r>
            <a:r>
              <a:rPr lang="en-US" sz="1600" dirty="0">
                <a:solidFill>
                  <a:srgbClr val="0000FF"/>
                </a:solidFill>
                <a:highlight>
                  <a:srgbClr val="FFFFFF"/>
                </a:highlight>
                <a:latin typeface="Consolas" panose="020B0609020204030204" pitchFamily="49" charset="0"/>
              </a:rPr>
              <a:t>static</a:t>
            </a:r>
            <a:r>
              <a:rPr lang="en-US" sz="1600" dirty="0">
                <a:solidFill>
                  <a:srgbClr val="000000"/>
                </a:solidFill>
                <a:highlight>
                  <a:srgbClr val="FFFFFF"/>
                </a:highlight>
                <a:latin typeface="Consolas" panose="020B0609020204030204" pitchFamily="49" charset="0"/>
              </a:rPr>
              <a:t> </a:t>
            </a:r>
            <a:r>
              <a:rPr lang="en-US" sz="1600" dirty="0">
                <a:solidFill>
                  <a:srgbClr val="0000FF"/>
                </a:solidFill>
                <a:highlight>
                  <a:srgbClr val="FFFFFF"/>
                </a:highlight>
                <a:latin typeface="Consolas" panose="020B0609020204030204" pitchFamily="49" charset="0"/>
              </a:rPr>
              <a:t>void</a:t>
            </a:r>
            <a:r>
              <a:rPr lang="en-US" sz="1600" dirty="0">
                <a:solidFill>
                  <a:srgbClr val="000000"/>
                </a:solidFill>
                <a:highlight>
                  <a:srgbClr val="FFFFFF"/>
                </a:highlight>
                <a:latin typeface="Consolas" panose="020B0609020204030204" pitchFamily="49" charset="0"/>
              </a:rPr>
              <a:t> </a:t>
            </a:r>
            <a:r>
              <a:rPr lang="en-US" sz="1600" dirty="0" err="1">
                <a:solidFill>
                  <a:srgbClr val="000000"/>
                </a:solidFill>
                <a:highlight>
                  <a:srgbClr val="FFFFFF"/>
                </a:highlight>
                <a:latin typeface="Consolas" panose="020B0609020204030204" pitchFamily="49" charset="0"/>
              </a:rPr>
              <a:t>SetupCouchbase</a:t>
            </a:r>
            <a:r>
              <a:rPr lang="en-US" sz="1600" dirty="0">
                <a:solidFill>
                  <a:srgbClr val="000000"/>
                </a:solidFill>
                <a:highlight>
                  <a:srgbClr val="FFFFFF"/>
                </a:highlight>
                <a:latin typeface="Consolas" panose="020B0609020204030204" pitchFamily="49" charset="0"/>
              </a:rPr>
              <a:t>()</a:t>
            </a:r>
          </a:p>
          <a:p>
            <a:r>
              <a:rPr lang="en-US" sz="1600" dirty="0">
                <a:solidFill>
                  <a:srgbClr val="000000"/>
                </a:solidFill>
                <a:highlight>
                  <a:srgbClr val="FFFFFF"/>
                </a:highlight>
                <a:latin typeface="Consolas" panose="020B0609020204030204" pitchFamily="49" charset="0"/>
              </a:rPr>
              <a:t>{</a:t>
            </a:r>
          </a:p>
          <a:p>
            <a:r>
              <a:rPr lang="en-US" sz="1600" dirty="0">
                <a:solidFill>
                  <a:srgbClr val="000000"/>
                </a:solidFill>
                <a:highlight>
                  <a:srgbClr val="FFFFFF"/>
                </a:highlight>
                <a:latin typeface="Consolas" panose="020B0609020204030204" pitchFamily="49" charset="0"/>
              </a:rPr>
              <a:t>    </a:t>
            </a:r>
            <a:r>
              <a:rPr lang="en-US" sz="1600" dirty="0" err="1">
                <a:solidFill>
                  <a:srgbClr val="2B91AF"/>
                </a:solidFill>
                <a:highlight>
                  <a:srgbClr val="FFFFFF"/>
                </a:highlight>
                <a:latin typeface="Consolas" panose="020B0609020204030204" pitchFamily="49" charset="0"/>
              </a:rPr>
              <a:t>ClientConfiguration</a:t>
            </a:r>
            <a:r>
              <a:rPr lang="en-US" sz="1600" dirty="0">
                <a:solidFill>
                  <a:srgbClr val="000000"/>
                </a:solidFill>
                <a:highlight>
                  <a:srgbClr val="FFFFFF"/>
                </a:highlight>
                <a:latin typeface="Consolas" panose="020B0609020204030204" pitchFamily="49" charset="0"/>
              </a:rPr>
              <a:t> </a:t>
            </a:r>
            <a:r>
              <a:rPr lang="en-US" sz="1600" dirty="0" err="1">
                <a:solidFill>
                  <a:srgbClr val="000000"/>
                </a:solidFill>
                <a:highlight>
                  <a:srgbClr val="FFFFFF"/>
                </a:highlight>
                <a:latin typeface="Consolas" panose="020B0609020204030204" pitchFamily="49" charset="0"/>
              </a:rPr>
              <a:t>config</a:t>
            </a:r>
            <a:r>
              <a:rPr lang="en-US" sz="1600" dirty="0">
                <a:solidFill>
                  <a:srgbClr val="000000"/>
                </a:solidFill>
                <a:highlight>
                  <a:srgbClr val="FFFFFF"/>
                </a:highlight>
                <a:latin typeface="Consolas" panose="020B0609020204030204" pitchFamily="49" charset="0"/>
              </a:rPr>
              <a:t> = </a:t>
            </a:r>
            <a:r>
              <a:rPr lang="en-US" sz="1600" dirty="0">
                <a:solidFill>
                  <a:srgbClr val="0000FF"/>
                </a:solidFill>
                <a:highlight>
                  <a:srgbClr val="FFFFFF"/>
                </a:highlight>
                <a:latin typeface="Consolas" panose="020B0609020204030204" pitchFamily="49" charset="0"/>
              </a:rPr>
              <a:t>new</a:t>
            </a:r>
            <a:r>
              <a:rPr lang="en-US" sz="1600" dirty="0">
                <a:solidFill>
                  <a:srgbClr val="000000"/>
                </a:solidFill>
                <a:highlight>
                  <a:srgbClr val="FFFFFF"/>
                </a:highlight>
                <a:latin typeface="Consolas" panose="020B0609020204030204" pitchFamily="49" charset="0"/>
              </a:rPr>
              <a:t> </a:t>
            </a:r>
            <a:r>
              <a:rPr lang="en-US" sz="1600" dirty="0" err="1">
                <a:solidFill>
                  <a:srgbClr val="2B91AF"/>
                </a:solidFill>
                <a:highlight>
                  <a:srgbClr val="FFFFFF"/>
                </a:highlight>
                <a:latin typeface="Consolas" panose="020B0609020204030204" pitchFamily="49" charset="0"/>
              </a:rPr>
              <a:t>ClientConfiguration</a:t>
            </a:r>
            <a:r>
              <a:rPr lang="en-US" sz="1600" dirty="0">
                <a:solidFill>
                  <a:srgbClr val="000000"/>
                </a:solidFill>
                <a:highlight>
                  <a:srgbClr val="FFFFFF"/>
                </a:highlight>
                <a:latin typeface="Consolas" panose="020B0609020204030204" pitchFamily="49" charset="0"/>
              </a:rPr>
              <a:t>();</a:t>
            </a:r>
          </a:p>
          <a:p>
            <a:r>
              <a:rPr lang="en-US" sz="1600" dirty="0">
                <a:solidFill>
                  <a:srgbClr val="000000"/>
                </a:solidFill>
                <a:highlight>
                  <a:srgbClr val="FFFFFF"/>
                </a:highlight>
                <a:latin typeface="Consolas" panose="020B0609020204030204" pitchFamily="49" charset="0"/>
              </a:rPr>
              <a:t>    </a:t>
            </a:r>
            <a:r>
              <a:rPr lang="en-US" sz="1600" dirty="0" err="1">
                <a:solidFill>
                  <a:srgbClr val="000000"/>
                </a:solidFill>
                <a:highlight>
                  <a:srgbClr val="FFFFFF"/>
                </a:highlight>
                <a:latin typeface="Consolas" panose="020B0609020204030204" pitchFamily="49" charset="0"/>
              </a:rPr>
              <a:t>config.Servers</a:t>
            </a:r>
            <a:r>
              <a:rPr lang="en-US" sz="1600" dirty="0">
                <a:solidFill>
                  <a:srgbClr val="000000"/>
                </a:solidFill>
                <a:highlight>
                  <a:srgbClr val="FFFFFF"/>
                </a:highlight>
                <a:latin typeface="Consolas" panose="020B0609020204030204" pitchFamily="49" charset="0"/>
              </a:rPr>
              <a:t> = </a:t>
            </a:r>
            <a:r>
              <a:rPr lang="en-US" sz="1600" dirty="0">
                <a:solidFill>
                  <a:srgbClr val="0000FF"/>
                </a:solidFill>
                <a:highlight>
                  <a:srgbClr val="FFFFFF"/>
                </a:highlight>
                <a:latin typeface="Consolas" panose="020B0609020204030204" pitchFamily="49" charset="0"/>
              </a:rPr>
              <a:t>new</a:t>
            </a:r>
            <a:r>
              <a:rPr lang="en-US" sz="1600" dirty="0">
                <a:solidFill>
                  <a:srgbClr val="000000"/>
                </a:solidFill>
                <a:highlight>
                  <a:srgbClr val="FFFFFF"/>
                </a:highlight>
                <a:latin typeface="Consolas" panose="020B0609020204030204" pitchFamily="49" charset="0"/>
              </a:rPr>
              <a:t> </a:t>
            </a:r>
            <a:r>
              <a:rPr lang="en-US" sz="1600" dirty="0">
                <a:solidFill>
                  <a:srgbClr val="2B91AF"/>
                </a:solidFill>
                <a:highlight>
                  <a:srgbClr val="FFFFFF"/>
                </a:highlight>
                <a:latin typeface="Consolas" panose="020B0609020204030204" pitchFamily="49" charset="0"/>
              </a:rPr>
              <a:t>List</a:t>
            </a:r>
            <a:r>
              <a:rPr lang="en-US" sz="1600" dirty="0">
                <a:solidFill>
                  <a:srgbClr val="000000"/>
                </a:solidFill>
                <a:highlight>
                  <a:srgbClr val="FFFFFF"/>
                </a:highlight>
                <a:latin typeface="Consolas" panose="020B0609020204030204" pitchFamily="49" charset="0"/>
              </a:rPr>
              <a:t>&lt;</a:t>
            </a:r>
            <a:r>
              <a:rPr lang="en-US" sz="1600" dirty="0">
                <a:solidFill>
                  <a:srgbClr val="2B91AF"/>
                </a:solidFill>
                <a:highlight>
                  <a:srgbClr val="FFFFFF"/>
                </a:highlight>
                <a:latin typeface="Consolas" panose="020B0609020204030204" pitchFamily="49" charset="0"/>
              </a:rPr>
              <a:t>Uri</a:t>
            </a:r>
            <a:r>
              <a:rPr lang="en-US" sz="1600" dirty="0">
                <a:solidFill>
                  <a:srgbClr val="000000"/>
                </a:solidFill>
                <a:highlight>
                  <a:srgbClr val="FFFFFF"/>
                </a:highlight>
                <a:latin typeface="Consolas" panose="020B0609020204030204" pitchFamily="49" charset="0"/>
              </a:rPr>
              <a:t>&gt; {</a:t>
            </a:r>
            <a:r>
              <a:rPr lang="en-US" sz="1600" dirty="0">
                <a:solidFill>
                  <a:srgbClr val="0000FF"/>
                </a:solidFill>
                <a:highlight>
                  <a:srgbClr val="FFFFFF"/>
                </a:highlight>
                <a:latin typeface="Consolas" panose="020B0609020204030204" pitchFamily="49" charset="0"/>
              </a:rPr>
              <a:t>new</a:t>
            </a:r>
            <a:r>
              <a:rPr lang="en-US" sz="1600" dirty="0">
                <a:solidFill>
                  <a:srgbClr val="000000"/>
                </a:solidFill>
                <a:highlight>
                  <a:srgbClr val="FFFFFF"/>
                </a:highlight>
                <a:latin typeface="Consolas" panose="020B0609020204030204" pitchFamily="49" charset="0"/>
              </a:rPr>
              <a:t> </a:t>
            </a:r>
            <a:r>
              <a:rPr lang="en-US" sz="1600" dirty="0">
                <a:solidFill>
                  <a:srgbClr val="2B91AF"/>
                </a:solidFill>
                <a:highlight>
                  <a:srgbClr val="FFFFFF"/>
                </a:highlight>
                <a:latin typeface="Consolas" panose="020B0609020204030204" pitchFamily="49" charset="0"/>
              </a:rPr>
              <a:t>Uri</a:t>
            </a:r>
            <a:r>
              <a:rPr lang="en-US" sz="1600" dirty="0">
                <a:solidFill>
                  <a:srgbClr val="000000"/>
                </a:solidFill>
                <a:highlight>
                  <a:srgbClr val="FFFFFF"/>
                </a:highlight>
                <a:latin typeface="Consolas" panose="020B0609020204030204" pitchFamily="49" charset="0"/>
              </a:rPr>
              <a:t>(</a:t>
            </a:r>
            <a:r>
              <a:rPr lang="en-US" sz="1600" dirty="0">
                <a:solidFill>
                  <a:srgbClr val="A31515"/>
                </a:solidFill>
                <a:highlight>
                  <a:srgbClr val="FFFFFF"/>
                </a:highlight>
                <a:latin typeface="Consolas" panose="020B0609020204030204" pitchFamily="49" charset="0"/>
              </a:rPr>
              <a:t>"</a:t>
            </a:r>
            <a:r>
              <a:rPr lang="en-US" sz="1600" dirty="0" err="1">
                <a:solidFill>
                  <a:srgbClr val="A31515"/>
                </a:solidFill>
                <a:highlight>
                  <a:srgbClr val="FFFFFF"/>
                </a:highlight>
                <a:latin typeface="Consolas" panose="020B0609020204030204" pitchFamily="49" charset="0"/>
              </a:rPr>
              <a:t>couchbase</a:t>
            </a:r>
            <a:r>
              <a:rPr lang="en-US" sz="1600" dirty="0">
                <a:solidFill>
                  <a:srgbClr val="A31515"/>
                </a:solidFill>
                <a:highlight>
                  <a:srgbClr val="FFFFFF"/>
                </a:highlight>
                <a:latin typeface="Consolas" panose="020B0609020204030204" pitchFamily="49" charset="0"/>
              </a:rPr>
              <a:t>://localhost"</a:t>
            </a:r>
            <a:r>
              <a:rPr lang="en-US" sz="1600" dirty="0">
                <a:solidFill>
                  <a:srgbClr val="000000"/>
                </a:solidFill>
                <a:highlight>
                  <a:srgbClr val="FFFFFF"/>
                </a:highlight>
                <a:latin typeface="Consolas" panose="020B0609020204030204" pitchFamily="49" charset="0"/>
              </a:rPr>
              <a:t>) };</a:t>
            </a:r>
          </a:p>
          <a:p>
            <a:r>
              <a:rPr lang="en-US" sz="1600" dirty="0">
                <a:solidFill>
                  <a:srgbClr val="000000"/>
                </a:solidFill>
                <a:highlight>
                  <a:srgbClr val="FFFFFF"/>
                </a:highlight>
                <a:latin typeface="Consolas" panose="020B0609020204030204" pitchFamily="49" charset="0"/>
              </a:rPr>
              <a:t>    </a:t>
            </a:r>
            <a:r>
              <a:rPr lang="en-US" sz="1600" dirty="0" err="1">
                <a:solidFill>
                  <a:srgbClr val="2B91AF"/>
                </a:solidFill>
                <a:highlight>
                  <a:srgbClr val="FFFFFF"/>
                </a:highlight>
                <a:latin typeface="Consolas" panose="020B0609020204030204" pitchFamily="49" charset="0"/>
              </a:rPr>
              <a:t>ClusterHelper</a:t>
            </a:r>
            <a:r>
              <a:rPr lang="en-US" sz="1600" dirty="0" err="1">
                <a:solidFill>
                  <a:srgbClr val="000000"/>
                </a:solidFill>
                <a:highlight>
                  <a:srgbClr val="FFFFFF"/>
                </a:highlight>
                <a:latin typeface="Consolas" panose="020B0609020204030204" pitchFamily="49" charset="0"/>
              </a:rPr>
              <a:t>.Initialize</a:t>
            </a:r>
            <a:r>
              <a:rPr lang="en-US" sz="1600" dirty="0">
                <a:solidFill>
                  <a:srgbClr val="000000"/>
                </a:solidFill>
                <a:highlight>
                  <a:srgbClr val="FFFFFF"/>
                </a:highlight>
                <a:latin typeface="Consolas" panose="020B0609020204030204" pitchFamily="49" charset="0"/>
              </a:rPr>
              <a:t>(</a:t>
            </a:r>
            <a:r>
              <a:rPr lang="en-US" sz="1600" dirty="0" err="1">
                <a:solidFill>
                  <a:srgbClr val="000000"/>
                </a:solidFill>
                <a:highlight>
                  <a:srgbClr val="FFFFFF"/>
                </a:highlight>
                <a:latin typeface="Consolas" panose="020B0609020204030204" pitchFamily="49" charset="0"/>
              </a:rPr>
              <a:t>config</a:t>
            </a:r>
            <a:r>
              <a:rPr lang="en-US" sz="1600" dirty="0">
                <a:solidFill>
                  <a:srgbClr val="000000"/>
                </a:solidFill>
                <a:highlight>
                  <a:srgbClr val="FFFFFF"/>
                </a:highlight>
                <a:latin typeface="Consolas" panose="020B0609020204030204" pitchFamily="49" charset="0"/>
              </a:rPr>
              <a:t>);</a:t>
            </a:r>
          </a:p>
          <a:p>
            <a:r>
              <a:rPr lang="en-US" sz="1600" dirty="0">
                <a:solidFill>
                  <a:srgbClr val="000000"/>
                </a:solidFill>
                <a:highlight>
                  <a:srgbClr val="FFFFFF"/>
                </a:highlight>
                <a:latin typeface="Consolas" panose="020B0609020204030204" pitchFamily="49" charset="0"/>
              </a:rPr>
              <a:t>    _bucket = </a:t>
            </a:r>
            <a:r>
              <a:rPr lang="en-US" sz="1600" dirty="0" err="1">
                <a:solidFill>
                  <a:srgbClr val="2B91AF"/>
                </a:solidFill>
                <a:highlight>
                  <a:srgbClr val="FFFFFF"/>
                </a:highlight>
                <a:latin typeface="Consolas" panose="020B0609020204030204" pitchFamily="49" charset="0"/>
              </a:rPr>
              <a:t>ClusterHelper</a:t>
            </a:r>
            <a:r>
              <a:rPr lang="en-US" sz="1600" dirty="0" err="1">
                <a:solidFill>
                  <a:srgbClr val="000000"/>
                </a:solidFill>
                <a:highlight>
                  <a:srgbClr val="FFFFFF"/>
                </a:highlight>
                <a:latin typeface="Consolas" panose="020B0609020204030204" pitchFamily="49" charset="0"/>
              </a:rPr>
              <a:t>.GetBucket</a:t>
            </a:r>
            <a:r>
              <a:rPr lang="en-US" sz="1600" dirty="0">
                <a:solidFill>
                  <a:srgbClr val="000000"/>
                </a:solidFill>
                <a:highlight>
                  <a:srgbClr val="FFFFFF"/>
                </a:highlight>
                <a:latin typeface="Consolas" panose="020B0609020204030204" pitchFamily="49" charset="0"/>
              </a:rPr>
              <a:t>(</a:t>
            </a:r>
            <a:r>
              <a:rPr lang="en-US" sz="1600" dirty="0">
                <a:solidFill>
                  <a:srgbClr val="A31515"/>
                </a:solidFill>
                <a:highlight>
                  <a:srgbClr val="FFFFFF"/>
                </a:highlight>
                <a:latin typeface="Consolas" panose="020B0609020204030204" pitchFamily="49" charset="0"/>
              </a:rPr>
              <a:t>"default"</a:t>
            </a:r>
            <a:r>
              <a:rPr lang="en-US" sz="1600" dirty="0">
                <a:solidFill>
                  <a:srgbClr val="000000"/>
                </a:solidFill>
                <a:highlight>
                  <a:srgbClr val="FFFFFF"/>
                </a:highlight>
                <a:latin typeface="Consolas" panose="020B0609020204030204" pitchFamily="49" charset="0"/>
              </a:rPr>
              <a:t>);</a:t>
            </a:r>
          </a:p>
          <a:p>
            <a:r>
              <a:rPr lang="en-US" sz="1600" dirty="0">
                <a:solidFill>
                  <a:srgbClr val="000000"/>
                </a:solidFill>
                <a:highlight>
                  <a:srgbClr val="FFFFFF"/>
                </a:highlight>
                <a:latin typeface="Consolas" panose="020B0609020204030204" pitchFamily="49" charset="0"/>
              </a:rPr>
              <a:t>}</a:t>
            </a:r>
          </a:p>
        </p:txBody>
      </p:sp>
    </p:spTree>
    <p:extLst>
      <p:ext uri="{BB962C8B-B14F-4D97-AF65-F5344CB8AC3E}">
        <p14:creationId xmlns:p14="http://schemas.microsoft.com/office/powerpoint/2010/main" val="58735987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ectangle 6"/>
          <p:cNvSpPr/>
          <p:nvPr/>
        </p:nvSpPr>
        <p:spPr>
          <a:xfrm>
            <a:off x="537028" y="793474"/>
            <a:ext cx="8853715" cy="3785652"/>
          </a:xfrm>
          <a:prstGeom prst="rect">
            <a:avLst/>
          </a:prstGeom>
        </p:spPr>
        <p:txBody>
          <a:bodyPr wrap="square">
            <a:spAutoFit/>
          </a:bodyPr>
          <a:lstStyle/>
          <a:p>
            <a:r>
              <a:rPr lang="en-US" sz="1600" dirty="0">
                <a:solidFill>
                  <a:srgbClr val="0000FF"/>
                </a:solidFill>
                <a:highlight>
                  <a:srgbClr val="FFFFFF"/>
                </a:highlight>
                <a:latin typeface="Consolas" panose="020B0609020204030204" pitchFamily="49" charset="0"/>
              </a:rPr>
              <a:t>private</a:t>
            </a:r>
            <a:r>
              <a:rPr lang="en-US" sz="1600" dirty="0">
                <a:solidFill>
                  <a:srgbClr val="000000"/>
                </a:solidFill>
                <a:highlight>
                  <a:srgbClr val="FFFFFF"/>
                </a:highlight>
                <a:latin typeface="Consolas" panose="020B0609020204030204" pitchFamily="49" charset="0"/>
              </a:rPr>
              <a:t> </a:t>
            </a:r>
            <a:r>
              <a:rPr lang="en-US" sz="1600" dirty="0">
                <a:solidFill>
                  <a:srgbClr val="0000FF"/>
                </a:solidFill>
                <a:highlight>
                  <a:srgbClr val="FFFFFF"/>
                </a:highlight>
                <a:latin typeface="Consolas" panose="020B0609020204030204" pitchFamily="49" charset="0"/>
              </a:rPr>
              <a:t>static</a:t>
            </a:r>
            <a:r>
              <a:rPr lang="en-US" sz="1600" dirty="0">
                <a:solidFill>
                  <a:srgbClr val="000000"/>
                </a:solidFill>
                <a:highlight>
                  <a:srgbClr val="FFFFFF"/>
                </a:highlight>
                <a:latin typeface="Consolas" panose="020B0609020204030204" pitchFamily="49" charset="0"/>
              </a:rPr>
              <a:t> </a:t>
            </a:r>
            <a:r>
              <a:rPr lang="en-US" sz="1600" dirty="0">
                <a:solidFill>
                  <a:srgbClr val="0000FF"/>
                </a:solidFill>
                <a:highlight>
                  <a:srgbClr val="FFFFFF"/>
                </a:highlight>
                <a:latin typeface="Consolas" panose="020B0609020204030204" pitchFamily="49" charset="0"/>
              </a:rPr>
              <a:t>void</a:t>
            </a:r>
            <a:r>
              <a:rPr lang="en-US" sz="1600" dirty="0">
                <a:solidFill>
                  <a:srgbClr val="000000"/>
                </a:solidFill>
                <a:highlight>
                  <a:srgbClr val="FFFFFF"/>
                </a:highlight>
                <a:latin typeface="Consolas" panose="020B0609020204030204" pitchFamily="49" charset="0"/>
              </a:rPr>
              <a:t> </a:t>
            </a:r>
            <a:r>
              <a:rPr lang="en-US" sz="1600" dirty="0" err="1">
                <a:solidFill>
                  <a:srgbClr val="000000"/>
                </a:solidFill>
                <a:highlight>
                  <a:srgbClr val="FFFFFF"/>
                </a:highlight>
                <a:latin typeface="Consolas" panose="020B0609020204030204" pitchFamily="49" charset="0"/>
              </a:rPr>
              <a:t>LoadStockList</a:t>
            </a:r>
            <a:r>
              <a:rPr lang="en-US" sz="1600" dirty="0">
                <a:solidFill>
                  <a:srgbClr val="000000"/>
                </a:solidFill>
                <a:highlight>
                  <a:srgbClr val="FFFFFF"/>
                </a:highlight>
                <a:latin typeface="Consolas" panose="020B0609020204030204" pitchFamily="49" charset="0"/>
              </a:rPr>
              <a:t>() {</a:t>
            </a:r>
          </a:p>
          <a:p>
            <a:r>
              <a:rPr lang="en-US" sz="1600" dirty="0">
                <a:solidFill>
                  <a:srgbClr val="000000"/>
                </a:solidFill>
                <a:highlight>
                  <a:srgbClr val="FFFFFF"/>
                </a:highlight>
                <a:latin typeface="Consolas" panose="020B0609020204030204" pitchFamily="49" charset="0"/>
              </a:rPr>
              <a:t>    </a:t>
            </a:r>
            <a:r>
              <a:rPr lang="en-US" sz="1600" dirty="0" err="1">
                <a:solidFill>
                  <a:srgbClr val="0000FF"/>
                </a:solidFill>
                <a:highlight>
                  <a:srgbClr val="FFFFFF"/>
                </a:highlight>
                <a:latin typeface="Consolas" panose="020B0609020204030204" pitchFamily="49" charset="0"/>
              </a:rPr>
              <a:t>var</a:t>
            </a:r>
            <a:r>
              <a:rPr lang="en-US" sz="1600" dirty="0">
                <a:solidFill>
                  <a:srgbClr val="000000"/>
                </a:solidFill>
                <a:highlight>
                  <a:srgbClr val="FFFFFF"/>
                </a:highlight>
                <a:latin typeface="Consolas" panose="020B0609020204030204" pitchFamily="49" charset="0"/>
              </a:rPr>
              <a:t> csv = </a:t>
            </a:r>
            <a:r>
              <a:rPr lang="en-US" sz="1600" dirty="0">
                <a:solidFill>
                  <a:srgbClr val="0000FF"/>
                </a:solidFill>
                <a:highlight>
                  <a:srgbClr val="FFFFFF"/>
                </a:highlight>
                <a:latin typeface="Consolas" panose="020B0609020204030204" pitchFamily="49" charset="0"/>
              </a:rPr>
              <a:t>new</a:t>
            </a:r>
            <a:r>
              <a:rPr lang="en-US" sz="1600" dirty="0">
                <a:solidFill>
                  <a:srgbClr val="000000"/>
                </a:solidFill>
                <a:highlight>
                  <a:srgbClr val="FFFFFF"/>
                </a:highlight>
                <a:latin typeface="Consolas" panose="020B0609020204030204" pitchFamily="49" charset="0"/>
              </a:rPr>
              <a:t> </a:t>
            </a:r>
            <a:r>
              <a:rPr lang="en-US" sz="1600" dirty="0" err="1">
                <a:solidFill>
                  <a:srgbClr val="2B91AF"/>
                </a:solidFill>
                <a:highlight>
                  <a:srgbClr val="FFFFFF"/>
                </a:highlight>
                <a:latin typeface="Consolas" panose="020B0609020204030204" pitchFamily="49" charset="0"/>
              </a:rPr>
              <a:t>CsvReader</a:t>
            </a:r>
            <a:r>
              <a:rPr lang="en-US" sz="1600" dirty="0">
                <a:solidFill>
                  <a:srgbClr val="000000"/>
                </a:solidFill>
                <a:highlight>
                  <a:srgbClr val="FFFFFF"/>
                </a:highlight>
                <a:latin typeface="Consolas" panose="020B0609020204030204" pitchFamily="49" charset="0"/>
              </a:rPr>
              <a:t>(</a:t>
            </a:r>
            <a:r>
              <a:rPr lang="en-US" sz="1600" dirty="0" err="1">
                <a:solidFill>
                  <a:srgbClr val="2B91AF"/>
                </a:solidFill>
                <a:highlight>
                  <a:srgbClr val="FFFFFF"/>
                </a:highlight>
                <a:latin typeface="Consolas" panose="020B0609020204030204" pitchFamily="49" charset="0"/>
              </a:rPr>
              <a:t>File</a:t>
            </a:r>
            <a:r>
              <a:rPr lang="en-US" sz="1600" dirty="0" err="1">
                <a:solidFill>
                  <a:srgbClr val="000000"/>
                </a:solidFill>
                <a:highlight>
                  <a:srgbClr val="FFFFFF"/>
                </a:highlight>
                <a:latin typeface="Consolas" panose="020B0609020204030204" pitchFamily="49" charset="0"/>
              </a:rPr>
              <a:t>.OpenText</a:t>
            </a:r>
            <a:r>
              <a:rPr lang="en-US" sz="1600" dirty="0">
                <a:solidFill>
                  <a:srgbClr val="000000"/>
                </a:solidFill>
                <a:highlight>
                  <a:srgbClr val="FFFFFF"/>
                </a:highlight>
                <a:latin typeface="Consolas" panose="020B0609020204030204" pitchFamily="49" charset="0"/>
              </a:rPr>
              <a:t>(</a:t>
            </a:r>
            <a:r>
              <a:rPr lang="en-US" sz="1600" dirty="0">
                <a:solidFill>
                  <a:srgbClr val="A31515"/>
                </a:solidFill>
                <a:highlight>
                  <a:srgbClr val="FFFFFF"/>
                </a:highlight>
                <a:latin typeface="Consolas" panose="020B0609020204030204" pitchFamily="49" charset="0"/>
              </a:rPr>
              <a:t>"swag.csv"</a:t>
            </a:r>
            <a:r>
              <a:rPr lang="en-US" sz="1600" dirty="0">
                <a:solidFill>
                  <a:srgbClr val="000000"/>
                </a:solidFill>
                <a:highlight>
                  <a:srgbClr val="FFFFFF"/>
                </a:highlight>
                <a:latin typeface="Consolas" panose="020B0609020204030204" pitchFamily="49" charset="0"/>
              </a:rPr>
              <a:t>));</a:t>
            </a:r>
          </a:p>
          <a:p>
            <a:r>
              <a:rPr lang="en-US" sz="1600" dirty="0">
                <a:solidFill>
                  <a:srgbClr val="000000"/>
                </a:solidFill>
                <a:highlight>
                  <a:srgbClr val="FFFFFF"/>
                </a:highlight>
                <a:latin typeface="Consolas" panose="020B0609020204030204" pitchFamily="49" charset="0"/>
              </a:rPr>
              <a:t>    </a:t>
            </a:r>
            <a:r>
              <a:rPr lang="en-US" sz="1600" dirty="0">
                <a:solidFill>
                  <a:srgbClr val="0000FF"/>
                </a:solidFill>
                <a:highlight>
                  <a:srgbClr val="FFFFFF"/>
                </a:highlight>
                <a:latin typeface="Consolas" panose="020B0609020204030204" pitchFamily="49" charset="0"/>
              </a:rPr>
              <a:t>while</a:t>
            </a:r>
            <a:r>
              <a:rPr lang="en-US" sz="1600" dirty="0">
                <a:solidFill>
                  <a:srgbClr val="000000"/>
                </a:solidFill>
                <a:highlight>
                  <a:srgbClr val="FFFFFF"/>
                </a:highlight>
                <a:latin typeface="Consolas" panose="020B0609020204030204" pitchFamily="49" charset="0"/>
              </a:rPr>
              <a:t> (</a:t>
            </a:r>
            <a:r>
              <a:rPr lang="en-US" sz="1600" dirty="0" err="1">
                <a:solidFill>
                  <a:srgbClr val="000000"/>
                </a:solidFill>
                <a:highlight>
                  <a:srgbClr val="FFFFFF"/>
                </a:highlight>
                <a:latin typeface="Consolas" panose="020B0609020204030204" pitchFamily="49" charset="0"/>
              </a:rPr>
              <a:t>csv.Read</a:t>
            </a:r>
            <a:r>
              <a:rPr lang="en-US" sz="1600" dirty="0">
                <a:solidFill>
                  <a:srgbClr val="000000"/>
                </a:solidFill>
                <a:highlight>
                  <a:srgbClr val="FFFFFF"/>
                </a:highlight>
                <a:latin typeface="Consolas" panose="020B0609020204030204" pitchFamily="49" charset="0"/>
              </a:rPr>
              <a:t>()) {</a:t>
            </a:r>
          </a:p>
          <a:p>
            <a:r>
              <a:rPr lang="en-US" sz="1600" dirty="0">
                <a:solidFill>
                  <a:srgbClr val="000000"/>
                </a:solidFill>
                <a:highlight>
                  <a:srgbClr val="FFFFFF"/>
                </a:highlight>
                <a:latin typeface="Consolas" panose="020B0609020204030204" pitchFamily="49" charset="0"/>
              </a:rPr>
              <a:t>        </a:t>
            </a:r>
            <a:r>
              <a:rPr lang="en-US" sz="1600" dirty="0" err="1">
                <a:solidFill>
                  <a:srgbClr val="0000FF"/>
                </a:solidFill>
                <a:highlight>
                  <a:srgbClr val="FFFFFF"/>
                </a:highlight>
                <a:latin typeface="Consolas" panose="020B0609020204030204" pitchFamily="49" charset="0"/>
              </a:rPr>
              <a:t>var</a:t>
            </a:r>
            <a:r>
              <a:rPr lang="en-US" sz="1600" dirty="0">
                <a:solidFill>
                  <a:srgbClr val="000000"/>
                </a:solidFill>
                <a:highlight>
                  <a:srgbClr val="FFFFFF"/>
                </a:highlight>
                <a:latin typeface="Consolas" panose="020B0609020204030204" pitchFamily="49" charset="0"/>
              </a:rPr>
              <a:t> record = </a:t>
            </a:r>
            <a:r>
              <a:rPr lang="en-US" sz="1600" dirty="0" err="1">
                <a:solidFill>
                  <a:srgbClr val="000000"/>
                </a:solidFill>
                <a:highlight>
                  <a:srgbClr val="FFFFFF"/>
                </a:highlight>
                <a:latin typeface="Consolas" panose="020B0609020204030204" pitchFamily="49" charset="0"/>
              </a:rPr>
              <a:t>csv.GetRecord</a:t>
            </a:r>
            <a:r>
              <a:rPr lang="en-US" sz="1600" dirty="0">
                <a:solidFill>
                  <a:srgbClr val="000000"/>
                </a:solidFill>
                <a:highlight>
                  <a:srgbClr val="FFFFFF"/>
                </a:highlight>
                <a:latin typeface="Consolas" panose="020B0609020204030204" pitchFamily="49" charset="0"/>
              </a:rPr>
              <a:t>&lt;</a:t>
            </a:r>
            <a:r>
              <a:rPr lang="en-US" sz="1600" dirty="0">
                <a:solidFill>
                  <a:srgbClr val="0000FF"/>
                </a:solidFill>
                <a:highlight>
                  <a:srgbClr val="FFFFFF"/>
                </a:highlight>
                <a:latin typeface="Consolas" panose="020B0609020204030204" pitchFamily="49" charset="0"/>
              </a:rPr>
              <a:t>dynamic</a:t>
            </a:r>
            <a:r>
              <a:rPr lang="en-US" sz="1600" dirty="0">
                <a:solidFill>
                  <a:srgbClr val="000000"/>
                </a:solidFill>
                <a:highlight>
                  <a:srgbClr val="FFFFFF"/>
                </a:highlight>
                <a:latin typeface="Consolas" panose="020B0609020204030204" pitchFamily="49" charset="0"/>
              </a:rPr>
              <a:t>&gt;();</a:t>
            </a:r>
          </a:p>
          <a:p>
            <a:r>
              <a:rPr lang="en-US" sz="1600" dirty="0">
                <a:solidFill>
                  <a:srgbClr val="000000"/>
                </a:solidFill>
                <a:highlight>
                  <a:srgbClr val="FFFFFF"/>
                </a:highlight>
                <a:latin typeface="Consolas" panose="020B0609020204030204" pitchFamily="49" charset="0"/>
              </a:rPr>
              <a:t>        </a:t>
            </a:r>
            <a:r>
              <a:rPr lang="en-US" sz="1600" dirty="0" err="1">
                <a:solidFill>
                  <a:srgbClr val="0000FF"/>
                </a:solidFill>
                <a:highlight>
                  <a:srgbClr val="FFFFFF"/>
                </a:highlight>
                <a:latin typeface="Consolas" panose="020B0609020204030204" pitchFamily="49" charset="0"/>
              </a:rPr>
              <a:t>var</a:t>
            </a:r>
            <a:r>
              <a:rPr lang="en-US" sz="1600" dirty="0">
                <a:solidFill>
                  <a:srgbClr val="000000"/>
                </a:solidFill>
                <a:highlight>
                  <a:srgbClr val="FFFFFF"/>
                </a:highlight>
                <a:latin typeface="Consolas" panose="020B0609020204030204" pitchFamily="49" charset="0"/>
              </a:rPr>
              <a:t> document = </a:t>
            </a:r>
            <a:r>
              <a:rPr lang="en-US" sz="1600" dirty="0">
                <a:solidFill>
                  <a:srgbClr val="0000FF"/>
                </a:solidFill>
                <a:highlight>
                  <a:srgbClr val="FFFFFF"/>
                </a:highlight>
                <a:latin typeface="Consolas" panose="020B0609020204030204" pitchFamily="49" charset="0"/>
              </a:rPr>
              <a:t>new</a:t>
            </a:r>
            <a:r>
              <a:rPr lang="en-US" sz="1600" dirty="0">
                <a:solidFill>
                  <a:srgbClr val="000000"/>
                </a:solidFill>
                <a:highlight>
                  <a:srgbClr val="FFFFFF"/>
                </a:highlight>
                <a:latin typeface="Consolas" panose="020B0609020204030204" pitchFamily="49" charset="0"/>
              </a:rPr>
              <a:t> </a:t>
            </a:r>
            <a:r>
              <a:rPr lang="en-US" sz="1600" dirty="0">
                <a:solidFill>
                  <a:srgbClr val="2B91AF"/>
                </a:solidFill>
                <a:highlight>
                  <a:srgbClr val="FFFFFF"/>
                </a:highlight>
                <a:latin typeface="Consolas" panose="020B0609020204030204" pitchFamily="49" charset="0"/>
              </a:rPr>
              <a:t>Document</a:t>
            </a:r>
            <a:r>
              <a:rPr lang="en-US" sz="1600" dirty="0">
                <a:solidFill>
                  <a:srgbClr val="000000"/>
                </a:solidFill>
                <a:highlight>
                  <a:srgbClr val="FFFFFF"/>
                </a:highlight>
                <a:latin typeface="Consolas" panose="020B0609020204030204" pitchFamily="49" charset="0"/>
              </a:rPr>
              <a:t>&lt;</a:t>
            </a:r>
            <a:r>
              <a:rPr lang="en-US" sz="1600" dirty="0">
                <a:solidFill>
                  <a:srgbClr val="0000FF"/>
                </a:solidFill>
                <a:highlight>
                  <a:srgbClr val="FFFFFF"/>
                </a:highlight>
                <a:latin typeface="Consolas" panose="020B0609020204030204" pitchFamily="49" charset="0"/>
              </a:rPr>
              <a:t>dynamic</a:t>
            </a:r>
            <a:r>
              <a:rPr lang="en-US" sz="1600" dirty="0">
                <a:solidFill>
                  <a:srgbClr val="000000"/>
                </a:solidFill>
                <a:highlight>
                  <a:srgbClr val="FFFFFF"/>
                </a:highlight>
                <a:latin typeface="Consolas" panose="020B0609020204030204" pitchFamily="49" charset="0"/>
              </a:rPr>
              <a:t>&gt; {</a:t>
            </a:r>
          </a:p>
          <a:p>
            <a:r>
              <a:rPr lang="en-US" sz="1600" dirty="0">
                <a:solidFill>
                  <a:srgbClr val="000000"/>
                </a:solidFill>
                <a:highlight>
                  <a:srgbClr val="FFFFFF"/>
                </a:highlight>
                <a:latin typeface="Consolas" panose="020B0609020204030204" pitchFamily="49" charset="0"/>
              </a:rPr>
              <a:t>            Id = </a:t>
            </a:r>
            <a:r>
              <a:rPr lang="en-US" sz="1600" dirty="0" err="1">
                <a:solidFill>
                  <a:srgbClr val="000000"/>
                </a:solidFill>
                <a:highlight>
                  <a:srgbClr val="FFFFFF"/>
                </a:highlight>
                <a:latin typeface="Consolas" panose="020B0609020204030204" pitchFamily="49" charset="0"/>
              </a:rPr>
              <a:t>record.ClientProductCode</a:t>
            </a:r>
            <a:r>
              <a:rPr lang="en-US" sz="1600" dirty="0">
                <a:solidFill>
                  <a:srgbClr val="000000"/>
                </a:solidFill>
                <a:highlight>
                  <a:srgbClr val="FFFFFF"/>
                </a:highlight>
                <a:latin typeface="Consolas" panose="020B0609020204030204" pitchFamily="49" charset="0"/>
              </a:rPr>
              <a:t>,</a:t>
            </a:r>
          </a:p>
          <a:p>
            <a:r>
              <a:rPr lang="en-US" sz="1600" dirty="0">
                <a:solidFill>
                  <a:srgbClr val="000000"/>
                </a:solidFill>
                <a:highlight>
                  <a:srgbClr val="FFFFFF"/>
                </a:highlight>
                <a:latin typeface="Consolas" panose="020B0609020204030204" pitchFamily="49" charset="0"/>
              </a:rPr>
              <a:t>            Content = </a:t>
            </a:r>
            <a:r>
              <a:rPr lang="en-US" sz="1600" dirty="0">
                <a:solidFill>
                  <a:srgbClr val="0000FF"/>
                </a:solidFill>
                <a:highlight>
                  <a:srgbClr val="FFFFFF"/>
                </a:highlight>
                <a:latin typeface="Consolas" panose="020B0609020204030204" pitchFamily="49" charset="0"/>
              </a:rPr>
              <a:t>new</a:t>
            </a:r>
            <a:r>
              <a:rPr lang="en-US" sz="1600" dirty="0">
                <a:solidFill>
                  <a:srgbClr val="000000"/>
                </a:solidFill>
                <a:highlight>
                  <a:srgbClr val="FFFFFF"/>
                </a:highlight>
                <a:latin typeface="Consolas" panose="020B0609020204030204" pitchFamily="49" charset="0"/>
              </a:rPr>
              <a:t> {</a:t>
            </a:r>
          </a:p>
          <a:p>
            <a:r>
              <a:rPr lang="en-US" sz="1600" dirty="0">
                <a:solidFill>
                  <a:srgbClr val="000000"/>
                </a:solidFill>
                <a:highlight>
                  <a:srgbClr val="FFFFFF"/>
                </a:highlight>
                <a:latin typeface="Consolas" panose="020B0609020204030204" pitchFamily="49" charset="0"/>
              </a:rPr>
              <a:t>                </a:t>
            </a:r>
            <a:r>
              <a:rPr lang="en-US" sz="1600" dirty="0" err="1">
                <a:solidFill>
                  <a:srgbClr val="000000"/>
                </a:solidFill>
                <a:highlight>
                  <a:srgbClr val="FFFFFF"/>
                </a:highlight>
                <a:latin typeface="Consolas" panose="020B0609020204030204" pitchFamily="49" charset="0"/>
              </a:rPr>
              <a:t>record.Title</a:t>
            </a:r>
            <a:r>
              <a:rPr lang="en-US" sz="1600" dirty="0">
                <a:solidFill>
                  <a:srgbClr val="000000"/>
                </a:solidFill>
                <a:highlight>
                  <a:srgbClr val="FFFFFF"/>
                </a:highlight>
                <a:latin typeface="Consolas" panose="020B0609020204030204" pitchFamily="49" charset="0"/>
              </a:rPr>
              <a:t>,</a:t>
            </a:r>
          </a:p>
          <a:p>
            <a:r>
              <a:rPr lang="en-US" sz="1600" dirty="0">
                <a:solidFill>
                  <a:srgbClr val="000000"/>
                </a:solidFill>
                <a:highlight>
                  <a:srgbClr val="FFFFFF"/>
                </a:highlight>
                <a:latin typeface="Consolas" panose="020B0609020204030204" pitchFamily="49" charset="0"/>
              </a:rPr>
              <a:t>                </a:t>
            </a:r>
            <a:r>
              <a:rPr lang="en-US" sz="1600" dirty="0" err="1">
                <a:solidFill>
                  <a:srgbClr val="000000"/>
                </a:solidFill>
                <a:highlight>
                  <a:srgbClr val="FFFFFF"/>
                </a:highlight>
                <a:latin typeface="Consolas" panose="020B0609020204030204" pitchFamily="49" charset="0"/>
              </a:rPr>
              <a:t>record.Quantity</a:t>
            </a:r>
            <a:endParaRPr lang="en-US" sz="1600" dirty="0">
              <a:solidFill>
                <a:srgbClr val="000000"/>
              </a:solidFill>
              <a:highlight>
                <a:srgbClr val="FFFFFF"/>
              </a:highlight>
              <a:latin typeface="Consolas" panose="020B0609020204030204" pitchFamily="49" charset="0"/>
            </a:endParaRPr>
          </a:p>
          <a:p>
            <a:r>
              <a:rPr lang="en-US" sz="1600" dirty="0">
                <a:solidFill>
                  <a:srgbClr val="000000"/>
                </a:solidFill>
                <a:highlight>
                  <a:srgbClr val="FFFFFF"/>
                </a:highlight>
                <a:latin typeface="Consolas" panose="020B0609020204030204" pitchFamily="49" charset="0"/>
              </a:rPr>
              <a:t>            }</a:t>
            </a:r>
          </a:p>
          <a:p>
            <a:r>
              <a:rPr lang="en-US" sz="1600" dirty="0">
                <a:solidFill>
                  <a:srgbClr val="000000"/>
                </a:solidFill>
                <a:highlight>
                  <a:srgbClr val="FFFFFF"/>
                </a:highlight>
                <a:latin typeface="Consolas" panose="020B0609020204030204" pitchFamily="49" charset="0"/>
              </a:rPr>
              <a:t>        };</a:t>
            </a:r>
          </a:p>
          <a:p>
            <a:r>
              <a:rPr lang="en-US" sz="1600" dirty="0">
                <a:solidFill>
                  <a:srgbClr val="000000"/>
                </a:solidFill>
                <a:highlight>
                  <a:srgbClr val="FFFFFF"/>
                </a:highlight>
                <a:latin typeface="Consolas" panose="020B0609020204030204" pitchFamily="49" charset="0"/>
              </a:rPr>
              <a:t>        _</a:t>
            </a:r>
            <a:r>
              <a:rPr lang="en-US" sz="1600" dirty="0" err="1">
                <a:solidFill>
                  <a:srgbClr val="000000"/>
                </a:solidFill>
                <a:highlight>
                  <a:srgbClr val="FFFFFF"/>
                </a:highlight>
                <a:latin typeface="Consolas" panose="020B0609020204030204" pitchFamily="49" charset="0"/>
              </a:rPr>
              <a:t>bucket.Insert</a:t>
            </a:r>
            <a:r>
              <a:rPr lang="en-US" sz="1600" dirty="0">
                <a:solidFill>
                  <a:srgbClr val="000000"/>
                </a:solidFill>
                <a:highlight>
                  <a:srgbClr val="FFFFFF"/>
                </a:highlight>
                <a:latin typeface="Consolas" panose="020B0609020204030204" pitchFamily="49" charset="0"/>
              </a:rPr>
              <a:t>(document);</a:t>
            </a:r>
          </a:p>
          <a:p>
            <a:r>
              <a:rPr lang="en-US" sz="1600" dirty="0">
                <a:solidFill>
                  <a:srgbClr val="000000"/>
                </a:solidFill>
                <a:highlight>
                  <a:srgbClr val="FFFFFF"/>
                </a:highlight>
                <a:latin typeface="Consolas" panose="020B0609020204030204" pitchFamily="49" charset="0"/>
              </a:rPr>
              <a:t>        </a:t>
            </a:r>
            <a:r>
              <a:rPr lang="en-US" sz="1600" dirty="0" err="1">
                <a:solidFill>
                  <a:srgbClr val="2B91AF"/>
                </a:solidFill>
                <a:highlight>
                  <a:srgbClr val="FFFFFF"/>
                </a:highlight>
                <a:latin typeface="Consolas" panose="020B0609020204030204" pitchFamily="49" charset="0"/>
              </a:rPr>
              <a:t>Console</a:t>
            </a:r>
            <a:r>
              <a:rPr lang="en-US" sz="1600" dirty="0" err="1">
                <a:solidFill>
                  <a:srgbClr val="000000"/>
                </a:solidFill>
                <a:highlight>
                  <a:srgbClr val="FFFFFF"/>
                </a:highlight>
                <a:latin typeface="Consolas" panose="020B0609020204030204" pitchFamily="49" charset="0"/>
              </a:rPr>
              <a:t>.WriteLine</a:t>
            </a:r>
            <a:r>
              <a:rPr lang="en-US" sz="1600" dirty="0">
                <a:solidFill>
                  <a:srgbClr val="000000"/>
                </a:solidFill>
                <a:highlight>
                  <a:srgbClr val="FFFFFF"/>
                </a:highlight>
                <a:latin typeface="Consolas" panose="020B0609020204030204" pitchFamily="49" charset="0"/>
              </a:rPr>
              <a:t>(</a:t>
            </a:r>
            <a:r>
              <a:rPr lang="en-US" sz="1600" dirty="0">
                <a:solidFill>
                  <a:srgbClr val="A31515"/>
                </a:solidFill>
                <a:highlight>
                  <a:srgbClr val="FFFFFF"/>
                </a:highlight>
                <a:latin typeface="Consolas" panose="020B0609020204030204" pitchFamily="49" charset="0"/>
              </a:rPr>
              <a:t>$"Added document '</a:t>
            </a:r>
            <a:r>
              <a:rPr lang="en-US" sz="1600" dirty="0">
                <a:solidFill>
                  <a:srgbClr val="000000"/>
                </a:solidFill>
                <a:highlight>
                  <a:srgbClr val="FFFFFF"/>
                </a:highlight>
                <a:latin typeface="Consolas" panose="020B0609020204030204" pitchFamily="49" charset="0"/>
              </a:rPr>
              <a:t>{</a:t>
            </a:r>
            <a:r>
              <a:rPr lang="en-US" sz="1600" dirty="0" err="1">
                <a:solidFill>
                  <a:srgbClr val="000000"/>
                </a:solidFill>
                <a:highlight>
                  <a:srgbClr val="FFFFFF"/>
                </a:highlight>
                <a:latin typeface="Consolas" panose="020B0609020204030204" pitchFamily="49" charset="0"/>
              </a:rPr>
              <a:t>record.ClientProductCode</a:t>
            </a:r>
            <a:r>
              <a:rPr lang="en-US" sz="1600" dirty="0">
                <a:solidFill>
                  <a:srgbClr val="000000"/>
                </a:solidFill>
                <a:highlight>
                  <a:srgbClr val="FFFFFF"/>
                </a:highlight>
                <a:latin typeface="Consolas" panose="020B0609020204030204" pitchFamily="49" charset="0"/>
              </a:rPr>
              <a:t>}</a:t>
            </a:r>
            <a:r>
              <a:rPr lang="en-US" sz="1600" dirty="0">
                <a:solidFill>
                  <a:srgbClr val="A31515"/>
                </a:solidFill>
                <a:highlight>
                  <a:srgbClr val="FFFFFF"/>
                </a:highlight>
                <a:latin typeface="Consolas" panose="020B0609020204030204" pitchFamily="49" charset="0"/>
              </a:rPr>
              <a:t>'"</a:t>
            </a:r>
            <a:r>
              <a:rPr lang="en-US" sz="1600" dirty="0">
                <a:solidFill>
                  <a:srgbClr val="000000"/>
                </a:solidFill>
                <a:highlight>
                  <a:srgbClr val="FFFFFF"/>
                </a:highlight>
                <a:latin typeface="Consolas" panose="020B0609020204030204" pitchFamily="49" charset="0"/>
              </a:rPr>
              <a:t>);</a:t>
            </a:r>
          </a:p>
          <a:p>
            <a:r>
              <a:rPr lang="en-US" sz="1600" dirty="0">
                <a:solidFill>
                  <a:srgbClr val="000000"/>
                </a:solidFill>
                <a:highlight>
                  <a:srgbClr val="FFFFFF"/>
                </a:highlight>
                <a:latin typeface="Consolas" panose="020B0609020204030204" pitchFamily="49" charset="0"/>
              </a:rPr>
              <a:t>    }</a:t>
            </a:r>
          </a:p>
          <a:p>
            <a:r>
              <a:rPr lang="en-US" sz="1600" dirty="0">
                <a:solidFill>
                  <a:srgbClr val="000000"/>
                </a:solidFill>
                <a:highlight>
                  <a:srgbClr val="FFFFFF"/>
                </a:highlight>
                <a:latin typeface="Consolas" panose="020B0609020204030204" pitchFamily="49" charset="0"/>
              </a:rPr>
              <a:t>}</a:t>
            </a:r>
            <a:endParaRPr lang="en-US" sz="4000" dirty="0"/>
          </a:p>
        </p:txBody>
      </p:sp>
    </p:spTree>
    <p:extLst>
      <p:ext uri="{BB962C8B-B14F-4D97-AF65-F5344CB8AC3E}">
        <p14:creationId xmlns:p14="http://schemas.microsoft.com/office/powerpoint/2010/main" val="256681639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123516" y="0"/>
            <a:ext cx="6896967" cy="5143500"/>
          </a:xfrm>
          <a:prstGeom prst="rect">
            <a:avLst/>
          </a:prstGeom>
        </p:spPr>
      </p:pic>
    </p:spTree>
    <p:extLst>
      <p:ext uri="{BB962C8B-B14F-4D97-AF65-F5344CB8AC3E}">
        <p14:creationId xmlns:p14="http://schemas.microsoft.com/office/powerpoint/2010/main" val="397568706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Rectangle 5"/>
          <p:cNvSpPr/>
          <p:nvPr/>
        </p:nvSpPr>
        <p:spPr>
          <a:xfrm>
            <a:off x="377371" y="1132895"/>
            <a:ext cx="8505372" cy="2246769"/>
          </a:xfrm>
          <a:prstGeom prst="rect">
            <a:avLst/>
          </a:prstGeom>
        </p:spPr>
        <p:txBody>
          <a:bodyPr wrap="square">
            <a:spAutoFit/>
          </a:bodyPr>
          <a:lstStyle/>
          <a:p>
            <a:r>
              <a:rPr lang="en-US" sz="2000" dirty="0">
                <a:solidFill>
                  <a:srgbClr val="0000FF"/>
                </a:solidFill>
                <a:highlight>
                  <a:srgbClr val="FFFFFF"/>
                </a:highlight>
                <a:latin typeface="Consolas" panose="020B0609020204030204" pitchFamily="49" charset="0"/>
              </a:rPr>
              <a:t>private</a:t>
            </a:r>
            <a:r>
              <a:rPr lang="en-US" sz="2000" dirty="0">
                <a:solidFill>
                  <a:srgbClr val="000000"/>
                </a:solidFill>
                <a:highlight>
                  <a:srgbClr val="FFFFFF"/>
                </a:highlight>
                <a:latin typeface="Consolas" panose="020B0609020204030204" pitchFamily="49" charset="0"/>
              </a:rPr>
              <a:t> </a:t>
            </a:r>
            <a:r>
              <a:rPr lang="en-US" sz="2000" dirty="0">
                <a:solidFill>
                  <a:srgbClr val="0000FF"/>
                </a:solidFill>
                <a:highlight>
                  <a:srgbClr val="FFFFFF"/>
                </a:highlight>
                <a:latin typeface="Consolas" panose="020B0609020204030204" pitchFamily="49" charset="0"/>
              </a:rPr>
              <a:t>static</a:t>
            </a:r>
            <a:r>
              <a:rPr lang="en-US" sz="2000" dirty="0">
                <a:solidFill>
                  <a:srgbClr val="000000"/>
                </a:solidFill>
                <a:highlight>
                  <a:srgbClr val="FFFFFF"/>
                </a:highlight>
                <a:latin typeface="Consolas" panose="020B0609020204030204" pitchFamily="49" charset="0"/>
              </a:rPr>
              <a:t> </a:t>
            </a:r>
            <a:r>
              <a:rPr lang="en-US" sz="2000" dirty="0">
                <a:solidFill>
                  <a:srgbClr val="0000FF"/>
                </a:solidFill>
                <a:highlight>
                  <a:srgbClr val="FFFFFF"/>
                </a:highlight>
                <a:latin typeface="Consolas" panose="020B0609020204030204" pitchFamily="49" charset="0"/>
              </a:rPr>
              <a:t>void</a:t>
            </a:r>
            <a:r>
              <a:rPr lang="en-US" sz="2000" dirty="0">
                <a:solidFill>
                  <a:srgbClr val="000000"/>
                </a:solidFill>
                <a:highlight>
                  <a:srgbClr val="FFFFFF"/>
                </a:highlight>
                <a:latin typeface="Consolas" panose="020B0609020204030204" pitchFamily="49" charset="0"/>
              </a:rPr>
              <a:t> </a:t>
            </a:r>
            <a:r>
              <a:rPr lang="en-US" sz="2000" dirty="0" err="1">
                <a:solidFill>
                  <a:srgbClr val="000000"/>
                </a:solidFill>
                <a:highlight>
                  <a:srgbClr val="FFFFFF"/>
                </a:highlight>
                <a:latin typeface="Consolas" panose="020B0609020204030204" pitchFamily="49" charset="0"/>
              </a:rPr>
              <a:t>GetDocument</a:t>
            </a:r>
            <a:r>
              <a:rPr lang="en-US" sz="2000" dirty="0">
                <a:solidFill>
                  <a:srgbClr val="000000"/>
                </a:solidFill>
                <a:highlight>
                  <a:srgbClr val="FFFFFF"/>
                </a:highlight>
                <a:latin typeface="Consolas" panose="020B0609020204030204" pitchFamily="49" charset="0"/>
              </a:rPr>
              <a:t>()</a:t>
            </a:r>
          </a:p>
          <a:p>
            <a:r>
              <a:rPr lang="en-US" sz="2000" dirty="0">
                <a:solidFill>
                  <a:srgbClr val="000000"/>
                </a:solidFill>
                <a:highlight>
                  <a:srgbClr val="FFFFFF"/>
                </a:highlight>
                <a:latin typeface="Consolas" panose="020B0609020204030204" pitchFamily="49" charset="0"/>
              </a:rPr>
              <a:t>{</a:t>
            </a:r>
          </a:p>
          <a:p>
            <a:r>
              <a:rPr lang="en-US" sz="2000" dirty="0">
                <a:solidFill>
                  <a:srgbClr val="000000"/>
                </a:solidFill>
                <a:highlight>
                  <a:srgbClr val="FFFFFF"/>
                </a:highlight>
                <a:latin typeface="Consolas" panose="020B0609020204030204" pitchFamily="49" charset="0"/>
              </a:rPr>
              <a:t>    </a:t>
            </a:r>
            <a:r>
              <a:rPr lang="en-US" sz="2000" dirty="0" err="1">
                <a:solidFill>
                  <a:srgbClr val="0000FF"/>
                </a:solidFill>
                <a:highlight>
                  <a:srgbClr val="FFFFFF"/>
                </a:highlight>
                <a:latin typeface="Consolas" panose="020B0609020204030204" pitchFamily="49" charset="0"/>
              </a:rPr>
              <a:t>var</a:t>
            </a:r>
            <a:r>
              <a:rPr lang="en-US" sz="2000" dirty="0">
                <a:solidFill>
                  <a:srgbClr val="000000"/>
                </a:solidFill>
                <a:highlight>
                  <a:srgbClr val="FFFFFF"/>
                </a:highlight>
                <a:latin typeface="Consolas" panose="020B0609020204030204" pitchFamily="49" charset="0"/>
              </a:rPr>
              <a:t> doc = _</a:t>
            </a:r>
            <a:r>
              <a:rPr lang="en-US" sz="2000" dirty="0" err="1">
                <a:solidFill>
                  <a:srgbClr val="000000"/>
                </a:solidFill>
                <a:highlight>
                  <a:srgbClr val="FFFFFF"/>
                </a:highlight>
                <a:latin typeface="Consolas" panose="020B0609020204030204" pitchFamily="49" charset="0"/>
              </a:rPr>
              <a:t>bucket.Get</a:t>
            </a:r>
            <a:r>
              <a:rPr lang="en-US" sz="2000" dirty="0">
                <a:solidFill>
                  <a:srgbClr val="000000"/>
                </a:solidFill>
                <a:highlight>
                  <a:srgbClr val="FFFFFF"/>
                </a:highlight>
                <a:latin typeface="Consolas" panose="020B0609020204030204" pitchFamily="49" charset="0"/>
              </a:rPr>
              <a:t>&lt;</a:t>
            </a:r>
            <a:r>
              <a:rPr lang="en-US" sz="2000" dirty="0">
                <a:solidFill>
                  <a:srgbClr val="0000FF"/>
                </a:solidFill>
                <a:highlight>
                  <a:srgbClr val="FFFFFF"/>
                </a:highlight>
                <a:latin typeface="Consolas" panose="020B0609020204030204" pitchFamily="49" charset="0"/>
              </a:rPr>
              <a:t>dynamic</a:t>
            </a:r>
            <a:r>
              <a:rPr lang="en-US" sz="2000" dirty="0">
                <a:solidFill>
                  <a:srgbClr val="000000"/>
                </a:solidFill>
                <a:highlight>
                  <a:srgbClr val="FFFFFF"/>
                </a:highlight>
                <a:latin typeface="Consolas" panose="020B0609020204030204" pitchFamily="49" charset="0"/>
              </a:rPr>
              <a:t>&gt;(</a:t>
            </a:r>
            <a:r>
              <a:rPr lang="en-US" sz="2000" dirty="0">
                <a:solidFill>
                  <a:srgbClr val="A31515"/>
                </a:solidFill>
                <a:highlight>
                  <a:srgbClr val="FFFFFF"/>
                </a:highlight>
                <a:latin typeface="Consolas" panose="020B0609020204030204" pitchFamily="49" charset="0"/>
              </a:rPr>
              <a:t>"</a:t>
            </a:r>
            <a:r>
              <a:rPr lang="en-US" sz="2000" dirty="0" err="1">
                <a:solidFill>
                  <a:srgbClr val="A31515"/>
                </a:solidFill>
                <a:highlight>
                  <a:srgbClr val="FFFFFF"/>
                </a:highlight>
                <a:latin typeface="Consolas" panose="020B0609020204030204" pitchFamily="49" charset="0"/>
              </a:rPr>
              <a:t>StickerCBLogo</a:t>
            </a:r>
            <a:r>
              <a:rPr lang="en-US" sz="2000" dirty="0">
                <a:solidFill>
                  <a:srgbClr val="A31515"/>
                </a:solidFill>
                <a:highlight>
                  <a:srgbClr val="FFFFFF"/>
                </a:highlight>
                <a:latin typeface="Consolas" panose="020B0609020204030204" pitchFamily="49" charset="0"/>
              </a:rPr>
              <a:t>"</a:t>
            </a:r>
            <a:r>
              <a:rPr lang="en-US" sz="2000" dirty="0">
                <a:solidFill>
                  <a:srgbClr val="000000"/>
                </a:solidFill>
                <a:highlight>
                  <a:srgbClr val="FFFFFF"/>
                </a:highlight>
                <a:latin typeface="Consolas" panose="020B0609020204030204" pitchFamily="49" charset="0"/>
              </a:rPr>
              <a:t>);</a:t>
            </a:r>
          </a:p>
          <a:p>
            <a:r>
              <a:rPr lang="en-US" sz="2000" dirty="0">
                <a:solidFill>
                  <a:srgbClr val="000000"/>
                </a:solidFill>
                <a:highlight>
                  <a:srgbClr val="FFFFFF"/>
                </a:highlight>
                <a:latin typeface="Consolas" panose="020B0609020204030204" pitchFamily="49" charset="0"/>
              </a:rPr>
              <a:t>    </a:t>
            </a:r>
            <a:r>
              <a:rPr lang="en-US" sz="2000" dirty="0" err="1">
                <a:solidFill>
                  <a:srgbClr val="2B91AF"/>
                </a:solidFill>
                <a:highlight>
                  <a:srgbClr val="FFFFFF"/>
                </a:highlight>
                <a:latin typeface="Consolas" panose="020B0609020204030204" pitchFamily="49" charset="0"/>
              </a:rPr>
              <a:t>Console</a:t>
            </a:r>
            <a:r>
              <a:rPr lang="en-US" sz="2000" dirty="0" err="1">
                <a:solidFill>
                  <a:srgbClr val="000000"/>
                </a:solidFill>
                <a:highlight>
                  <a:srgbClr val="FFFFFF"/>
                </a:highlight>
                <a:latin typeface="Consolas" panose="020B0609020204030204" pitchFamily="49" charset="0"/>
              </a:rPr>
              <a:t>.WriteLine</a:t>
            </a:r>
            <a:r>
              <a:rPr lang="en-US" sz="2000" dirty="0">
                <a:solidFill>
                  <a:srgbClr val="000000"/>
                </a:solidFill>
                <a:highlight>
                  <a:srgbClr val="FFFFFF"/>
                </a:highlight>
                <a:latin typeface="Consolas" panose="020B0609020204030204" pitchFamily="49" charset="0"/>
              </a:rPr>
              <a:t>(</a:t>
            </a:r>
            <a:r>
              <a:rPr lang="en-US" sz="2000" dirty="0">
                <a:solidFill>
                  <a:srgbClr val="A31515"/>
                </a:solidFill>
                <a:highlight>
                  <a:srgbClr val="FFFFFF"/>
                </a:highlight>
                <a:latin typeface="Consolas" panose="020B0609020204030204" pitchFamily="49" charset="0"/>
              </a:rPr>
              <a:t>$"Document Key: </a:t>
            </a:r>
            <a:r>
              <a:rPr lang="en-US" sz="2000" dirty="0">
                <a:solidFill>
                  <a:srgbClr val="000000"/>
                </a:solidFill>
                <a:highlight>
                  <a:srgbClr val="FFFFFF"/>
                </a:highlight>
                <a:latin typeface="Consolas" panose="020B0609020204030204" pitchFamily="49" charset="0"/>
              </a:rPr>
              <a:t>{</a:t>
            </a:r>
            <a:r>
              <a:rPr lang="en-US" sz="2000" dirty="0" err="1">
                <a:solidFill>
                  <a:srgbClr val="000000"/>
                </a:solidFill>
                <a:highlight>
                  <a:srgbClr val="FFFFFF"/>
                </a:highlight>
                <a:latin typeface="Consolas" panose="020B0609020204030204" pitchFamily="49" charset="0"/>
              </a:rPr>
              <a:t>doc.Id</a:t>
            </a:r>
            <a:r>
              <a:rPr lang="en-US" sz="2000" dirty="0">
                <a:solidFill>
                  <a:srgbClr val="000000"/>
                </a:solidFill>
                <a:highlight>
                  <a:srgbClr val="FFFFFF"/>
                </a:highlight>
                <a:latin typeface="Consolas" panose="020B0609020204030204" pitchFamily="49" charset="0"/>
              </a:rPr>
              <a:t>}</a:t>
            </a:r>
            <a:r>
              <a:rPr lang="en-US" sz="2000" dirty="0">
                <a:solidFill>
                  <a:srgbClr val="A31515"/>
                </a:solidFill>
                <a:highlight>
                  <a:srgbClr val="FFFFFF"/>
                </a:highlight>
                <a:latin typeface="Consolas" panose="020B0609020204030204" pitchFamily="49" charset="0"/>
              </a:rPr>
              <a:t>"</a:t>
            </a:r>
            <a:r>
              <a:rPr lang="en-US" sz="2000" dirty="0">
                <a:solidFill>
                  <a:srgbClr val="000000"/>
                </a:solidFill>
                <a:highlight>
                  <a:srgbClr val="FFFFFF"/>
                </a:highlight>
                <a:latin typeface="Consolas" panose="020B0609020204030204" pitchFamily="49" charset="0"/>
              </a:rPr>
              <a:t>);</a:t>
            </a:r>
          </a:p>
          <a:p>
            <a:r>
              <a:rPr lang="en-US" sz="2000" dirty="0">
                <a:solidFill>
                  <a:srgbClr val="000000"/>
                </a:solidFill>
                <a:highlight>
                  <a:srgbClr val="FFFFFF"/>
                </a:highlight>
                <a:latin typeface="Consolas" panose="020B0609020204030204" pitchFamily="49" charset="0"/>
              </a:rPr>
              <a:t>    </a:t>
            </a:r>
            <a:r>
              <a:rPr lang="en-US" sz="2000" dirty="0" err="1">
                <a:solidFill>
                  <a:srgbClr val="2B91AF"/>
                </a:solidFill>
                <a:highlight>
                  <a:srgbClr val="FFFFFF"/>
                </a:highlight>
                <a:latin typeface="Consolas" panose="020B0609020204030204" pitchFamily="49" charset="0"/>
              </a:rPr>
              <a:t>Console</a:t>
            </a:r>
            <a:r>
              <a:rPr lang="en-US" sz="2000" dirty="0" err="1">
                <a:solidFill>
                  <a:srgbClr val="000000"/>
                </a:solidFill>
                <a:highlight>
                  <a:srgbClr val="FFFFFF"/>
                </a:highlight>
                <a:latin typeface="Consolas" panose="020B0609020204030204" pitchFamily="49" charset="0"/>
              </a:rPr>
              <a:t>.WriteLine</a:t>
            </a:r>
            <a:r>
              <a:rPr lang="en-US" sz="2000" dirty="0">
                <a:solidFill>
                  <a:srgbClr val="000000"/>
                </a:solidFill>
                <a:highlight>
                  <a:srgbClr val="FFFFFF"/>
                </a:highlight>
                <a:latin typeface="Consolas" panose="020B0609020204030204" pitchFamily="49" charset="0"/>
              </a:rPr>
              <a:t>(</a:t>
            </a:r>
            <a:r>
              <a:rPr lang="en-US" sz="2000" dirty="0">
                <a:solidFill>
                  <a:srgbClr val="A31515"/>
                </a:solidFill>
                <a:highlight>
                  <a:srgbClr val="FFFFFF"/>
                </a:highlight>
                <a:latin typeface="Consolas" panose="020B0609020204030204" pitchFamily="49" charset="0"/>
              </a:rPr>
              <a:t>$"Title: </a:t>
            </a:r>
            <a:r>
              <a:rPr lang="en-US" sz="2000" dirty="0">
                <a:solidFill>
                  <a:srgbClr val="000000"/>
                </a:solidFill>
                <a:highlight>
                  <a:srgbClr val="FFFFFF"/>
                </a:highlight>
                <a:latin typeface="Consolas" panose="020B0609020204030204" pitchFamily="49" charset="0"/>
              </a:rPr>
              <a:t>{</a:t>
            </a:r>
            <a:r>
              <a:rPr lang="en-US" sz="2000" dirty="0" err="1">
                <a:solidFill>
                  <a:srgbClr val="000000"/>
                </a:solidFill>
                <a:highlight>
                  <a:srgbClr val="FFFFFF"/>
                </a:highlight>
                <a:latin typeface="Consolas" panose="020B0609020204030204" pitchFamily="49" charset="0"/>
              </a:rPr>
              <a:t>doc.Value.title</a:t>
            </a:r>
            <a:r>
              <a:rPr lang="en-US" sz="2000" dirty="0">
                <a:solidFill>
                  <a:srgbClr val="000000"/>
                </a:solidFill>
                <a:highlight>
                  <a:srgbClr val="FFFFFF"/>
                </a:highlight>
                <a:latin typeface="Consolas" panose="020B0609020204030204" pitchFamily="49" charset="0"/>
              </a:rPr>
              <a:t>}</a:t>
            </a:r>
            <a:r>
              <a:rPr lang="en-US" sz="2000" dirty="0">
                <a:solidFill>
                  <a:srgbClr val="A31515"/>
                </a:solidFill>
                <a:highlight>
                  <a:srgbClr val="FFFFFF"/>
                </a:highlight>
                <a:latin typeface="Consolas" panose="020B0609020204030204" pitchFamily="49" charset="0"/>
              </a:rPr>
              <a:t>"</a:t>
            </a:r>
            <a:r>
              <a:rPr lang="en-US" sz="2000" dirty="0">
                <a:solidFill>
                  <a:srgbClr val="000000"/>
                </a:solidFill>
                <a:highlight>
                  <a:srgbClr val="FFFFFF"/>
                </a:highlight>
                <a:latin typeface="Consolas" panose="020B0609020204030204" pitchFamily="49" charset="0"/>
              </a:rPr>
              <a:t>);</a:t>
            </a:r>
          </a:p>
          <a:p>
            <a:r>
              <a:rPr lang="en-US" sz="2000" dirty="0">
                <a:solidFill>
                  <a:srgbClr val="000000"/>
                </a:solidFill>
                <a:highlight>
                  <a:srgbClr val="FFFFFF"/>
                </a:highlight>
                <a:latin typeface="Consolas" panose="020B0609020204030204" pitchFamily="49" charset="0"/>
              </a:rPr>
              <a:t>    </a:t>
            </a:r>
            <a:r>
              <a:rPr lang="en-US" sz="2000" dirty="0" err="1">
                <a:solidFill>
                  <a:srgbClr val="2B91AF"/>
                </a:solidFill>
                <a:highlight>
                  <a:srgbClr val="FFFFFF"/>
                </a:highlight>
                <a:latin typeface="Consolas" panose="020B0609020204030204" pitchFamily="49" charset="0"/>
              </a:rPr>
              <a:t>Console</a:t>
            </a:r>
            <a:r>
              <a:rPr lang="en-US" sz="2000" dirty="0" err="1">
                <a:solidFill>
                  <a:srgbClr val="000000"/>
                </a:solidFill>
                <a:highlight>
                  <a:srgbClr val="FFFFFF"/>
                </a:highlight>
                <a:latin typeface="Consolas" panose="020B0609020204030204" pitchFamily="49" charset="0"/>
              </a:rPr>
              <a:t>.WriteLine</a:t>
            </a:r>
            <a:r>
              <a:rPr lang="en-US" sz="2000" dirty="0">
                <a:solidFill>
                  <a:srgbClr val="000000"/>
                </a:solidFill>
                <a:highlight>
                  <a:srgbClr val="FFFFFF"/>
                </a:highlight>
                <a:latin typeface="Consolas" panose="020B0609020204030204" pitchFamily="49" charset="0"/>
              </a:rPr>
              <a:t>(</a:t>
            </a:r>
            <a:r>
              <a:rPr lang="en-US" sz="2000" dirty="0">
                <a:solidFill>
                  <a:srgbClr val="A31515"/>
                </a:solidFill>
                <a:highlight>
                  <a:srgbClr val="FFFFFF"/>
                </a:highlight>
                <a:latin typeface="Consolas" panose="020B0609020204030204" pitchFamily="49" charset="0"/>
              </a:rPr>
              <a:t>$"Quantity: </a:t>
            </a:r>
            <a:r>
              <a:rPr lang="en-US" sz="2000" dirty="0">
                <a:solidFill>
                  <a:srgbClr val="000000"/>
                </a:solidFill>
                <a:highlight>
                  <a:srgbClr val="FFFFFF"/>
                </a:highlight>
                <a:latin typeface="Consolas" panose="020B0609020204030204" pitchFamily="49" charset="0"/>
              </a:rPr>
              <a:t>{</a:t>
            </a:r>
            <a:r>
              <a:rPr lang="en-US" sz="2000" dirty="0" err="1">
                <a:solidFill>
                  <a:srgbClr val="000000"/>
                </a:solidFill>
                <a:highlight>
                  <a:srgbClr val="FFFFFF"/>
                </a:highlight>
                <a:latin typeface="Consolas" panose="020B0609020204030204" pitchFamily="49" charset="0"/>
              </a:rPr>
              <a:t>doc.Value.quantity</a:t>
            </a:r>
            <a:r>
              <a:rPr lang="en-US" sz="2000" dirty="0">
                <a:solidFill>
                  <a:srgbClr val="000000"/>
                </a:solidFill>
                <a:highlight>
                  <a:srgbClr val="FFFFFF"/>
                </a:highlight>
                <a:latin typeface="Consolas" panose="020B0609020204030204" pitchFamily="49" charset="0"/>
              </a:rPr>
              <a:t>}</a:t>
            </a:r>
            <a:r>
              <a:rPr lang="en-US" sz="2000" dirty="0">
                <a:solidFill>
                  <a:srgbClr val="A31515"/>
                </a:solidFill>
                <a:highlight>
                  <a:srgbClr val="FFFFFF"/>
                </a:highlight>
                <a:latin typeface="Consolas" panose="020B0609020204030204" pitchFamily="49" charset="0"/>
              </a:rPr>
              <a:t>"</a:t>
            </a:r>
            <a:r>
              <a:rPr lang="en-US" sz="2000" dirty="0">
                <a:solidFill>
                  <a:srgbClr val="000000"/>
                </a:solidFill>
                <a:highlight>
                  <a:srgbClr val="FFFFFF"/>
                </a:highlight>
                <a:latin typeface="Consolas" panose="020B0609020204030204" pitchFamily="49" charset="0"/>
              </a:rPr>
              <a:t>);</a:t>
            </a:r>
          </a:p>
          <a:p>
            <a:r>
              <a:rPr lang="en-US" sz="2000" dirty="0">
                <a:solidFill>
                  <a:srgbClr val="000000"/>
                </a:solidFill>
                <a:highlight>
                  <a:srgbClr val="FFFFFF"/>
                </a:highlight>
                <a:latin typeface="Consolas" panose="020B0609020204030204" pitchFamily="49" charset="0"/>
              </a:rPr>
              <a:t>}</a:t>
            </a:r>
            <a:endParaRPr lang="en-US" sz="4800" dirty="0"/>
          </a:p>
        </p:txBody>
      </p:sp>
    </p:spTree>
    <p:extLst>
      <p:ext uri="{BB962C8B-B14F-4D97-AF65-F5344CB8AC3E}">
        <p14:creationId xmlns:p14="http://schemas.microsoft.com/office/powerpoint/2010/main" val="129548187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542362" y="766230"/>
            <a:ext cx="7808536" cy="3239713"/>
          </a:xfrm>
          <a:prstGeom prst="rect">
            <a:avLst/>
          </a:prstGeom>
        </p:spPr>
      </p:pic>
    </p:spTree>
    <p:extLst>
      <p:ext uri="{BB962C8B-B14F-4D97-AF65-F5344CB8AC3E}">
        <p14:creationId xmlns:p14="http://schemas.microsoft.com/office/powerpoint/2010/main" val="171161275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Typical Document Database Core Operations</a:t>
            </a:r>
          </a:p>
        </p:txBody>
      </p:sp>
      <p:sp>
        <p:nvSpPr>
          <p:cNvPr id="3" name="Content Placeholder 2"/>
          <p:cNvSpPr>
            <a:spLocks noGrp="1"/>
          </p:cNvSpPr>
          <p:nvPr>
            <p:ph idx="1"/>
          </p:nvPr>
        </p:nvSpPr>
        <p:spPr>
          <a:xfrm>
            <a:off x="457200" y="685799"/>
            <a:ext cx="8007739" cy="3915229"/>
          </a:xfrm>
        </p:spPr>
        <p:txBody>
          <a:bodyPr/>
          <a:lstStyle/>
          <a:p>
            <a:pPr marL="342900" indent="-342900">
              <a:buFont typeface="Arial" panose="020B0604020202020204" pitchFamily="34" charset="0"/>
              <a:buChar char="•"/>
            </a:pPr>
            <a:r>
              <a:rPr lang="en-US" sz="3200" dirty="0" err="1"/>
              <a:t>Upsert</a:t>
            </a:r>
            <a:r>
              <a:rPr lang="en-US" sz="3200" dirty="0"/>
              <a:t> (aka set)</a:t>
            </a:r>
          </a:p>
          <a:p>
            <a:pPr marL="573088" lvl="1" indent="-342900">
              <a:buFont typeface="Arial" panose="020B0604020202020204" pitchFamily="34" charset="0"/>
              <a:buChar char="•"/>
            </a:pPr>
            <a:r>
              <a:rPr lang="en-US" sz="2400" dirty="0"/>
              <a:t>Inserts document if key doesn’t exist, replaces otherwise</a:t>
            </a:r>
          </a:p>
          <a:p>
            <a:pPr marL="342900" indent="-342900">
              <a:buFont typeface="Arial" panose="020B0604020202020204" pitchFamily="34" charset="0"/>
              <a:buChar char="•"/>
            </a:pPr>
            <a:r>
              <a:rPr lang="en-US" sz="3200" dirty="0"/>
              <a:t>Insert (aka add)</a:t>
            </a:r>
          </a:p>
          <a:p>
            <a:pPr marL="573088" lvl="1" indent="-342900">
              <a:buFont typeface="Arial" panose="020B0604020202020204" pitchFamily="34" charset="0"/>
              <a:buChar char="•"/>
            </a:pPr>
            <a:r>
              <a:rPr lang="en-US" sz="2400" dirty="0"/>
              <a:t>Inserts document, error if it already exists</a:t>
            </a:r>
          </a:p>
          <a:p>
            <a:pPr marL="342900" indent="-342900">
              <a:buFont typeface="Arial" panose="020B0604020202020204" pitchFamily="34" charset="0"/>
              <a:buChar char="•"/>
            </a:pPr>
            <a:r>
              <a:rPr lang="en-US" sz="3200" dirty="0"/>
              <a:t>Update (aka replace)</a:t>
            </a:r>
          </a:p>
          <a:p>
            <a:pPr marL="573088" lvl="1" indent="-342900">
              <a:buFont typeface="Arial" panose="020B0604020202020204" pitchFamily="34" charset="0"/>
              <a:buChar char="•"/>
            </a:pPr>
            <a:r>
              <a:rPr lang="en-US" sz="2400" dirty="0"/>
              <a:t>Updates document, error if it doesn’t exist</a:t>
            </a:r>
          </a:p>
          <a:p>
            <a:pPr marL="342900" indent="-342900">
              <a:buFont typeface="Arial" panose="020B0604020202020204" pitchFamily="34" charset="0"/>
              <a:buChar char="•"/>
            </a:pPr>
            <a:r>
              <a:rPr lang="en-US" sz="3200" dirty="0"/>
              <a:t>Delete</a:t>
            </a:r>
          </a:p>
          <a:p>
            <a:pPr marL="342900" indent="-342900">
              <a:buFont typeface="Arial" panose="020B0604020202020204" pitchFamily="34" charset="0"/>
              <a:buChar char="•"/>
            </a:pPr>
            <a:r>
              <a:rPr lang="en-US" sz="3200" dirty="0"/>
              <a:t>Get</a:t>
            </a:r>
          </a:p>
        </p:txBody>
      </p:sp>
    </p:spTree>
    <p:extLst>
      <p:ext uri="{BB962C8B-B14F-4D97-AF65-F5344CB8AC3E}">
        <p14:creationId xmlns:p14="http://schemas.microsoft.com/office/powerpoint/2010/main" val="35140778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Who am I?</a:t>
            </a:r>
          </a:p>
        </p:txBody>
      </p:sp>
      <p:sp>
        <p:nvSpPr>
          <p:cNvPr id="3" name="Content Placeholder 2"/>
          <p:cNvSpPr>
            <a:spLocks noGrp="1"/>
          </p:cNvSpPr>
          <p:nvPr>
            <p:ph idx="1"/>
          </p:nvPr>
        </p:nvSpPr>
        <p:spPr/>
        <p:txBody>
          <a:bodyPr/>
          <a:lstStyle/>
          <a:p>
            <a:pPr marL="342900" indent="-342900">
              <a:buFont typeface="Arial" charset="0"/>
              <a:buChar char="•"/>
            </a:pPr>
            <a:r>
              <a:rPr lang="en-US" dirty="0"/>
              <a:t>Matthew D. Groves</a:t>
            </a:r>
          </a:p>
          <a:p>
            <a:pPr marL="342900" indent="-342900">
              <a:buFont typeface="Arial" charset="0"/>
              <a:buChar char="•"/>
            </a:pPr>
            <a:r>
              <a:rPr lang="en-US" dirty="0"/>
              <a:t>Developer Advocate for </a:t>
            </a:r>
            <a:r>
              <a:rPr lang="en-US" dirty="0" err="1"/>
              <a:t>Couchbase</a:t>
            </a:r>
            <a:endParaRPr lang="en-US" dirty="0"/>
          </a:p>
          <a:p>
            <a:pPr marL="342900" indent="-342900">
              <a:buFont typeface="Arial" charset="0"/>
              <a:buChar char="•"/>
            </a:pPr>
            <a:r>
              <a:rPr lang="en-US" dirty="0"/>
              <a:t>@</a:t>
            </a:r>
            <a:r>
              <a:rPr lang="en-US" dirty="0" err="1"/>
              <a:t>mgroves</a:t>
            </a:r>
            <a:r>
              <a:rPr lang="en-US" dirty="0"/>
              <a:t> on Twitter</a:t>
            </a:r>
          </a:p>
          <a:p>
            <a:pPr marL="342900" indent="-342900">
              <a:buFont typeface="Arial" charset="0"/>
              <a:buChar char="•"/>
            </a:pPr>
            <a:r>
              <a:rPr lang="en-US" dirty="0"/>
              <a:t>Podcast and blog: </a:t>
            </a:r>
            <a:r>
              <a:rPr lang="en-US" dirty="0">
                <a:hlinkClick r:id="rId2"/>
              </a:rPr>
              <a:t>http://crosscuttingconcerns.com</a:t>
            </a:r>
            <a:endParaRPr lang="en-US" dirty="0"/>
          </a:p>
          <a:p>
            <a:pPr marL="342900" indent="-342900">
              <a:buFont typeface="Arial" charset="0"/>
              <a:buChar char="•"/>
            </a:pPr>
            <a:r>
              <a:rPr lang="en-US" dirty="0"/>
              <a:t>“I am not an expert, but I am an enthusiast.” – Alan Stevens</a:t>
            </a:r>
          </a:p>
          <a:p>
            <a:pPr marL="342900" indent="-342900">
              <a:buFont typeface="Arial" charset="0"/>
              <a:buChar char="•"/>
            </a:pPr>
            <a:endParaRPr lang="en-US" dirty="0"/>
          </a:p>
          <a:p>
            <a:endParaRPr lang="en-US" dirty="0"/>
          </a:p>
        </p:txBody>
      </p:sp>
      <p:pic>
        <p:nvPicPr>
          <p:cNvPr id="4" name="Picture 3"/>
          <p:cNvPicPr>
            <a:picLocks noChangeAspect="1"/>
          </p:cNvPicPr>
          <p:nvPr/>
        </p:nvPicPr>
        <p:blipFill>
          <a:blip r:embed="rId3"/>
          <a:stretch>
            <a:fillRect/>
          </a:stretch>
        </p:blipFill>
        <p:spPr>
          <a:xfrm>
            <a:off x="3561469" y="3150605"/>
            <a:ext cx="4713979" cy="1414194"/>
          </a:xfrm>
          <a:prstGeom prst="rect">
            <a:avLst/>
          </a:prstGeom>
        </p:spPr>
      </p:pic>
    </p:spTree>
    <p:extLst>
      <p:ext uri="{BB962C8B-B14F-4D97-AF65-F5344CB8AC3E}">
        <p14:creationId xmlns:p14="http://schemas.microsoft.com/office/powerpoint/2010/main" val="161134862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N1QL</a:t>
            </a:r>
          </a:p>
        </p:txBody>
      </p:sp>
      <p:sp>
        <p:nvSpPr>
          <p:cNvPr id="3" name="Content Placeholder 2"/>
          <p:cNvSpPr>
            <a:spLocks noGrp="1"/>
          </p:cNvSpPr>
          <p:nvPr>
            <p:ph idx="1"/>
          </p:nvPr>
        </p:nvSpPr>
        <p:spPr/>
        <p:txBody>
          <a:bodyPr/>
          <a:lstStyle/>
          <a:p>
            <a:r>
              <a:rPr lang="en-US" sz="2800" dirty="0">
                <a:latin typeface="Consolas" panose="020B0609020204030204" pitchFamily="49" charset="0"/>
              </a:rPr>
              <a:t>SELECT m.*</a:t>
            </a:r>
          </a:p>
          <a:p>
            <a:r>
              <a:rPr lang="en-US" sz="2800" dirty="0">
                <a:latin typeface="Consolas" panose="020B0609020204030204" pitchFamily="49" charset="0"/>
              </a:rPr>
              <a:t>FROM `default` m</a:t>
            </a:r>
          </a:p>
          <a:p>
            <a:r>
              <a:rPr lang="en-US" sz="2800" dirty="0">
                <a:latin typeface="Consolas" panose="020B0609020204030204" pitchFamily="49" charset="0"/>
              </a:rPr>
              <a:t>WHERE META(m).id = ‘</a:t>
            </a:r>
            <a:r>
              <a:rPr lang="en-US" sz="2800" dirty="0" err="1">
                <a:latin typeface="Consolas" panose="020B0609020204030204" pitchFamily="49" charset="0"/>
              </a:rPr>
              <a:t>StickerCBLogo</a:t>
            </a:r>
            <a:r>
              <a:rPr lang="en-US" sz="2800" dirty="0">
                <a:latin typeface="Consolas" panose="020B0609020204030204" pitchFamily="49" charset="0"/>
              </a:rPr>
              <a:t>’</a:t>
            </a:r>
          </a:p>
          <a:p>
            <a:endParaRPr lang="en-US" sz="2800" dirty="0">
              <a:latin typeface="Consolas" panose="020B0609020204030204" pitchFamily="49" charset="0"/>
            </a:endParaRPr>
          </a:p>
          <a:p>
            <a:r>
              <a:rPr lang="en-US" sz="2800" dirty="0">
                <a:latin typeface="Consolas" panose="020B0609020204030204" pitchFamily="49" charset="0"/>
              </a:rPr>
              <a:t>SELECT m.*</a:t>
            </a:r>
          </a:p>
          <a:p>
            <a:r>
              <a:rPr lang="en-US" sz="2800" dirty="0">
                <a:latin typeface="Consolas" panose="020B0609020204030204" pitchFamily="49" charset="0"/>
              </a:rPr>
              <a:t>FROM `default` m</a:t>
            </a:r>
          </a:p>
          <a:p>
            <a:r>
              <a:rPr lang="en-US" sz="2800" dirty="0">
                <a:latin typeface="Consolas" panose="020B0609020204030204" pitchFamily="49" charset="0"/>
              </a:rPr>
              <a:t>WHERE </a:t>
            </a:r>
            <a:r>
              <a:rPr lang="en-US" sz="2800" dirty="0" err="1">
                <a:latin typeface="Consolas" panose="020B0609020204030204" pitchFamily="49" charset="0"/>
              </a:rPr>
              <a:t>m.quantity</a:t>
            </a:r>
            <a:r>
              <a:rPr lang="en-US" sz="2800" dirty="0">
                <a:latin typeface="Consolas" panose="020B0609020204030204" pitchFamily="49" charset="0"/>
              </a:rPr>
              <a:t> &gt; 10</a:t>
            </a:r>
          </a:p>
        </p:txBody>
      </p:sp>
    </p:spTree>
    <p:extLst>
      <p:ext uri="{BB962C8B-B14F-4D97-AF65-F5344CB8AC3E}">
        <p14:creationId xmlns:p14="http://schemas.microsoft.com/office/powerpoint/2010/main" val="151808580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596571"/>
            <a:ext cx="8007739" cy="2106329"/>
          </a:xfrm>
        </p:spPr>
        <p:txBody>
          <a:bodyPr/>
          <a:lstStyle/>
          <a:p>
            <a:r>
              <a:rPr lang="en-US" sz="3200" dirty="0"/>
              <a:t>Great for Dev</a:t>
            </a:r>
          </a:p>
          <a:p>
            <a:r>
              <a:rPr lang="en-US" sz="3200" dirty="0"/>
              <a:t>Scales Easily</a:t>
            </a:r>
          </a:p>
          <a:p>
            <a:r>
              <a:rPr lang="en-US" sz="3200" dirty="0"/>
              <a:t>Consistently Fast</a:t>
            </a:r>
          </a:p>
          <a:p>
            <a:r>
              <a:rPr lang="en-US" sz="3200" dirty="0"/>
              <a:t>SQL for NoSQL</a:t>
            </a:r>
          </a:p>
        </p:txBody>
      </p:sp>
      <p:pic>
        <p:nvPicPr>
          <p:cNvPr id="4" name="Picture 8" descr="https://www.drupal.org/files/project-images/couchbasecicularlogoformarketing.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5463" y="0"/>
            <a:ext cx="5468651" cy="19921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130975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335046" y="0"/>
            <a:ext cx="6473907" cy="5143500"/>
          </a:xfrm>
          <a:prstGeom prst="rect">
            <a:avLst/>
          </a:prstGeom>
        </p:spPr>
      </p:pic>
      <p:pic>
        <p:nvPicPr>
          <p:cNvPr id="5" name="Picture 4"/>
          <p:cNvPicPr>
            <a:picLocks noChangeAspect="1"/>
          </p:cNvPicPr>
          <p:nvPr/>
        </p:nvPicPr>
        <p:blipFill>
          <a:blip r:embed="rId4">
            <a:clrChange>
              <a:clrFrom>
                <a:srgbClr val="FFFFFF"/>
              </a:clrFrom>
              <a:clrTo>
                <a:srgbClr val="FFFFFF">
                  <a:alpha val="0"/>
                </a:srgbClr>
              </a:clrTo>
            </a:clrChange>
          </a:blip>
          <a:stretch>
            <a:fillRect/>
          </a:stretch>
        </p:blipFill>
        <p:spPr>
          <a:xfrm>
            <a:off x="1354" y="0"/>
            <a:ext cx="9141292" cy="5143500"/>
          </a:xfrm>
          <a:prstGeom prst="rect">
            <a:avLst/>
          </a:prstGeom>
        </p:spPr>
      </p:pic>
    </p:spTree>
    <p:extLst>
      <p:ext uri="{BB962C8B-B14F-4D97-AF65-F5344CB8AC3E}">
        <p14:creationId xmlns:p14="http://schemas.microsoft.com/office/powerpoint/2010/main" val="258708985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cases for Document Databases</a:t>
            </a:r>
          </a:p>
        </p:txBody>
      </p:sp>
      <p:sp>
        <p:nvSpPr>
          <p:cNvPr id="3" name="Content Placeholder 2"/>
          <p:cNvSpPr>
            <a:spLocks noGrp="1"/>
          </p:cNvSpPr>
          <p:nvPr>
            <p:ph idx="1"/>
          </p:nvPr>
        </p:nvSpPr>
        <p:spPr>
          <a:xfrm>
            <a:off x="457200" y="685799"/>
            <a:ext cx="8453718" cy="3718859"/>
          </a:xfrm>
        </p:spPr>
        <p:txBody>
          <a:bodyPr/>
          <a:lstStyle/>
          <a:p>
            <a:pPr marL="342900" indent="-342900">
              <a:buFont typeface="Arial" panose="020B0604020202020204" pitchFamily="34" charset="0"/>
              <a:buChar char="•"/>
            </a:pPr>
            <a:r>
              <a:rPr lang="en-US" sz="4000" dirty="0"/>
              <a:t>User profiles</a:t>
            </a:r>
          </a:p>
          <a:p>
            <a:pPr marL="342900" indent="-342900">
              <a:buFont typeface="Arial" panose="020B0604020202020204" pitchFamily="34" charset="0"/>
              <a:buChar char="•"/>
            </a:pPr>
            <a:r>
              <a:rPr lang="en-US" sz="4000" dirty="0"/>
              <a:t>Session stores</a:t>
            </a:r>
          </a:p>
          <a:p>
            <a:pPr marL="342900" indent="-342900">
              <a:buFont typeface="Arial" panose="020B0604020202020204" pitchFamily="34" charset="0"/>
              <a:buChar char="•"/>
            </a:pPr>
            <a:r>
              <a:rPr lang="en-US" sz="4000" dirty="0"/>
              <a:t>Content management</a:t>
            </a:r>
          </a:p>
          <a:p>
            <a:pPr marL="342900" indent="-342900">
              <a:buFont typeface="Arial" panose="020B0604020202020204" pitchFamily="34" charset="0"/>
              <a:buChar char="•"/>
            </a:pPr>
            <a:r>
              <a:rPr lang="en-US" sz="4000" dirty="0"/>
              <a:t>Others:</a:t>
            </a:r>
          </a:p>
          <a:p>
            <a:r>
              <a:rPr lang="en-US" sz="3200" dirty="0">
                <a:hlinkClick r:id="rId2"/>
              </a:rPr>
              <a:t>http://info.couchbase.com/15Q1TopTenUC.html</a:t>
            </a:r>
            <a:endParaRPr lang="en-US" sz="2800" dirty="0"/>
          </a:p>
          <a:p>
            <a:pPr marL="342900" indent="-342900">
              <a:buFont typeface="Arial" panose="020B0604020202020204" pitchFamily="34" charset="0"/>
              <a:buChar char="•"/>
            </a:pPr>
            <a:endParaRPr lang="en-US" sz="4000" dirty="0"/>
          </a:p>
        </p:txBody>
      </p:sp>
    </p:spTree>
    <p:extLst>
      <p:ext uri="{BB962C8B-B14F-4D97-AF65-F5344CB8AC3E}">
        <p14:creationId xmlns:p14="http://schemas.microsoft.com/office/powerpoint/2010/main" val="71840452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Key/Value Database</a:t>
            </a:r>
          </a:p>
        </p:txBody>
      </p:sp>
      <p:pic>
        <p:nvPicPr>
          <p:cNvPr id="1026" name="Picture 2" descr="File:KeyValu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05288" y="1385433"/>
            <a:ext cx="4494713" cy="3041424"/>
          </a:xfrm>
          <a:prstGeom prst="rect">
            <a:avLst/>
          </a:prstGeom>
          <a:noFill/>
          <a:scene3d>
            <a:camera prst="isometricLeftDown"/>
            <a:lightRig rig="threePt" dir="t"/>
          </a:scene3d>
          <a:sp3d>
            <a:bevelT/>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6335984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64" name="Picture 16" descr="http://insidebigdata.com/wp-content/uploads/2014/10/aerospike_logo.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61050" y="2489621"/>
            <a:ext cx="1911741" cy="191174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8" descr="https://www.drupal.org/files/project-images/couchbasecicularlogoformarketing.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97986" y="-97313"/>
            <a:ext cx="5197732" cy="1893459"/>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https://c2a32ff18d23c8f567f0-e44b0df73868b5d567b1e58e01681d15.ssl.cf5.rackcdn.com/2013-04-29-speed-up-with-redis/redis_logo-41cc2befccdae12420292ee1feda5ed9.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2641808"/>
            <a:ext cx="2745664" cy="231776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basho.com/wp-content/uploads/2015/06/riak-kv.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05216" y="1361680"/>
            <a:ext cx="3920081" cy="3920081"/>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ttps://r.va.gg/presentations/sf.nodebase.meetup/leveldb-theme/leveldb.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11236" y="217714"/>
            <a:ext cx="1316037" cy="1316038"/>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http://www.oracle.com/ocom/groups/public/@otn/documents/digitalasset/2858134.gif"/>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654931" y="4194855"/>
            <a:ext cx="1190625" cy="571501"/>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Tokyo Cabinet"/>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663063" y="1875638"/>
            <a:ext cx="1566537" cy="574397"/>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http://2.bp.blogspot.com/-aDLEtia8W78/Ujsk10dJ_uI/AAAAAAAAW1w/rwBe_gawopE/s1600/DynamoDB_Logo.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732330" y="1393989"/>
            <a:ext cx="3964522" cy="1387583"/>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http://hazelcast.com/wp-content/uploads/2014/03/HazelcastLogo-Blue_Dark_Vertical_500w.pn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729441" y="3987199"/>
            <a:ext cx="1155516" cy="9868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5573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2054"/>
                                        </p:tgtEl>
                                      </p:cBhvr>
                                    </p:animEffect>
                                    <p:set>
                                      <p:cBhvr>
                                        <p:cTn id="7" dur="1" fill="hold">
                                          <p:stCondLst>
                                            <p:cond delay="499"/>
                                          </p:stCondLst>
                                        </p:cTn>
                                        <p:tgtEl>
                                          <p:spTgt spid="2054"/>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2064"/>
                                        </p:tgtEl>
                                      </p:cBhvr>
                                    </p:animEffect>
                                    <p:set>
                                      <p:cBhvr>
                                        <p:cTn id="10" dur="1" fill="hold">
                                          <p:stCondLst>
                                            <p:cond delay="499"/>
                                          </p:stCondLst>
                                        </p:cTn>
                                        <p:tgtEl>
                                          <p:spTgt spid="2064"/>
                                        </p:tgtEl>
                                        <p:attrNameLst>
                                          <p:attrName>style.visibility</p:attrName>
                                        </p:attrNameLst>
                                      </p:cBhvr>
                                      <p:to>
                                        <p:strVal val="hidden"/>
                                      </p:to>
                                    </p:set>
                                  </p:childTnLst>
                                </p:cTn>
                              </p:par>
                              <p:par>
                                <p:cTn id="11" presetID="10" presetClass="exit" presetSubtype="0" fill="hold" nodeType="withEffect">
                                  <p:stCondLst>
                                    <p:cond delay="0"/>
                                  </p:stCondLst>
                                  <p:childTnLst>
                                    <p:animEffect transition="out" filter="fade">
                                      <p:cBhvr>
                                        <p:cTn id="12" dur="500"/>
                                        <p:tgtEl>
                                          <p:spTgt spid="2056"/>
                                        </p:tgtEl>
                                      </p:cBhvr>
                                    </p:animEffect>
                                    <p:set>
                                      <p:cBhvr>
                                        <p:cTn id="13" dur="1" fill="hold">
                                          <p:stCondLst>
                                            <p:cond delay="499"/>
                                          </p:stCondLst>
                                        </p:cTn>
                                        <p:tgtEl>
                                          <p:spTgt spid="2056"/>
                                        </p:tgtEl>
                                        <p:attrNameLst>
                                          <p:attrName>style.visibility</p:attrName>
                                        </p:attrNameLst>
                                      </p:cBhvr>
                                      <p:to>
                                        <p:strVal val="hidden"/>
                                      </p:to>
                                    </p:set>
                                  </p:childTnLst>
                                </p:cTn>
                              </p:par>
                              <p:par>
                                <p:cTn id="14" presetID="10" presetClass="exit" presetSubtype="0" fill="hold" nodeType="withEffect">
                                  <p:stCondLst>
                                    <p:cond delay="0"/>
                                  </p:stCondLst>
                                  <p:childTnLst>
                                    <p:animEffect transition="out" filter="fade">
                                      <p:cBhvr>
                                        <p:cTn id="15" dur="500"/>
                                        <p:tgtEl>
                                          <p:spTgt spid="2062"/>
                                        </p:tgtEl>
                                      </p:cBhvr>
                                    </p:animEffect>
                                    <p:set>
                                      <p:cBhvr>
                                        <p:cTn id="16" dur="1" fill="hold">
                                          <p:stCondLst>
                                            <p:cond delay="499"/>
                                          </p:stCondLst>
                                        </p:cTn>
                                        <p:tgtEl>
                                          <p:spTgt spid="2062"/>
                                        </p:tgtEl>
                                        <p:attrNameLst>
                                          <p:attrName>style.visibility</p:attrName>
                                        </p:attrNameLst>
                                      </p:cBhvr>
                                      <p:to>
                                        <p:strVal val="hidden"/>
                                      </p:to>
                                    </p:set>
                                  </p:childTnLst>
                                </p:cTn>
                              </p:par>
                              <p:par>
                                <p:cTn id="17" presetID="10" presetClass="exit" presetSubtype="0" fill="hold" nodeType="withEffect">
                                  <p:stCondLst>
                                    <p:cond delay="0"/>
                                  </p:stCondLst>
                                  <p:childTnLst>
                                    <p:animEffect transition="out" filter="fade">
                                      <p:cBhvr>
                                        <p:cTn id="18" dur="500"/>
                                        <p:tgtEl>
                                          <p:spTgt spid="2058"/>
                                        </p:tgtEl>
                                      </p:cBhvr>
                                    </p:animEffect>
                                    <p:set>
                                      <p:cBhvr>
                                        <p:cTn id="19" dur="1" fill="hold">
                                          <p:stCondLst>
                                            <p:cond delay="499"/>
                                          </p:stCondLst>
                                        </p:cTn>
                                        <p:tgtEl>
                                          <p:spTgt spid="205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Key-Value Databases</a:t>
            </a:r>
          </a:p>
        </p:txBody>
      </p:sp>
      <p:sp>
        <p:nvSpPr>
          <p:cNvPr id="3" name="Content Placeholder 2"/>
          <p:cNvSpPr>
            <a:spLocks noGrp="1"/>
          </p:cNvSpPr>
          <p:nvPr>
            <p:ph idx="1"/>
          </p:nvPr>
        </p:nvSpPr>
        <p:spPr/>
        <p:txBody>
          <a:bodyPr/>
          <a:lstStyle/>
          <a:p>
            <a:r>
              <a:rPr lang="en-US" sz="4400" dirty="0"/>
              <a:t>In-memory caches</a:t>
            </a:r>
          </a:p>
          <a:p>
            <a:r>
              <a:rPr lang="en-US" sz="4400" dirty="0"/>
              <a:t>and</a:t>
            </a:r>
          </a:p>
          <a:p>
            <a:r>
              <a:rPr lang="en-US" sz="4400" dirty="0"/>
              <a:t>distributed data stores</a:t>
            </a:r>
          </a:p>
        </p:txBody>
      </p:sp>
    </p:spTree>
    <p:extLst>
      <p:ext uri="{BB962C8B-B14F-4D97-AF65-F5344CB8AC3E}">
        <p14:creationId xmlns:p14="http://schemas.microsoft.com/office/powerpoint/2010/main" val="4014448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3">
                                            <p:txEl>
                                              <p:pRg st="0" end="0"/>
                                            </p:txEl>
                                          </p:spTgt>
                                        </p:tgtEl>
                                      </p:cBhvr>
                                    </p:animEffect>
                                    <p:set>
                                      <p:cBhvr>
                                        <p:cTn id="7" dur="1" fill="hold">
                                          <p:stCondLst>
                                            <p:cond delay="499"/>
                                          </p:stCondLst>
                                        </p:cTn>
                                        <p:tgtEl>
                                          <p:spTgt spid="3">
                                            <p:txEl>
                                              <p:pRg st="0" end="0"/>
                                            </p:txEl>
                                          </p:spTgt>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3">
                                            <p:txEl>
                                              <p:pRg st="1" end="1"/>
                                            </p:txEl>
                                          </p:spTgt>
                                        </p:tgtEl>
                                      </p:cBhvr>
                                    </p:animEffect>
                                    <p:set>
                                      <p:cBhvr>
                                        <p:cTn id="10" dur="1" fill="hold">
                                          <p:stCondLst>
                                            <p:cond delay="499"/>
                                          </p:stCondLst>
                                        </p:cTn>
                                        <p:tgtEl>
                                          <p:spTgt spid="3">
                                            <p:txEl>
                                              <p:pRg st="1" end="1"/>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Doesn’t care what your data is (mostly)</a:t>
            </a:r>
          </a:p>
        </p:txBody>
      </p:sp>
      <p:graphicFrame>
        <p:nvGraphicFramePr>
          <p:cNvPr id="5" name="Table 4"/>
          <p:cNvGraphicFramePr>
            <a:graphicFrameLocks noGrp="1"/>
          </p:cNvGraphicFramePr>
          <p:nvPr>
            <p:extLst>
              <p:ext uri="{D42A27DB-BD31-4B8C-83A1-F6EECF244321}">
                <p14:modId xmlns:p14="http://schemas.microsoft.com/office/powerpoint/2010/main" val="1525581622"/>
              </p:ext>
            </p:extLst>
          </p:nvPr>
        </p:nvGraphicFramePr>
        <p:xfrm>
          <a:off x="1015998" y="1149350"/>
          <a:ext cx="7039430" cy="3321050"/>
        </p:xfrm>
        <a:graphic>
          <a:graphicData uri="http://schemas.openxmlformats.org/drawingml/2006/table">
            <a:tbl>
              <a:tblPr firstRow="1" bandRow="1">
                <a:tableStyleId>{5C22544A-7EE6-4342-B048-85BDC9FD1C3A}</a:tableStyleId>
              </a:tblPr>
              <a:tblGrid>
                <a:gridCol w="1712688">
                  <a:extLst>
                    <a:ext uri="{9D8B030D-6E8A-4147-A177-3AD203B41FA5}">
                      <a16:colId xmlns:a16="http://schemas.microsoft.com/office/drawing/2014/main" val="20000"/>
                    </a:ext>
                  </a:extLst>
                </a:gridCol>
                <a:gridCol w="5326742">
                  <a:extLst>
                    <a:ext uri="{9D8B030D-6E8A-4147-A177-3AD203B41FA5}">
                      <a16:colId xmlns:a16="http://schemas.microsoft.com/office/drawing/2014/main" val="20001"/>
                    </a:ext>
                  </a:extLst>
                </a:gridCol>
              </a:tblGrid>
              <a:tr h="664210">
                <a:tc>
                  <a:txBody>
                    <a:bodyPr/>
                    <a:lstStyle/>
                    <a:p>
                      <a:r>
                        <a:rPr lang="en-US" sz="3200" dirty="0"/>
                        <a:t>KEY1</a:t>
                      </a:r>
                    </a:p>
                  </a:txBody>
                  <a:tcPr/>
                </a:tc>
                <a:tc>
                  <a:txBody>
                    <a:bodyPr/>
                    <a:lstStyle/>
                    <a:p>
                      <a:r>
                        <a:rPr lang="en-US" sz="3200" dirty="0"/>
                        <a:t>{ type:</a:t>
                      </a:r>
                      <a:r>
                        <a:rPr lang="en-US" sz="3200" baseline="0" dirty="0"/>
                        <a:t> “</a:t>
                      </a:r>
                      <a:r>
                        <a:rPr lang="en-US" sz="3200" baseline="0" dirty="0" err="1"/>
                        <a:t>json</a:t>
                      </a:r>
                      <a:r>
                        <a:rPr lang="en-US" sz="3200" baseline="0" dirty="0"/>
                        <a:t>” }</a:t>
                      </a:r>
                      <a:endParaRPr lang="en-US" sz="3200" dirty="0"/>
                    </a:p>
                  </a:txBody>
                  <a:tcPr/>
                </a:tc>
                <a:extLst>
                  <a:ext uri="{0D108BD9-81ED-4DB2-BD59-A6C34878D82A}">
                    <a16:rowId xmlns:a16="http://schemas.microsoft.com/office/drawing/2014/main" val="10000"/>
                  </a:ext>
                </a:extLst>
              </a:tr>
              <a:tr h="664210">
                <a:tc>
                  <a:txBody>
                    <a:bodyPr/>
                    <a:lstStyle/>
                    <a:p>
                      <a:r>
                        <a:rPr lang="en-US" sz="3200" dirty="0"/>
                        <a:t>KEY2</a:t>
                      </a:r>
                    </a:p>
                  </a:txBody>
                  <a:tcPr/>
                </a:tc>
                <a:tc>
                  <a:txBody>
                    <a:bodyPr/>
                    <a:lstStyle/>
                    <a:p>
                      <a:r>
                        <a:rPr lang="en-US" sz="3200" dirty="0"/>
                        <a:t>&lt;data</a:t>
                      </a:r>
                      <a:r>
                        <a:rPr lang="en-US" sz="3200" baseline="0" dirty="0"/>
                        <a:t> type=“xml”&gt;&lt;/data&gt;</a:t>
                      </a:r>
                      <a:endParaRPr lang="en-US" sz="3200" dirty="0"/>
                    </a:p>
                  </a:txBody>
                  <a:tcPr/>
                </a:tc>
                <a:extLst>
                  <a:ext uri="{0D108BD9-81ED-4DB2-BD59-A6C34878D82A}">
                    <a16:rowId xmlns:a16="http://schemas.microsoft.com/office/drawing/2014/main" val="10001"/>
                  </a:ext>
                </a:extLst>
              </a:tr>
              <a:tr h="664210">
                <a:tc>
                  <a:txBody>
                    <a:bodyPr/>
                    <a:lstStyle/>
                    <a:p>
                      <a:r>
                        <a:rPr lang="en-US" sz="3200" dirty="0"/>
                        <a:t>KEY3</a:t>
                      </a:r>
                    </a:p>
                  </a:txBody>
                  <a:tcPr/>
                </a:tc>
                <a:tc>
                  <a:txBody>
                    <a:bodyPr/>
                    <a:lstStyle/>
                    <a:p>
                      <a:r>
                        <a:rPr lang="en-US" sz="3200" dirty="0"/>
                        <a:t>Lorem ipsum</a:t>
                      </a:r>
                    </a:p>
                  </a:txBody>
                  <a:tcPr/>
                </a:tc>
                <a:extLst>
                  <a:ext uri="{0D108BD9-81ED-4DB2-BD59-A6C34878D82A}">
                    <a16:rowId xmlns:a16="http://schemas.microsoft.com/office/drawing/2014/main" val="10002"/>
                  </a:ext>
                </a:extLst>
              </a:tr>
              <a:tr h="664210">
                <a:tc>
                  <a:txBody>
                    <a:bodyPr/>
                    <a:lstStyle/>
                    <a:p>
                      <a:r>
                        <a:rPr lang="en-US" sz="3200" dirty="0"/>
                        <a:t>…</a:t>
                      </a:r>
                    </a:p>
                  </a:txBody>
                  <a:tcPr/>
                </a:tc>
                <a:tc>
                  <a:txBody>
                    <a:bodyPr/>
                    <a:lstStyle/>
                    <a:p>
                      <a:r>
                        <a:rPr lang="en-US" sz="3200" dirty="0"/>
                        <a:t>00100101000100101</a:t>
                      </a:r>
                    </a:p>
                  </a:txBody>
                  <a:tcPr/>
                </a:tc>
                <a:extLst>
                  <a:ext uri="{0D108BD9-81ED-4DB2-BD59-A6C34878D82A}">
                    <a16:rowId xmlns:a16="http://schemas.microsoft.com/office/drawing/2014/main" val="10003"/>
                  </a:ext>
                </a:extLst>
              </a:tr>
              <a:tr h="664210">
                <a:tc>
                  <a:txBody>
                    <a:bodyPr/>
                    <a:lstStyle/>
                    <a:p>
                      <a:r>
                        <a:rPr lang="en-US" sz="3200" dirty="0"/>
                        <a:t>KEYN</a:t>
                      </a:r>
                    </a:p>
                  </a:txBody>
                  <a:tcPr/>
                </a:tc>
                <a:tc>
                  <a:txBody>
                    <a:bodyPr/>
                    <a:lstStyle/>
                    <a:p>
                      <a:endParaRPr lang="en-US" sz="3200" dirty="0"/>
                    </a:p>
                  </a:txBody>
                  <a:tcPr/>
                </a:tc>
                <a:extLst>
                  <a:ext uri="{0D108BD9-81ED-4DB2-BD59-A6C34878D82A}">
                    <a16:rowId xmlns:a16="http://schemas.microsoft.com/office/drawing/2014/main" val="10004"/>
                  </a:ext>
                </a:extLst>
              </a:tr>
            </a:tbl>
          </a:graphicData>
        </a:graphic>
      </p:graphicFrame>
      <p:sp>
        <p:nvSpPr>
          <p:cNvPr id="6" name="Rectangle 5"/>
          <p:cNvSpPr/>
          <p:nvPr/>
        </p:nvSpPr>
        <p:spPr>
          <a:xfrm>
            <a:off x="4093027" y="4820334"/>
            <a:ext cx="5842002" cy="646331"/>
          </a:xfrm>
          <a:prstGeom prst="rect">
            <a:avLst/>
          </a:prstGeom>
        </p:spPr>
        <p:txBody>
          <a:bodyPr wrap="square">
            <a:spAutoFit/>
          </a:bodyPr>
          <a:lstStyle/>
          <a:p>
            <a:r>
              <a:rPr lang="en-US" dirty="0">
                <a:hlinkClick r:id="rId3"/>
              </a:rPr>
              <a:t>https://www.flickr.com/photos/dcmot/23168680069</a:t>
            </a:r>
            <a:endParaRPr lang="en-US" dirty="0"/>
          </a:p>
          <a:p>
            <a:endParaRPr lang="en-US" dirty="0"/>
          </a:p>
        </p:txBody>
      </p:sp>
      <p:pic>
        <p:nvPicPr>
          <p:cNvPr id="7" name="Picture 6"/>
          <p:cNvPicPr>
            <a:picLocks noChangeAspect="1"/>
          </p:cNvPicPr>
          <p:nvPr/>
        </p:nvPicPr>
        <p:blipFill>
          <a:blip r:embed="rId4"/>
          <a:stretch>
            <a:fillRect/>
          </a:stretch>
        </p:blipFill>
        <p:spPr>
          <a:xfrm>
            <a:off x="2813359" y="3864980"/>
            <a:ext cx="2803670" cy="605420"/>
          </a:xfrm>
          <a:prstGeom prst="rect">
            <a:avLst/>
          </a:prstGeom>
        </p:spPr>
      </p:pic>
      <p:sp>
        <p:nvSpPr>
          <p:cNvPr id="8" name="Rectangle 7"/>
          <p:cNvSpPr/>
          <p:nvPr/>
        </p:nvSpPr>
        <p:spPr>
          <a:xfrm>
            <a:off x="2813359" y="1149350"/>
            <a:ext cx="5125955" cy="3321050"/>
          </a:xfrm>
          <a:prstGeom prst="rect">
            <a:avLst/>
          </a:prstGeom>
          <a:solidFill>
            <a:schemeClr val="accent1">
              <a:alpha val="81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23041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03943" y="1513114"/>
            <a:ext cx="8007739" cy="3394472"/>
          </a:xfrm>
        </p:spPr>
        <p:txBody>
          <a:bodyPr/>
          <a:lstStyle/>
          <a:p>
            <a:r>
              <a:rPr lang="en-US" sz="4000" dirty="0"/>
              <a:t>Buckets</a:t>
            </a:r>
          </a:p>
          <a:p>
            <a:r>
              <a:rPr lang="en-US" sz="4000" dirty="0"/>
              <a:t>Key-Value Pairs</a:t>
            </a:r>
          </a:p>
        </p:txBody>
      </p:sp>
      <p:pic>
        <p:nvPicPr>
          <p:cNvPr id="4" name="Picture 4" descr="http://basho.com/wp-content/uploads/2015/06/riak-kv.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3943" y="-1120262"/>
            <a:ext cx="3920081" cy="39200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070828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 </a:t>
            </a:r>
            <a:r>
              <a:rPr lang="en-US" dirty="0" err="1"/>
              <a:t>Riak</a:t>
            </a:r>
            <a:endParaRPr lang="en-US" dirty="0"/>
          </a:p>
        </p:txBody>
      </p:sp>
      <p:sp>
        <p:nvSpPr>
          <p:cNvPr id="5" name="Rectangle 4"/>
          <p:cNvSpPr/>
          <p:nvPr/>
        </p:nvSpPr>
        <p:spPr>
          <a:xfrm>
            <a:off x="198157" y="1135174"/>
            <a:ext cx="8945843" cy="3046988"/>
          </a:xfrm>
          <a:prstGeom prst="rect">
            <a:avLst/>
          </a:prstGeom>
        </p:spPr>
        <p:txBody>
          <a:bodyPr wrap="square">
            <a:spAutoFit/>
          </a:bodyPr>
          <a:lstStyle/>
          <a:p>
            <a:r>
              <a:rPr lang="en-US" sz="1600" dirty="0">
                <a:solidFill>
                  <a:srgbClr val="0000FF"/>
                </a:solidFill>
                <a:highlight>
                  <a:srgbClr val="FFFFFF"/>
                </a:highlight>
                <a:latin typeface="Consolas" panose="020B0609020204030204" pitchFamily="49" charset="0"/>
              </a:rPr>
              <a:t>private</a:t>
            </a:r>
            <a:r>
              <a:rPr lang="en-US" sz="1600" dirty="0">
                <a:solidFill>
                  <a:srgbClr val="000000"/>
                </a:solidFill>
                <a:highlight>
                  <a:srgbClr val="FFFFFF"/>
                </a:highlight>
                <a:latin typeface="Consolas" panose="020B0609020204030204" pitchFamily="49" charset="0"/>
              </a:rPr>
              <a:t> </a:t>
            </a:r>
            <a:r>
              <a:rPr lang="en-US" sz="1600" dirty="0">
                <a:solidFill>
                  <a:srgbClr val="0000FF"/>
                </a:solidFill>
                <a:highlight>
                  <a:srgbClr val="FFFFFF"/>
                </a:highlight>
                <a:latin typeface="Consolas" panose="020B0609020204030204" pitchFamily="49" charset="0"/>
              </a:rPr>
              <a:t>static</a:t>
            </a:r>
            <a:r>
              <a:rPr lang="en-US" sz="1600" dirty="0">
                <a:solidFill>
                  <a:srgbClr val="000000"/>
                </a:solidFill>
                <a:highlight>
                  <a:srgbClr val="FFFFFF"/>
                </a:highlight>
                <a:latin typeface="Consolas" panose="020B0609020204030204" pitchFamily="49" charset="0"/>
              </a:rPr>
              <a:t> </a:t>
            </a:r>
            <a:r>
              <a:rPr lang="en-US" sz="1600" dirty="0">
                <a:solidFill>
                  <a:srgbClr val="0000FF"/>
                </a:solidFill>
                <a:highlight>
                  <a:srgbClr val="FFFFFF"/>
                </a:highlight>
                <a:latin typeface="Consolas" panose="020B0609020204030204" pitchFamily="49" charset="0"/>
              </a:rPr>
              <a:t>void</a:t>
            </a:r>
            <a:r>
              <a:rPr lang="en-US" sz="1600" dirty="0">
                <a:solidFill>
                  <a:srgbClr val="000000"/>
                </a:solidFill>
                <a:highlight>
                  <a:srgbClr val="FFFFFF"/>
                </a:highlight>
                <a:latin typeface="Consolas" panose="020B0609020204030204" pitchFamily="49" charset="0"/>
              </a:rPr>
              <a:t> </a:t>
            </a:r>
            <a:r>
              <a:rPr lang="en-US" sz="1600" dirty="0" err="1">
                <a:solidFill>
                  <a:srgbClr val="000000"/>
                </a:solidFill>
                <a:highlight>
                  <a:srgbClr val="FFFFFF"/>
                </a:highlight>
                <a:latin typeface="Consolas" panose="020B0609020204030204" pitchFamily="49" charset="0"/>
              </a:rPr>
              <a:t>DoStuffWithRiak</a:t>
            </a:r>
            <a:r>
              <a:rPr lang="en-US" sz="1600" dirty="0">
                <a:solidFill>
                  <a:srgbClr val="000000"/>
                </a:solidFill>
                <a:highlight>
                  <a:srgbClr val="FFFFFF"/>
                </a:highlight>
                <a:latin typeface="Consolas" panose="020B0609020204030204" pitchFamily="49" charset="0"/>
              </a:rPr>
              <a:t>()</a:t>
            </a:r>
          </a:p>
          <a:p>
            <a:r>
              <a:rPr lang="en-US" sz="1600" dirty="0">
                <a:solidFill>
                  <a:srgbClr val="000000"/>
                </a:solidFill>
                <a:highlight>
                  <a:srgbClr val="FFFFFF"/>
                </a:highlight>
                <a:latin typeface="Consolas" panose="020B0609020204030204" pitchFamily="49" charset="0"/>
              </a:rPr>
              <a:t>{</a:t>
            </a:r>
          </a:p>
          <a:p>
            <a:r>
              <a:rPr lang="en-US" sz="1600" dirty="0">
                <a:solidFill>
                  <a:srgbClr val="000000"/>
                </a:solidFill>
                <a:highlight>
                  <a:srgbClr val="FFFFFF"/>
                </a:highlight>
                <a:latin typeface="Consolas" panose="020B0609020204030204" pitchFamily="49" charset="0"/>
              </a:rPr>
              <a:t>    </a:t>
            </a:r>
            <a:r>
              <a:rPr lang="en-US" sz="1600" dirty="0" err="1">
                <a:solidFill>
                  <a:srgbClr val="0000FF"/>
                </a:solidFill>
                <a:highlight>
                  <a:srgbClr val="FFFFFF"/>
                </a:highlight>
                <a:latin typeface="Consolas" panose="020B0609020204030204" pitchFamily="49" charset="0"/>
              </a:rPr>
              <a:t>var</a:t>
            </a:r>
            <a:r>
              <a:rPr lang="en-US" sz="1600" dirty="0">
                <a:solidFill>
                  <a:srgbClr val="000000"/>
                </a:solidFill>
                <a:highlight>
                  <a:srgbClr val="FFFFFF"/>
                </a:highlight>
                <a:latin typeface="Consolas" panose="020B0609020204030204" pitchFamily="49" charset="0"/>
              </a:rPr>
              <a:t> cluster = </a:t>
            </a:r>
            <a:r>
              <a:rPr lang="en-US" sz="1600" dirty="0" err="1">
                <a:solidFill>
                  <a:srgbClr val="2B91AF"/>
                </a:solidFill>
                <a:highlight>
                  <a:srgbClr val="FFFFFF"/>
                </a:highlight>
                <a:latin typeface="Consolas" panose="020B0609020204030204" pitchFamily="49" charset="0"/>
              </a:rPr>
              <a:t>RiakCluster</a:t>
            </a:r>
            <a:r>
              <a:rPr lang="en-US" sz="1600" dirty="0" err="1">
                <a:solidFill>
                  <a:srgbClr val="000000"/>
                </a:solidFill>
                <a:highlight>
                  <a:srgbClr val="FFFFFF"/>
                </a:highlight>
                <a:latin typeface="Consolas" panose="020B0609020204030204" pitchFamily="49" charset="0"/>
              </a:rPr>
              <a:t>.FromConfig</a:t>
            </a:r>
            <a:r>
              <a:rPr lang="en-US" sz="1600" dirty="0">
                <a:solidFill>
                  <a:srgbClr val="000000"/>
                </a:solidFill>
                <a:highlight>
                  <a:srgbClr val="FFFFFF"/>
                </a:highlight>
                <a:latin typeface="Consolas" panose="020B0609020204030204" pitchFamily="49" charset="0"/>
              </a:rPr>
              <a:t>(</a:t>
            </a:r>
            <a:r>
              <a:rPr lang="en-US" sz="1600" dirty="0">
                <a:solidFill>
                  <a:srgbClr val="A31515"/>
                </a:solidFill>
                <a:highlight>
                  <a:srgbClr val="FFFFFF"/>
                </a:highlight>
                <a:latin typeface="Consolas" panose="020B0609020204030204" pitchFamily="49" charset="0"/>
              </a:rPr>
              <a:t>"</a:t>
            </a:r>
            <a:r>
              <a:rPr lang="en-US" sz="1600" dirty="0" err="1">
                <a:solidFill>
                  <a:srgbClr val="A31515"/>
                </a:solidFill>
                <a:highlight>
                  <a:srgbClr val="FFFFFF"/>
                </a:highlight>
                <a:latin typeface="Consolas" panose="020B0609020204030204" pitchFamily="49" charset="0"/>
              </a:rPr>
              <a:t>riakConfig</a:t>
            </a:r>
            <a:r>
              <a:rPr lang="en-US" sz="1600" dirty="0">
                <a:solidFill>
                  <a:srgbClr val="A31515"/>
                </a:solidFill>
                <a:highlight>
                  <a:srgbClr val="FFFFFF"/>
                </a:highlight>
                <a:latin typeface="Consolas" panose="020B0609020204030204" pitchFamily="49" charset="0"/>
              </a:rPr>
              <a:t>"</a:t>
            </a:r>
            <a:r>
              <a:rPr lang="en-US" sz="1600" dirty="0">
                <a:solidFill>
                  <a:srgbClr val="000000"/>
                </a:solidFill>
                <a:highlight>
                  <a:srgbClr val="FFFFFF"/>
                </a:highlight>
                <a:latin typeface="Consolas" panose="020B0609020204030204" pitchFamily="49" charset="0"/>
              </a:rPr>
              <a:t>);</a:t>
            </a:r>
          </a:p>
          <a:p>
            <a:r>
              <a:rPr lang="en-US" sz="1600" dirty="0">
                <a:solidFill>
                  <a:srgbClr val="000000"/>
                </a:solidFill>
                <a:highlight>
                  <a:srgbClr val="FFFFFF"/>
                </a:highlight>
                <a:latin typeface="Consolas" panose="020B0609020204030204" pitchFamily="49" charset="0"/>
              </a:rPr>
              <a:t>    </a:t>
            </a:r>
            <a:r>
              <a:rPr lang="en-US" sz="1600" dirty="0" err="1">
                <a:solidFill>
                  <a:srgbClr val="0000FF"/>
                </a:solidFill>
                <a:highlight>
                  <a:srgbClr val="FFFFFF"/>
                </a:highlight>
                <a:latin typeface="Consolas" panose="020B0609020204030204" pitchFamily="49" charset="0"/>
              </a:rPr>
              <a:t>var</a:t>
            </a:r>
            <a:r>
              <a:rPr lang="en-US" sz="1600" dirty="0">
                <a:solidFill>
                  <a:srgbClr val="000000"/>
                </a:solidFill>
                <a:highlight>
                  <a:srgbClr val="FFFFFF"/>
                </a:highlight>
                <a:latin typeface="Consolas" panose="020B0609020204030204" pitchFamily="49" charset="0"/>
              </a:rPr>
              <a:t> client = </a:t>
            </a:r>
            <a:r>
              <a:rPr lang="en-US" sz="1600" dirty="0" err="1">
                <a:solidFill>
                  <a:srgbClr val="000000"/>
                </a:solidFill>
                <a:highlight>
                  <a:srgbClr val="FFFFFF"/>
                </a:highlight>
                <a:latin typeface="Consolas" panose="020B0609020204030204" pitchFamily="49" charset="0"/>
              </a:rPr>
              <a:t>cluster.CreateClient</a:t>
            </a:r>
            <a:r>
              <a:rPr lang="en-US" sz="1600" dirty="0">
                <a:solidFill>
                  <a:srgbClr val="000000"/>
                </a:solidFill>
                <a:highlight>
                  <a:srgbClr val="FFFFFF"/>
                </a:highlight>
                <a:latin typeface="Consolas" panose="020B0609020204030204" pitchFamily="49" charset="0"/>
              </a:rPr>
              <a:t>();</a:t>
            </a:r>
          </a:p>
          <a:p>
            <a:endParaRPr lang="en-US" sz="1600" dirty="0">
              <a:solidFill>
                <a:srgbClr val="000000"/>
              </a:solidFill>
              <a:highlight>
                <a:srgbClr val="FFFFFF"/>
              </a:highlight>
              <a:latin typeface="Consolas" panose="020B0609020204030204" pitchFamily="49" charset="0"/>
            </a:endParaRPr>
          </a:p>
          <a:p>
            <a:r>
              <a:rPr lang="en-US" sz="1600" dirty="0">
                <a:solidFill>
                  <a:srgbClr val="000000"/>
                </a:solidFill>
                <a:highlight>
                  <a:srgbClr val="FFFFFF"/>
                </a:highlight>
                <a:latin typeface="Consolas" panose="020B0609020204030204" pitchFamily="49" charset="0"/>
              </a:rPr>
              <a:t>    </a:t>
            </a:r>
            <a:r>
              <a:rPr lang="en-US" sz="1600" dirty="0" err="1">
                <a:solidFill>
                  <a:srgbClr val="0000FF"/>
                </a:solidFill>
                <a:highlight>
                  <a:srgbClr val="FFFFFF"/>
                </a:highlight>
                <a:latin typeface="Consolas" panose="020B0609020204030204" pitchFamily="49" charset="0"/>
              </a:rPr>
              <a:t>var</a:t>
            </a:r>
            <a:r>
              <a:rPr lang="en-US" sz="1600" dirty="0">
                <a:solidFill>
                  <a:srgbClr val="000000"/>
                </a:solidFill>
                <a:highlight>
                  <a:srgbClr val="FFFFFF"/>
                </a:highlight>
                <a:latin typeface="Consolas" panose="020B0609020204030204" pitchFamily="49" charset="0"/>
              </a:rPr>
              <a:t> actor = </a:t>
            </a:r>
            <a:r>
              <a:rPr lang="en-US" sz="1600" dirty="0">
                <a:solidFill>
                  <a:srgbClr val="0000FF"/>
                </a:solidFill>
                <a:highlight>
                  <a:srgbClr val="FFFFFF"/>
                </a:highlight>
                <a:latin typeface="Consolas" panose="020B0609020204030204" pitchFamily="49" charset="0"/>
              </a:rPr>
              <a:t>new</a:t>
            </a:r>
            <a:r>
              <a:rPr lang="en-US" sz="1600" dirty="0">
                <a:solidFill>
                  <a:srgbClr val="000000"/>
                </a:solidFill>
                <a:highlight>
                  <a:srgbClr val="FFFFFF"/>
                </a:highlight>
                <a:latin typeface="Consolas" panose="020B0609020204030204" pitchFamily="49" charset="0"/>
              </a:rPr>
              <a:t> </a:t>
            </a:r>
            <a:r>
              <a:rPr lang="en-US" sz="1600" dirty="0" err="1">
                <a:solidFill>
                  <a:srgbClr val="2B91AF"/>
                </a:solidFill>
                <a:highlight>
                  <a:srgbClr val="FFFFFF"/>
                </a:highlight>
                <a:latin typeface="Consolas" panose="020B0609020204030204" pitchFamily="49" charset="0"/>
              </a:rPr>
              <a:t>RiakObject</a:t>
            </a:r>
            <a:r>
              <a:rPr lang="en-US" sz="1600" dirty="0">
                <a:solidFill>
                  <a:srgbClr val="000000"/>
                </a:solidFill>
                <a:highlight>
                  <a:srgbClr val="FFFFFF"/>
                </a:highlight>
                <a:latin typeface="Consolas" panose="020B0609020204030204" pitchFamily="49" charset="0"/>
              </a:rPr>
              <a:t>(</a:t>
            </a:r>
            <a:r>
              <a:rPr lang="en-US" sz="1600" dirty="0">
                <a:solidFill>
                  <a:srgbClr val="A31515"/>
                </a:solidFill>
                <a:highlight>
                  <a:srgbClr val="FFFFFF"/>
                </a:highlight>
                <a:latin typeface="Consolas" panose="020B0609020204030204" pitchFamily="49" charset="0"/>
              </a:rPr>
              <a:t>"actors"</a:t>
            </a:r>
            <a:r>
              <a:rPr lang="en-US" sz="1600" dirty="0">
                <a:solidFill>
                  <a:srgbClr val="000000"/>
                </a:solidFill>
                <a:highlight>
                  <a:srgbClr val="FFFFFF"/>
                </a:highlight>
                <a:latin typeface="Consolas" panose="020B0609020204030204" pitchFamily="49" charset="0"/>
              </a:rPr>
              <a:t>, </a:t>
            </a:r>
            <a:r>
              <a:rPr lang="en-US" sz="1600" dirty="0">
                <a:solidFill>
                  <a:srgbClr val="A31515"/>
                </a:solidFill>
                <a:highlight>
                  <a:srgbClr val="FFFFFF"/>
                </a:highlight>
                <a:latin typeface="Consolas" panose="020B0609020204030204" pitchFamily="49" charset="0"/>
              </a:rPr>
              <a:t>"James </a:t>
            </a:r>
            <a:r>
              <a:rPr lang="en-US" sz="1600" dirty="0" err="1">
                <a:solidFill>
                  <a:srgbClr val="A31515"/>
                </a:solidFill>
                <a:highlight>
                  <a:srgbClr val="FFFFFF"/>
                </a:highlight>
                <a:latin typeface="Consolas" panose="020B0609020204030204" pitchFamily="49" charset="0"/>
              </a:rPr>
              <a:t>Bond"</a:t>
            </a:r>
            <a:r>
              <a:rPr lang="en-US" sz="1600" dirty="0" err="1">
                <a:solidFill>
                  <a:srgbClr val="000000"/>
                </a:solidFill>
                <a:highlight>
                  <a:srgbClr val="FFFFFF"/>
                </a:highlight>
                <a:latin typeface="Consolas" panose="020B0609020204030204" pitchFamily="49" charset="0"/>
              </a:rPr>
              <a:t>,</a:t>
            </a:r>
            <a:r>
              <a:rPr lang="en-US" sz="1600" dirty="0" err="1">
                <a:solidFill>
                  <a:srgbClr val="A31515"/>
                </a:solidFill>
                <a:highlight>
                  <a:srgbClr val="FFFFFF"/>
                </a:highlight>
                <a:latin typeface="Consolas" panose="020B0609020204030204" pitchFamily="49" charset="0"/>
              </a:rPr>
              <a:t>"Sean</a:t>
            </a:r>
            <a:r>
              <a:rPr lang="en-US" sz="1600" dirty="0">
                <a:solidFill>
                  <a:srgbClr val="A31515"/>
                </a:solidFill>
                <a:highlight>
                  <a:srgbClr val="FFFFFF"/>
                </a:highlight>
                <a:latin typeface="Consolas" panose="020B0609020204030204" pitchFamily="49" charset="0"/>
              </a:rPr>
              <a:t> Connery"</a:t>
            </a:r>
            <a:r>
              <a:rPr lang="en-US" sz="1600" dirty="0">
                <a:solidFill>
                  <a:srgbClr val="000000"/>
                </a:solidFill>
                <a:highlight>
                  <a:srgbClr val="FFFFFF"/>
                </a:highlight>
                <a:latin typeface="Consolas" panose="020B0609020204030204" pitchFamily="49" charset="0"/>
              </a:rPr>
              <a:t>);</a:t>
            </a:r>
          </a:p>
          <a:p>
            <a:r>
              <a:rPr lang="en-US" sz="1600" dirty="0">
                <a:solidFill>
                  <a:srgbClr val="000000"/>
                </a:solidFill>
                <a:highlight>
                  <a:srgbClr val="FFFFFF"/>
                </a:highlight>
                <a:latin typeface="Consolas" panose="020B0609020204030204" pitchFamily="49" charset="0"/>
              </a:rPr>
              <a:t>    </a:t>
            </a:r>
            <a:r>
              <a:rPr lang="en-US" sz="1600" dirty="0" err="1">
                <a:solidFill>
                  <a:srgbClr val="000000"/>
                </a:solidFill>
                <a:highlight>
                  <a:srgbClr val="FFFFFF"/>
                </a:highlight>
                <a:latin typeface="Consolas" panose="020B0609020204030204" pitchFamily="49" charset="0"/>
              </a:rPr>
              <a:t>client.Put</a:t>
            </a:r>
            <a:r>
              <a:rPr lang="en-US" sz="1600" dirty="0">
                <a:solidFill>
                  <a:srgbClr val="000000"/>
                </a:solidFill>
                <a:highlight>
                  <a:srgbClr val="FFFFFF"/>
                </a:highlight>
                <a:latin typeface="Consolas" panose="020B0609020204030204" pitchFamily="49" charset="0"/>
              </a:rPr>
              <a:t>(actor);</a:t>
            </a:r>
          </a:p>
          <a:p>
            <a:endParaRPr lang="en-US" sz="1600" dirty="0">
              <a:solidFill>
                <a:srgbClr val="000000"/>
              </a:solidFill>
              <a:highlight>
                <a:srgbClr val="FFFFFF"/>
              </a:highlight>
              <a:latin typeface="Consolas" panose="020B0609020204030204" pitchFamily="49" charset="0"/>
            </a:endParaRPr>
          </a:p>
          <a:p>
            <a:r>
              <a:rPr lang="en-US" sz="1600" dirty="0">
                <a:solidFill>
                  <a:srgbClr val="000000"/>
                </a:solidFill>
                <a:highlight>
                  <a:srgbClr val="FFFFFF"/>
                </a:highlight>
                <a:latin typeface="Consolas" panose="020B0609020204030204" pitchFamily="49" charset="0"/>
              </a:rPr>
              <a:t>    </a:t>
            </a:r>
            <a:r>
              <a:rPr lang="en-US" sz="1600" dirty="0" err="1">
                <a:solidFill>
                  <a:srgbClr val="0000FF"/>
                </a:solidFill>
                <a:highlight>
                  <a:srgbClr val="FFFFFF"/>
                </a:highlight>
                <a:latin typeface="Consolas" panose="020B0609020204030204" pitchFamily="49" charset="0"/>
              </a:rPr>
              <a:t>var</a:t>
            </a:r>
            <a:r>
              <a:rPr lang="en-US" sz="1600" dirty="0">
                <a:solidFill>
                  <a:srgbClr val="000000"/>
                </a:solidFill>
                <a:highlight>
                  <a:srgbClr val="FFFFFF"/>
                </a:highlight>
                <a:latin typeface="Consolas" panose="020B0609020204030204" pitchFamily="49" charset="0"/>
              </a:rPr>
              <a:t> </a:t>
            </a:r>
            <a:r>
              <a:rPr lang="en-US" sz="1600" dirty="0" err="1">
                <a:solidFill>
                  <a:srgbClr val="000000"/>
                </a:solidFill>
                <a:highlight>
                  <a:srgbClr val="FFFFFF"/>
                </a:highlight>
                <a:latin typeface="Consolas" panose="020B0609020204030204" pitchFamily="49" charset="0"/>
              </a:rPr>
              <a:t>actorBackOut</a:t>
            </a:r>
            <a:r>
              <a:rPr lang="en-US" sz="1600" dirty="0">
                <a:solidFill>
                  <a:srgbClr val="000000"/>
                </a:solidFill>
                <a:highlight>
                  <a:srgbClr val="FFFFFF"/>
                </a:highlight>
                <a:latin typeface="Consolas" panose="020B0609020204030204" pitchFamily="49" charset="0"/>
              </a:rPr>
              <a:t> = </a:t>
            </a:r>
            <a:r>
              <a:rPr lang="en-US" sz="1600" dirty="0" err="1">
                <a:solidFill>
                  <a:srgbClr val="000000"/>
                </a:solidFill>
                <a:highlight>
                  <a:srgbClr val="FFFFFF"/>
                </a:highlight>
                <a:latin typeface="Consolas" panose="020B0609020204030204" pitchFamily="49" charset="0"/>
              </a:rPr>
              <a:t>client.Get</a:t>
            </a:r>
            <a:r>
              <a:rPr lang="en-US" sz="1600" dirty="0">
                <a:solidFill>
                  <a:srgbClr val="000000"/>
                </a:solidFill>
                <a:highlight>
                  <a:srgbClr val="FFFFFF"/>
                </a:highlight>
                <a:latin typeface="Consolas" panose="020B0609020204030204" pitchFamily="49" charset="0"/>
              </a:rPr>
              <a:t>(</a:t>
            </a:r>
            <a:r>
              <a:rPr lang="en-US" sz="1600" dirty="0">
                <a:solidFill>
                  <a:srgbClr val="A31515"/>
                </a:solidFill>
                <a:highlight>
                  <a:srgbClr val="FFFFFF"/>
                </a:highlight>
                <a:latin typeface="Consolas" panose="020B0609020204030204" pitchFamily="49" charset="0"/>
              </a:rPr>
              <a:t>"actors"</a:t>
            </a:r>
            <a:r>
              <a:rPr lang="en-US" sz="1600" dirty="0">
                <a:solidFill>
                  <a:srgbClr val="000000"/>
                </a:solidFill>
                <a:highlight>
                  <a:srgbClr val="FFFFFF"/>
                </a:highlight>
                <a:latin typeface="Consolas" panose="020B0609020204030204" pitchFamily="49" charset="0"/>
              </a:rPr>
              <a:t>, </a:t>
            </a:r>
            <a:r>
              <a:rPr lang="en-US" sz="1600" dirty="0">
                <a:solidFill>
                  <a:srgbClr val="A31515"/>
                </a:solidFill>
                <a:highlight>
                  <a:srgbClr val="FFFFFF"/>
                </a:highlight>
                <a:latin typeface="Consolas" panose="020B0609020204030204" pitchFamily="49" charset="0"/>
              </a:rPr>
              <a:t>"James Bond"</a:t>
            </a:r>
            <a:r>
              <a:rPr lang="en-US" sz="1600" dirty="0">
                <a:solidFill>
                  <a:srgbClr val="000000"/>
                </a:solidFill>
                <a:highlight>
                  <a:srgbClr val="FFFFFF"/>
                </a:highlight>
                <a:latin typeface="Consolas" panose="020B0609020204030204" pitchFamily="49" charset="0"/>
              </a:rPr>
              <a:t>);</a:t>
            </a:r>
          </a:p>
          <a:p>
            <a:r>
              <a:rPr lang="en-US" sz="1600" dirty="0">
                <a:solidFill>
                  <a:srgbClr val="000000"/>
                </a:solidFill>
                <a:highlight>
                  <a:srgbClr val="FFFFFF"/>
                </a:highlight>
                <a:latin typeface="Consolas" panose="020B0609020204030204" pitchFamily="49" charset="0"/>
              </a:rPr>
              <a:t>    </a:t>
            </a:r>
            <a:r>
              <a:rPr lang="en-US" sz="1600" dirty="0" err="1">
                <a:solidFill>
                  <a:srgbClr val="0000FF"/>
                </a:solidFill>
                <a:highlight>
                  <a:srgbClr val="FFFFFF"/>
                </a:highlight>
                <a:latin typeface="Consolas" panose="020B0609020204030204" pitchFamily="49" charset="0"/>
              </a:rPr>
              <a:t>var</a:t>
            </a:r>
            <a:r>
              <a:rPr lang="en-US" sz="1600" dirty="0">
                <a:solidFill>
                  <a:srgbClr val="000000"/>
                </a:solidFill>
                <a:highlight>
                  <a:srgbClr val="FFFFFF"/>
                </a:highlight>
                <a:latin typeface="Consolas" panose="020B0609020204030204" pitchFamily="49" charset="0"/>
              </a:rPr>
              <a:t> </a:t>
            </a:r>
            <a:r>
              <a:rPr lang="en-US" sz="1600" dirty="0" err="1">
                <a:solidFill>
                  <a:srgbClr val="000000"/>
                </a:solidFill>
                <a:highlight>
                  <a:srgbClr val="FFFFFF"/>
                </a:highlight>
                <a:latin typeface="Consolas" panose="020B0609020204030204" pitchFamily="49" charset="0"/>
              </a:rPr>
              <a:t>str</a:t>
            </a:r>
            <a:r>
              <a:rPr lang="en-US" sz="1600" dirty="0">
                <a:solidFill>
                  <a:srgbClr val="000000"/>
                </a:solidFill>
                <a:highlight>
                  <a:srgbClr val="FFFFFF"/>
                </a:highlight>
                <a:latin typeface="Consolas" panose="020B0609020204030204" pitchFamily="49" charset="0"/>
              </a:rPr>
              <a:t> = System.Text.</a:t>
            </a:r>
            <a:r>
              <a:rPr lang="en-US" sz="1600" dirty="0">
                <a:solidFill>
                  <a:srgbClr val="2B91AF"/>
                </a:solidFill>
                <a:highlight>
                  <a:srgbClr val="FFFFFF"/>
                </a:highlight>
                <a:latin typeface="Consolas" panose="020B0609020204030204" pitchFamily="49" charset="0"/>
              </a:rPr>
              <a:t>Encoding</a:t>
            </a:r>
            <a:r>
              <a:rPr lang="en-US" sz="1600" dirty="0">
                <a:solidFill>
                  <a:srgbClr val="000000"/>
                </a:solidFill>
                <a:highlight>
                  <a:srgbClr val="FFFFFF"/>
                </a:highlight>
                <a:latin typeface="Consolas" panose="020B0609020204030204" pitchFamily="49" charset="0"/>
              </a:rPr>
              <a:t>.UTF8.GetString(</a:t>
            </a:r>
            <a:r>
              <a:rPr lang="en-US" sz="1600" dirty="0" err="1">
                <a:solidFill>
                  <a:srgbClr val="000000"/>
                </a:solidFill>
                <a:highlight>
                  <a:srgbClr val="FFFFFF"/>
                </a:highlight>
                <a:latin typeface="Consolas" panose="020B0609020204030204" pitchFamily="49" charset="0"/>
              </a:rPr>
              <a:t>actorBackOut.Value.Value</a:t>
            </a:r>
            <a:r>
              <a:rPr lang="en-US" sz="1600" dirty="0">
                <a:solidFill>
                  <a:srgbClr val="000000"/>
                </a:solidFill>
                <a:highlight>
                  <a:srgbClr val="FFFFFF"/>
                </a:highlight>
                <a:latin typeface="Consolas" panose="020B0609020204030204" pitchFamily="49" charset="0"/>
              </a:rPr>
              <a:t>);</a:t>
            </a:r>
          </a:p>
          <a:p>
            <a:r>
              <a:rPr lang="en-US" sz="1600" dirty="0">
                <a:solidFill>
                  <a:srgbClr val="000000"/>
                </a:solidFill>
                <a:highlight>
                  <a:srgbClr val="FFFFFF"/>
                </a:highlight>
                <a:latin typeface="Consolas" panose="020B0609020204030204" pitchFamily="49" charset="0"/>
              </a:rPr>
              <a:t>    </a:t>
            </a:r>
            <a:r>
              <a:rPr lang="en-US" sz="1600" dirty="0" err="1">
                <a:solidFill>
                  <a:srgbClr val="2B91AF"/>
                </a:solidFill>
                <a:highlight>
                  <a:srgbClr val="FFFFFF"/>
                </a:highlight>
                <a:latin typeface="Consolas" panose="020B0609020204030204" pitchFamily="49" charset="0"/>
              </a:rPr>
              <a:t>Console</a:t>
            </a:r>
            <a:r>
              <a:rPr lang="en-US" sz="1600" dirty="0" err="1">
                <a:solidFill>
                  <a:srgbClr val="000000"/>
                </a:solidFill>
                <a:highlight>
                  <a:srgbClr val="FFFFFF"/>
                </a:highlight>
                <a:latin typeface="Consolas" panose="020B0609020204030204" pitchFamily="49" charset="0"/>
              </a:rPr>
              <a:t>.WriteLine</a:t>
            </a:r>
            <a:r>
              <a:rPr lang="en-US" sz="1600" dirty="0">
                <a:solidFill>
                  <a:srgbClr val="000000"/>
                </a:solidFill>
                <a:highlight>
                  <a:srgbClr val="FFFFFF"/>
                </a:highlight>
                <a:latin typeface="Consolas" panose="020B0609020204030204" pitchFamily="49" charset="0"/>
              </a:rPr>
              <a:t>(</a:t>
            </a:r>
            <a:r>
              <a:rPr lang="en-US" sz="1600" dirty="0">
                <a:solidFill>
                  <a:srgbClr val="A31515"/>
                </a:solidFill>
                <a:highlight>
                  <a:srgbClr val="FFFFFF"/>
                </a:highlight>
                <a:latin typeface="Consolas" panose="020B0609020204030204" pitchFamily="49" charset="0"/>
              </a:rPr>
              <a:t>$"Value: </a:t>
            </a:r>
            <a:r>
              <a:rPr lang="en-US" sz="1600" dirty="0">
                <a:solidFill>
                  <a:srgbClr val="000000"/>
                </a:solidFill>
                <a:highlight>
                  <a:srgbClr val="FFFFFF"/>
                </a:highlight>
                <a:latin typeface="Consolas" panose="020B0609020204030204" pitchFamily="49" charset="0"/>
              </a:rPr>
              <a:t>{</a:t>
            </a:r>
            <a:r>
              <a:rPr lang="en-US" sz="1600" dirty="0" err="1">
                <a:solidFill>
                  <a:srgbClr val="000000"/>
                </a:solidFill>
                <a:highlight>
                  <a:srgbClr val="FFFFFF"/>
                </a:highlight>
                <a:latin typeface="Consolas" panose="020B0609020204030204" pitchFamily="49" charset="0"/>
              </a:rPr>
              <a:t>str</a:t>
            </a:r>
            <a:r>
              <a:rPr lang="en-US" sz="1600" dirty="0">
                <a:solidFill>
                  <a:srgbClr val="000000"/>
                </a:solidFill>
                <a:highlight>
                  <a:srgbClr val="FFFFFF"/>
                </a:highlight>
                <a:latin typeface="Consolas" panose="020B0609020204030204" pitchFamily="49" charset="0"/>
              </a:rPr>
              <a:t>}</a:t>
            </a:r>
            <a:r>
              <a:rPr lang="en-US" sz="1600" dirty="0">
                <a:solidFill>
                  <a:srgbClr val="A31515"/>
                </a:solidFill>
                <a:highlight>
                  <a:srgbClr val="FFFFFF"/>
                </a:highlight>
                <a:latin typeface="Consolas" panose="020B0609020204030204" pitchFamily="49" charset="0"/>
              </a:rPr>
              <a:t>"</a:t>
            </a:r>
            <a:r>
              <a:rPr lang="en-US" sz="1600" dirty="0">
                <a:solidFill>
                  <a:srgbClr val="000000"/>
                </a:solidFill>
                <a:highlight>
                  <a:srgbClr val="FFFFFF"/>
                </a:highlight>
                <a:latin typeface="Consolas" panose="020B0609020204030204" pitchFamily="49" charset="0"/>
              </a:rPr>
              <a:t>);</a:t>
            </a:r>
          </a:p>
          <a:p>
            <a:r>
              <a:rPr lang="en-US" sz="1600" dirty="0">
                <a:solidFill>
                  <a:srgbClr val="000000"/>
                </a:solidFill>
                <a:highlight>
                  <a:srgbClr val="FFFFFF"/>
                </a:highlight>
                <a:latin typeface="Consolas" panose="020B0609020204030204" pitchFamily="49" charset="0"/>
              </a:rPr>
              <a:t>}</a:t>
            </a:r>
            <a:endParaRPr lang="en-US" sz="4000" dirty="0"/>
          </a:p>
        </p:txBody>
      </p:sp>
    </p:spTree>
    <p:extLst>
      <p:ext uri="{BB962C8B-B14F-4D97-AF65-F5344CB8AC3E}">
        <p14:creationId xmlns:p14="http://schemas.microsoft.com/office/powerpoint/2010/main" val="8499111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SQL is the norm, right?</a:t>
            </a:r>
          </a:p>
        </p:txBody>
      </p:sp>
      <p:pic>
        <p:nvPicPr>
          <p:cNvPr id="5122" name="Picture 2" descr="https://upload.wikimedia.org/wikipedia/commons/2/2f/George_Wendt_at_the_41st_Emmy_Awards_croppe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35391" y="676275"/>
            <a:ext cx="3071709" cy="4114931"/>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1701800" y="4831191"/>
            <a:ext cx="8051800" cy="523220"/>
          </a:xfrm>
          <a:prstGeom prst="rect">
            <a:avLst/>
          </a:prstGeom>
        </p:spPr>
        <p:txBody>
          <a:bodyPr wrap="square">
            <a:spAutoFit/>
          </a:bodyPr>
          <a:lstStyle/>
          <a:p>
            <a:r>
              <a:rPr lang="en-US" sz="1400" dirty="0">
                <a:hlinkClick r:id="rId4"/>
              </a:rPr>
              <a:t>https://commons.wikimedia.org/wiki/File:George_Wendt_at_the_41st_Emmy_Awards_cropped.jpg</a:t>
            </a:r>
            <a:endParaRPr lang="en-US" sz="1400" dirty="0"/>
          </a:p>
          <a:p>
            <a:endParaRPr lang="en-US" sz="1400" dirty="0"/>
          </a:p>
        </p:txBody>
      </p:sp>
    </p:spTree>
    <p:extLst>
      <p:ext uri="{BB962C8B-B14F-4D97-AF65-F5344CB8AC3E}">
        <p14:creationId xmlns:p14="http://schemas.microsoft.com/office/powerpoint/2010/main" val="268976851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70156" y="342899"/>
            <a:ext cx="8642641" cy="4007719"/>
          </a:xfrm>
          <a:prstGeom prst="rect">
            <a:avLst/>
          </a:prstGeom>
        </p:spPr>
      </p:pic>
    </p:spTree>
    <p:extLst>
      <p:ext uri="{BB962C8B-B14F-4D97-AF65-F5344CB8AC3E}">
        <p14:creationId xmlns:p14="http://schemas.microsoft.com/office/powerpoint/2010/main" val="265023390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Introducing: Eventual Consistency!</a:t>
            </a:r>
          </a:p>
        </p:txBody>
      </p:sp>
      <p:pic>
        <p:nvPicPr>
          <p:cNvPr id="5" name="Picture 4"/>
          <p:cNvPicPr>
            <a:picLocks noChangeAspect="1"/>
          </p:cNvPicPr>
          <p:nvPr/>
        </p:nvPicPr>
        <p:blipFill>
          <a:blip r:embed="rId3"/>
          <a:stretch>
            <a:fillRect/>
          </a:stretch>
        </p:blipFill>
        <p:spPr>
          <a:xfrm>
            <a:off x="754745" y="754742"/>
            <a:ext cx="7655462" cy="3953329"/>
          </a:xfrm>
          <a:prstGeom prst="rect">
            <a:avLst/>
          </a:prstGeom>
        </p:spPr>
      </p:pic>
    </p:spTree>
    <p:extLst>
      <p:ext uri="{BB962C8B-B14F-4D97-AF65-F5344CB8AC3E}">
        <p14:creationId xmlns:p14="http://schemas.microsoft.com/office/powerpoint/2010/main" val="392728500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Eventual Consistency</a:t>
            </a:r>
          </a:p>
        </p:txBody>
      </p:sp>
      <p:sp>
        <p:nvSpPr>
          <p:cNvPr id="4" name="Rectangle 3"/>
          <p:cNvSpPr/>
          <p:nvPr/>
        </p:nvSpPr>
        <p:spPr>
          <a:xfrm>
            <a:off x="3142343" y="4318579"/>
            <a:ext cx="6001657" cy="1323439"/>
          </a:xfrm>
          <a:prstGeom prst="rect">
            <a:avLst/>
          </a:prstGeom>
        </p:spPr>
        <p:txBody>
          <a:bodyPr wrap="square">
            <a:spAutoFit/>
          </a:bodyPr>
          <a:lstStyle/>
          <a:p>
            <a:r>
              <a:rPr lang="en-US" sz="1600" dirty="0">
                <a:hlinkClick r:id="rId3"/>
              </a:rPr>
              <a:t>https://www.flickr.com/photos/scottchene/7046992749</a:t>
            </a:r>
            <a:endParaRPr lang="en-US" sz="1600" dirty="0"/>
          </a:p>
          <a:p>
            <a:r>
              <a:rPr lang="en-US" sz="1600" dirty="0">
                <a:hlinkClick r:id="rId4"/>
              </a:rPr>
              <a:t>https://commons.wikimedia.org/wiki/File:Timothy_Dalton_1987.jpg</a:t>
            </a:r>
            <a:endParaRPr lang="en-US" sz="1600" dirty="0"/>
          </a:p>
          <a:p>
            <a:r>
              <a:rPr lang="en-US" sz="1600" dirty="0">
                <a:hlinkClick r:id="rId5"/>
              </a:rPr>
              <a:t>https://commons.wikimedia.org/wiki/File:Sir_Roger_Moore_crop.jpg</a:t>
            </a:r>
            <a:endParaRPr lang="en-US" sz="1600" dirty="0"/>
          </a:p>
          <a:p>
            <a:endParaRPr lang="en-US" sz="1600" dirty="0"/>
          </a:p>
          <a:p>
            <a:endParaRPr lang="en-US" sz="1600" dirty="0"/>
          </a:p>
        </p:txBody>
      </p:sp>
      <p:pic>
        <p:nvPicPr>
          <p:cNvPr id="5" name="Picture 4"/>
          <p:cNvPicPr>
            <a:picLocks noChangeAspect="1"/>
          </p:cNvPicPr>
          <p:nvPr/>
        </p:nvPicPr>
        <p:blipFill>
          <a:blip r:embed="rId6"/>
          <a:stretch>
            <a:fillRect/>
          </a:stretch>
        </p:blipFill>
        <p:spPr>
          <a:xfrm>
            <a:off x="1492892" y="1609721"/>
            <a:ext cx="2476027" cy="1860558"/>
          </a:xfrm>
          <a:prstGeom prst="rect">
            <a:avLst/>
          </a:prstGeom>
        </p:spPr>
      </p:pic>
      <p:pic>
        <p:nvPicPr>
          <p:cNvPr id="3074" name="Picture 2" descr="File:Timothy Dalton 1987.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864963" y="1197584"/>
            <a:ext cx="1924388" cy="256585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8"/>
          <a:stretch>
            <a:fillRect/>
          </a:stretch>
        </p:blipFill>
        <p:spPr>
          <a:xfrm>
            <a:off x="2895601" y="761421"/>
            <a:ext cx="3461656" cy="3174381"/>
          </a:xfrm>
          <a:prstGeom prst="rect">
            <a:avLst/>
          </a:prstGeom>
        </p:spPr>
      </p:pic>
    </p:spTree>
    <p:extLst>
      <p:ext uri="{BB962C8B-B14F-4D97-AF65-F5344CB8AC3E}">
        <p14:creationId xmlns:p14="http://schemas.microsoft.com/office/powerpoint/2010/main" val="4003434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500"/>
                                        <p:tgtEl>
                                          <p:spTgt spid="3074"/>
                                        </p:tgtEl>
                                      </p:cBhvr>
                                    </p:animEffect>
                                  </p:childTnLst>
                                </p:cTn>
                              </p:par>
                            </p:childTnLst>
                          </p:cTn>
                        </p:par>
                      </p:childTnLst>
                    </p:cTn>
                  </p:par>
                  <p:par>
                    <p:cTn id="8" fill="hold">
                      <p:stCondLst>
                        <p:cond delay="indefinite"/>
                      </p:stCondLst>
                      <p:childTnLst>
                        <p:par>
                          <p:cTn id="9" fill="hold">
                            <p:stCondLst>
                              <p:cond delay="0"/>
                            </p:stCondLst>
                            <p:childTnLst>
                              <p:par>
                                <p:cTn id="10" presetID="35"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style.rotation</p:attrName>
                                        </p:attrNameLst>
                                      </p:cBhvr>
                                      <p:tavLst>
                                        <p:tav tm="0">
                                          <p:val>
                                            <p:fltVal val="720"/>
                                          </p:val>
                                        </p:tav>
                                        <p:tav tm="100000">
                                          <p:val>
                                            <p:fltVal val="0"/>
                                          </p:val>
                                        </p:tav>
                                      </p:tavLst>
                                    </p:anim>
                                    <p:anim calcmode="lin" valueType="num">
                                      <p:cBhvr>
                                        <p:cTn id="14" dur="1000" fill="hold"/>
                                        <p:tgtEl>
                                          <p:spTgt spid="8"/>
                                        </p:tgtEl>
                                        <p:attrNameLst>
                                          <p:attrName>ppt_h</p:attrName>
                                        </p:attrNameLst>
                                      </p:cBhvr>
                                      <p:tavLst>
                                        <p:tav tm="0">
                                          <p:val>
                                            <p:fltVal val="0"/>
                                          </p:val>
                                        </p:tav>
                                        <p:tav tm="100000">
                                          <p:val>
                                            <p:strVal val="#ppt_h"/>
                                          </p:val>
                                        </p:tav>
                                      </p:tavLst>
                                    </p:anim>
                                    <p:anim calcmode="lin" valueType="num">
                                      <p:cBhvr>
                                        <p:cTn id="15" dur="1000" fill="hold"/>
                                        <p:tgtEl>
                                          <p:spTgt spid="8"/>
                                        </p:tgtEl>
                                        <p:attrNameLst>
                                          <p:attrName>ppt_w</p:attrName>
                                        </p:attrNameLst>
                                      </p:cBhvr>
                                      <p:tavLst>
                                        <p:tav tm="0">
                                          <p:val>
                                            <p:fltVal val="0"/>
                                          </p:val>
                                        </p:tav>
                                        <p:tav tm="100000">
                                          <p:val>
                                            <p:strVal val="#ppt_w"/>
                                          </p:val>
                                        </p:tav>
                                      </p:tavLst>
                                    </p:anim>
                                  </p:childTnLst>
                                </p:cTn>
                              </p:par>
                              <p:par>
                                <p:cTn id="16" presetID="10" presetClass="entr" presetSubtype="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There can be only one!</a:t>
            </a:r>
          </a:p>
        </p:txBody>
      </p:sp>
      <p:pic>
        <p:nvPicPr>
          <p:cNvPr id="5122" name="Picture 2" descr="File:Highlander film Connor MacLeo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25879" y="794657"/>
            <a:ext cx="2808864" cy="3996351"/>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3614056" y="4881890"/>
            <a:ext cx="7199086" cy="523220"/>
          </a:xfrm>
          <a:prstGeom prst="rect">
            <a:avLst/>
          </a:prstGeom>
        </p:spPr>
        <p:txBody>
          <a:bodyPr wrap="square">
            <a:spAutoFit/>
          </a:bodyPr>
          <a:lstStyle/>
          <a:p>
            <a:r>
              <a:rPr lang="en-US" sz="1400" dirty="0">
                <a:hlinkClick r:id="rId4"/>
              </a:rPr>
              <a:t>https://en.wikipedia.org/wiki/File:Highlander_film_Connor_MacLeod.jpg</a:t>
            </a:r>
            <a:endParaRPr lang="en-US" sz="1400" dirty="0"/>
          </a:p>
          <a:p>
            <a:endParaRPr lang="en-US" sz="1400" dirty="0"/>
          </a:p>
        </p:txBody>
      </p:sp>
    </p:spTree>
    <p:extLst>
      <p:ext uri="{BB962C8B-B14F-4D97-AF65-F5344CB8AC3E}">
        <p14:creationId xmlns:p14="http://schemas.microsoft.com/office/powerpoint/2010/main" val="159842384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335046" y="0"/>
            <a:ext cx="6473907" cy="5143500"/>
          </a:xfrm>
          <a:prstGeom prst="rect">
            <a:avLst/>
          </a:prstGeom>
        </p:spPr>
      </p:pic>
      <p:pic>
        <p:nvPicPr>
          <p:cNvPr id="5" name="Picture 4"/>
          <p:cNvPicPr>
            <a:picLocks noChangeAspect="1"/>
          </p:cNvPicPr>
          <p:nvPr/>
        </p:nvPicPr>
        <p:blipFill>
          <a:blip r:embed="rId4">
            <a:clrChange>
              <a:clrFrom>
                <a:srgbClr val="FFFFFF"/>
              </a:clrFrom>
              <a:clrTo>
                <a:srgbClr val="FFFFFF">
                  <a:alpha val="0"/>
                </a:srgbClr>
              </a:clrTo>
            </a:clrChange>
          </a:blip>
          <a:stretch>
            <a:fillRect/>
          </a:stretch>
        </p:blipFill>
        <p:spPr>
          <a:xfrm>
            <a:off x="1354" y="0"/>
            <a:ext cx="9141292" cy="5143500"/>
          </a:xfrm>
          <a:prstGeom prst="rect">
            <a:avLst/>
          </a:prstGeom>
        </p:spPr>
      </p:pic>
    </p:spTree>
    <p:extLst>
      <p:ext uri="{BB962C8B-B14F-4D97-AF65-F5344CB8AC3E}">
        <p14:creationId xmlns:p14="http://schemas.microsoft.com/office/powerpoint/2010/main" val="5722756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81025" y="1219199"/>
            <a:ext cx="8007739" cy="2759943"/>
          </a:xfrm>
        </p:spPr>
        <p:txBody>
          <a:bodyPr/>
          <a:lstStyle/>
          <a:p>
            <a:r>
              <a:rPr lang="en-US" sz="3600" dirty="0"/>
              <a:t>Scales Well</a:t>
            </a:r>
          </a:p>
          <a:p>
            <a:r>
              <a:rPr lang="en-US" sz="3600" dirty="0"/>
              <a:t>Highly Available</a:t>
            </a:r>
          </a:p>
          <a:p>
            <a:r>
              <a:rPr lang="en-US" sz="3600" dirty="0"/>
              <a:t>Data Agnostic</a:t>
            </a:r>
          </a:p>
        </p:txBody>
      </p:sp>
      <p:pic>
        <p:nvPicPr>
          <p:cNvPr id="4" name="Picture 4" descr="http://basho.com/wp-content/uploads/2015/06/riak-kv.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7675" y="-1320911"/>
            <a:ext cx="3920081" cy="39200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618791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Cases for K/V</a:t>
            </a:r>
          </a:p>
        </p:txBody>
      </p:sp>
      <p:sp>
        <p:nvSpPr>
          <p:cNvPr id="3" name="Content Placeholder 2"/>
          <p:cNvSpPr>
            <a:spLocks noGrp="1"/>
          </p:cNvSpPr>
          <p:nvPr>
            <p:ph idx="1"/>
          </p:nvPr>
        </p:nvSpPr>
        <p:spPr/>
        <p:txBody>
          <a:bodyPr/>
          <a:lstStyle/>
          <a:p>
            <a:pPr marL="342900" indent="-342900">
              <a:buFont typeface="Arial" panose="020B0604020202020204" pitchFamily="34" charset="0"/>
              <a:buChar char="•"/>
            </a:pPr>
            <a:r>
              <a:rPr lang="en-US" sz="4400" dirty="0"/>
              <a:t>Data variability</a:t>
            </a:r>
          </a:p>
          <a:p>
            <a:pPr marL="342900" indent="-342900">
              <a:buFont typeface="Arial" panose="020B0604020202020204" pitchFamily="34" charset="0"/>
              <a:buChar char="•"/>
            </a:pPr>
            <a:r>
              <a:rPr lang="en-US" sz="4400" dirty="0"/>
              <a:t>Object caching</a:t>
            </a:r>
          </a:p>
          <a:p>
            <a:pPr marL="342900" indent="-342900">
              <a:buFont typeface="Arial" panose="020B0604020202020204" pitchFamily="34" charset="0"/>
              <a:buChar char="•"/>
            </a:pPr>
            <a:r>
              <a:rPr lang="en-US" sz="4400" dirty="0"/>
              <a:t>Session storage</a:t>
            </a:r>
          </a:p>
          <a:p>
            <a:pPr marL="342900" indent="-342900">
              <a:buFont typeface="Arial" panose="020B0604020202020204" pitchFamily="34" charset="0"/>
              <a:buChar char="•"/>
            </a:pPr>
            <a:r>
              <a:rPr lang="en-US" sz="4400" dirty="0"/>
              <a:t>Large object storage</a:t>
            </a:r>
          </a:p>
        </p:txBody>
      </p:sp>
    </p:spTree>
    <p:extLst>
      <p:ext uri="{BB962C8B-B14F-4D97-AF65-F5344CB8AC3E}">
        <p14:creationId xmlns:p14="http://schemas.microsoft.com/office/powerpoint/2010/main" val="335475763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Columnar</a:t>
            </a:r>
          </a:p>
        </p:txBody>
      </p:sp>
      <p:pic>
        <p:nvPicPr>
          <p:cNvPr id="8" name="Picture 7"/>
          <p:cNvPicPr>
            <a:picLocks noChangeAspect="1"/>
          </p:cNvPicPr>
          <p:nvPr/>
        </p:nvPicPr>
        <p:blipFill>
          <a:blip r:embed="rId3"/>
          <a:stretch>
            <a:fillRect/>
          </a:stretch>
        </p:blipFill>
        <p:spPr>
          <a:xfrm>
            <a:off x="1419225" y="1986049"/>
            <a:ext cx="6515965" cy="1676535"/>
          </a:xfrm>
          <a:prstGeom prst="rect">
            <a:avLst/>
          </a:prstGeom>
          <a:scene3d>
            <a:camera prst="isometricLeftDown"/>
            <a:lightRig rig="threePt" dir="t"/>
          </a:scene3d>
          <a:sp3d>
            <a:bevelT/>
          </a:sp3d>
        </p:spPr>
      </p:pic>
    </p:spTree>
    <p:extLst>
      <p:ext uri="{BB962C8B-B14F-4D97-AF65-F5344CB8AC3E}">
        <p14:creationId xmlns:p14="http://schemas.microsoft.com/office/powerpoint/2010/main" val="139201550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152" name="Picture 8" descr="https://s.graphiq.com/sites/default/files/754/media/images/t2/Teradata_16786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0528" y="2110469"/>
            <a:ext cx="2228850" cy="2228850"/>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2" descr="https://hbase.apache.org/images/hbase_logo_with_orca_larg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9450" y="300037"/>
            <a:ext cx="4476750" cy="1143001"/>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http://www.oldamericaninc.net/photos/pagesImages/DB2-logo.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14953" y="1587500"/>
            <a:ext cx="2085975" cy="781051"/>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https://upload.wikimedia.org/wikipedia/commons/thumb/5/5e/Cassandra_logo.svg/2000px-Cassandra_logo.svg.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77831" y="1978025"/>
            <a:ext cx="3435440" cy="2303463"/>
          </a:xfrm>
          <a:prstGeom prst="rect">
            <a:avLst/>
          </a:prstGeom>
          <a:noFill/>
          <a:extLst>
            <a:ext uri="{909E8E84-426E-40DD-AFC4-6F175D3DCCD1}">
              <a14:hiddenFill xmlns:a14="http://schemas.microsoft.com/office/drawing/2010/main">
                <a:solidFill>
                  <a:srgbClr val="FFFFFF"/>
                </a:solidFill>
              </a14:hiddenFill>
            </a:ext>
          </a:extLst>
        </p:spPr>
      </p:pic>
      <p:pic>
        <p:nvPicPr>
          <p:cNvPr id="6154" name="Picture 10" descr="http://inquidia.com/sites/default/files/InfiniDB-fromweb%5B1%5D.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518514" y="1037194"/>
            <a:ext cx="2970530" cy="6733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04461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6152"/>
                                        </p:tgtEl>
                                      </p:cBhvr>
                                    </p:animEffect>
                                    <p:set>
                                      <p:cBhvr>
                                        <p:cTn id="7" dur="1" fill="hold">
                                          <p:stCondLst>
                                            <p:cond delay="499"/>
                                          </p:stCondLst>
                                        </p:cTn>
                                        <p:tgtEl>
                                          <p:spTgt spid="6152"/>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6148"/>
                                        </p:tgtEl>
                                      </p:cBhvr>
                                    </p:animEffect>
                                    <p:set>
                                      <p:cBhvr>
                                        <p:cTn id="10" dur="1" fill="hold">
                                          <p:stCondLst>
                                            <p:cond delay="499"/>
                                          </p:stCondLst>
                                        </p:cTn>
                                        <p:tgtEl>
                                          <p:spTgt spid="6148"/>
                                        </p:tgtEl>
                                        <p:attrNameLst>
                                          <p:attrName>style.visibility</p:attrName>
                                        </p:attrNameLst>
                                      </p:cBhvr>
                                      <p:to>
                                        <p:strVal val="hidden"/>
                                      </p:to>
                                    </p:set>
                                  </p:childTnLst>
                                </p:cTn>
                              </p:par>
                              <p:par>
                                <p:cTn id="11" presetID="10" presetClass="exit" presetSubtype="0" fill="hold" nodeType="withEffect">
                                  <p:stCondLst>
                                    <p:cond delay="0"/>
                                  </p:stCondLst>
                                  <p:childTnLst>
                                    <p:animEffect transition="out" filter="fade">
                                      <p:cBhvr>
                                        <p:cTn id="12" dur="500"/>
                                        <p:tgtEl>
                                          <p:spTgt spid="6154"/>
                                        </p:tgtEl>
                                      </p:cBhvr>
                                    </p:animEffect>
                                    <p:set>
                                      <p:cBhvr>
                                        <p:cTn id="13" dur="1" fill="hold">
                                          <p:stCondLst>
                                            <p:cond delay="499"/>
                                          </p:stCondLst>
                                        </p:cTn>
                                        <p:tgtEl>
                                          <p:spTgt spid="615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36261" y="1646565"/>
            <a:ext cx="8007739" cy="3394472"/>
          </a:xfrm>
        </p:spPr>
        <p:txBody>
          <a:bodyPr/>
          <a:lstStyle/>
          <a:p>
            <a:r>
              <a:rPr lang="en-US" sz="4000" dirty="0" err="1"/>
              <a:t>Keyspaces</a:t>
            </a:r>
            <a:endParaRPr lang="en-US" sz="4000" dirty="0"/>
          </a:p>
          <a:p>
            <a:r>
              <a:rPr lang="en-US" sz="4000" dirty="0"/>
              <a:t>Column Families</a:t>
            </a:r>
          </a:p>
          <a:p>
            <a:r>
              <a:rPr lang="en-US" sz="4000" dirty="0"/>
              <a:t>Rows</a:t>
            </a:r>
          </a:p>
          <a:p>
            <a:r>
              <a:rPr lang="en-US" sz="4000" dirty="0"/>
              <a:t>Columns</a:t>
            </a:r>
          </a:p>
          <a:p>
            <a:endParaRPr lang="en-US" sz="4000" dirty="0"/>
          </a:p>
        </p:txBody>
      </p:sp>
      <p:pic>
        <p:nvPicPr>
          <p:cNvPr id="4" name="Picture 6" descr="https://upload.wikimedia.org/wikipedia/commons/thumb/5/5e/Cassandra_logo.svg/2000px-Cassandra_logo.svg.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8285" y="0"/>
            <a:ext cx="2455726" cy="16465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952681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222903" y="138847"/>
            <a:ext cx="7286367" cy="3394472"/>
          </a:xfrm>
        </p:spPr>
        <p:txBody>
          <a:bodyPr/>
          <a:lstStyle/>
          <a:p>
            <a:r>
              <a:rPr lang="en-US" sz="1400" b="1" dirty="0"/>
              <a:t>~3200 BC: invention of writing in Mesopotamia</a:t>
            </a:r>
          </a:p>
          <a:p>
            <a:r>
              <a:rPr lang="en-US" sz="1400" dirty="0"/>
              <a:t>~300 BC: Library of Alexandria</a:t>
            </a:r>
          </a:p>
          <a:p>
            <a:r>
              <a:rPr lang="en-US" sz="1400" dirty="0"/>
              <a:t>~1041 AD: Movable type invented in China</a:t>
            </a:r>
          </a:p>
          <a:p>
            <a:r>
              <a:rPr lang="en-US" sz="1400" dirty="0"/>
              <a:t>1450: Movable type invented in Europe</a:t>
            </a:r>
          </a:p>
          <a:p>
            <a:r>
              <a:rPr lang="en-US" sz="1400" dirty="0"/>
              <a:t>1822: Babbage’s paper on the application of difference engines</a:t>
            </a:r>
          </a:p>
          <a:p>
            <a:r>
              <a:rPr lang="en-US" sz="1400" dirty="0"/>
              <a:t>1943: Colossus, the first programmable digital computer</a:t>
            </a:r>
          </a:p>
          <a:p>
            <a:r>
              <a:rPr lang="en-US" sz="1400" b="1" dirty="0"/>
              <a:t>1957-1960: IBM SABRE, the first commercial use of a database</a:t>
            </a:r>
          </a:p>
          <a:p>
            <a:r>
              <a:rPr lang="en-US" sz="1400" b="1" dirty="0"/>
              <a:t>1970: EF </a:t>
            </a:r>
            <a:r>
              <a:rPr lang="en-US" sz="1400" b="1" dirty="0" err="1"/>
              <a:t>Codd</a:t>
            </a:r>
            <a:r>
              <a:rPr lang="en-US" sz="1400" b="1" dirty="0"/>
              <a:t> proposes the relational database model</a:t>
            </a:r>
          </a:p>
          <a:p>
            <a:r>
              <a:rPr lang="en-US" sz="1400" dirty="0"/>
              <a:t>1974: Ingres released</a:t>
            </a:r>
          </a:p>
          <a:p>
            <a:r>
              <a:rPr lang="en-US" sz="1400" b="1" dirty="0"/>
              <a:t>1979: Commercial launch of Oracle database</a:t>
            </a:r>
          </a:p>
          <a:p>
            <a:r>
              <a:rPr lang="en-US" sz="1400" dirty="0"/>
              <a:t>1988: Object databases appear</a:t>
            </a:r>
          </a:p>
          <a:p>
            <a:r>
              <a:rPr lang="en-US" sz="1400" b="1" dirty="0"/>
              <a:t>1989: Microsoft SQL Server version 1</a:t>
            </a:r>
          </a:p>
          <a:p>
            <a:r>
              <a:rPr lang="en-US" sz="1400" dirty="0"/>
              <a:t>1991: HTTP v0.9</a:t>
            </a:r>
          </a:p>
          <a:p>
            <a:r>
              <a:rPr lang="en-US" sz="1400" dirty="0"/>
              <a:t>1995: MySQL’s initial release</a:t>
            </a:r>
          </a:p>
          <a:p>
            <a:r>
              <a:rPr lang="en-US" sz="1400" b="1" dirty="0"/>
              <a:t>2005: </a:t>
            </a:r>
            <a:r>
              <a:rPr lang="en-US" sz="1400" b="1" dirty="0" err="1"/>
              <a:t>CouchDB</a:t>
            </a:r>
            <a:r>
              <a:rPr lang="en-US" sz="1400" b="1" dirty="0"/>
              <a:t> released</a:t>
            </a:r>
          </a:p>
          <a:p>
            <a:r>
              <a:rPr lang="en-US" sz="1400" b="1" dirty="0"/>
              <a:t>2006: Google’s Big Table paper</a:t>
            </a:r>
          </a:p>
          <a:p>
            <a:r>
              <a:rPr lang="en-US" sz="1400" b="1" dirty="0"/>
              <a:t>2007: Amazon’s Dynamo paper</a:t>
            </a:r>
          </a:p>
          <a:p>
            <a:r>
              <a:rPr lang="en-US" sz="1400" b="1" dirty="0"/>
              <a:t>2008-2009: The NoSQL Cambrian explosion: </a:t>
            </a:r>
            <a:r>
              <a:rPr lang="en-US" sz="1400" b="1" dirty="0" err="1"/>
              <a:t>Riak</a:t>
            </a:r>
            <a:r>
              <a:rPr lang="en-US" sz="1400" b="1" dirty="0"/>
              <a:t>, MongoDB, Cassandra, </a:t>
            </a:r>
            <a:r>
              <a:rPr lang="en-US" sz="1400" b="1" dirty="0" err="1"/>
              <a:t>Redis</a:t>
            </a:r>
            <a:endParaRPr lang="en-US" sz="1400" b="1" dirty="0"/>
          </a:p>
          <a:p>
            <a:r>
              <a:rPr lang="en-US" sz="1400" b="1" dirty="0"/>
              <a:t>2010: </a:t>
            </a:r>
            <a:r>
              <a:rPr lang="en-US" sz="1400" b="1" dirty="0" err="1"/>
              <a:t>Couchbase</a:t>
            </a:r>
            <a:r>
              <a:rPr lang="en-US" sz="1400" b="1" dirty="0"/>
              <a:t> arrives on the scene</a:t>
            </a:r>
          </a:p>
        </p:txBody>
      </p:sp>
    </p:spTree>
    <p:extLst>
      <p:ext uri="{BB962C8B-B14F-4D97-AF65-F5344CB8AC3E}">
        <p14:creationId xmlns:p14="http://schemas.microsoft.com/office/powerpoint/2010/main" val="365591433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Keyspace</a:t>
            </a:r>
            <a:endParaRPr lang="en-US" dirty="0"/>
          </a:p>
        </p:txBody>
      </p:sp>
      <p:pic>
        <p:nvPicPr>
          <p:cNvPr id="3" name="Picture 2"/>
          <p:cNvPicPr>
            <a:picLocks noChangeAspect="1"/>
          </p:cNvPicPr>
          <p:nvPr/>
        </p:nvPicPr>
        <p:blipFill>
          <a:blip r:embed="rId3"/>
          <a:stretch>
            <a:fillRect/>
          </a:stretch>
        </p:blipFill>
        <p:spPr>
          <a:xfrm>
            <a:off x="2651460" y="685801"/>
            <a:ext cx="3910818" cy="4051300"/>
          </a:xfrm>
          <a:prstGeom prst="rect">
            <a:avLst/>
          </a:prstGeom>
        </p:spPr>
      </p:pic>
    </p:spTree>
    <p:extLst>
      <p:ext uri="{BB962C8B-B14F-4D97-AF65-F5344CB8AC3E}">
        <p14:creationId xmlns:p14="http://schemas.microsoft.com/office/powerpoint/2010/main" val="2910785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Column Family</a:t>
            </a:r>
          </a:p>
        </p:txBody>
      </p:sp>
      <p:pic>
        <p:nvPicPr>
          <p:cNvPr id="5" name="Picture 4"/>
          <p:cNvPicPr>
            <a:picLocks noChangeAspect="1"/>
          </p:cNvPicPr>
          <p:nvPr/>
        </p:nvPicPr>
        <p:blipFill>
          <a:blip r:embed="rId3"/>
          <a:stretch>
            <a:fillRect/>
          </a:stretch>
        </p:blipFill>
        <p:spPr>
          <a:xfrm>
            <a:off x="1004543" y="749299"/>
            <a:ext cx="7192209" cy="3928759"/>
          </a:xfrm>
          <a:prstGeom prst="rect">
            <a:avLst/>
          </a:prstGeom>
        </p:spPr>
      </p:pic>
    </p:spTree>
    <p:extLst>
      <p:ext uri="{BB962C8B-B14F-4D97-AF65-F5344CB8AC3E}">
        <p14:creationId xmlns:p14="http://schemas.microsoft.com/office/powerpoint/2010/main" val="89703221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Box 3"/>
          <p:cNvSpPr txBox="1"/>
          <p:nvPr/>
        </p:nvSpPr>
        <p:spPr>
          <a:xfrm>
            <a:off x="508000" y="882650"/>
            <a:ext cx="7721600" cy="923330"/>
          </a:xfrm>
          <a:prstGeom prst="rect">
            <a:avLst/>
          </a:prstGeom>
          <a:noFill/>
        </p:spPr>
        <p:txBody>
          <a:bodyPr wrap="square" rtlCol="0">
            <a:spAutoFit/>
          </a:bodyPr>
          <a:lstStyle/>
          <a:p>
            <a:r>
              <a:rPr lang="en-US" dirty="0">
                <a:latin typeface="Consolas" panose="020B0609020204030204" pitchFamily="49" charset="0"/>
              </a:rPr>
              <a:t>CREATE KEYSPACE </a:t>
            </a:r>
            <a:r>
              <a:rPr lang="en-US" dirty="0" err="1">
                <a:latin typeface="Consolas" panose="020B0609020204030204" pitchFamily="49" charset="0"/>
              </a:rPr>
              <a:t>mykeyspace</a:t>
            </a:r>
            <a:endParaRPr lang="en-US" dirty="0">
              <a:latin typeface="Consolas" panose="020B0609020204030204" pitchFamily="49" charset="0"/>
            </a:endParaRPr>
          </a:p>
          <a:p>
            <a:r>
              <a:rPr lang="en-US" dirty="0">
                <a:latin typeface="Consolas" panose="020B0609020204030204" pitchFamily="49" charset="0"/>
              </a:rPr>
              <a:t>WITH replication = { 'class': '</a:t>
            </a:r>
            <a:r>
              <a:rPr lang="en-US" dirty="0" err="1">
                <a:latin typeface="Consolas" panose="020B0609020204030204" pitchFamily="49" charset="0"/>
              </a:rPr>
              <a:t>SimpleStrategy</a:t>
            </a:r>
            <a:r>
              <a:rPr lang="en-US" dirty="0">
                <a:latin typeface="Consolas" panose="020B0609020204030204" pitchFamily="49" charset="0"/>
              </a:rPr>
              <a:t>', 	</a:t>
            </a:r>
          </a:p>
          <a:p>
            <a:r>
              <a:rPr lang="en-US" dirty="0">
                <a:latin typeface="Consolas" panose="020B0609020204030204" pitchFamily="49" charset="0"/>
              </a:rPr>
              <a:t>	'</a:t>
            </a:r>
            <a:r>
              <a:rPr lang="en-US" dirty="0" err="1">
                <a:latin typeface="Consolas" panose="020B0609020204030204" pitchFamily="49" charset="0"/>
              </a:rPr>
              <a:t>replication_factor</a:t>
            </a:r>
            <a:r>
              <a:rPr lang="en-US" dirty="0">
                <a:latin typeface="Consolas" panose="020B0609020204030204" pitchFamily="49" charset="0"/>
              </a:rPr>
              <a:t>': '1'};</a:t>
            </a:r>
          </a:p>
        </p:txBody>
      </p:sp>
      <p:sp>
        <p:nvSpPr>
          <p:cNvPr id="5" name="TextBox 4"/>
          <p:cNvSpPr txBox="1"/>
          <p:nvPr/>
        </p:nvSpPr>
        <p:spPr>
          <a:xfrm>
            <a:off x="508000" y="2990850"/>
            <a:ext cx="7721600" cy="646331"/>
          </a:xfrm>
          <a:prstGeom prst="rect">
            <a:avLst/>
          </a:prstGeom>
          <a:noFill/>
        </p:spPr>
        <p:txBody>
          <a:bodyPr wrap="square" rtlCol="0">
            <a:spAutoFit/>
          </a:bodyPr>
          <a:lstStyle/>
          <a:p>
            <a:r>
              <a:rPr lang="en-US" dirty="0">
                <a:latin typeface="Consolas" panose="020B0609020204030204" pitchFamily="49" charset="0"/>
              </a:rPr>
              <a:t>CREATE TABLE users (</a:t>
            </a:r>
            <a:r>
              <a:rPr lang="en-US" dirty="0" err="1">
                <a:latin typeface="Consolas" panose="020B0609020204030204" pitchFamily="49" charset="0"/>
              </a:rPr>
              <a:t>firstname</a:t>
            </a:r>
            <a:r>
              <a:rPr lang="en-US" dirty="0">
                <a:latin typeface="Consolas" panose="020B0609020204030204" pitchFamily="49" charset="0"/>
              </a:rPr>
              <a:t> text, </a:t>
            </a:r>
            <a:r>
              <a:rPr lang="en-US" dirty="0" err="1">
                <a:latin typeface="Consolas" panose="020B0609020204030204" pitchFamily="49" charset="0"/>
              </a:rPr>
              <a:t>lastname</a:t>
            </a:r>
            <a:r>
              <a:rPr lang="en-US" dirty="0">
                <a:latin typeface="Consolas" panose="020B0609020204030204" pitchFamily="49" charset="0"/>
              </a:rPr>
              <a:t> text, age </a:t>
            </a:r>
            <a:r>
              <a:rPr lang="en-US" dirty="0" err="1">
                <a:latin typeface="Consolas" panose="020B0609020204030204" pitchFamily="49" charset="0"/>
              </a:rPr>
              <a:t>int</a:t>
            </a:r>
            <a:r>
              <a:rPr lang="en-US" dirty="0">
                <a:latin typeface="Consolas" panose="020B0609020204030204" pitchFamily="49" charset="0"/>
              </a:rPr>
              <a:t>, email text, city text, PRIMARY KEY (</a:t>
            </a:r>
            <a:r>
              <a:rPr lang="en-US" dirty="0" err="1">
                <a:latin typeface="Consolas" panose="020B0609020204030204" pitchFamily="49" charset="0"/>
              </a:rPr>
              <a:t>lastname</a:t>
            </a:r>
            <a:r>
              <a:rPr lang="en-US" dirty="0">
                <a:latin typeface="Consolas" panose="020B0609020204030204" pitchFamily="49" charset="0"/>
              </a:rPr>
              <a:t>));</a:t>
            </a:r>
          </a:p>
        </p:txBody>
      </p:sp>
    </p:spTree>
    <p:extLst>
      <p:ext uri="{BB962C8B-B14F-4D97-AF65-F5344CB8AC3E}">
        <p14:creationId xmlns:p14="http://schemas.microsoft.com/office/powerpoint/2010/main" val="203112489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3"/>
          <p:cNvSpPr/>
          <p:nvPr/>
        </p:nvSpPr>
        <p:spPr>
          <a:xfrm>
            <a:off x="127000" y="1002090"/>
            <a:ext cx="8877300" cy="3046988"/>
          </a:xfrm>
          <a:prstGeom prst="rect">
            <a:avLst/>
          </a:prstGeom>
        </p:spPr>
        <p:txBody>
          <a:bodyPr wrap="square">
            <a:spAutoFit/>
          </a:bodyPr>
          <a:lstStyle/>
          <a:p>
            <a:r>
              <a:rPr lang="en-US" sz="1600" dirty="0">
                <a:solidFill>
                  <a:srgbClr val="0000FF"/>
                </a:solidFill>
                <a:highlight>
                  <a:srgbClr val="FFFFFF"/>
                </a:highlight>
                <a:latin typeface="Consolas" panose="020B0609020204030204" pitchFamily="49" charset="0"/>
              </a:rPr>
              <a:t>private</a:t>
            </a:r>
            <a:r>
              <a:rPr lang="en-US" sz="1600" dirty="0">
                <a:solidFill>
                  <a:srgbClr val="000000"/>
                </a:solidFill>
                <a:highlight>
                  <a:srgbClr val="FFFFFF"/>
                </a:highlight>
                <a:latin typeface="Consolas" panose="020B0609020204030204" pitchFamily="49" charset="0"/>
              </a:rPr>
              <a:t> </a:t>
            </a:r>
            <a:r>
              <a:rPr lang="en-US" sz="1600" dirty="0">
                <a:solidFill>
                  <a:srgbClr val="0000FF"/>
                </a:solidFill>
                <a:highlight>
                  <a:srgbClr val="FFFFFF"/>
                </a:highlight>
                <a:latin typeface="Consolas" panose="020B0609020204030204" pitchFamily="49" charset="0"/>
              </a:rPr>
              <a:t>static</a:t>
            </a:r>
            <a:r>
              <a:rPr lang="en-US" sz="1600" dirty="0">
                <a:solidFill>
                  <a:srgbClr val="000000"/>
                </a:solidFill>
                <a:highlight>
                  <a:srgbClr val="FFFFFF"/>
                </a:highlight>
                <a:latin typeface="Consolas" panose="020B0609020204030204" pitchFamily="49" charset="0"/>
              </a:rPr>
              <a:t> </a:t>
            </a:r>
            <a:r>
              <a:rPr lang="en-US" sz="1600" dirty="0">
                <a:solidFill>
                  <a:srgbClr val="0000FF"/>
                </a:solidFill>
                <a:highlight>
                  <a:srgbClr val="FFFFFF"/>
                </a:highlight>
                <a:latin typeface="Consolas" panose="020B0609020204030204" pitchFamily="49" charset="0"/>
              </a:rPr>
              <a:t>void</a:t>
            </a:r>
            <a:r>
              <a:rPr lang="en-US" sz="1600" dirty="0">
                <a:solidFill>
                  <a:srgbClr val="000000"/>
                </a:solidFill>
                <a:highlight>
                  <a:srgbClr val="FFFFFF"/>
                </a:highlight>
                <a:latin typeface="Consolas" panose="020B0609020204030204" pitchFamily="49" charset="0"/>
              </a:rPr>
              <a:t> </a:t>
            </a:r>
            <a:r>
              <a:rPr lang="en-US" sz="1600" dirty="0" err="1">
                <a:solidFill>
                  <a:srgbClr val="000000"/>
                </a:solidFill>
                <a:highlight>
                  <a:srgbClr val="FFFFFF"/>
                </a:highlight>
                <a:latin typeface="Consolas" panose="020B0609020204030204" pitchFamily="49" charset="0"/>
              </a:rPr>
              <a:t>DoStuffWithDataStax</a:t>
            </a:r>
            <a:r>
              <a:rPr lang="en-US" sz="1600" dirty="0">
                <a:solidFill>
                  <a:srgbClr val="000000"/>
                </a:solidFill>
                <a:highlight>
                  <a:srgbClr val="FFFFFF"/>
                </a:highlight>
                <a:latin typeface="Consolas" panose="020B0609020204030204" pitchFamily="49" charset="0"/>
              </a:rPr>
              <a:t>()</a:t>
            </a:r>
          </a:p>
          <a:p>
            <a:r>
              <a:rPr lang="en-US" sz="1600" dirty="0">
                <a:solidFill>
                  <a:srgbClr val="000000"/>
                </a:solidFill>
                <a:highlight>
                  <a:srgbClr val="FFFFFF"/>
                </a:highlight>
                <a:latin typeface="Consolas" panose="020B0609020204030204" pitchFamily="49" charset="0"/>
              </a:rPr>
              <a:t>{</a:t>
            </a:r>
          </a:p>
          <a:p>
            <a:r>
              <a:rPr lang="en-US" sz="1600" dirty="0">
                <a:solidFill>
                  <a:srgbClr val="000000"/>
                </a:solidFill>
                <a:highlight>
                  <a:srgbClr val="FFFFFF"/>
                </a:highlight>
                <a:latin typeface="Consolas" panose="020B0609020204030204" pitchFamily="49" charset="0"/>
              </a:rPr>
              <a:t>    </a:t>
            </a:r>
            <a:r>
              <a:rPr lang="en-US" sz="1600" dirty="0" err="1">
                <a:solidFill>
                  <a:srgbClr val="0000FF"/>
                </a:solidFill>
                <a:highlight>
                  <a:srgbClr val="FFFFFF"/>
                </a:highlight>
                <a:latin typeface="Consolas" panose="020B0609020204030204" pitchFamily="49" charset="0"/>
              </a:rPr>
              <a:t>var</a:t>
            </a:r>
            <a:r>
              <a:rPr lang="en-US" sz="1600" dirty="0">
                <a:solidFill>
                  <a:srgbClr val="000000"/>
                </a:solidFill>
                <a:highlight>
                  <a:srgbClr val="FFFFFF"/>
                </a:highlight>
                <a:latin typeface="Consolas" panose="020B0609020204030204" pitchFamily="49" charset="0"/>
              </a:rPr>
              <a:t> cluster = </a:t>
            </a:r>
            <a:r>
              <a:rPr lang="en-US" sz="1600" dirty="0" err="1">
                <a:solidFill>
                  <a:srgbClr val="2B91AF"/>
                </a:solidFill>
                <a:highlight>
                  <a:srgbClr val="FFFFFF"/>
                </a:highlight>
                <a:latin typeface="Consolas" panose="020B0609020204030204" pitchFamily="49" charset="0"/>
              </a:rPr>
              <a:t>Cluster</a:t>
            </a:r>
            <a:r>
              <a:rPr lang="en-US" sz="1600" dirty="0" err="1">
                <a:solidFill>
                  <a:srgbClr val="000000"/>
                </a:solidFill>
                <a:highlight>
                  <a:srgbClr val="FFFFFF"/>
                </a:highlight>
                <a:latin typeface="Consolas" panose="020B0609020204030204" pitchFamily="49" charset="0"/>
              </a:rPr>
              <a:t>.Builder</a:t>
            </a:r>
            <a:r>
              <a:rPr lang="en-US" sz="1600" dirty="0">
                <a:solidFill>
                  <a:srgbClr val="000000"/>
                </a:solidFill>
                <a:highlight>
                  <a:srgbClr val="FFFFFF"/>
                </a:highlight>
                <a:latin typeface="Consolas" panose="020B0609020204030204" pitchFamily="49" charset="0"/>
              </a:rPr>
              <a:t>().</a:t>
            </a:r>
            <a:r>
              <a:rPr lang="en-US" sz="1600" dirty="0" err="1">
                <a:solidFill>
                  <a:srgbClr val="000000"/>
                </a:solidFill>
                <a:highlight>
                  <a:srgbClr val="FFFFFF"/>
                </a:highlight>
                <a:latin typeface="Consolas" panose="020B0609020204030204" pitchFamily="49" charset="0"/>
              </a:rPr>
              <a:t>AddContactPoint</a:t>
            </a:r>
            <a:r>
              <a:rPr lang="en-US" sz="1600" dirty="0">
                <a:solidFill>
                  <a:srgbClr val="000000"/>
                </a:solidFill>
                <a:highlight>
                  <a:srgbClr val="FFFFFF"/>
                </a:highlight>
                <a:latin typeface="Consolas" panose="020B0609020204030204" pitchFamily="49" charset="0"/>
              </a:rPr>
              <a:t>(</a:t>
            </a:r>
            <a:r>
              <a:rPr lang="en-US" sz="1600" dirty="0">
                <a:solidFill>
                  <a:srgbClr val="A31515"/>
                </a:solidFill>
                <a:highlight>
                  <a:srgbClr val="FFFFFF"/>
                </a:highlight>
                <a:latin typeface="Consolas" panose="020B0609020204030204" pitchFamily="49" charset="0"/>
              </a:rPr>
              <a:t>"127.0.0.1"</a:t>
            </a:r>
            <a:r>
              <a:rPr lang="en-US" sz="1600" dirty="0">
                <a:solidFill>
                  <a:srgbClr val="000000"/>
                </a:solidFill>
                <a:highlight>
                  <a:srgbClr val="FFFFFF"/>
                </a:highlight>
                <a:latin typeface="Consolas" panose="020B0609020204030204" pitchFamily="49" charset="0"/>
              </a:rPr>
              <a:t>).Build();</a:t>
            </a:r>
          </a:p>
          <a:p>
            <a:r>
              <a:rPr lang="en-US" sz="1600" dirty="0">
                <a:solidFill>
                  <a:srgbClr val="000000"/>
                </a:solidFill>
                <a:highlight>
                  <a:srgbClr val="FFFFFF"/>
                </a:highlight>
                <a:latin typeface="Consolas" panose="020B0609020204030204" pitchFamily="49" charset="0"/>
              </a:rPr>
              <a:t>    </a:t>
            </a:r>
            <a:r>
              <a:rPr lang="en-US" sz="1600" dirty="0" err="1">
                <a:solidFill>
                  <a:srgbClr val="0000FF"/>
                </a:solidFill>
                <a:highlight>
                  <a:srgbClr val="FFFFFF"/>
                </a:highlight>
                <a:latin typeface="Consolas" panose="020B0609020204030204" pitchFamily="49" charset="0"/>
              </a:rPr>
              <a:t>var</a:t>
            </a:r>
            <a:r>
              <a:rPr lang="en-US" sz="1600" dirty="0">
                <a:solidFill>
                  <a:srgbClr val="000000"/>
                </a:solidFill>
                <a:highlight>
                  <a:srgbClr val="FFFFFF"/>
                </a:highlight>
                <a:latin typeface="Consolas" panose="020B0609020204030204" pitchFamily="49" charset="0"/>
              </a:rPr>
              <a:t> session = </a:t>
            </a:r>
            <a:r>
              <a:rPr lang="en-US" sz="1600" dirty="0" err="1">
                <a:solidFill>
                  <a:srgbClr val="000000"/>
                </a:solidFill>
                <a:highlight>
                  <a:srgbClr val="FFFFFF"/>
                </a:highlight>
                <a:latin typeface="Consolas" panose="020B0609020204030204" pitchFamily="49" charset="0"/>
              </a:rPr>
              <a:t>cluster.Connect</a:t>
            </a:r>
            <a:r>
              <a:rPr lang="en-US" sz="1600" dirty="0">
                <a:solidFill>
                  <a:srgbClr val="000000"/>
                </a:solidFill>
                <a:highlight>
                  <a:srgbClr val="FFFFFF"/>
                </a:highlight>
                <a:latin typeface="Consolas" panose="020B0609020204030204" pitchFamily="49" charset="0"/>
              </a:rPr>
              <a:t>(</a:t>
            </a:r>
            <a:r>
              <a:rPr lang="en-US" sz="1600" dirty="0">
                <a:solidFill>
                  <a:srgbClr val="A31515"/>
                </a:solidFill>
                <a:highlight>
                  <a:srgbClr val="FFFFFF"/>
                </a:highlight>
                <a:latin typeface="Consolas" panose="020B0609020204030204" pitchFamily="49" charset="0"/>
              </a:rPr>
              <a:t>"</a:t>
            </a:r>
            <a:r>
              <a:rPr lang="en-US" sz="1600" dirty="0" err="1">
                <a:solidFill>
                  <a:srgbClr val="A31515"/>
                </a:solidFill>
                <a:highlight>
                  <a:srgbClr val="FFFFFF"/>
                </a:highlight>
                <a:latin typeface="Consolas" panose="020B0609020204030204" pitchFamily="49" charset="0"/>
              </a:rPr>
              <a:t>mykeyspace</a:t>
            </a:r>
            <a:r>
              <a:rPr lang="en-US" sz="1600" dirty="0">
                <a:solidFill>
                  <a:srgbClr val="A31515"/>
                </a:solidFill>
                <a:highlight>
                  <a:srgbClr val="FFFFFF"/>
                </a:highlight>
                <a:latin typeface="Consolas" panose="020B0609020204030204" pitchFamily="49" charset="0"/>
              </a:rPr>
              <a:t>"</a:t>
            </a:r>
            <a:r>
              <a:rPr lang="en-US" sz="1600" dirty="0">
                <a:solidFill>
                  <a:srgbClr val="000000"/>
                </a:solidFill>
                <a:highlight>
                  <a:srgbClr val="FFFFFF"/>
                </a:highlight>
                <a:latin typeface="Consolas" panose="020B0609020204030204" pitchFamily="49" charset="0"/>
              </a:rPr>
              <a:t>);</a:t>
            </a:r>
          </a:p>
          <a:p>
            <a:endParaRPr lang="en-US" sz="1600" dirty="0">
              <a:solidFill>
                <a:srgbClr val="000000"/>
              </a:solidFill>
              <a:highlight>
                <a:srgbClr val="FFFFFF"/>
              </a:highlight>
              <a:latin typeface="Consolas" panose="020B0609020204030204" pitchFamily="49" charset="0"/>
            </a:endParaRPr>
          </a:p>
          <a:p>
            <a:r>
              <a:rPr lang="en-US" sz="1600" dirty="0">
                <a:solidFill>
                  <a:srgbClr val="000000"/>
                </a:solidFill>
                <a:highlight>
                  <a:srgbClr val="FFFFFF"/>
                </a:highlight>
                <a:latin typeface="Consolas" panose="020B0609020204030204" pitchFamily="49" charset="0"/>
              </a:rPr>
              <a:t>    </a:t>
            </a:r>
            <a:r>
              <a:rPr lang="en-US" sz="1600" dirty="0" err="1">
                <a:solidFill>
                  <a:srgbClr val="000000"/>
                </a:solidFill>
                <a:highlight>
                  <a:srgbClr val="FFFFFF"/>
                </a:highlight>
                <a:latin typeface="Consolas" panose="020B0609020204030204" pitchFamily="49" charset="0"/>
              </a:rPr>
              <a:t>session.Execute</a:t>
            </a:r>
            <a:r>
              <a:rPr lang="en-US" sz="1600" dirty="0">
                <a:solidFill>
                  <a:srgbClr val="000000"/>
                </a:solidFill>
                <a:highlight>
                  <a:srgbClr val="FFFFFF"/>
                </a:highlight>
                <a:latin typeface="Consolas" panose="020B0609020204030204" pitchFamily="49" charset="0"/>
              </a:rPr>
              <a:t>(</a:t>
            </a:r>
            <a:r>
              <a:rPr lang="en-US" sz="1600" dirty="0">
                <a:solidFill>
                  <a:srgbClr val="A31515"/>
                </a:solidFill>
                <a:highlight>
                  <a:srgbClr val="FFFFFF"/>
                </a:highlight>
                <a:latin typeface="Consolas" panose="020B0609020204030204" pitchFamily="49" charset="0"/>
              </a:rPr>
              <a:t>"insert into users (</a:t>
            </a:r>
            <a:r>
              <a:rPr lang="en-US" sz="1600" dirty="0" err="1">
                <a:solidFill>
                  <a:srgbClr val="A31515"/>
                </a:solidFill>
                <a:highlight>
                  <a:srgbClr val="FFFFFF"/>
                </a:highlight>
                <a:latin typeface="Consolas" panose="020B0609020204030204" pitchFamily="49" charset="0"/>
              </a:rPr>
              <a:t>lastname</a:t>
            </a:r>
            <a:r>
              <a:rPr lang="en-US" sz="1600" dirty="0">
                <a:solidFill>
                  <a:srgbClr val="A31515"/>
                </a:solidFill>
                <a:highlight>
                  <a:srgbClr val="FFFFFF"/>
                </a:highlight>
                <a:latin typeface="Consolas" panose="020B0609020204030204" pitchFamily="49" charset="0"/>
              </a:rPr>
              <a:t>, age, city, email, </a:t>
            </a:r>
            <a:r>
              <a:rPr lang="en-US" sz="1600" dirty="0" err="1">
                <a:solidFill>
                  <a:srgbClr val="A31515"/>
                </a:solidFill>
                <a:highlight>
                  <a:srgbClr val="FFFFFF"/>
                </a:highlight>
                <a:latin typeface="Consolas" panose="020B0609020204030204" pitchFamily="49" charset="0"/>
              </a:rPr>
              <a:t>firstname</a:t>
            </a:r>
            <a:r>
              <a:rPr lang="en-US" sz="1600" dirty="0">
                <a:solidFill>
                  <a:srgbClr val="A31515"/>
                </a:solidFill>
                <a:highlight>
                  <a:srgbClr val="FFFFFF"/>
                </a:highlight>
                <a:latin typeface="Consolas" panose="020B0609020204030204" pitchFamily="49" charset="0"/>
              </a:rPr>
              <a:t>) 		values ('Jones', 35, 'Austin', 'bob@example.com', 'Bob')"</a:t>
            </a:r>
            <a:r>
              <a:rPr lang="en-US" sz="1600" dirty="0">
                <a:solidFill>
                  <a:srgbClr val="000000"/>
                </a:solidFill>
                <a:highlight>
                  <a:srgbClr val="FFFFFF"/>
                </a:highlight>
                <a:latin typeface="Consolas" panose="020B0609020204030204" pitchFamily="49" charset="0"/>
              </a:rPr>
              <a:t>);</a:t>
            </a:r>
          </a:p>
          <a:p>
            <a:endParaRPr lang="en-US" sz="1600" dirty="0">
              <a:solidFill>
                <a:srgbClr val="000000"/>
              </a:solidFill>
              <a:highlight>
                <a:srgbClr val="FFFFFF"/>
              </a:highlight>
              <a:latin typeface="Consolas" panose="020B0609020204030204" pitchFamily="49" charset="0"/>
            </a:endParaRPr>
          </a:p>
          <a:p>
            <a:r>
              <a:rPr lang="en-US" sz="1600" dirty="0">
                <a:solidFill>
                  <a:srgbClr val="000000"/>
                </a:solidFill>
                <a:highlight>
                  <a:srgbClr val="FFFFFF"/>
                </a:highlight>
                <a:latin typeface="Consolas" panose="020B0609020204030204" pitchFamily="49" charset="0"/>
              </a:rPr>
              <a:t>    </a:t>
            </a:r>
            <a:r>
              <a:rPr lang="en-US" sz="1600" dirty="0" err="1">
                <a:solidFill>
                  <a:srgbClr val="0000FF"/>
                </a:solidFill>
                <a:highlight>
                  <a:srgbClr val="FFFFFF"/>
                </a:highlight>
                <a:latin typeface="Consolas" panose="020B0609020204030204" pitchFamily="49" charset="0"/>
              </a:rPr>
              <a:t>var</a:t>
            </a:r>
            <a:r>
              <a:rPr lang="en-US" sz="1600" dirty="0">
                <a:solidFill>
                  <a:srgbClr val="000000"/>
                </a:solidFill>
                <a:highlight>
                  <a:srgbClr val="FFFFFF"/>
                </a:highlight>
                <a:latin typeface="Consolas" panose="020B0609020204030204" pitchFamily="49" charset="0"/>
              </a:rPr>
              <a:t> </a:t>
            </a:r>
            <a:r>
              <a:rPr lang="en-US" sz="1600" dirty="0" err="1">
                <a:solidFill>
                  <a:srgbClr val="000000"/>
                </a:solidFill>
                <a:highlight>
                  <a:srgbClr val="FFFFFF"/>
                </a:highlight>
                <a:latin typeface="Consolas" panose="020B0609020204030204" pitchFamily="49" charset="0"/>
              </a:rPr>
              <a:t>userBackOut</a:t>
            </a:r>
            <a:r>
              <a:rPr lang="en-US" sz="1600" dirty="0">
                <a:solidFill>
                  <a:srgbClr val="000000"/>
                </a:solidFill>
                <a:highlight>
                  <a:srgbClr val="FFFFFF"/>
                </a:highlight>
                <a:latin typeface="Consolas" panose="020B0609020204030204" pitchFamily="49" charset="0"/>
              </a:rPr>
              <a:t> = </a:t>
            </a:r>
            <a:r>
              <a:rPr lang="en-US" sz="1600" dirty="0" err="1">
                <a:solidFill>
                  <a:srgbClr val="000000"/>
                </a:solidFill>
                <a:highlight>
                  <a:srgbClr val="FFFFFF"/>
                </a:highlight>
                <a:latin typeface="Consolas" panose="020B0609020204030204" pitchFamily="49" charset="0"/>
              </a:rPr>
              <a:t>session.Execute</a:t>
            </a:r>
            <a:r>
              <a:rPr lang="en-US" sz="1600" dirty="0">
                <a:solidFill>
                  <a:srgbClr val="000000"/>
                </a:solidFill>
                <a:highlight>
                  <a:srgbClr val="FFFFFF"/>
                </a:highlight>
                <a:latin typeface="Consolas" panose="020B0609020204030204" pitchFamily="49" charset="0"/>
              </a:rPr>
              <a:t>(</a:t>
            </a:r>
            <a:r>
              <a:rPr lang="en-US" sz="1600" dirty="0">
                <a:solidFill>
                  <a:srgbClr val="A31515"/>
                </a:solidFill>
                <a:highlight>
                  <a:srgbClr val="FFFFFF"/>
                </a:highlight>
                <a:latin typeface="Consolas" panose="020B0609020204030204" pitchFamily="49" charset="0"/>
              </a:rPr>
              <a:t>"select * from users where 			  </a:t>
            </a:r>
          </a:p>
          <a:p>
            <a:r>
              <a:rPr lang="en-US" sz="1600" dirty="0">
                <a:solidFill>
                  <a:srgbClr val="A31515"/>
                </a:solidFill>
                <a:highlight>
                  <a:srgbClr val="FFFFFF"/>
                </a:highlight>
                <a:latin typeface="Consolas" panose="020B0609020204030204" pitchFamily="49" charset="0"/>
              </a:rPr>
              <a:t>		</a:t>
            </a:r>
            <a:r>
              <a:rPr lang="en-US" sz="1600" dirty="0" err="1">
                <a:solidFill>
                  <a:srgbClr val="A31515"/>
                </a:solidFill>
                <a:highlight>
                  <a:srgbClr val="FFFFFF"/>
                </a:highlight>
                <a:latin typeface="Consolas" panose="020B0609020204030204" pitchFamily="49" charset="0"/>
              </a:rPr>
              <a:t>lastname</a:t>
            </a:r>
            <a:r>
              <a:rPr lang="en-US" sz="1600" dirty="0">
                <a:solidFill>
                  <a:srgbClr val="A31515"/>
                </a:solidFill>
                <a:highlight>
                  <a:srgbClr val="FFFFFF"/>
                </a:highlight>
                <a:latin typeface="Consolas" panose="020B0609020204030204" pitchFamily="49" charset="0"/>
              </a:rPr>
              <a:t>='Jones'"</a:t>
            </a:r>
            <a:r>
              <a:rPr lang="en-US" sz="1600" dirty="0">
                <a:solidFill>
                  <a:srgbClr val="000000"/>
                </a:solidFill>
                <a:highlight>
                  <a:srgbClr val="FFFFFF"/>
                </a:highlight>
                <a:latin typeface="Consolas" panose="020B0609020204030204" pitchFamily="49" charset="0"/>
              </a:rPr>
              <a:t>).First();</a:t>
            </a:r>
          </a:p>
          <a:p>
            <a:r>
              <a:rPr lang="en-US" sz="1600" dirty="0">
                <a:solidFill>
                  <a:srgbClr val="000000"/>
                </a:solidFill>
                <a:highlight>
                  <a:srgbClr val="FFFFFF"/>
                </a:highlight>
                <a:latin typeface="Consolas" panose="020B0609020204030204" pitchFamily="49" charset="0"/>
              </a:rPr>
              <a:t>    </a:t>
            </a:r>
            <a:r>
              <a:rPr lang="en-US" sz="1600" dirty="0" err="1">
                <a:solidFill>
                  <a:srgbClr val="2B91AF"/>
                </a:solidFill>
                <a:highlight>
                  <a:srgbClr val="FFFFFF"/>
                </a:highlight>
                <a:latin typeface="Consolas" panose="020B0609020204030204" pitchFamily="49" charset="0"/>
              </a:rPr>
              <a:t>Console</a:t>
            </a:r>
            <a:r>
              <a:rPr lang="en-US" sz="1600" dirty="0" err="1">
                <a:solidFill>
                  <a:srgbClr val="000000"/>
                </a:solidFill>
                <a:highlight>
                  <a:srgbClr val="FFFFFF"/>
                </a:highlight>
                <a:latin typeface="Consolas" panose="020B0609020204030204" pitchFamily="49" charset="0"/>
              </a:rPr>
              <a:t>.WriteLine</a:t>
            </a:r>
            <a:r>
              <a:rPr lang="en-US" sz="1600" dirty="0">
                <a:solidFill>
                  <a:srgbClr val="000000"/>
                </a:solidFill>
                <a:highlight>
                  <a:srgbClr val="FFFFFF"/>
                </a:highlight>
                <a:latin typeface="Consolas" panose="020B0609020204030204" pitchFamily="49" charset="0"/>
              </a:rPr>
              <a:t>(</a:t>
            </a:r>
            <a:r>
              <a:rPr lang="en-US" sz="1600" dirty="0">
                <a:solidFill>
                  <a:srgbClr val="A31515"/>
                </a:solidFill>
                <a:highlight>
                  <a:srgbClr val="FFFFFF"/>
                </a:highlight>
                <a:latin typeface="Consolas" panose="020B0609020204030204" pitchFamily="49" charset="0"/>
              </a:rPr>
              <a:t>$"</a:t>
            </a:r>
            <a:r>
              <a:rPr lang="en-US" sz="1600" dirty="0">
                <a:solidFill>
                  <a:srgbClr val="000000"/>
                </a:solidFill>
                <a:highlight>
                  <a:srgbClr val="FFFFFF"/>
                </a:highlight>
                <a:latin typeface="Consolas" panose="020B0609020204030204" pitchFamily="49" charset="0"/>
              </a:rPr>
              <a:t>{</a:t>
            </a:r>
            <a:r>
              <a:rPr lang="en-US" sz="1600" dirty="0" err="1">
                <a:solidFill>
                  <a:srgbClr val="000000"/>
                </a:solidFill>
                <a:highlight>
                  <a:srgbClr val="FFFFFF"/>
                </a:highlight>
                <a:latin typeface="Consolas" panose="020B0609020204030204" pitchFamily="49" charset="0"/>
              </a:rPr>
              <a:t>userBackOut</a:t>
            </a:r>
            <a:r>
              <a:rPr lang="en-US" sz="1600" dirty="0">
                <a:solidFill>
                  <a:srgbClr val="000000"/>
                </a:solidFill>
                <a:highlight>
                  <a:srgbClr val="FFFFFF"/>
                </a:highlight>
                <a:latin typeface="Consolas" panose="020B0609020204030204" pitchFamily="49" charset="0"/>
              </a:rPr>
              <a:t>[</a:t>
            </a:r>
            <a:r>
              <a:rPr lang="en-US" sz="1600" dirty="0">
                <a:solidFill>
                  <a:srgbClr val="A31515"/>
                </a:solidFill>
                <a:highlight>
                  <a:srgbClr val="FFFFFF"/>
                </a:highlight>
                <a:latin typeface="Consolas" panose="020B0609020204030204" pitchFamily="49" charset="0"/>
              </a:rPr>
              <a:t>"</a:t>
            </a:r>
            <a:r>
              <a:rPr lang="en-US" sz="1600" dirty="0" err="1">
                <a:solidFill>
                  <a:srgbClr val="A31515"/>
                </a:solidFill>
                <a:highlight>
                  <a:srgbClr val="FFFFFF"/>
                </a:highlight>
                <a:latin typeface="Consolas" panose="020B0609020204030204" pitchFamily="49" charset="0"/>
              </a:rPr>
              <a:t>firstname</a:t>
            </a:r>
            <a:r>
              <a:rPr lang="en-US" sz="1600" dirty="0">
                <a:solidFill>
                  <a:srgbClr val="A31515"/>
                </a:solidFill>
                <a:highlight>
                  <a:srgbClr val="FFFFFF"/>
                </a:highlight>
                <a:latin typeface="Consolas" panose="020B0609020204030204" pitchFamily="49" charset="0"/>
              </a:rPr>
              <a:t>"</a:t>
            </a:r>
            <a:r>
              <a:rPr lang="en-US" sz="1600" dirty="0">
                <a:solidFill>
                  <a:srgbClr val="000000"/>
                </a:solidFill>
                <a:highlight>
                  <a:srgbClr val="FFFFFF"/>
                </a:highlight>
                <a:latin typeface="Consolas" panose="020B0609020204030204" pitchFamily="49" charset="0"/>
              </a:rPr>
              <a:t>]}</a:t>
            </a:r>
            <a:r>
              <a:rPr lang="en-US" sz="1600" dirty="0">
                <a:solidFill>
                  <a:srgbClr val="A31515"/>
                </a:solidFill>
                <a:highlight>
                  <a:srgbClr val="FFFFFF"/>
                </a:highlight>
                <a:latin typeface="Consolas" panose="020B0609020204030204" pitchFamily="49" charset="0"/>
              </a:rPr>
              <a:t> </a:t>
            </a:r>
            <a:r>
              <a:rPr lang="en-US" sz="1600" dirty="0">
                <a:solidFill>
                  <a:srgbClr val="000000"/>
                </a:solidFill>
                <a:highlight>
                  <a:srgbClr val="FFFFFF"/>
                </a:highlight>
                <a:latin typeface="Consolas" panose="020B0609020204030204" pitchFamily="49" charset="0"/>
              </a:rPr>
              <a:t>{</a:t>
            </a:r>
            <a:r>
              <a:rPr lang="en-US" sz="1600" dirty="0" err="1">
                <a:solidFill>
                  <a:srgbClr val="000000"/>
                </a:solidFill>
                <a:highlight>
                  <a:srgbClr val="FFFFFF"/>
                </a:highlight>
                <a:latin typeface="Consolas" panose="020B0609020204030204" pitchFamily="49" charset="0"/>
              </a:rPr>
              <a:t>userBackOut</a:t>
            </a:r>
            <a:r>
              <a:rPr lang="en-US" sz="1600" dirty="0">
                <a:solidFill>
                  <a:srgbClr val="000000"/>
                </a:solidFill>
                <a:highlight>
                  <a:srgbClr val="FFFFFF"/>
                </a:highlight>
                <a:latin typeface="Consolas" panose="020B0609020204030204" pitchFamily="49" charset="0"/>
              </a:rPr>
              <a:t>[</a:t>
            </a:r>
            <a:r>
              <a:rPr lang="en-US" sz="1600" dirty="0">
                <a:solidFill>
                  <a:srgbClr val="A31515"/>
                </a:solidFill>
                <a:highlight>
                  <a:srgbClr val="FFFFFF"/>
                </a:highlight>
                <a:latin typeface="Consolas" panose="020B0609020204030204" pitchFamily="49" charset="0"/>
              </a:rPr>
              <a:t>"age"</a:t>
            </a:r>
            <a:r>
              <a:rPr lang="en-US" sz="1600" dirty="0">
                <a:solidFill>
                  <a:srgbClr val="000000"/>
                </a:solidFill>
                <a:highlight>
                  <a:srgbClr val="FFFFFF"/>
                </a:highlight>
                <a:latin typeface="Consolas" panose="020B0609020204030204" pitchFamily="49" charset="0"/>
              </a:rPr>
              <a:t>]}</a:t>
            </a:r>
            <a:r>
              <a:rPr lang="en-US" sz="1600" dirty="0">
                <a:solidFill>
                  <a:srgbClr val="A31515"/>
                </a:solidFill>
                <a:highlight>
                  <a:srgbClr val="FFFFFF"/>
                </a:highlight>
                <a:latin typeface="Consolas" panose="020B0609020204030204" pitchFamily="49" charset="0"/>
              </a:rPr>
              <a:t>"</a:t>
            </a:r>
            <a:r>
              <a:rPr lang="en-US" sz="1600" dirty="0">
                <a:solidFill>
                  <a:srgbClr val="000000"/>
                </a:solidFill>
                <a:highlight>
                  <a:srgbClr val="FFFFFF"/>
                </a:highlight>
                <a:latin typeface="Consolas" panose="020B0609020204030204" pitchFamily="49" charset="0"/>
              </a:rPr>
              <a:t>);</a:t>
            </a:r>
          </a:p>
          <a:p>
            <a:r>
              <a:rPr lang="en-US" sz="1600" dirty="0">
                <a:solidFill>
                  <a:srgbClr val="000000"/>
                </a:solidFill>
                <a:highlight>
                  <a:srgbClr val="FFFFFF"/>
                </a:highlight>
                <a:latin typeface="Consolas" panose="020B0609020204030204" pitchFamily="49" charset="0"/>
              </a:rPr>
              <a:t>}</a:t>
            </a:r>
            <a:endParaRPr lang="en-US" sz="4000" dirty="0"/>
          </a:p>
        </p:txBody>
      </p:sp>
    </p:spTree>
    <p:extLst>
      <p:ext uri="{BB962C8B-B14F-4D97-AF65-F5344CB8AC3E}">
        <p14:creationId xmlns:p14="http://schemas.microsoft.com/office/powerpoint/2010/main" val="15448057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364511" y="847233"/>
            <a:ext cx="8200503" cy="3262754"/>
          </a:xfrm>
          <a:prstGeom prst="rect">
            <a:avLst/>
          </a:prstGeom>
        </p:spPr>
      </p:pic>
    </p:spTree>
    <p:extLst>
      <p:ext uri="{BB962C8B-B14F-4D97-AF65-F5344CB8AC3E}">
        <p14:creationId xmlns:p14="http://schemas.microsoft.com/office/powerpoint/2010/main" val="126951873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63600" y="2119085"/>
            <a:ext cx="8007739" cy="2525485"/>
          </a:xfrm>
        </p:spPr>
        <p:txBody>
          <a:bodyPr/>
          <a:lstStyle/>
          <a:p>
            <a:r>
              <a:rPr lang="en-US" sz="3600" dirty="0"/>
              <a:t>Impedance Mismatch</a:t>
            </a:r>
          </a:p>
          <a:p>
            <a:r>
              <a:rPr lang="en-US" sz="3600" dirty="0"/>
              <a:t>Scales Well (Ops Headache)</a:t>
            </a:r>
          </a:p>
          <a:p>
            <a:r>
              <a:rPr lang="en-US" sz="3600" dirty="0"/>
              <a:t>Suited to Analytics</a:t>
            </a:r>
          </a:p>
        </p:txBody>
      </p:sp>
      <p:pic>
        <p:nvPicPr>
          <p:cNvPr id="4" name="Picture 6" descr="https://upload.wikimedia.org/wikipedia/commons/thumb/5/5e/Cassandra_logo.svg/2000px-Cassandra_logo.svg.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74171"/>
            <a:ext cx="2455726" cy="16465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1819377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335046" y="0"/>
            <a:ext cx="6473907" cy="5143500"/>
          </a:xfrm>
          <a:prstGeom prst="rect">
            <a:avLst/>
          </a:prstGeom>
        </p:spPr>
      </p:pic>
      <p:pic>
        <p:nvPicPr>
          <p:cNvPr id="5" name="Picture 4"/>
          <p:cNvPicPr>
            <a:picLocks noChangeAspect="1"/>
          </p:cNvPicPr>
          <p:nvPr/>
        </p:nvPicPr>
        <p:blipFill>
          <a:blip r:embed="rId4">
            <a:clrChange>
              <a:clrFrom>
                <a:srgbClr val="FFFFFF"/>
              </a:clrFrom>
              <a:clrTo>
                <a:srgbClr val="FFFFFF">
                  <a:alpha val="0"/>
                </a:srgbClr>
              </a:clrTo>
            </a:clrChange>
          </a:blip>
          <a:stretch>
            <a:fillRect/>
          </a:stretch>
        </p:blipFill>
        <p:spPr>
          <a:xfrm>
            <a:off x="1354" y="0"/>
            <a:ext cx="9141292" cy="5143500"/>
          </a:xfrm>
          <a:prstGeom prst="rect">
            <a:avLst/>
          </a:prstGeom>
        </p:spPr>
      </p:pic>
    </p:spTree>
    <p:extLst>
      <p:ext uri="{BB962C8B-B14F-4D97-AF65-F5344CB8AC3E}">
        <p14:creationId xmlns:p14="http://schemas.microsoft.com/office/powerpoint/2010/main" val="98381381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cases for Columnar</a:t>
            </a:r>
          </a:p>
        </p:txBody>
      </p:sp>
      <p:sp>
        <p:nvSpPr>
          <p:cNvPr id="3" name="Content Placeholder 2"/>
          <p:cNvSpPr>
            <a:spLocks noGrp="1"/>
          </p:cNvSpPr>
          <p:nvPr>
            <p:ph idx="1"/>
          </p:nvPr>
        </p:nvSpPr>
        <p:spPr/>
        <p:txBody>
          <a:bodyPr/>
          <a:lstStyle/>
          <a:p>
            <a:pPr marL="342900" indent="-342900">
              <a:buFont typeface="Arial" panose="020B0604020202020204" pitchFamily="34" charset="0"/>
              <a:buChar char="•"/>
            </a:pPr>
            <a:r>
              <a:rPr lang="en-US" sz="6000" dirty="0"/>
              <a:t>Metering data</a:t>
            </a:r>
          </a:p>
          <a:p>
            <a:pPr marL="342900" indent="-342900">
              <a:buFont typeface="Arial" panose="020B0604020202020204" pitchFamily="34" charset="0"/>
              <a:buChar char="•"/>
            </a:pPr>
            <a:r>
              <a:rPr lang="en-US" sz="6000" dirty="0"/>
              <a:t>Really big data</a:t>
            </a:r>
          </a:p>
          <a:p>
            <a:pPr marL="342900" indent="-342900">
              <a:buFont typeface="Arial" panose="020B0604020202020204" pitchFamily="34" charset="0"/>
              <a:buChar char="•"/>
            </a:pPr>
            <a:r>
              <a:rPr lang="en-US" sz="6000" dirty="0"/>
              <a:t>Analytics</a:t>
            </a:r>
          </a:p>
        </p:txBody>
      </p:sp>
    </p:spTree>
    <p:extLst>
      <p:ext uri="{BB962C8B-B14F-4D97-AF65-F5344CB8AC3E}">
        <p14:creationId xmlns:p14="http://schemas.microsoft.com/office/powerpoint/2010/main" val="257730089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Graph</a:t>
            </a:r>
          </a:p>
        </p:txBody>
      </p:sp>
      <p:sp>
        <p:nvSpPr>
          <p:cNvPr id="5" name="Rectangle 4"/>
          <p:cNvSpPr/>
          <p:nvPr/>
        </p:nvSpPr>
        <p:spPr>
          <a:xfrm>
            <a:off x="2351313" y="4869125"/>
            <a:ext cx="7170058" cy="461665"/>
          </a:xfrm>
          <a:prstGeom prst="rect">
            <a:avLst/>
          </a:prstGeom>
        </p:spPr>
        <p:txBody>
          <a:bodyPr wrap="square">
            <a:spAutoFit/>
          </a:bodyPr>
          <a:lstStyle/>
          <a:p>
            <a:r>
              <a:rPr lang="en-US" sz="1200" dirty="0">
                <a:hlinkClick r:id="rId3"/>
              </a:rPr>
              <a:t>https://commons.wikimedia.org/wiki/File:The_protein_interaction_network_of_Treponema_pallidum.png</a:t>
            </a:r>
            <a:endParaRPr lang="en-US" sz="1200" dirty="0"/>
          </a:p>
          <a:p>
            <a:endParaRPr lang="en-US" sz="1200" dirty="0"/>
          </a:p>
        </p:txBody>
      </p:sp>
      <p:pic>
        <p:nvPicPr>
          <p:cNvPr id="12290" name="Picture 2" descr="File:The protein interaction network of Treponema pallidum.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39118" y="1169845"/>
            <a:ext cx="3531053" cy="3325953"/>
          </a:xfrm>
          <a:prstGeom prst="rect">
            <a:avLst/>
          </a:prstGeom>
          <a:noFill/>
          <a:scene3d>
            <a:camera prst="isometricLeftDown"/>
            <a:lightRig rig="threePt" dir="t"/>
          </a:scene3d>
          <a:sp3d>
            <a:bevelT/>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951568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Leonhard Euler</a:t>
            </a:r>
          </a:p>
        </p:txBody>
      </p:sp>
      <p:pic>
        <p:nvPicPr>
          <p:cNvPr id="13314" name="Picture 2" descr="File:Leonhard Eule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80190" y="740228"/>
            <a:ext cx="3199129" cy="41748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838564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695450" y="370091"/>
            <a:ext cx="5219326" cy="5219326"/>
          </a:xfrm>
          <a:prstGeom prst="rect">
            <a:avLst/>
          </a:prstGeom>
        </p:spPr>
      </p:pic>
      <p:sp>
        <p:nvSpPr>
          <p:cNvPr id="5" name="Title 4"/>
          <p:cNvSpPr>
            <a:spLocks noGrp="1"/>
          </p:cNvSpPr>
          <p:nvPr>
            <p:ph type="title"/>
          </p:nvPr>
        </p:nvSpPr>
        <p:spPr>
          <a:xfrm>
            <a:off x="1321314" y="370091"/>
            <a:ext cx="7998595" cy="537337"/>
          </a:xfrm>
        </p:spPr>
        <p:txBody>
          <a:bodyPr/>
          <a:lstStyle/>
          <a:p>
            <a:r>
              <a:rPr lang="en-US" sz="3600" dirty="0"/>
              <a:t>NoSQL isn’t a very useful term</a:t>
            </a:r>
          </a:p>
        </p:txBody>
      </p:sp>
    </p:spTree>
    <p:extLst>
      <p:ext uri="{BB962C8B-B14F-4D97-AF65-F5344CB8AC3E}">
        <p14:creationId xmlns:p14="http://schemas.microsoft.com/office/powerpoint/2010/main" val="3463490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7 Bridges of </a:t>
            </a:r>
            <a:r>
              <a:rPr lang="en-US" dirty="0" err="1"/>
              <a:t>Königsberg</a:t>
            </a:r>
            <a:endParaRPr lang="en-US" dirty="0"/>
          </a:p>
        </p:txBody>
      </p:sp>
      <p:pic>
        <p:nvPicPr>
          <p:cNvPr id="14338" name="Picture 2" descr="File:Konigsberg bridges.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71460" y="907369"/>
            <a:ext cx="4808311" cy="37893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6255962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3" name="Picture 2" descr="http://info.neo4j.com/rs/773-GON-065/images/neo4j_logo.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6234" y="1585611"/>
            <a:ext cx="3298825" cy="1319530"/>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33"/>
          <p:cNvPicPr>
            <a:picLocks noChangeAspect="1"/>
          </p:cNvPicPr>
          <p:nvPr/>
        </p:nvPicPr>
        <p:blipFill>
          <a:blip r:embed="rId4"/>
          <a:stretch>
            <a:fillRect/>
          </a:stretch>
        </p:blipFill>
        <p:spPr>
          <a:xfrm>
            <a:off x="5350657" y="918092"/>
            <a:ext cx="3064213" cy="2013793"/>
          </a:xfrm>
          <a:prstGeom prst="rect">
            <a:avLst/>
          </a:prstGeom>
        </p:spPr>
      </p:pic>
      <p:pic>
        <p:nvPicPr>
          <p:cNvPr id="35" name="Picture 14" descr="http://orientdb.com/wp-content/uploads/2014/09/orientdb_logo_2x11.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56000" y="3223211"/>
            <a:ext cx="2243346" cy="10278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915977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3726679" y="1799318"/>
            <a:ext cx="689240" cy="909637"/>
          </a:xfrm>
          <a:prstGeom prst="rect">
            <a:avLst/>
          </a:prstGeom>
        </p:spPr>
      </p:pic>
      <p:pic>
        <p:nvPicPr>
          <p:cNvPr id="6" name="Picture 5"/>
          <p:cNvPicPr>
            <a:picLocks noChangeAspect="1"/>
          </p:cNvPicPr>
          <p:nvPr/>
        </p:nvPicPr>
        <p:blipFill>
          <a:blip r:embed="rId4"/>
          <a:stretch>
            <a:fillRect/>
          </a:stretch>
        </p:blipFill>
        <p:spPr>
          <a:xfrm>
            <a:off x="2656836" y="567901"/>
            <a:ext cx="1473653" cy="754624"/>
          </a:xfrm>
          <a:prstGeom prst="rect">
            <a:avLst/>
          </a:prstGeom>
        </p:spPr>
      </p:pic>
      <p:pic>
        <p:nvPicPr>
          <p:cNvPr id="7" name="Picture 6"/>
          <p:cNvPicPr>
            <a:picLocks noChangeAspect="1"/>
          </p:cNvPicPr>
          <p:nvPr/>
        </p:nvPicPr>
        <p:blipFill>
          <a:blip r:embed="rId5"/>
          <a:stretch>
            <a:fillRect/>
          </a:stretch>
        </p:blipFill>
        <p:spPr>
          <a:xfrm>
            <a:off x="873303" y="816804"/>
            <a:ext cx="1477464" cy="982514"/>
          </a:xfrm>
          <a:prstGeom prst="rect">
            <a:avLst/>
          </a:prstGeom>
        </p:spPr>
      </p:pic>
      <p:pic>
        <p:nvPicPr>
          <p:cNvPr id="8" name="Picture 7"/>
          <p:cNvPicPr>
            <a:picLocks noChangeAspect="1"/>
          </p:cNvPicPr>
          <p:nvPr/>
        </p:nvPicPr>
        <p:blipFill>
          <a:blip r:embed="rId6"/>
          <a:stretch>
            <a:fillRect/>
          </a:stretch>
        </p:blipFill>
        <p:spPr>
          <a:xfrm>
            <a:off x="750014" y="2643988"/>
            <a:ext cx="1551820" cy="1147700"/>
          </a:xfrm>
          <a:prstGeom prst="rect">
            <a:avLst/>
          </a:prstGeom>
        </p:spPr>
      </p:pic>
      <p:cxnSp>
        <p:nvCxnSpPr>
          <p:cNvPr id="11" name="Straight Arrow Connector 10"/>
          <p:cNvCxnSpPr>
            <a:cxnSpLocks/>
            <a:endCxn id="6" idx="2"/>
          </p:cNvCxnSpPr>
          <p:nvPr/>
        </p:nvCxnSpPr>
        <p:spPr>
          <a:xfrm flipH="1" flipV="1">
            <a:off x="3393663" y="1322525"/>
            <a:ext cx="333016" cy="557530"/>
          </a:xfrm>
          <a:prstGeom prst="straightConnector1">
            <a:avLst/>
          </a:prstGeom>
          <a:ln w="12700" cmpd="sng">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a:cxnSpLocks/>
            <a:stCxn id="5" idx="1"/>
          </p:cNvCxnSpPr>
          <p:nvPr/>
        </p:nvCxnSpPr>
        <p:spPr>
          <a:xfrm flipH="1" flipV="1">
            <a:off x="2350767" y="1727654"/>
            <a:ext cx="1375912" cy="526483"/>
          </a:xfrm>
          <a:prstGeom prst="straightConnector1">
            <a:avLst/>
          </a:prstGeom>
          <a:ln w="12700" cmpd="sng">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a:cxnSpLocks/>
            <a:endCxn id="8" idx="3"/>
          </p:cNvCxnSpPr>
          <p:nvPr/>
        </p:nvCxnSpPr>
        <p:spPr>
          <a:xfrm flipH="1">
            <a:off x="2301834" y="2518229"/>
            <a:ext cx="1424846" cy="699609"/>
          </a:xfrm>
          <a:prstGeom prst="straightConnector1">
            <a:avLst/>
          </a:prstGeom>
          <a:ln w="12700" cmpd="sng">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pic>
        <p:nvPicPr>
          <p:cNvPr id="16" name="Picture 15"/>
          <p:cNvPicPr>
            <a:picLocks noChangeAspect="1"/>
          </p:cNvPicPr>
          <p:nvPr/>
        </p:nvPicPr>
        <p:blipFill>
          <a:blip r:embed="rId7"/>
          <a:stretch>
            <a:fillRect/>
          </a:stretch>
        </p:blipFill>
        <p:spPr>
          <a:xfrm>
            <a:off x="3436005" y="3590620"/>
            <a:ext cx="2104810" cy="968213"/>
          </a:xfrm>
          <a:prstGeom prst="rect">
            <a:avLst/>
          </a:prstGeom>
        </p:spPr>
      </p:pic>
      <p:pic>
        <p:nvPicPr>
          <p:cNvPr id="17" name="Picture 16"/>
          <p:cNvPicPr>
            <a:picLocks noChangeAspect="1"/>
          </p:cNvPicPr>
          <p:nvPr/>
        </p:nvPicPr>
        <p:blipFill>
          <a:blip r:embed="rId8"/>
          <a:stretch>
            <a:fillRect/>
          </a:stretch>
        </p:blipFill>
        <p:spPr>
          <a:xfrm>
            <a:off x="5791831" y="2413454"/>
            <a:ext cx="1558568" cy="1085802"/>
          </a:xfrm>
          <a:prstGeom prst="rect">
            <a:avLst/>
          </a:prstGeom>
        </p:spPr>
      </p:pic>
      <p:cxnSp>
        <p:nvCxnSpPr>
          <p:cNvPr id="19" name="Straight Arrow Connector 18"/>
          <p:cNvCxnSpPr>
            <a:cxnSpLocks/>
            <a:stCxn id="5" idx="2"/>
          </p:cNvCxnSpPr>
          <p:nvPr/>
        </p:nvCxnSpPr>
        <p:spPr>
          <a:xfrm>
            <a:off x="4071299" y="2708955"/>
            <a:ext cx="642524" cy="877151"/>
          </a:xfrm>
          <a:prstGeom prst="straightConnector1">
            <a:avLst/>
          </a:prstGeom>
          <a:ln w="12700" cmpd="sng">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a:cxnSpLocks/>
            <a:stCxn id="5" idx="3"/>
            <a:endCxn id="17" idx="1"/>
          </p:cNvCxnSpPr>
          <p:nvPr/>
        </p:nvCxnSpPr>
        <p:spPr>
          <a:xfrm>
            <a:off x="4415919" y="2254137"/>
            <a:ext cx="1375912" cy="702218"/>
          </a:xfrm>
          <a:prstGeom prst="straightConnector1">
            <a:avLst/>
          </a:prstGeom>
          <a:ln w="12700" cmpd="sng">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3" name="Straight Arrow Connector 22"/>
          <p:cNvCxnSpPr>
            <a:cxnSpLocks/>
            <a:stCxn id="17" idx="2"/>
            <a:endCxn id="16" idx="3"/>
          </p:cNvCxnSpPr>
          <p:nvPr/>
        </p:nvCxnSpPr>
        <p:spPr>
          <a:xfrm flipH="1">
            <a:off x="5540815" y="3499256"/>
            <a:ext cx="1030300" cy="575471"/>
          </a:xfrm>
          <a:prstGeom prst="straightConnector1">
            <a:avLst/>
          </a:prstGeom>
          <a:ln w="12700" cmpd="sng">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5" name="Straight Arrow Connector 24"/>
          <p:cNvCxnSpPr/>
          <p:nvPr/>
        </p:nvCxnSpPr>
        <p:spPr>
          <a:xfrm flipH="1" flipV="1">
            <a:off x="4415919" y="1990895"/>
            <a:ext cx="1375912" cy="422559"/>
          </a:xfrm>
          <a:prstGeom prst="straightConnector1">
            <a:avLst/>
          </a:prstGeom>
          <a:ln w="12700" cmpd="sng">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7" name="Straight Arrow Connector 26"/>
          <p:cNvCxnSpPr>
            <a:cxnSpLocks/>
            <a:endCxn id="5" idx="1"/>
          </p:cNvCxnSpPr>
          <p:nvPr/>
        </p:nvCxnSpPr>
        <p:spPr>
          <a:xfrm flipV="1">
            <a:off x="2275778" y="2254137"/>
            <a:ext cx="1450901" cy="507628"/>
          </a:xfrm>
          <a:prstGeom prst="straightConnector1">
            <a:avLst/>
          </a:prstGeom>
          <a:ln w="12700" cmpd="sng">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9" name="Straight Arrow Connector 28"/>
          <p:cNvCxnSpPr>
            <a:cxnSpLocks/>
            <a:stCxn id="8" idx="0"/>
            <a:endCxn id="7" idx="2"/>
          </p:cNvCxnSpPr>
          <p:nvPr/>
        </p:nvCxnSpPr>
        <p:spPr>
          <a:xfrm flipV="1">
            <a:off x="1525924" y="1799318"/>
            <a:ext cx="86111" cy="844670"/>
          </a:xfrm>
          <a:prstGeom prst="straightConnector1">
            <a:avLst/>
          </a:prstGeom>
          <a:ln w="12700" cmpd="sng">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pic>
        <p:nvPicPr>
          <p:cNvPr id="36" name="Picture 35"/>
          <p:cNvPicPr>
            <a:picLocks noChangeAspect="1"/>
          </p:cNvPicPr>
          <p:nvPr/>
        </p:nvPicPr>
        <p:blipFill>
          <a:blip r:embed="rId9"/>
          <a:stretch>
            <a:fillRect/>
          </a:stretch>
        </p:blipFill>
        <p:spPr>
          <a:xfrm>
            <a:off x="6568381" y="739740"/>
            <a:ext cx="1941449" cy="1251156"/>
          </a:xfrm>
          <a:prstGeom prst="rect">
            <a:avLst/>
          </a:prstGeom>
        </p:spPr>
      </p:pic>
      <p:cxnSp>
        <p:nvCxnSpPr>
          <p:cNvPr id="38" name="Straight Arrow Connector 37"/>
          <p:cNvCxnSpPr>
            <a:cxnSpLocks/>
            <a:endCxn id="36" idx="1"/>
          </p:cNvCxnSpPr>
          <p:nvPr/>
        </p:nvCxnSpPr>
        <p:spPr>
          <a:xfrm flipV="1">
            <a:off x="4415919" y="1365318"/>
            <a:ext cx="2152462" cy="572768"/>
          </a:xfrm>
          <a:prstGeom prst="straightConnector1">
            <a:avLst/>
          </a:prstGeom>
          <a:ln w="12700" cmpd="sng">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40" name="Straight Arrow Connector 39"/>
          <p:cNvCxnSpPr>
            <a:cxnSpLocks/>
            <a:endCxn id="36" idx="2"/>
          </p:cNvCxnSpPr>
          <p:nvPr/>
        </p:nvCxnSpPr>
        <p:spPr>
          <a:xfrm flipV="1">
            <a:off x="2301833" y="1990896"/>
            <a:ext cx="5237273" cy="1316782"/>
          </a:xfrm>
          <a:prstGeom prst="straightConnector1">
            <a:avLst/>
          </a:prstGeom>
          <a:ln w="12700" cmpd="sng">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44" name="Straight Arrow Connector 43"/>
          <p:cNvCxnSpPr>
            <a:cxnSpLocks/>
            <a:stCxn id="17" idx="3"/>
            <a:endCxn id="36" idx="2"/>
          </p:cNvCxnSpPr>
          <p:nvPr/>
        </p:nvCxnSpPr>
        <p:spPr>
          <a:xfrm flipV="1">
            <a:off x="7350399" y="1990896"/>
            <a:ext cx="188707" cy="965459"/>
          </a:xfrm>
          <a:prstGeom prst="straightConnector1">
            <a:avLst/>
          </a:prstGeom>
          <a:ln w="12700" cmpd="sng">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
        <p:nvSpPr>
          <p:cNvPr id="45" name="TextBox 44"/>
          <p:cNvSpPr txBox="1"/>
          <p:nvPr/>
        </p:nvSpPr>
        <p:spPr>
          <a:xfrm rot="3900779">
            <a:off x="3387555" y="1404587"/>
            <a:ext cx="593432" cy="307777"/>
          </a:xfrm>
          <a:prstGeom prst="rect">
            <a:avLst/>
          </a:prstGeom>
          <a:noFill/>
        </p:spPr>
        <p:txBody>
          <a:bodyPr wrap="none" rtlCol="0">
            <a:spAutoFit/>
          </a:bodyPr>
          <a:lstStyle/>
          <a:p>
            <a:r>
              <a:rPr lang="en-US" sz="1400" dirty="0"/>
              <a:t>pilots</a:t>
            </a:r>
          </a:p>
        </p:txBody>
      </p:sp>
      <p:sp>
        <p:nvSpPr>
          <p:cNvPr id="47" name="TextBox 46"/>
          <p:cNvSpPr txBox="1"/>
          <p:nvPr/>
        </p:nvSpPr>
        <p:spPr>
          <a:xfrm rot="1156283">
            <a:off x="2860997" y="1726165"/>
            <a:ext cx="548548" cy="307777"/>
          </a:xfrm>
          <a:prstGeom prst="rect">
            <a:avLst/>
          </a:prstGeom>
          <a:noFill/>
        </p:spPr>
        <p:txBody>
          <a:bodyPr wrap="none" rtlCol="0">
            <a:spAutoFit/>
          </a:bodyPr>
          <a:lstStyle/>
          <a:p>
            <a:r>
              <a:rPr lang="en-US" sz="1400" dirty="0"/>
              <a:t>from</a:t>
            </a:r>
          </a:p>
        </p:txBody>
      </p:sp>
      <p:sp>
        <p:nvSpPr>
          <p:cNvPr id="48" name="TextBox 47"/>
          <p:cNvSpPr txBox="1"/>
          <p:nvPr/>
        </p:nvSpPr>
        <p:spPr>
          <a:xfrm rot="16639081">
            <a:off x="1422923" y="2125274"/>
            <a:ext cx="548548" cy="307777"/>
          </a:xfrm>
          <a:prstGeom prst="rect">
            <a:avLst/>
          </a:prstGeom>
          <a:noFill/>
        </p:spPr>
        <p:txBody>
          <a:bodyPr wrap="square" rtlCol="0">
            <a:spAutoFit/>
          </a:bodyPr>
          <a:lstStyle/>
          <a:p>
            <a:r>
              <a:rPr lang="en-US" sz="1400" dirty="0"/>
              <a:t>from</a:t>
            </a:r>
          </a:p>
        </p:txBody>
      </p:sp>
      <p:sp>
        <p:nvSpPr>
          <p:cNvPr id="50" name="TextBox 49"/>
          <p:cNvSpPr txBox="1"/>
          <p:nvPr/>
        </p:nvSpPr>
        <p:spPr>
          <a:xfrm rot="20509770">
            <a:off x="2685898" y="2165293"/>
            <a:ext cx="694421" cy="307777"/>
          </a:xfrm>
          <a:prstGeom prst="rect">
            <a:avLst/>
          </a:prstGeom>
          <a:noFill/>
        </p:spPr>
        <p:txBody>
          <a:bodyPr wrap="none" rtlCol="0">
            <a:spAutoFit/>
          </a:bodyPr>
          <a:lstStyle/>
          <a:p>
            <a:r>
              <a:rPr lang="en-US" sz="1400" dirty="0"/>
              <a:t>enemy</a:t>
            </a:r>
          </a:p>
        </p:txBody>
      </p:sp>
      <p:sp>
        <p:nvSpPr>
          <p:cNvPr id="51" name="TextBox 50"/>
          <p:cNvSpPr txBox="1"/>
          <p:nvPr/>
        </p:nvSpPr>
        <p:spPr>
          <a:xfrm rot="20356349">
            <a:off x="2790148" y="2472595"/>
            <a:ext cx="694421" cy="307777"/>
          </a:xfrm>
          <a:prstGeom prst="rect">
            <a:avLst/>
          </a:prstGeom>
          <a:noFill/>
        </p:spPr>
        <p:txBody>
          <a:bodyPr wrap="none" rtlCol="0">
            <a:spAutoFit/>
          </a:bodyPr>
          <a:lstStyle/>
          <a:p>
            <a:r>
              <a:rPr lang="en-US" sz="1400" dirty="0"/>
              <a:t>enemy</a:t>
            </a:r>
          </a:p>
        </p:txBody>
      </p:sp>
      <p:sp>
        <p:nvSpPr>
          <p:cNvPr id="52" name="TextBox 51"/>
          <p:cNvSpPr txBox="1"/>
          <p:nvPr/>
        </p:nvSpPr>
        <p:spPr>
          <a:xfrm rot="869402">
            <a:off x="5122492" y="1987205"/>
            <a:ext cx="694421" cy="307777"/>
          </a:xfrm>
          <a:prstGeom prst="rect">
            <a:avLst/>
          </a:prstGeom>
          <a:noFill/>
        </p:spPr>
        <p:txBody>
          <a:bodyPr wrap="none" rtlCol="0">
            <a:spAutoFit/>
          </a:bodyPr>
          <a:lstStyle/>
          <a:p>
            <a:r>
              <a:rPr lang="en-US" sz="1400" dirty="0"/>
              <a:t>enemy</a:t>
            </a:r>
          </a:p>
        </p:txBody>
      </p:sp>
      <p:sp>
        <p:nvSpPr>
          <p:cNvPr id="53" name="TextBox 52"/>
          <p:cNvSpPr txBox="1"/>
          <p:nvPr/>
        </p:nvSpPr>
        <p:spPr>
          <a:xfrm rot="1424420">
            <a:off x="4591418" y="2231529"/>
            <a:ext cx="694421" cy="307777"/>
          </a:xfrm>
          <a:prstGeom prst="rect">
            <a:avLst/>
          </a:prstGeom>
          <a:noFill/>
        </p:spPr>
        <p:txBody>
          <a:bodyPr wrap="none" rtlCol="0">
            <a:spAutoFit/>
          </a:bodyPr>
          <a:lstStyle/>
          <a:p>
            <a:r>
              <a:rPr lang="en-US" sz="1400" dirty="0"/>
              <a:t>enemy</a:t>
            </a:r>
          </a:p>
        </p:txBody>
      </p:sp>
      <p:sp>
        <p:nvSpPr>
          <p:cNvPr id="54" name="TextBox 53"/>
          <p:cNvSpPr txBox="1"/>
          <p:nvPr/>
        </p:nvSpPr>
        <p:spPr>
          <a:xfrm rot="21221561">
            <a:off x="4920604" y="1390266"/>
            <a:ext cx="944489" cy="307777"/>
          </a:xfrm>
          <a:prstGeom prst="rect">
            <a:avLst/>
          </a:prstGeom>
          <a:noFill/>
        </p:spPr>
        <p:txBody>
          <a:bodyPr wrap="none" rtlCol="0">
            <a:spAutoFit/>
          </a:bodyPr>
          <a:lstStyle/>
          <a:p>
            <a:r>
              <a:rPr lang="en-US" sz="1400" dirty="0"/>
              <a:t>appears in</a:t>
            </a:r>
          </a:p>
        </p:txBody>
      </p:sp>
      <p:sp>
        <p:nvSpPr>
          <p:cNvPr id="55" name="TextBox 54"/>
          <p:cNvSpPr txBox="1"/>
          <p:nvPr/>
        </p:nvSpPr>
        <p:spPr>
          <a:xfrm rot="20679265">
            <a:off x="2842699" y="3038972"/>
            <a:ext cx="944489" cy="307777"/>
          </a:xfrm>
          <a:prstGeom prst="rect">
            <a:avLst/>
          </a:prstGeom>
          <a:noFill/>
        </p:spPr>
        <p:txBody>
          <a:bodyPr wrap="none" rtlCol="0">
            <a:spAutoFit/>
          </a:bodyPr>
          <a:lstStyle/>
          <a:p>
            <a:r>
              <a:rPr lang="en-US" sz="1400" dirty="0"/>
              <a:t>appears in</a:t>
            </a:r>
          </a:p>
        </p:txBody>
      </p:sp>
      <p:sp>
        <p:nvSpPr>
          <p:cNvPr id="56" name="TextBox 55"/>
          <p:cNvSpPr txBox="1"/>
          <p:nvPr/>
        </p:nvSpPr>
        <p:spPr>
          <a:xfrm rot="3149366">
            <a:off x="4105642" y="3003229"/>
            <a:ext cx="944489" cy="307777"/>
          </a:xfrm>
          <a:prstGeom prst="rect">
            <a:avLst/>
          </a:prstGeom>
          <a:noFill/>
        </p:spPr>
        <p:txBody>
          <a:bodyPr wrap="none" rtlCol="0">
            <a:spAutoFit/>
          </a:bodyPr>
          <a:lstStyle/>
          <a:p>
            <a:r>
              <a:rPr lang="en-US" sz="1400" dirty="0"/>
              <a:t>appears in</a:t>
            </a:r>
          </a:p>
        </p:txBody>
      </p:sp>
      <p:sp>
        <p:nvSpPr>
          <p:cNvPr id="57" name="TextBox 56"/>
          <p:cNvSpPr txBox="1"/>
          <p:nvPr/>
        </p:nvSpPr>
        <p:spPr>
          <a:xfrm rot="19773461">
            <a:off x="5670940" y="3829047"/>
            <a:ext cx="944489" cy="307777"/>
          </a:xfrm>
          <a:prstGeom prst="rect">
            <a:avLst/>
          </a:prstGeom>
          <a:noFill/>
        </p:spPr>
        <p:txBody>
          <a:bodyPr wrap="none" rtlCol="0">
            <a:spAutoFit/>
          </a:bodyPr>
          <a:lstStyle/>
          <a:p>
            <a:r>
              <a:rPr lang="en-US" sz="1400" dirty="0"/>
              <a:t>appears in</a:t>
            </a:r>
          </a:p>
        </p:txBody>
      </p:sp>
      <p:sp>
        <p:nvSpPr>
          <p:cNvPr id="58" name="TextBox 57"/>
          <p:cNvSpPr txBox="1"/>
          <p:nvPr/>
        </p:nvSpPr>
        <p:spPr>
          <a:xfrm rot="17175075">
            <a:off x="7079610" y="2364339"/>
            <a:ext cx="944489" cy="307777"/>
          </a:xfrm>
          <a:prstGeom prst="rect">
            <a:avLst/>
          </a:prstGeom>
          <a:noFill/>
        </p:spPr>
        <p:txBody>
          <a:bodyPr wrap="none" rtlCol="0">
            <a:spAutoFit/>
          </a:bodyPr>
          <a:lstStyle/>
          <a:p>
            <a:r>
              <a:rPr lang="en-US" sz="1400" dirty="0"/>
              <a:t>appears in</a:t>
            </a:r>
          </a:p>
        </p:txBody>
      </p:sp>
    </p:spTree>
    <p:extLst>
      <p:ext uri="{BB962C8B-B14F-4D97-AF65-F5344CB8AC3E}">
        <p14:creationId xmlns:p14="http://schemas.microsoft.com/office/powerpoint/2010/main" val="337157479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Gremlin</a:t>
            </a:r>
          </a:p>
        </p:txBody>
      </p:sp>
      <p:pic>
        <p:nvPicPr>
          <p:cNvPr id="4" name="Picture 3"/>
          <p:cNvPicPr>
            <a:picLocks noChangeAspect="1"/>
          </p:cNvPicPr>
          <p:nvPr/>
        </p:nvPicPr>
        <p:blipFill>
          <a:blip r:embed="rId2"/>
          <a:stretch>
            <a:fillRect/>
          </a:stretch>
        </p:blipFill>
        <p:spPr>
          <a:xfrm>
            <a:off x="96557" y="1554295"/>
            <a:ext cx="8937442" cy="2169046"/>
          </a:xfrm>
          <a:prstGeom prst="rect">
            <a:avLst/>
          </a:prstGeom>
        </p:spPr>
      </p:pic>
    </p:spTree>
    <p:extLst>
      <p:ext uri="{BB962C8B-B14F-4D97-AF65-F5344CB8AC3E}">
        <p14:creationId xmlns:p14="http://schemas.microsoft.com/office/powerpoint/2010/main" val="262751774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cases for Graph databases</a:t>
            </a:r>
          </a:p>
        </p:txBody>
      </p:sp>
      <p:sp>
        <p:nvSpPr>
          <p:cNvPr id="3" name="Content Placeholder 2"/>
          <p:cNvSpPr>
            <a:spLocks noGrp="1"/>
          </p:cNvSpPr>
          <p:nvPr>
            <p:ph idx="1"/>
          </p:nvPr>
        </p:nvSpPr>
        <p:spPr/>
        <p:txBody>
          <a:bodyPr/>
          <a:lstStyle/>
          <a:p>
            <a:pPr marL="342900" indent="-342900">
              <a:buFont typeface="Arial" panose="020B0604020202020204" pitchFamily="34" charset="0"/>
              <a:buChar char="•"/>
            </a:pPr>
            <a:r>
              <a:rPr lang="en-US" sz="2800" dirty="0"/>
              <a:t>Social networks / dating sites</a:t>
            </a:r>
          </a:p>
          <a:p>
            <a:pPr marL="342900" indent="-342900">
              <a:buFont typeface="Arial" panose="020B0604020202020204" pitchFamily="34" charset="0"/>
              <a:buChar char="•"/>
            </a:pPr>
            <a:r>
              <a:rPr lang="en-US" sz="2800" dirty="0"/>
              <a:t>Fraud detection</a:t>
            </a:r>
          </a:p>
          <a:p>
            <a:pPr marL="342900" indent="-342900">
              <a:buFont typeface="Arial" panose="020B0604020202020204" pitchFamily="34" charset="0"/>
              <a:buChar char="•"/>
            </a:pPr>
            <a:r>
              <a:rPr lang="en-US" sz="2800" dirty="0"/>
              <a:t>Parcel routing</a:t>
            </a:r>
          </a:p>
          <a:p>
            <a:pPr marL="342900" indent="-342900">
              <a:buFont typeface="Arial" panose="020B0604020202020204" pitchFamily="34" charset="0"/>
              <a:buChar char="•"/>
            </a:pPr>
            <a:r>
              <a:rPr lang="en-US" sz="2800" dirty="0"/>
              <a:t>Shopping recommendations</a:t>
            </a:r>
          </a:p>
        </p:txBody>
      </p:sp>
    </p:spTree>
    <p:extLst>
      <p:ext uri="{BB962C8B-B14F-4D97-AF65-F5344CB8AC3E}">
        <p14:creationId xmlns:p14="http://schemas.microsoft.com/office/powerpoint/2010/main" val="166572247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Say what?</a:t>
            </a:r>
          </a:p>
        </p:txBody>
      </p:sp>
      <p:sp>
        <p:nvSpPr>
          <p:cNvPr id="4" name="Content Placeholder 3"/>
          <p:cNvSpPr>
            <a:spLocks noGrp="1"/>
          </p:cNvSpPr>
          <p:nvPr>
            <p:ph idx="1"/>
          </p:nvPr>
        </p:nvSpPr>
        <p:spPr/>
        <p:txBody>
          <a:bodyPr/>
          <a:lstStyle/>
          <a:p>
            <a:r>
              <a:rPr lang="en-US" sz="3200" dirty="0"/>
              <a:t>Relational</a:t>
            </a:r>
          </a:p>
          <a:p>
            <a:r>
              <a:rPr lang="en-US" dirty="0"/>
              <a:t>	</a:t>
            </a:r>
            <a:r>
              <a:rPr lang="en-US" sz="2800" b="1" dirty="0"/>
              <a:t>Document</a:t>
            </a:r>
          </a:p>
          <a:p>
            <a:r>
              <a:rPr lang="en-US" sz="2800" b="1" dirty="0"/>
              <a:t>		Key/Value</a:t>
            </a:r>
          </a:p>
          <a:p>
            <a:r>
              <a:rPr lang="en-US" sz="2800" b="1" dirty="0"/>
              <a:t>			Columnar</a:t>
            </a:r>
          </a:p>
          <a:p>
            <a:r>
              <a:rPr lang="en-US" sz="2800" b="1" dirty="0"/>
              <a:t>				Graph</a:t>
            </a:r>
          </a:p>
          <a:p>
            <a:r>
              <a:rPr lang="en-US" dirty="0"/>
              <a:t>					</a:t>
            </a:r>
            <a:r>
              <a:rPr lang="en-US" sz="1400" dirty="0"/>
              <a:t>Object</a:t>
            </a:r>
          </a:p>
          <a:p>
            <a:r>
              <a:rPr lang="en-US" sz="1400" dirty="0"/>
              <a:t>						others…</a:t>
            </a:r>
          </a:p>
        </p:txBody>
      </p:sp>
    </p:spTree>
    <p:extLst>
      <p:ext uri="{BB962C8B-B14F-4D97-AF65-F5344CB8AC3E}">
        <p14:creationId xmlns:p14="http://schemas.microsoft.com/office/powerpoint/2010/main" val="276671952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57" y="0"/>
            <a:ext cx="7998595" cy="537337"/>
          </a:xfrm>
        </p:spPr>
        <p:txBody>
          <a:bodyPr/>
          <a:lstStyle/>
          <a:p>
            <a:r>
              <a:rPr lang="en-US" dirty="0"/>
              <a:t>Box arrow box arrow</a:t>
            </a:r>
          </a:p>
        </p:txBody>
      </p:sp>
      <p:sp>
        <p:nvSpPr>
          <p:cNvPr id="4" name="Rectangle 3"/>
          <p:cNvSpPr/>
          <p:nvPr/>
        </p:nvSpPr>
        <p:spPr>
          <a:xfrm>
            <a:off x="838200" y="1209675"/>
            <a:ext cx="1428750" cy="904875"/>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Web</a:t>
            </a:r>
          </a:p>
        </p:txBody>
      </p:sp>
      <p:sp>
        <p:nvSpPr>
          <p:cNvPr id="5" name="Rectangle 4"/>
          <p:cNvSpPr/>
          <p:nvPr/>
        </p:nvSpPr>
        <p:spPr>
          <a:xfrm>
            <a:off x="3228975" y="1209674"/>
            <a:ext cx="1428750" cy="904875"/>
          </a:xfrm>
          <a:prstGeom prst="rect">
            <a:avLst/>
          </a:prstGeom>
          <a:solidFill>
            <a:schemeClr val="accent2">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Service</a:t>
            </a:r>
          </a:p>
        </p:txBody>
      </p:sp>
      <p:sp>
        <p:nvSpPr>
          <p:cNvPr id="6" name="Flowchart: Magnetic Disk 5"/>
          <p:cNvSpPr/>
          <p:nvPr/>
        </p:nvSpPr>
        <p:spPr>
          <a:xfrm>
            <a:off x="6153150" y="947736"/>
            <a:ext cx="1238250" cy="1428750"/>
          </a:xfrm>
          <a:prstGeom prst="flowChartMagneticDisk">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SQL</a:t>
            </a:r>
          </a:p>
        </p:txBody>
      </p:sp>
      <p:sp>
        <p:nvSpPr>
          <p:cNvPr id="7" name="Flowchart: Magnetic Disk 6"/>
          <p:cNvSpPr/>
          <p:nvPr/>
        </p:nvSpPr>
        <p:spPr>
          <a:xfrm>
            <a:off x="4752975" y="3443286"/>
            <a:ext cx="1238250" cy="1428750"/>
          </a:xfrm>
          <a:prstGeom prst="flowChartMagneticDisk">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err="1"/>
              <a:t>Riak</a:t>
            </a:r>
            <a:r>
              <a:rPr lang="en-US" dirty="0"/>
              <a:t> S2</a:t>
            </a:r>
          </a:p>
        </p:txBody>
      </p:sp>
      <p:sp>
        <p:nvSpPr>
          <p:cNvPr id="8" name="Flowchart: Magnetic Disk 7"/>
          <p:cNvSpPr/>
          <p:nvPr/>
        </p:nvSpPr>
        <p:spPr>
          <a:xfrm>
            <a:off x="6696075" y="2786885"/>
            <a:ext cx="1238250" cy="1428750"/>
          </a:xfrm>
          <a:prstGeom prst="flowChartMagneticDisk">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err="1"/>
              <a:t>Couchbase</a:t>
            </a:r>
            <a:endParaRPr lang="en-US" dirty="0"/>
          </a:p>
          <a:p>
            <a:pPr algn="ctr"/>
            <a:r>
              <a:rPr lang="en-US" dirty="0"/>
              <a:t>Cluster</a:t>
            </a:r>
          </a:p>
        </p:txBody>
      </p:sp>
      <p:sp>
        <p:nvSpPr>
          <p:cNvPr id="9" name="Rectangle 8"/>
          <p:cNvSpPr/>
          <p:nvPr/>
        </p:nvSpPr>
        <p:spPr>
          <a:xfrm>
            <a:off x="2667000" y="2596385"/>
            <a:ext cx="1428750" cy="904875"/>
          </a:xfrm>
          <a:prstGeom prst="rect">
            <a:avLst/>
          </a:prstGeom>
          <a:solidFill>
            <a:schemeClr val="accent2">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Another Service</a:t>
            </a:r>
          </a:p>
        </p:txBody>
      </p:sp>
      <p:sp>
        <p:nvSpPr>
          <p:cNvPr id="11" name="Rectangle 10"/>
          <p:cNvSpPr/>
          <p:nvPr/>
        </p:nvSpPr>
        <p:spPr>
          <a:xfrm>
            <a:off x="457200" y="3653660"/>
            <a:ext cx="1428750" cy="904875"/>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Mobile</a:t>
            </a:r>
          </a:p>
        </p:txBody>
      </p:sp>
      <p:sp>
        <p:nvSpPr>
          <p:cNvPr id="12" name="Right Arrow 11"/>
          <p:cNvSpPr/>
          <p:nvPr/>
        </p:nvSpPr>
        <p:spPr>
          <a:xfrm>
            <a:off x="2266950" y="1571625"/>
            <a:ext cx="962025" cy="247650"/>
          </a:xfrm>
          <a:prstGeom prst="rightArrow">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ight Arrow 14"/>
          <p:cNvSpPr/>
          <p:nvPr/>
        </p:nvSpPr>
        <p:spPr>
          <a:xfrm>
            <a:off x="4657725" y="1571625"/>
            <a:ext cx="1495425" cy="247650"/>
          </a:xfrm>
          <a:prstGeom prst="rightArrow">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6" name="Right Arrow 15"/>
          <p:cNvSpPr/>
          <p:nvPr/>
        </p:nvSpPr>
        <p:spPr>
          <a:xfrm rot="2418851">
            <a:off x="1800225" y="2324115"/>
            <a:ext cx="962025" cy="247650"/>
          </a:xfrm>
          <a:prstGeom prst="rightArrow">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ight Arrow 16"/>
          <p:cNvSpPr/>
          <p:nvPr/>
        </p:nvSpPr>
        <p:spPr>
          <a:xfrm rot="19596360">
            <a:off x="1823089" y="3651934"/>
            <a:ext cx="962025" cy="247650"/>
          </a:xfrm>
          <a:prstGeom prst="rightArrow">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ight Arrow 17"/>
          <p:cNvSpPr/>
          <p:nvPr/>
        </p:nvSpPr>
        <p:spPr>
          <a:xfrm rot="1784422">
            <a:off x="4490020" y="2227697"/>
            <a:ext cx="2364115" cy="1029477"/>
          </a:xfrm>
          <a:prstGeom prst="rightArrow">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Cache / Profile Data / Text Search</a:t>
            </a:r>
          </a:p>
        </p:txBody>
      </p:sp>
      <p:sp>
        <p:nvSpPr>
          <p:cNvPr id="19" name="Right Arrow 18"/>
          <p:cNvSpPr/>
          <p:nvPr/>
        </p:nvSpPr>
        <p:spPr>
          <a:xfrm rot="2145836">
            <a:off x="3909359" y="3593530"/>
            <a:ext cx="962025" cy="398896"/>
          </a:xfrm>
          <a:prstGeom prst="rightArrow">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t>Binaries</a:t>
            </a:r>
          </a:p>
        </p:txBody>
      </p:sp>
      <p:sp>
        <p:nvSpPr>
          <p:cNvPr id="21" name="Right Arrow 14"/>
          <p:cNvSpPr/>
          <p:nvPr/>
        </p:nvSpPr>
        <p:spPr>
          <a:xfrm>
            <a:off x="4657725" y="1417770"/>
            <a:ext cx="1545851" cy="569699"/>
          </a:xfrm>
          <a:prstGeom prst="rightArrow">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t>Transactions</a:t>
            </a:r>
          </a:p>
        </p:txBody>
      </p:sp>
      <p:sp>
        <p:nvSpPr>
          <p:cNvPr id="20" name="Right Arrow 16">
            <a:extLst>
              <a:ext uri="{FF2B5EF4-FFF2-40B4-BE49-F238E27FC236}">
                <a16:creationId xmlns:a16="http://schemas.microsoft.com/office/drawing/2014/main" id="{2842C55C-2112-42E2-AA49-2BEB298F8E86}"/>
              </a:ext>
            </a:extLst>
          </p:cNvPr>
          <p:cNvSpPr/>
          <p:nvPr/>
        </p:nvSpPr>
        <p:spPr>
          <a:xfrm rot="19596360">
            <a:off x="3341399" y="2240326"/>
            <a:ext cx="962025" cy="247650"/>
          </a:xfrm>
          <a:prstGeom prst="rightArrow">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72314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500"/>
                                        <p:tgtEl>
                                          <p:spTgt spid="1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500"/>
                                        <p:tgtEl>
                                          <p:spTgt spid="19"/>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500"/>
                                        <p:tgtEl>
                                          <p:spTgt spid="8"/>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500"/>
                                        <p:tgtEl>
                                          <p:spTgt spid="7"/>
                                        </p:tgtEl>
                                      </p:cBhvr>
                                    </p:animEffect>
                                  </p:childTnLst>
                                </p:cTn>
                              </p:par>
                              <p:par>
                                <p:cTn id="29" presetID="1" presetClass="entr" presetSubtype="0" fill="hold" grpId="0" nodeType="withEffect">
                                  <p:stCondLst>
                                    <p:cond delay="0"/>
                                  </p:stCondLst>
                                  <p:childTnLst>
                                    <p:set>
                                      <p:cBhvr>
                                        <p:cTn id="30" dur="1" fill="hold">
                                          <p:stCondLst>
                                            <p:cond delay="0"/>
                                          </p:stCondLst>
                                        </p:cTn>
                                        <p:tgtEl>
                                          <p:spTgt spid="21"/>
                                        </p:tgtEl>
                                        <p:attrNameLst>
                                          <p:attrName>style.visibility</p:attrName>
                                        </p:attrNameLst>
                                      </p:cBhvr>
                                      <p:to>
                                        <p:strVal val="visible"/>
                                      </p:to>
                                    </p:set>
                                  </p:childTnLst>
                                </p:cTn>
                              </p:par>
                              <p:par>
                                <p:cTn id="31" presetID="10" presetClass="entr" presetSubtype="0" fill="hold" grpId="0" nodeType="with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fade">
                                      <p:cBhvr>
                                        <p:cTn id="33"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1" grpId="0" animBg="1"/>
      <p:bldP spid="16" grpId="0" animBg="1"/>
      <p:bldP spid="17" grpId="0" animBg="1"/>
      <p:bldP spid="18" grpId="0" animBg="1"/>
      <p:bldP spid="19" grpId="0" animBg="1"/>
      <p:bldP spid="21" grpId="0" animBg="1"/>
      <p:bldP spid="20"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397237" y="860317"/>
            <a:ext cx="4283393" cy="3906891"/>
          </a:xfrm>
          <a:prstGeom prst="rect">
            <a:avLst/>
          </a:prstGeom>
        </p:spPr>
      </p:pic>
      <p:sp>
        <p:nvSpPr>
          <p:cNvPr id="3" name="Title 2"/>
          <p:cNvSpPr>
            <a:spLocks noGrp="1"/>
          </p:cNvSpPr>
          <p:nvPr>
            <p:ph type="title"/>
          </p:nvPr>
        </p:nvSpPr>
        <p:spPr/>
        <p:txBody>
          <a:bodyPr/>
          <a:lstStyle/>
          <a:p>
            <a:r>
              <a:rPr lang="en-US" dirty="0" err="1"/>
              <a:t>Couchbase</a:t>
            </a:r>
            <a:r>
              <a:rPr lang="en-US" dirty="0"/>
              <a:t>, everybody!</a:t>
            </a:r>
          </a:p>
        </p:txBody>
      </p:sp>
    </p:spTree>
    <p:extLst>
      <p:ext uri="{BB962C8B-B14F-4D97-AF65-F5344CB8AC3E}">
        <p14:creationId xmlns:p14="http://schemas.microsoft.com/office/powerpoint/2010/main" val="203218718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5124691" y="-1447393"/>
            <a:ext cx="3187898" cy="5143500"/>
          </a:xfrm>
          <a:prstGeom prst="rect">
            <a:avLst/>
          </a:prstGeom>
        </p:spPr>
      </p:pic>
      <p:sp>
        <p:nvSpPr>
          <p:cNvPr id="2" name="Title 1"/>
          <p:cNvSpPr>
            <a:spLocks noGrp="1"/>
          </p:cNvSpPr>
          <p:nvPr>
            <p:ph type="title"/>
          </p:nvPr>
        </p:nvSpPr>
        <p:spPr/>
        <p:txBody>
          <a:bodyPr/>
          <a:lstStyle/>
          <a:p>
            <a:r>
              <a:rPr lang="en-US" dirty="0"/>
              <a:t>Where do you find us?</a:t>
            </a:r>
          </a:p>
        </p:txBody>
      </p:sp>
      <p:sp>
        <p:nvSpPr>
          <p:cNvPr id="3" name="Content Placeholder 2"/>
          <p:cNvSpPr>
            <a:spLocks noGrp="1"/>
          </p:cNvSpPr>
          <p:nvPr>
            <p:ph idx="1"/>
          </p:nvPr>
        </p:nvSpPr>
        <p:spPr/>
        <p:txBody>
          <a:bodyPr/>
          <a:lstStyle/>
          <a:p>
            <a:pPr marL="342900" indent="-342900">
              <a:buFont typeface="Arial" charset="0"/>
              <a:buChar char="•"/>
            </a:pPr>
            <a:r>
              <a:rPr lang="en-US" dirty="0"/>
              <a:t>blog.couchbase.com</a:t>
            </a:r>
          </a:p>
          <a:p>
            <a:pPr marL="342900" indent="-342900">
              <a:buFont typeface="Arial" charset="0"/>
              <a:buChar char="•"/>
            </a:pPr>
            <a:endParaRPr lang="en-US" dirty="0"/>
          </a:p>
          <a:p>
            <a:pPr marL="342900" indent="-342900">
              <a:buFont typeface="Arial" charset="0"/>
              <a:buChar char="•"/>
            </a:pPr>
            <a:r>
              <a:rPr lang="en-US" dirty="0"/>
              <a:t>@</a:t>
            </a:r>
            <a:r>
              <a:rPr lang="en-US" dirty="0" err="1"/>
              <a:t>couchbasedev</a:t>
            </a:r>
            <a:endParaRPr lang="en-US" dirty="0"/>
          </a:p>
          <a:p>
            <a:pPr marL="342900" indent="-342900">
              <a:buFont typeface="Arial" charset="0"/>
              <a:buChar char="•"/>
            </a:pPr>
            <a:endParaRPr lang="en-US" dirty="0"/>
          </a:p>
          <a:p>
            <a:pPr marL="342900" indent="-342900">
              <a:buFont typeface="Arial" charset="0"/>
              <a:buChar char="•"/>
            </a:pPr>
            <a:r>
              <a:rPr lang="en-US" dirty="0"/>
              <a:t>@</a:t>
            </a:r>
            <a:r>
              <a:rPr lang="en-US" dirty="0" err="1"/>
              <a:t>mgroves</a:t>
            </a:r>
            <a:endParaRPr lang="en-US" dirty="0"/>
          </a:p>
          <a:p>
            <a:endParaRPr lang="en-US" dirty="0"/>
          </a:p>
        </p:txBody>
      </p:sp>
      <p:pic>
        <p:nvPicPr>
          <p:cNvPr id="4" name="Picture 3"/>
          <p:cNvPicPr>
            <a:picLocks noChangeAspect="1"/>
          </p:cNvPicPr>
          <p:nvPr/>
        </p:nvPicPr>
        <p:blipFill>
          <a:blip r:embed="rId4"/>
          <a:stretch>
            <a:fillRect/>
          </a:stretch>
        </p:blipFill>
        <p:spPr>
          <a:xfrm>
            <a:off x="3854860" y="3536903"/>
            <a:ext cx="4713979" cy="1414194"/>
          </a:xfrm>
          <a:prstGeom prst="rect">
            <a:avLst/>
          </a:prstGeom>
        </p:spPr>
      </p:pic>
    </p:spTree>
    <p:extLst>
      <p:ext uri="{BB962C8B-B14F-4D97-AF65-F5344CB8AC3E}">
        <p14:creationId xmlns:p14="http://schemas.microsoft.com/office/powerpoint/2010/main" val="57831153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Frequently Asked Questions</a:t>
            </a:r>
          </a:p>
        </p:txBody>
      </p:sp>
      <p:sp>
        <p:nvSpPr>
          <p:cNvPr id="4" name="Content Placeholder 2"/>
          <p:cNvSpPr txBox="1">
            <a:spLocks/>
          </p:cNvSpPr>
          <p:nvPr/>
        </p:nvSpPr>
        <p:spPr>
          <a:xfrm>
            <a:off x="457200" y="906033"/>
            <a:ext cx="8007739" cy="3773544"/>
          </a:xfrm>
          <a:prstGeom prst="rect">
            <a:avLst/>
          </a:prstGeom>
        </p:spPr>
        <p:txBody>
          <a:bodyPr/>
          <a:lstStyle>
            <a:lvl1pPr marL="228600" indent="-228600" algn="l" defTabSz="457200" rtl="0" eaLnBrk="1" latinLnBrk="0" hangingPunct="1">
              <a:spcBef>
                <a:spcPts val="0"/>
              </a:spcBef>
              <a:buClr>
                <a:schemeClr val="accent1"/>
              </a:buClr>
              <a:buFont typeface="Wingdings" charset="2"/>
              <a:buChar char="§"/>
              <a:defRPr sz="2400" kern="1200">
                <a:solidFill>
                  <a:schemeClr val="tx1"/>
                </a:solidFill>
                <a:latin typeface="+mn-lt"/>
                <a:ea typeface="+mn-ea"/>
                <a:cs typeface="+mn-cs"/>
              </a:defRPr>
            </a:lvl1pPr>
            <a:lvl2pPr marL="455613" indent="-227013" algn="l" defTabSz="457200" rtl="0" eaLnBrk="1" latinLnBrk="0" hangingPunct="1">
              <a:spcBef>
                <a:spcPts val="0"/>
              </a:spcBef>
              <a:buClr>
                <a:srgbClr val="262626"/>
              </a:buClr>
              <a:buFont typeface="Wingdings" charset="2"/>
              <a:buChar char="§"/>
              <a:defRPr sz="2000" kern="1200">
                <a:solidFill>
                  <a:schemeClr val="tx1"/>
                </a:solidFill>
                <a:latin typeface="+mn-lt"/>
                <a:ea typeface="+mn-ea"/>
                <a:cs typeface="+mn-cs"/>
              </a:defRPr>
            </a:lvl2pPr>
            <a:lvl3pPr marL="455613" indent="-228600" algn="l" defTabSz="457200" rtl="0" eaLnBrk="1" latinLnBrk="0" hangingPunct="1">
              <a:spcBef>
                <a:spcPts val="0"/>
              </a:spcBef>
              <a:buClr>
                <a:srgbClr val="262626"/>
              </a:buClr>
              <a:buFont typeface="Wingdings" charset="2"/>
              <a:buChar char="§"/>
              <a:defRPr sz="2000" kern="1200">
                <a:solidFill>
                  <a:schemeClr val="tx1"/>
                </a:solidFill>
                <a:latin typeface="+mn-lt"/>
                <a:ea typeface="+mn-ea"/>
                <a:cs typeface="+mn-cs"/>
              </a:defRPr>
            </a:lvl3pPr>
            <a:lvl4pPr marL="455613" indent="-228600" algn="l" defTabSz="457200" rtl="0" eaLnBrk="1" latinLnBrk="0" hangingPunct="1">
              <a:spcBef>
                <a:spcPts val="0"/>
              </a:spcBef>
              <a:buClr>
                <a:srgbClr val="262626"/>
              </a:buClr>
              <a:buFont typeface="Wingdings" charset="2"/>
              <a:buChar char="§"/>
              <a:defRPr sz="2000" kern="1200">
                <a:solidFill>
                  <a:schemeClr val="tx1"/>
                </a:solidFill>
                <a:latin typeface="+mn-lt"/>
                <a:ea typeface="+mn-ea"/>
                <a:cs typeface="+mn-cs"/>
              </a:defRPr>
            </a:lvl4pPr>
            <a:lvl5pPr marL="455613" indent="-228600" algn="l" defTabSz="457200" rtl="0" eaLnBrk="1" latinLnBrk="0" hangingPunct="1">
              <a:spcBef>
                <a:spcPts val="200"/>
              </a:spcBef>
              <a:buClr>
                <a:srgbClr val="262626"/>
              </a:buClr>
              <a:buFont typeface="Wingdings" charset="2"/>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457200" marR="0" lvl="0" indent="-457200" algn="l" defTabSz="457200" rtl="0" eaLnBrk="1" fontAlgn="auto" latinLnBrk="0" hangingPunct="1">
              <a:lnSpc>
                <a:spcPct val="100000"/>
              </a:lnSpc>
              <a:spcBef>
                <a:spcPts val="0"/>
              </a:spcBef>
              <a:spcAft>
                <a:spcPts val="0"/>
              </a:spcAft>
              <a:buClr>
                <a:srgbClr val="178ADB"/>
              </a:buClr>
              <a:buSzTx/>
              <a:buFont typeface="+mj-lt"/>
              <a:buAutoNum type="arabicPeriod"/>
              <a:tabLst/>
              <a:defRPr/>
            </a:pPr>
            <a:r>
              <a:rPr kumimoji="0" lang="en-US" sz="2400" b="0" i="0" u="none" strike="noStrike" kern="1200" cap="none" spc="0" normalizeH="0" baseline="0" noProof="0" dirty="0">
                <a:ln>
                  <a:noFill/>
                </a:ln>
                <a:solidFill>
                  <a:srgbClr val="1E1C1C"/>
                </a:solidFill>
                <a:effectLst/>
                <a:uLnTx/>
                <a:uFillTx/>
                <a:latin typeface="Corbel"/>
                <a:ea typeface="+mn-ea"/>
                <a:cs typeface="+mn-cs"/>
              </a:rPr>
              <a:t>How is </a:t>
            </a:r>
            <a:r>
              <a:rPr kumimoji="0" lang="en-US" sz="2400" b="0" i="0" u="none" strike="noStrike" kern="1200" cap="none" spc="0" normalizeH="0" baseline="0" noProof="0" dirty="0" err="1">
                <a:ln>
                  <a:noFill/>
                </a:ln>
                <a:solidFill>
                  <a:srgbClr val="1E1C1C"/>
                </a:solidFill>
                <a:effectLst/>
                <a:uLnTx/>
                <a:uFillTx/>
                <a:latin typeface="Corbel"/>
                <a:ea typeface="+mn-ea"/>
                <a:cs typeface="+mn-cs"/>
              </a:rPr>
              <a:t>Couchbase</a:t>
            </a:r>
            <a:r>
              <a:rPr kumimoji="0" lang="en-US" sz="2400" b="0" i="0" u="none" strike="noStrike" kern="1200" cap="none" spc="0" normalizeH="0" baseline="0" noProof="0" dirty="0">
                <a:ln>
                  <a:noFill/>
                </a:ln>
                <a:solidFill>
                  <a:srgbClr val="1E1C1C"/>
                </a:solidFill>
                <a:effectLst/>
                <a:uLnTx/>
                <a:uFillTx/>
                <a:latin typeface="Corbel"/>
                <a:ea typeface="+mn-ea"/>
                <a:cs typeface="+mn-cs"/>
              </a:rPr>
              <a:t> different than Mongo?</a:t>
            </a:r>
          </a:p>
          <a:p>
            <a:pPr marL="457200" marR="0" lvl="0" indent="-457200" algn="l" defTabSz="457200" rtl="0" eaLnBrk="1" fontAlgn="auto" latinLnBrk="0" hangingPunct="1">
              <a:lnSpc>
                <a:spcPct val="100000"/>
              </a:lnSpc>
              <a:spcBef>
                <a:spcPts val="0"/>
              </a:spcBef>
              <a:spcAft>
                <a:spcPts val="0"/>
              </a:spcAft>
              <a:buClr>
                <a:srgbClr val="178ADB"/>
              </a:buClr>
              <a:buSzTx/>
              <a:buFont typeface="+mj-lt"/>
              <a:buAutoNum type="arabicPeriod"/>
              <a:tabLst/>
              <a:defRPr/>
            </a:pPr>
            <a:endParaRPr kumimoji="0" lang="en-US" sz="2400" b="0" i="0" u="none" strike="noStrike" kern="1200" cap="none" spc="0" normalizeH="0" baseline="0" noProof="0" dirty="0">
              <a:ln>
                <a:noFill/>
              </a:ln>
              <a:solidFill>
                <a:srgbClr val="1E1C1C"/>
              </a:solidFill>
              <a:effectLst/>
              <a:uLnTx/>
              <a:uFillTx/>
              <a:latin typeface="Corbel"/>
              <a:ea typeface="+mn-ea"/>
              <a:cs typeface="+mn-cs"/>
            </a:endParaRPr>
          </a:p>
          <a:p>
            <a:pPr marL="457200" marR="0" lvl="0" indent="-457200" algn="l" defTabSz="457200" rtl="0" eaLnBrk="1" fontAlgn="auto" latinLnBrk="0" hangingPunct="1">
              <a:lnSpc>
                <a:spcPct val="100000"/>
              </a:lnSpc>
              <a:spcBef>
                <a:spcPts val="0"/>
              </a:spcBef>
              <a:spcAft>
                <a:spcPts val="0"/>
              </a:spcAft>
              <a:buClr>
                <a:srgbClr val="178ADB"/>
              </a:buClr>
              <a:buSzTx/>
              <a:buFont typeface="+mj-lt"/>
              <a:buAutoNum type="arabicPeriod"/>
              <a:tabLst/>
              <a:defRPr/>
            </a:pPr>
            <a:r>
              <a:rPr kumimoji="0" lang="en-US" sz="2400" b="0" i="0" u="none" strike="noStrike" kern="1200" cap="none" spc="0" normalizeH="0" baseline="0" noProof="0" dirty="0">
                <a:ln>
                  <a:noFill/>
                </a:ln>
                <a:solidFill>
                  <a:srgbClr val="1E1C1C"/>
                </a:solidFill>
                <a:effectLst/>
                <a:uLnTx/>
                <a:uFillTx/>
                <a:latin typeface="Corbel"/>
                <a:ea typeface="+mn-ea"/>
                <a:cs typeface="+mn-cs"/>
              </a:rPr>
              <a:t>Is </a:t>
            </a:r>
            <a:r>
              <a:rPr kumimoji="0" lang="en-US" sz="2400" b="0" i="0" u="none" strike="noStrike" kern="1200" cap="none" spc="0" normalizeH="0" baseline="0" noProof="0" dirty="0" err="1">
                <a:ln>
                  <a:noFill/>
                </a:ln>
                <a:solidFill>
                  <a:srgbClr val="1E1C1C"/>
                </a:solidFill>
                <a:effectLst/>
                <a:uLnTx/>
                <a:uFillTx/>
                <a:latin typeface="Corbel"/>
                <a:ea typeface="+mn-ea"/>
                <a:cs typeface="+mn-cs"/>
              </a:rPr>
              <a:t>Couchbase</a:t>
            </a:r>
            <a:r>
              <a:rPr kumimoji="0" lang="en-US" sz="2400" b="0" i="0" u="none" strike="noStrike" kern="1200" cap="none" spc="0" normalizeH="0" baseline="0" noProof="0" dirty="0">
                <a:ln>
                  <a:noFill/>
                </a:ln>
                <a:solidFill>
                  <a:srgbClr val="1E1C1C"/>
                </a:solidFill>
                <a:effectLst/>
                <a:uLnTx/>
                <a:uFillTx/>
                <a:latin typeface="Corbel"/>
                <a:ea typeface="+mn-ea"/>
                <a:cs typeface="+mn-cs"/>
              </a:rPr>
              <a:t> the same thing as </a:t>
            </a:r>
            <a:r>
              <a:rPr kumimoji="0" lang="en-US" sz="2400" b="0" i="0" u="none" strike="noStrike" kern="1200" cap="none" spc="0" normalizeH="0" baseline="0" noProof="0" dirty="0" err="1">
                <a:ln>
                  <a:noFill/>
                </a:ln>
                <a:solidFill>
                  <a:srgbClr val="1E1C1C"/>
                </a:solidFill>
                <a:effectLst/>
                <a:uLnTx/>
                <a:uFillTx/>
                <a:latin typeface="Corbel"/>
                <a:ea typeface="+mn-ea"/>
                <a:cs typeface="+mn-cs"/>
              </a:rPr>
              <a:t>CouchDb</a:t>
            </a:r>
            <a:r>
              <a:rPr kumimoji="0" lang="en-US" sz="2400" b="0" i="0" u="none" strike="noStrike" kern="1200" cap="none" spc="0" normalizeH="0" baseline="0" noProof="0" dirty="0">
                <a:ln>
                  <a:noFill/>
                </a:ln>
                <a:solidFill>
                  <a:srgbClr val="1E1C1C"/>
                </a:solidFill>
                <a:effectLst/>
                <a:uLnTx/>
                <a:uFillTx/>
                <a:latin typeface="Corbel"/>
                <a:ea typeface="+mn-ea"/>
                <a:cs typeface="+mn-cs"/>
              </a:rPr>
              <a:t>?</a:t>
            </a:r>
          </a:p>
          <a:p>
            <a:pPr marL="457200" marR="0" lvl="0" indent="-457200" algn="l" defTabSz="457200" rtl="0" eaLnBrk="1" fontAlgn="auto" latinLnBrk="0" hangingPunct="1">
              <a:lnSpc>
                <a:spcPct val="100000"/>
              </a:lnSpc>
              <a:spcBef>
                <a:spcPts val="0"/>
              </a:spcBef>
              <a:spcAft>
                <a:spcPts val="0"/>
              </a:spcAft>
              <a:buClr>
                <a:srgbClr val="178ADB"/>
              </a:buClr>
              <a:buSzTx/>
              <a:buFont typeface="+mj-lt"/>
              <a:buAutoNum type="arabicPeriod"/>
              <a:tabLst/>
              <a:defRPr/>
            </a:pPr>
            <a:endParaRPr kumimoji="0" lang="en-US" sz="2400" b="0" i="0" u="none" strike="noStrike" kern="1200" cap="none" spc="0" normalizeH="0" baseline="0" noProof="0" dirty="0">
              <a:ln>
                <a:noFill/>
              </a:ln>
              <a:solidFill>
                <a:srgbClr val="1E1C1C"/>
              </a:solidFill>
              <a:effectLst/>
              <a:uLnTx/>
              <a:uFillTx/>
              <a:latin typeface="Corbel"/>
              <a:ea typeface="+mn-ea"/>
              <a:cs typeface="+mn-cs"/>
            </a:endParaRPr>
          </a:p>
          <a:p>
            <a:pPr marL="457200" marR="0" lvl="0" indent="-457200" algn="l" defTabSz="457200" rtl="0" eaLnBrk="1" fontAlgn="auto" latinLnBrk="0" hangingPunct="1">
              <a:lnSpc>
                <a:spcPct val="100000"/>
              </a:lnSpc>
              <a:spcBef>
                <a:spcPts val="0"/>
              </a:spcBef>
              <a:spcAft>
                <a:spcPts val="0"/>
              </a:spcAft>
              <a:buClr>
                <a:srgbClr val="178ADB"/>
              </a:buClr>
              <a:buSzTx/>
              <a:buFont typeface="+mj-lt"/>
              <a:buAutoNum type="arabicPeriod"/>
              <a:tabLst/>
              <a:defRPr/>
            </a:pPr>
            <a:r>
              <a:rPr kumimoji="0" lang="en-US" sz="2400" b="0" i="0" u="none" strike="noStrike" kern="1200" cap="none" spc="0" normalizeH="0" baseline="0" noProof="0" dirty="0">
                <a:ln>
                  <a:noFill/>
                </a:ln>
                <a:solidFill>
                  <a:srgbClr val="1E1C1C"/>
                </a:solidFill>
                <a:effectLst/>
                <a:uLnTx/>
                <a:uFillTx/>
                <a:latin typeface="Corbel"/>
                <a:ea typeface="+mn-ea"/>
                <a:cs typeface="+mn-cs"/>
              </a:rPr>
              <a:t>How did you get to be both incredibly handsome </a:t>
            </a:r>
            <a:r>
              <a:rPr kumimoji="0" lang="en-US" sz="2400" b="0" i="1" u="none" strike="noStrike" kern="1200" cap="none" spc="0" normalizeH="0" baseline="0" noProof="0" dirty="0">
                <a:ln>
                  <a:noFill/>
                </a:ln>
                <a:solidFill>
                  <a:srgbClr val="1E1C1C"/>
                </a:solidFill>
                <a:effectLst/>
                <a:uLnTx/>
                <a:uFillTx/>
                <a:latin typeface="Corbel"/>
                <a:ea typeface="+mn-ea"/>
                <a:cs typeface="+mn-cs"/>
              </a:rPr>
              <a:t>and </a:t>
            </a:r>
            <a:r>
              <a:rPr kumimoji="0" lang="en-US" sz="2400" b="0" i="0" u="none" strike="noStrike" kern="1200" cap="none" spc="0" normalizeH="0" baseline="0" noProof="0" dirty="0">
                <a:ln>
                  <a:noFill/>
                </a:ln>
                <a:solidFill>
                  <a:srgbClr val="1E1C1C"/>
                </a:solidFill>
                <a:effectLst/>
                <a:uLnTx/>
                <a:uFillTx/>
                <a:latin typeface="Corbel"/>
                <a:ea typeface="+mn-ea"/>
                <a:cs typeface="+mn-cs"/>
              </a:rPr>
              <a:t>tremendously</a:t>
            </a:r>
            <a:r>
              <a:rPr kumimoji="0" lang="en-US" sz="2400" b="0" i="1" u="none" strike="noStrike" kern="1200" cap="none" spc="0" normalizeH="0" baseline="0" noProof="0" dirty="0">
                <a:ln>
                  <a:noFill/>
                </a:ln>
                <a:solidFill>
                  <a:srgbClr val="1E1C1C"/>
                </a:solidFill>
                <a:effectLst/>
                <a:uLnTx/>
                <a:uFillTx/>
                <a:latin typeface="Corbel"/>
                <a:ea typeface="+mn-ea"/>
                <a:cs typeface="+mn-cs"/>
              </a:rPr>
              <a:t> </a:t>
            </a:r>
            <a:r>
              <a:rPr kumimoji="0" lang="en-US" sz="2400" b="0" i="0" u="none" strike="noStrike" kern="1200" cap="none" spc="0" normalizeH="0" baseline="0" noProof="0" dirty="0">
                <a:ln>
                  <a:noFill/>
                </a:ln>
                <a:solidFill>
                  <a:srgbClr val="1E1C1C"/>
                </a:solidFill>
                <a:effectLst/>
                <a:uLnTx/>
                <a:uFillTx/>
                <a:latin typeface="Corbel"/>
                <a:ea typeface="+mn-ea"/>
                <a:cs typeface="+mn-cs"/>
              </a:rPr>
              <a:t>intelligent?</a:t>
            </a:r>
          </a:p>
          <a:p>
            <a:pPr marL="457200" marR="0" lvl="0" indent="-457200" algn="l" defTabSz="457200" rtl="0" eaLnBrk="1" fontAlgn="auto" latinLnBrk="0" hangingPunct="1">
              <a:lnSpc>
                <a:spcPct val="100000"/>
              </a:lnSpc>
              <a:spcBef>
                <a:spcPts val="0"/>
              </a:spcBef>
              <a:spcAft>
                <a:spcPts val="0"/>
              </a:spcAft>
              <a:buClr>
                <a:srgbClr val="178ADB"/>
              </a:buClr>
              <a:buSzTx/>
              <a:buFont typeface="+mj-lt"/>
              <a:buAutoNum type="arabicPeriod"/>
              <a:tabLst/>
              <a:defRPr/>
            </a:pPr>
            <a:endParaRPr kumimoji="0" lang="en-US" sz="2400" b="0" i="0" u="none" strike="noStrike" kern="1200" cap="none" spc="0" normalizeH="0" baseline="0" noProof="0" dirty="0">
              <a:ln>
                <a:noFill/>
              </a:ln>
              <a:solidFill>
                <a:srgbClr val="1E1C1C"/>
              </a:solidFill>
              <a:effectLst/>
              <a:uLnTx/>
              <a:uFillTx/>
              <a:latin typeface="Corbel"/>
              <a:ea typeface="+mn-ea"/>
              <a:cs typeface="+mn-cs"/>
            </a:endParaRPr>
          </a:p>
          <a:p>
            <a:pPr marL="457200" marR="0" lvl="0" indent="-457200" algn="l" defTabSz="457200" rtl="0" eaLnBrk="1" fontAlgn="auto" latinLnBrk="0" hangingPunct="1">
              <a:lnSpc>
                <a:spcPct val="100000"/>
              </a:lnSpc>
              <a:spcBef>
                <a:spcPts val="0"/>
              </a:spcBef>
              <a:spcAft>
                <a:spcPts val="0"/>
              </a:spcAft>
              <a:buClr>
                <a:srgbClr val="178ADB"/>
              </a:buClr>
              <a:buSzTx/>
              <a:buFont typeface="+mj-lt"/>
              <a:buAutoNum type="arabicPeriod"/>
              <a:tabLst/>
              <a:defRPr/>
            </a:pPr>
            <a:r>
              <a:rPr kumimoji="0" lang="en-US" sz="2400" b="0" i="0" u="none" strike="noStrike" kern="1200" cap="none" spc="0" normalizeH="0" baseline="0" noProof="0" dirty="0">
                <a:ln>
                  <a:noFill/>
                </a:ln>
                <a:solidFill>
                  <a:srgbClr val="1E1C1C"/>
                </a:solidFill>
                <a:effectLst/>
                <a:uLnTx/>
                <a:uFillTx/>
                <a:latin typeface="Corbel"/>
                <a:ea typeface="+mn-ea"/>
                <a:cs typeface="+mn-cs"/>
              </a:rPr>
              <a:t>What is the </a:t>
            </a:r>
            <a:r>
              <a:rPr kumimoji="0" lang="en-US" sz="2400" b="0" i="0" u="none" strike="noStrike" kern="1200" cap="none" spc="0" normalizeH="0" baseline="0" noProof="0" dirty="0" err="1">
                <a:ln>
                  <a:noFill/>
                </a:ln>
                <a:solidFill>
                  <a:srgbClr val="1E1C1C"/>
                </a:solidFill>
                <a:effectLst/>
                <a:uLnTx/>
                <a:uFillTx/>
                <a:latin typeface="Corbel"/>
                <a:ea typeface="+mn-ea"/>
                <a:cs typeface="+mn-cs"/>
              </a:rPr>
              <a:t>Couchbase</a:t>
            </a:r>
            <a:r>
              <a:rPr kumimoji="0" lang="en-US" sz="2400" b="0" i="0" u="none" strike="noStrike" kern="1200" cap="none" spc="0" normalizeH="0" baseline="0" noProof="0" dirty="0">
                <a:ln>
                  <a:noFill/>
                </a:ln>
                <a:solidFill>
                  <a:srgbClr val="1E1C1C"/>
                </a:solidFill>
                <a:effectLst/>
                <a:uLnTx/>
                <a:uFillTx/>
                <a:latin typeface="Corbel"/>
                <a:ea typeface="+mn-ea"/>
                <a:cs typeface="+mn-cs"/>
              </a:rPr>
              <a:t> licensing situation?</a:t>
            </a:r>
          </a:p>
          <a:p>
            <a:pPr marL="457200" marR="0" lvl="0" indent="-457200" algn="l" defTabSz="457200" rtl="0" eaLnBrk="1" fontAlgn="auto" latinLnBrk="0" hangingPunct="1">
              <a:lnSpc>
                <a:spcPct val="100000"/>
              </a:lnSpc>
              <a:spcBef>
                <a:spcPts val="0"/>
              </a:spcBef>
              <a:spcAft>
                <a:spcPts val="0"/>
              </a:spcAft>
              <a:buClr>
                <a:srgbClr val="178ADB"/>
              </a:buClr>
              <a:buSzTx/>
              <a:buFont typeface="+mj-lt"/>
              <a:buAutoNum type="arabicPeriod"/>
              <a:tabLst/>
              <a:defRPr/>
            </a:pPr>
            <a:endParaRPr kumimoji="0" lang="en-US" sz="2400" b="0" i="0" u="none" strike="noStrike" kern="1200" cap="none" spc="0" normalizeH="0" baseline="0" noProof="0" dirty="0">
              <a:ln>
                <a:noFill/>
              </a:ln>
              <a:solidFill>
                <a:srgbClr val="1E1C1C"/>
              </a:solidFill>
              <a:effectLst/>
              <a:uLnTx/>
              <a:uFillTx/>
              <a:latin typeface="Corbel"/>
              <a:ea typeface="+mn-ea"/>
              <a:cs typeface="+mn-cs"/>
            </a:endParaRPr>
          </a:p>
          <a:p>
            <a:pPr marL="457200" marR="0" lvl="0" indent="-457200" algn="l" defTabSz="457200" rtl="0" eaLnBrk="1" fontAlgn="auto" latinLnBrk="0" hangingPunct="1">
              <a:lnSpc>
                <a:spcPct val="100000"/>
              </a:lnSpc>
              <a:spcBef>
                <a:spcPts val="0"/>
              </a:spcBef>
              <a:spcAft>
                <a:spcPts val="0"/>
              </a:spcAft>
              <a:buClr>
                <a:srgbClr val="178ADB"/>
              </a:buClr>
              <a:buSzTx/>
              <a:buFont typeface="+mj-lt"/>
              <a:buAutoNum type="arabicPeriod"/>
              <a:tabLst/>
              <a:defRPr/>
            </a:pPr>
            <a:r>
              <a:rPr kumimoji="0" lang="en-US" sz="2400" b="0" i="0" u="none" strike="noStrike" kern="1200" cap="none" spc="0" normalizeH="0" baseline="0" noProof="0" dirty="0">
                <a:ln>
                  <a:noFill/>
                </a:ln>
                <a:solidFill>
                  <a:srgbClr val="1E1C1C"/>
                </a:solidFill>
                <a:effectLst/>
                <a:uLnTx/>
                <a:uFillTx/>
                <a:latin typeface="Corbel"/>
                <a:ea typeface="+mn-ea"/>
                <a:cs typeface="+mn-cs"/>
              </a:rPr>
              <a:t>Is </a:t>
            </a:r>
            <a:r>
              <a:rPr kumimoji="0" lang="en-US" sz="2400" b="0" i="0" u="none" strike="noStrike" kern="1200" cap="none" spc="0" normalizeH="0" baseline="0" noProof="0" dirty="0" err="1">
                <a:ln>
                  <a:noFill/>
                </a:ln>
                <a:solidFill>
                  <a:srgbClr val="1E1C1C"/>
                </a:solidFill>
                <a:effectLst/>
                <a:uLnTx/>
                <a:uFillTx/>
                <a:latin typeface="Corbel"/>
                <a:ea typeface="+mn-ea"/>
                <a:cs typeface="+mn-cs"/>
              </a:rPr>
              <a:t>Couchbase</a:t>
            </a:r>
            <a:r>
              <a:rPr kumimoji="0" lang="en-US" sz="2400" b="0" i="0" u="none" strike="noStrike" kern="1200" cap="none" spc="0" normalizeH="0" baseline="0" noProof="0" dirty="0">
                <a:ln>
                  <a:noFill/>
                </a:ln>
                <a:solidFill>
                  <a:srgbClr val="1E1C1C"/>
                </a:solidFill>
                <a:effectLst/>
                <a:uLnTx/>
                <a:uFillTx/>
                <a:latin typeface="Corbel"/>
                <a:ea typeface="+mn-ea"/>
                <a:cs typeface="+mn-cs"/>
              </a:rPr>
              <a:t> a Managed Cloud Service?</a:t>
            </a:r>
          </a:p>
        </p:txBody>
      </p:sp>
    </p:spTree>
    <p:extLst>
      <p:ext uri="{BB962C8B-B14F-4D97-AF65-F5344CB8AC3E}">
        <p14:creationId xmlns:p14="http://schemas.microsoft.com/office/powerpoint/2010/main" val="250298213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Scalable?</a:t>
            </a:r>
          </a:p>
        </p:txBody>
      </p:sp>
      <p:pic>
        <p:nvPicPr>
          <p:cNvPr id="6146" name="Picture 2" descr="https://upload.wikimedia.org/wikipedia/commons/2/29/Dagwood_sandwich.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84475" y="584671"/>
            <a:ext cx="3222625" cy="4299076"/>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3505200" y="4851112"/>
            <a:ext cx="6565900" cy="584775"/>
          </a:xfrm>
          <a:prstGeom prst="rect">
            <a:avLst/>
          </a:prstGeom>
        </p:spPr>
        <p:txBody>
          <a:bodyPr wrap="square">
            <a:spAutoFit/>
          </a:bodyPr>
          <a:lstStyle/>
          <a:p>
            <a:r>
              <a:rPr lang="en-US" sz="1600" dirty="0">
                <a:hlinkClick r:id="rId4"/>
              </a:rPr>
              <a:t>https://commons.wikimedia.org/wiki/File:Dagwood_sandwich.jpg</a:t>
            </a:r>
            <a:endParaRPr lang="en-US" sz="1600" dirty="0"/>
          </a:p>
          <a:p>
            <a:endParaRPr lang="en-US" sz="1600" dirty="0"/>
          </a:p>
        </p:txBody>
      </p:sp>
    </p:spTree>
    <p:extLst>
      <p:ext uri="{BB962C8B-B14F-4D97-AF65-F5344CB8AC3E}">
        <p14:creationId xmlns:p14="http://schemas.microsoft.com/office/powerpoint/2010/main" val="25933872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Commodity Hardware</a:t>
            </a:r>
          </a:p>
        </p:txBody>
      </p:sp>
      <p:pic>
        <p:nvPicPr>
          <p:cNvPr id="9218" name="Picture 2" descr="File:Rear of rack at NERSC data center - closeup.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17932" y="711671"/>
            <a:ext cx="2759043" cy="4152429"/>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3556000" y="4864100"/>
            <a:ext cx="6032500" cy="430887"/>
          </a:xfrm>
          <a:prstGeom prst="rect">
            <a:avLst/>
          </a:prstGeom>
        </p:spPr>
        <p:txBody>
          <a:bodyPr wrap="square">
            <a:spAutoFit/>
          </a:bodyPr>
          <a:lstStyle/>
          <a:p>
            <a:r>
              <a:rPr lang="en-US" sz="1100" dirty="0">
                <a:hlinkClick r:id="rId4"/>
              </a:rPr>
              <a:t>https://commons.wikimedia.org/wiki/File:Rear_of_rack_at_NERSC_data_center_-_closeup.jpg</a:t>
            </a:r>
            <a:endParaRPr lang="en-US" sz="1100" dirty="0"/>
          </a:p>
          <a:p>
            <a:endParaRPr lang="en-US" sz="1100" dirty="0"/>
          </a:p>
        </p:txBody>
      </p:sp>
    </p:spTree>
    <p:extLst>
      <p:ext uri="{BB962C8B-B14F-4D97-AF65-F5344CB8AC3E}">
        <p14:creationId xmlns:p14="http://schemas.microsoft.com/office/powerpoint/2010/main" val="2224195707"/>
      </p:ext>
    </p:extLst>
  </p:cSld>
  <p:clrMapOvr>
    <a:masterClrMapping/>
  </p:clrMapOvr>
</p:sld>
</file>

<file path=ppt/theme/theme1.xml><?xml version="1.0" encoding="utf-8"?>
<a:theme xmlns:a="http://schemas.openxmlformats.org/drawingml/2006/main" name="Office Theme">
  <a:themeElements>
    <a:clrScheme name="Custom 1">
      <a:dk1>
        <a:srgbClr val="1E1C1C"/>
      </a:dk1>
      <a:lt1>
        <a:sysClr val="window" lastClr="FFFFFF"/>
      </a:lt1>
      <a:dk2>
        <a:srgbClr val="1E1C1C"/>
      </a:dk2>
      <a:lt2>
        <a:srgbClr val="FFFFFF"/>
      </a:lt2>
      <a:accent1>
        <a:srgbClr val="178ADB"/>
      </a:accent1>
      <a:accent2>
        <a:srgbClr val="BE1523"/>
      </a:accent2>
      <a:accent3>
        <a:srgbClr val="FD7500"/>
      </a:accent3>
      <a:accent4>
        <a:srgbClr val="FEB900"/>
      </a:accent4>
      <a:accent5>
        <a:srgbClr val="609E0E"/>
      </a:accent5>
      <a:accent6>
        <a:srgbClr val="16AEB0"/>
      </a:accent6>
      <a:hlink>
        <a:srgbClr val="129DD8"/>
      </a:hlink>
      <a:folHlink>
        <a:srgbClr val="292929"/>
      </a:folHlink>
    </a:clrScheme>
    <a:fontScheme name="Module">
      <a:majorFont>
        <a:latin typeface="Corbel"/>
        <a:ea typeface=""/>
        <a:cs typeface=""/>
        <a:font script="Jpan" typeface="ＭＳ ゴシック"/>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rbel"/>
        <a:ea typeface=""/>
        <a:cs typeface=""/>
        <a:font script="Jpan" typeface="ＭＳ ゴシック"/>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w="12700" cmpd="sng">
          <a:solidFill>
            <a:schemeClr val="tx1"/>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NWA TechFest 2010 Presentation Template">
  <a:themeElements>
    <a:clrScheme name="Custom 5">
      <a:dk1>
        <a:srgbClr val="000000"/>
      </a:dk1>
      <a:lt1>
        <a:srgbClr val="FFFFFF"/>
      </a:lt1>
      <a:dk2>
        <a:srgbClr val="2570A3"/>
      </a:dk2>
      <a:lt2>
        <a:srgbClr val="FFE784"/>
      </a:lt2>
      <a:accent1>
        <a:srgbClr val="3A94D2"/>
      </a:accent1>
      <a:accent2>
        <a:srgbClr val="F38C37"/>
      </a:accent2>
      <a:accent3>
        <a:srgbClr val="8CA923"/>
      </a:accent3>
      <a:accent4>
        <a:srgbClr val="FED45C"/>
      </a:accent4>
      <a:accent5>
        <a:srgbClr val="8557C9"/>
      </a:accent5>
      <a:accent6>
        <a:srgbClr val="274085"/>
      </a:accent6>
      <a:hlink>
        <a:srgbClr val="FED45C"/>
      </a:hlink>
      <a:folHlink>
        <a:srgbClr val="3A94D2"/>
      </a:folHlink>
    </a:clrScheme>
    <a:fontScheme name="Segoe UI">
      <a:majorFont>
        <a:latin typeface="Segoe UI"/>
        <a:ea typeface=""/>
        <a:cs typeface=""/>
      </a:majorFont>
      <a:minorFont>
        <a:latin typeface="Segoe UI"/>
        <a:ea typeface=""/>
        <a:cs typeface=""/>
      </a:minorFont>
    </a:fontScheme>
    <a:fmtScheme name="Aspect">
      <a:fillStyleLst>
        <a:solidFill>
          <a:schemeClr val="phClr"/>
        </a:solidFill>
        <a:gradFill rotWithShape="1">
          <a:gsLst>
            <a:gs pos="0">
              <a:schemeClr val="phClr">
                <a:tint val="65000"/>
                <a:satMod val="270000"/>
              </a:schemeClr>
            </a:gs>
            <a:gs pos="25000">
              <a:schemeClr val="phClr">
                <a:tint val="60000"/>
                <a:satMod val="300000"/>
              </a:schemeClr>
            </a:gs>
            <a:gs pos="100000">
              <a:schemeClr val="phClr">
                <a:tint val="29000"/>
                <a:satMod val="400000"/>
              </a:schemeClr>
            </a:gs>
          </a:gsLst>
          <a:lin ang="16200000" scaled="1"/>
        </a:gradFill>
        <a:gradFill rotWithShape="1">
          <a:gsLst>
            <a:gs pos="0">
              <a:schemeClr val="phClr">
                <a:shade val="45000"/>
                <a:satMod val="155000"/>
              </a:schemeClr>
            </a:gs>
            <a:gs pos="60000">
              <a:schemeClr val="phClr">
                <a:shade val="95000"/>
                <a:satMod val="150000"/>
              </a:schemeClr>
            </a:gs>
            <a:gs pos="100000">
              <a:schemeClr val="phClr">
                <a:tint val="87000"/>
                <a:satMod val="250000"/>
              </a:schemeClr>
            </a:gs>
          </a:gsLst>
          <a:lin ang="16200000" scaled="0"/>
        </a:gradFill>
      </a:fillStyleLst>
      <a:lnStyleLst>
        <a:ln w="9525" cap="flat" cmpd="sng" algn="ctr">
          <a:solidFill>
            <a:schemeClr val="phClr">
              <a:satMod val="150000"/>
            </a:schemeClr>
          </a:solidFill>
          <a:prstDash val="solid"/>
        </a:ln>
        <a:ln w="42500" cap="flat" cmpd="sng" algn="ctr">
          <a:solidFill>
            <a:schemeClr val="phClr"/>
          </a:solidFill>
          <a:prstDash val="solid"/>
        </a:ln>
        <a:ln w="38100" cap="flat" cmpd="sng" algn="ctr">
          <a:solidFill>
            <a:schemeClr val="phClr"/>
          </a:solidFill>
          <a:prstDash val="solid"/>
        </a:ln>
      </a:lnStyleLst>
      <a:effectStyleLst>
        <a:effectStyle>
          <a:effectLst>
            <a:outerShdw blurRad="65500" dist="38100" dir="5400000" rotWithShape="0">
              <a:srgbClr val="000000">
                <a:alpha val="40000"/>
              </a:srgbClr>
            </a:outerShdw>
          </a:effectLst>
        </a:effectStyle>
        <a:effectStyle>
          <a:effectLst>
            <a:outerShdw blurRad="65500" dist="38100" dir="5400000" rotWithShape="0">
              <a:srgbClr val="000000">
                <a:alpha val="40000"/>
              </a:srgbClr>
            </a:outerShdw>
          </a:effectLst>
        </a:effectStyle>
        <a:effectStyle>
          <a:effectLst>
            <a:outerShdw blurRad="65500" dist="38100" dir="5400000" rotWithShape="0">
              <a:srgbClr val="000000">
                <a:alpha val="40000"/>
              </a:srgbClr>
            </a:outerShdw>
          </a:effectLst>
          <a:scene3d>
            <a:camera prst="orthographicFront" fov="0">
              <a:rot lat="0" lon="0" rev="0"/>
            </a:camera>
            <a:lightRig rig="contrasting" dir="t">
              <a:rot lat="0" lon="0" rev="12000000"/>
            </a:lightRig>
          </a:scene3d>
          <a:sp3d prstMaterial="powder">
            <a:bevelT h="508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headEnd type="none" w="med" len="med"/>
          <a:tailEnd type="none" w="med" len="med"/>
        </a:ln>
      </a:spPr>
      <a:bodyPr vert="horz" wrap="square" lIns="91436" tIns="45718" rIns="91436" bIns="45718" numCol="1" rtlCol="0" anchor="ctr" anchorCtr="0" compatLnSpc="1">
        <a:prstTxWarp prst="textNoShape">
          <a:avLst/>
        </a:prstTxWarp>
      </a:bodyPr>
      <a:lstStyle>
        <a:defPPr algn="ctr" defTabSz="914099" fontAlgn="base">
          <a:spcBef>
            <a:spcPct val="0"/>
          </a:spcBef>
          <a:spcAft>
            <a:spcPct val="0"/>
          </a:spcAft>
          <a:defRPr sz="2000" dirty="0" smtClean="0">
            <a:gradFill>
              <a:gsLst>
                <a:gs pos="0">
                  <a:srgbClr val="FFFFFF"/>
                </a:gs>
                <a:gs pos="100000">
                  <a:srgbClr val="FFFFFF"/>
                </a:gs>
              </a:gsLst>
              <a:lin ang="5400000" scaled="0"/>
            </a:gradFill>
          </a:defRPr>
        </a:defPPr>
      </a:lstStyle>
      <a:style>
        <a:lnRef idx="1">
          <a:schemeClr val="accent2"/>
        </a:lnRef>
        <a:fillRef idx="3">
          <a:schemeClr val="accent2"/>
        </a:fillRef>
        <a:effectRef idx="2">
          <a:schemeClr val="accent2"/>
        </a:effectRef>
        <a:fontRef idx="minor">
          <a:schemeClr val="lt1"/>
        </a:fontRef>
      </a:style>
    </a:spDef>
    <a:txDef>
      <a:spPr>
        <a:noFill/>
      </a:spPr>
      <a:bodyPr wrap="square" lIns="0" tIns="0" rIns="0" bIns="0" rtlCol="0">
        <a:spAutoFit/>
      </a:bodyPr>
      <a:lstStyle>
        <a:defPPr>
          <a:defRPr sz="2400" dirty="0" err="1" smtClean="0">
            <a:gradFill>
              <a:gsLst>
                <a:gs pos="0">
                  <a:schemeClr val="tx1"/>
                </a:gs>
                <a:gs pos="86000">
                  <a:schemeClr val="tx1"/>
                </a:gs>
              </a:gsLst>
              <a:lin ang="5400000" scaled="0"/>
            </a:gradFill>
          </a:defRPr>
        </a:defPPr>
      </a:lstStyle>
    </a:txDef>
  </a:objectDefaults>
  <a:extraClrSchemeLst/>
</a:theme>
</file>

<file path=ppt/theme/theme3.xml><?xml version="1.0" encoding="utf-8"?>
<a:theme xmlns:a="http://schemas.openxmlformats.org/drawingml/2006/main" name="1_Office Theme">
  <a:themeElements>
    <a:clrScheme name="Custom 1">
      <a:dk1>
        <a:srgbClr val="1E1C1C"/>
      </a:dk1>
      <a:lt1>
        <a:sysClr val="window" lastClr="FFFFFF"/>
      </a:lt1>
      <a:dk2>
        <a:srgbClr val="1E1C1C"/>
      </a:dk2>
      <a:lt2>
        <a:srgbClr val="FFFFFF"/>
      </a:lt2>
      <a:accent1>
        <a:srgbClr val="178ADB"/>
      </a:accent1>
      <a:accent2>
        <a:srgbClr val="BE1523"/>
      </a:accent2>
      <a:accent3>
        <a:srgbClr val="FD7500"/>
      </a:accent3>
      <a:accent4>
        <a:srgbClr val="FEB900"/>
      </a:accent4>
      <a:accent5>
        <a:srgbClr val="609E0E"/>
      </a:accent5>
      <a:accent6>
        <a:srgbClr val="16AEB0"/>
      </a:accent6>
      <a:hlink>
        <a:srgbClr val="129DD8"/>
      </a:hlink>
      <a:folHlink>
        <a:srgbClr val="292929"/>
      </a:folHlink>
    </a:clrScheme>
    <a:fontScheme name="Module">
      <a:majorFont>
        <a:latin typeface="Corbel"/>
        <a:ea typeface=""/>
        <a:cs typeface=""/>
        <a:font script="Jpan" typeface="ＭＳ ゴシック"/>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rbel"/>
        <a:ea typeface=""/>
        <a:cs typeface=""/>
        <a:font script="Jpan" typeface="ＭＳ ゴシック"/>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w="12700" cmpd="sng">
          <a:solidFill>
            <a:schemeClr val="tx1"/>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19926</TotalTime>
  <Words>5653</Words>
  <Application>Microsoft Office PowerPoint</Application>
  <PresentationFormat>On-screen Show (16:9)</PresentationFormat>
  <Paragraphs>781</Paragraphs>
  <Slides>79</Slides>
  <Notes>71</Notes>
  <HiddenSlides>5</HiddenSlides>
  <MMClips>0</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79</vt:i4>
      </vt:variant>
    </vt:vector>
  </HeadingPairs>
  <TitlesOfParts>
    <vt:vector size="90" baseType="lpstr">
      <vt:lpstr>Arial</vt:lpstr>
      <vt:lpstr>Calibri</vt:lpstr>
      <vt:lpstr>Consolas</vt:lpstr>
      <vt:lpstr>Corbel</vt:lpstr>
      <vt:lpstr>Lucida Grande</vt:lpstr>
      <vt:lpstr>Segoe Semibold</vt:lpstr>
      <vt:lpstr>Segoe UI</vt:lpstr>
      <vt:lpstr>Wingdings</vt:lpstr>
      <vt:lpstr>Office Theme</vt:lpstr>
      <vt:lpstr>NWA TechFest 2010 Presentation Template</vt:lpstr>
      <vt:lpstr>1_Office Theme</vt:lpstr>
      <vt:lpstr>PowerPoint Presentation</vt:lpstr>
      <vt:lpstr>PowerPoint Presentation</vt:lpstr>
      <vt:lpstr>Where am I?</vt:lpstr>
      <vt:lpstr>Who am I?</vt:lpstr>
      <vt:lpstr>SQL is the norm, right?</vt:lpstr>
      <vt:lpstr>PowerPoint Presentation</vt:lpstr>
      <vt:lpstr>NoSQL isn’t a very useful term</vt:lpstr>
      <vt:lpstr>Scalable?</vt:lpstr>
      <vt:lpstr>Commodity Hardware</vt:lpstr>
      <vt:lpstr>Easy? Flexible?</vt:lpstr>
      <vt:lpstr>ACID vs BASE?</vt:lpstr>
      <vt:lpstr>Schema Schemaless</vt:lpstr>
      <vt:lpstr>Normalized Denormalized</vt:lpstr>
      <vt:lpstr>First: Why NoSQL?</vt:lpstr>
      <vt:lpstr>Round pegs, square holes</vt:lpstr>
      <vt:lpstr>Perhaps SQL is right for this project</vt:lpstr>
      <vt:lpstr>Scaling can be hard</vt:lpstr>
      <vt:lpstr>PowerPoint Presentation</vt:lpstr>
      <vt:lpstr>Availability is hard</vt:lpstr>
      <vt:lpstr>PowerPoint Presentation</vt:lpstr>
      <vt:lpstr>Schemas can be hard</vt:lpstr>
      <vt:lpstr>Types of NoSQL databases</vt:lpstr>
      <vt:lpstr>Convergence!</vt:lpstr>
      <vt:lpstr>Document</vt:lpstr>
      <vt:lpstr>PowerPoint Presentation</vt:lpstr>
      <vt:lpstr>What makes it a document database?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Typical Document Database Core Operations</vt:lpstr>
      <vt:lpstr>N1QL</vt:lpstr>
      <vt:lpstr>PowerPoint Presentation</vt:lpstr>
      <vt:lpstr>PowerPoint Presentation</vt:lpstr>
      <vt:lpstr>Use cases for Document Databases</vt:lpstr>
      <vt:lpstr>Key/Value Database</vt:lpstr>
      <vt:lpstr>PowerPoint Presentation</vt:lpstr>
      <vt:lpstr>Key-Value Databases</vt:lpstr>
      <vt:lpstr>Doesn’t care what your data is (mostly)</vt:lpstr>
      <vt:lpstr>PowerPoint Presentation</vt:lpstr>
      <vt:lpstr>C# Riak</vt:lpstr>
      <vt:lpstr>PowerPoint Presentation</vt:lpstr>
      <vt:lpstr>Introducing: Eventual Consistency!</vt:lpstr>
      <vt:lpstr>Eventual Consistency</vt:lpstr>
      <vt:lpstr>There can be only one!</vt:lpstr>
      <vt:lpstr>PowerPoint Presentation</vt:lpstr>
      <vt:lpstr>PowerPoint Presentation</vt:lpstr>
      <vt:lpstr>Use Cases for K/V</vt:lpstr>
      <vt:lpstr>Columnar</vt:lpstr>
      <vt:lpstr>PowerPoint Presentation</vt:lpstr>
      <vt:lpstr>PowerPoint Presentation</vt:lpstr>
      <vt:lpstr>Keyspace</vt:lpstr>
      <vt:lpstr>Column Family</vt:lpstr>
      <vt:lpstr>PowerPoint Presentation</vt:lpstr>
      <vt:lpstr>PowerPoint Presentation</vt:lpstr>
      <vt:lpstr>PowerPoint Presentation</vt:lpstr>
      <vt:lpstr>PowerPoint Presentation</vt:lpstr>
      <vt:lpstr>PowerPoint Presentation</vt:lpstr>
      <vt:lpstr>Use cases for Columnar</vt:lpstr>
      <vt:lpstr>Graph</vt:lpstr>
      <vt:lpstr>Leonhard Euler</vt:lpstr>
      <vt:lpstr>7 Bridges of Königsberg</vt:lpstr>
      <vt:lpstr>PowerPoint Presentation</vt:lpstr>
      <vt:lpstr>PowerPoint Presentation</vt:lpstr>
      <vt:lpstr>Gremlin</vt:lpstr>
      <vt:lpstr>Use cases for Graph databases</vt:lpstr>
      <vt:lpstr>Say what?</vt:lpstr>
      <vt:lpstr>Box arrow box arrow</vt:lpstr>
      <vt:lpstr>Couchbase, everybody!</vt:lpstr>
      <vt:lpstr>Where do you find us?</vt:lpstr>
      <vt:lpstr>Frequently Asked Questions</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
  <cp:keywords/>
  <dc:description/>
  <cp:lastModifiedBy>Matthew Groves</cp:lastModifiedBy>
  <cp:revision>788</cp:revision>
  <dcterms:created xsi:type="dcterms:W3CDTF">2014-10-22T15:36:28Z</dcterms:created>
  <dcterms:modified xsi:type="dcterms:W3CDTF">2017-06-26T11:32:43Z</dcterms:modified>
  <cp:category/>
</cp:coreProperties>
</file>