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21" r:id="rId2"/>
    <p:sldId id="894" r:id="rId3"/>
    <p:sldId id="893" r:id="rId4"/>
    <p:sldId id="896" r:id="rId5"/>
    <p:sldId id="909" r:id="rId6"/>
    <p:sldId id="880" r:id="rId7"/>
    <p:sldId id="924" r:id="rId8"/>
    <p:sldId id="926" r:id="rId9"/>
    <p:sldId id="911" r:id="rId10"/>
    <p:sldId id="923" r:id="rId11"/>
    <p:sldId id="901" r:id="rId12"/>
    <p:sldId id="916" r:id="rId13"/>
    <p:sldId id="917" r:id="rId14"/>
    <p:sldId id="902" r:id="rId15"/>
    <p:sldId id="903" r:id="rId16"/>
    <p:sldId id="904" r:id="rId17"/>
    <p:sldId id="920" r:id="rId18"/>
    <p:sldId id="874" r:id="rId19"/>
    <p:sldId id="866" r:id="rId20"/>
    <p:sldId id="892" r:id="rId21"/>
  </p:sldIdLst>
  <p:sldSz cx="9144000" cy="5143500" type="screen16x9"/>
  <p:notesSz cx="7010400" cy="91598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">
          <p15:clr>
            <a:srgbClr val="A4A3A4"/>
          </p15:clr>
        </p15:guide>
        <p15:guide id="2" orient="horz" pos="181">
          <p15:clr>
            <a:srgbClr val="A4A3A4"/>
          </p15:clr>
        </p15:guide>
        <p15:guide id="3" orient="horz" pos="40">
          <p15:clr>
            <a:srgbClr val="A4A3A4"/>
          </p15:clr>
        </p15:guide>
        <p15:guide id="4" pos="223">
          <p15:clr>
            <a:srgbClr val="A4A3A4"/>
          </p15:clr>
        </p15:guide>
        <p15:guide id="5" orient="horz" pos="483">
          <p15:clr>
            <a:srgbClr val="A4A3A4"/>
          </p15:clr>
        </p15:guide>
        <p15:guide id="6" orient="horz" pos="322">
          <p15:clr>
            <a:srgbClr val="A4A3A4"/>
          </p15:clr>
        </p15:guide>
        <p15:guide id="7" orient="horz" pos="444" userDrawn="1">
          <p15:clr>
            <a:srgbClr val="A4A3A4"/>
          </p15:clr>
        </p15:guide>
        <p15:guide id="8" orient="horz" pos="3017">
          <p15:clr>
            <a:srgbClr val="A4A3A4"/>
          </p15:clr>
        </p15:guide>
        <p15:guide id="9" orient="horz" pos="1980" userDrawn="1">
          <p15:clr>
            <a:srgbClr val="A4A3A4"/>
          </p15:clr>
        </p15:guide>
        <p15:guide id="10" orient="horz" pos="564" userDrawn="1">
          <p15:clr>
            <a:srgbClr val="A4A3A4"/>
          </p15:clr>
        </p15:guide>
        <p15:guide id="11" orient="horz" pos="2757">
          <p15:clr>
            <a:srgbClr val="A4A3A4"/>
          </p15:clr>
        </p15:guide>
        <p15:guide id="12" orient="horz" pos="1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935"/>
    <a:srgbClr val="87C0FF"/>
    <a:srgbClr val="BCEC7C"/>
    <a:srgbClr val="0064D2"/>
    <a:srgbClr val="BFB8AF"/>
    <a:srgbClr val="009F81"/>
    <a:srgbClr val="FF8200"/>
    <a:srgbClr val="573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2" autoAdjust="0"/>
    <p:restoredTop sz="84547" autoAdjust="0"/>
  </p:normalViewPr>
  <p:slideViewPr>
    <p:cSldViewPr snapToGrid="0">
      <p:cViewPr>
        <p:scale>
          <a:sx n="109" d="100"/>
          <a:sy n="109" d="100"/>
        </p:scale>
        <p:origin x="-448" y="-160"/>
      </p:cViewPr>
      <p:guideLst>
        <p:guide orient="horz" pos="316"/>
        <p:guide orient="horz" pos="181"/>
        <p:guide orient="horz" pos="40"/>
        <p:guide orient="horz" pos="483"/>
        <p:guide orient="horz" pos="322"/>
        <p:guide orient="horz" pos="444"/>
        <p:guide orient="horz" pos="3017"/>
        <p:guide orient="horz" pos="1980"/>
        <p:guide orient="horz" pos="564"/>
        <p:guide orient="horz" pos="2757"/>
        <p:guide orient="horz" pos="1908"/>
        <p:guide pos="2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1DFF3-35C2-5D4B-BE6C-CAD7CD0FAF50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043F7E-3E50-2646-B8D2-B7859279B2D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Collect Events</a:t>
          </a:r>
          <a:endParaRPr lang="en-US" dirty="0"/>
        </a:p>
      </dgm:t>
    </dgm:pt>
    <dgm:pt modelId="{F9B33BCF-79E3-CB4A-A050-58AD19DC50CA}" type="parTrans" cxnId="{D97AA438-4B6F-7444-B5FD-561A49895729}">
      <dgm:prSet/>
      <dgm:spPr/>
      <dgm:t>
        <a:bodyPr/>
        <a:lstStyle/>
        <a:p>
          <a:endParaRPr lang="en-US"/>
        </a:p>
      </dgm:t>
    </dgm:pt>
    <dgm:pt modelId="{0C358662-2A17-F643-A11A-46E5B637B661}" type="sibTrans" cxnId="{D97AA438-4B6F-7444-B5FD-561A49895729}">
      <dgm:prSet/>
      <dgm:spPr/>
      <dgm:t>
        <a:bodyPr/>
        <a:lstStyle/>
        <a:p>
          <a:endParaRPr lang="en-US"/>
        </a:p>
      </dgm:t>
    </dgm:pt>
    <dgm:pt modelId="{48E6EE5B-0DCE-E54B-8CEA-667FA02B3CB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Optimize App Experience</a:t>
          </a:r>
          <a:endParaRPr lang="en-US" dirty="0"/>
        </a:p>
      </dgm:t>
    </dgm:pt>
    <dgm:pt modelId="{5E033996-E832-C345-BB8A-9B820F7B3218}" type="parTrans" cxnId="{B380B225-146D-BB47-9388-090169B9302A}">
      <dgm:prSet/>
      <dgm:spPr/>
      <dgm:t>
        <a:bodyPr/>
        <a:lstStyle/>
        <a:p>
          <a:endParaRPr lang="en-US"/>
        </a:p>
      </dgm:t>
    </dgm:pt>
    <dgm:pt modelId="{687FA838-9271-444E-A111-6631C86B7DCB}" type="sibTrans" cxnId="{B380B225-146D-BB47-9388-090169B9302A}">
      <dgm:prSet/>
      <dgm:spPr/>
      <dgm:t>
        <a:bodyPr/>
        <a:lstStyle/>
        <a:p>
          <a:endParaRPr lang="en-US"/>
        </a:p>
      </dgm:t>
    </dgm:pt>
    <dgm:pt modelId="{72DD2CCB-40BE-DD48-8C71-7C68139C754A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Users Interact with Apps</a:t>
          </a:r>
          <a:endParaRPr lang="en-US" dirty="0"/>
        </a:p>
      </dgm:t>
    </dgm:pt>
    <dgm:pt modelId="{F47C49C7-9946-FC49-8F3D-0A381BF88403}" type="parTrans" cxnId="{C701AF46-B570-AB41-B908-AEBE2F50ACC7}">
      <dgm:prSet/>
      <dgm:spPr/>
      <dgm:t>
        <a:bodyPr/>
        <a:lstStyle/>
        <a:p>
          <a:endParaRPr lang="en-US"/>
        </a:p>
      </dgm:t>
    </dgm:pt>
    <dgm:pt modelId="{CE6E3892-3DAE-7646-8EE1-EB249F23FB2C}" type="sibTrans" cxnId="{C701AF46-B570-AB41-B908-AEBE2F50ACC7}">
      <dgm:prSet/>
      <dgm:spPr/>
      <dgm:t>
        <a:bodyPr/>
        <a:lstStyle/>
        <a:p>
          <a:endParaRPr lang="en-US"/>
        </a:p>
      </dgm:t>
    </dgm:pt>
    <dgm:pt modelId="{F286D1F0-91A8-CA42-AF96-C843BCEC469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Analyze &amp; Generate Insights</a:t>
          </a:r>
          <a:endParaRPr lang="en-US" dirty="0"/>
        </a:p>
      </dgm:t>
    </dgm:pt>
    <dgm:pt modelId="{A13274B2-C94A-E647-8155-6BDC8734EB03}" type="parTrans" cxnId="{57BC9AA6-2656-F647-BAC9-440D8E07F9B1}">
      <dgm:prSet/>
      <dgm:spPr/>
      <dgm:t>
        <a:bodyPr/>
        <a:lstStyle/>
        <a:p>
          <a:endParaRPr lang="en-US"/>
        </a:p>
      </dgm:t>
    </dgm:pt>
    <dgm:pt modelId="{407206D2-9C59-914B-909C-DDF8F923BD1A}" type="sibTrans" cxnId="{57BC9AA6-2656-F647-BAC9-440D8E07F9B1}">
      <dgm:prSet/>
      <dgm:spPr/>
      <dgm:t>
        <a:bodyPr/>
        <a:lstStyle/>
        <a:p>
          <a:endParaRPr lang="en-US"/>
        </a:p>
      </dgm:t>
    </dgm:pt>
    <dgm:pt modelId="{2F14598A-8911-C249-802D-4076C6573B1A}" type="pres">
      <dgm:prSet presAssocID="{A581DFF3-35C2-5D4B-BE6C-CAD7CD0FAF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D582F2-7EB7-F84A-BC29-AAB6FAD97EAB}" type="pres">
      <dgm:prSet presAssocID="{48E6EE5B-0DCE-E54B-8CEA-667FA02B3C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5A86C-6F44-6B40-8038-EBBA9D06F45E}" type="pres">
      <dgm:prSet presAssocID="{48E6EE5B-0DCE-E54B-8CEA-667FA02B3CB0}" presName="spNode" presStyleCnt="0"/>
      <dgm:spPr/>
    </dgm:pt>
    <dgm:pt modelId="{41DCF4E1-EC1A-0B48-9B33-F2AFE05913FA}" type="pres">
      <dgm:prSet presAssocID="{687FA838-9271-444E-A111-6631C86B7DCB}" presName="sibTrans" presStyleLbl="sibTrans1D1" presStyleIdx="0" presStyleCnt="4"/>
      <dgm:spPr/>
      <dgm:t>
        <a:bodyPr/>
        <a:lstStyle/>
        <a:p>
          <a:endParaRPr lang="en-US"/>
        </a:p>
      </dgm:t>
    </dgm:pt>
    <dgm:pt modelId="{A8630054-532E-0A41-B479-4354E988E9CE}" type="pres">
      <dgm:prSet presAssocID="{72DD2CCB-40BE-DD48-8C71-7C68139C754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D1FC2-C672-8542-A2C3-43607C7A6251}" type="pres">
      <dgm:prSet presAssocID="{72DD2CCB-40BE-DD48-8C71-7C68139C754A}" presName="spNode" presStyleCnt="0"/>
      <dgm:spPr/>
    </dgm:pt>
    <dgm:pt modelId="{83381F67-C064-D447-9BDE-11A0AFEE1916}" type="pres">
      <dgm:prSet presAssocID="{CE6E3892-3DAE-7646-8EE1-EB249F23FB2C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ADC740F-B8F9-A640-8401-11C926373EE3}" type="pres">
      <dgm:prSet presAssocID="{C8043F7E-3E50-2646-B8D2-B7859279B2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F8D59-B7F3-0847-AFDA-C332EFD77933}" type="pres">
      <dgm:prSet presAssocID="{C8043F7E-3E50-2646-B8D2-B7859279B2D6}" presName="spNode" presStyleCnt="0"/>
      <dgm:spPr/>
    </dgm:pt>
    <dgm:pt modelId="{E9D13EBD-2A0E-7044-BB54-0EE001B26F27}" type="pres">
      <dgm:prSet presAssocID="{0C358662-2A17-F643-A11A-46E5B637B661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4227BCC-4978-3644-A0F1-BDD612E2823D}" type="pres">
      <dgm:prSet presAssocID="{F286D1F0-91A8-CA42-AF96-C843BCEC46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B74FD-F8EF-BB4A-BE28-3E2A61906179}" type="pres">
      <dgm:prSet presAssocID="{F286D1F0-91A8-CA42-AF96-C843BCEC4695}" presName="spNode" presStyleCnt="0"/>
      <dgm:spPr/>
    </dgm:pt>
    <dgm:pt modelId="{947BF9EC-A386-FF4B-9B82-BBE7F9A0C248}" type="pres">
      <dgm:prSet presAssocID="{407206D2-9C59-914B-909C-DDF8F923BD1A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57BC9AA6-2656-F647-BAC9-440D8E07F9B1}" srcId="{A581DFF3-35C2-5D4B-BE6C-CAD7CD0FAF50}" destId="{F286D1F0-91A8-CA42-AF96-C843BCEC4695}" srcOrd="3" destOrd="0" parTransId="{A13274B2-C94A-E647-8155-6BDC8734EB03}" sibTransId="{407206D2-9C59-914B-909C-DDF8F923BD1A}"/>
    <dgm:cxn modelId="{9191EF74-BF4C-FE45-AB1A-3914B4F0BF00}" type="presOf" srcId="{0C358662-2A17-F643-A11A-46E5B637B661}" destId="{E9D13EBD-2A0E-7044-BB54-0EE001B26F27}" srcOrd="0" destOrd="0" presId="urn:microsoft.com/office/officeart/2005/8/layout/cycle5"/>
    <dgm:cxn modelId="{7C7C959A-1818-D345-8C37-FE278B5B793E}" type="presOf" srcId="{CE6E3892-3DAE-7646-8EE1-EB249F23FB2C}" destId="{83381F67-C064-D447-9BDE-11A0AFEE1916}" srcOrd="0" destOrd="0" presId="urn:microsoft.com/office/officeart/2005/8/layout/cycle5"/>
    <dgm:cxn modelId="{B380B225-146D-BB47-9388-090169B9302A}" srcId="{A581DFF3-35C2-5D4B-BE6C-CAD7CD0FAF50}" destId="{48E6EE5B-0DCE-E54B-8CEA-667FA02B3CB0}" srcOrd="0" destOrd="0" parTransId="{5E033996-E832-C345-BB8A-9B820F7B3218}" sibTransId="{687FA838-9271-444E-A111-6631C86B7DCB}"/>
    <dgm:cxn modelId="{A1D06DD3-E84C-5249-9651-80CE02AF5CD5}" type="presOf" srcId="{72DD2CCB-40BE-DD48-8C71-7C68139C754A}" destId="{A8630054-532E-0A41-B479-4354E988E9CE}" srcOrd="0" destOrd="0" presId="urn:microsoft.com/office/officeart/2005/8/layout/cycle5"/>
    <dgm:cxn modelId="{E1818467-1115-C94B-9208-C054941C315D}" type="presOf" srcId="{407206D2-9C59-914B-909C-DDF8F923BD1A}" destId="{947BF9EC-A386-FF4B-9B82-BBE7F9A0C248}" srcOrd="0" destOrd="0" presId="urn:microsoft.com/office/officeart/2005/8/layout/cycle5"/>
    <dgm:cxn modelId="{06525BB4-FE22-C546-A27A-8AE58CDE8F3A}" type="presOf" srcId="{F286D1F0-91A8-CA42-AF96-C843BCEC4695}" destId="{54227BCC-4978-3644-A0F1-BDD612E2823D}" srcOrd="0" destOrd="0" presId="urn:microsoft.com/office/officeart/2005/8/layout/cycle5"/>
    <dgm:cxn modelId="{816CE835-B094-FF45-AF5B-60C5ED326DC3}" type="presOf" srcId="{48E6EE5B-0DCE-E54B-8CEA-667FA02B3CB0}" destId="{28D582F2-7EB7-F84A-BC29-AAB6FAD97EAB}" srcOrd="0" destOrd="0" presId="urn:microsoft.com/office/officeart/2005/8/layout/cycle5"/>
    <dgm:cxn modelId="{C701AF46-B570-AB41-B908-AEBE2F50ACC7}" srcId="{A581DFF3-35C2-5D4B-BE6C-CAD7CD0FAF50}" destId="{72DD2CCB-40BE-DD48-8C71-7C68139C754A}" srcOrd="1" destOrd="0" parTransId="{F47C49C7-9946-FC49-8F3D-0A381BF88403}" sibTransId="{CE6E3892-3DAE-7646-8EE1-EB249F23FB2C}"/>
    <dgm:cxn modelId="{D97AA438-4B6F-7444-B5FD-561A49895729}" srcId="{A581DFF3-35C2-5D4B-BE6C-CAD7CD0FAF50}" destId="{C8043F7E-3E50-2646-B8D2-B7859279B2D6}" srcOrd="2" destOrd="0" parTransId="{F9B33BCF-79E3-CB4A-A050-58AD19DC50CA}" sibTransId="{0C358662-2A17-F643-A11A-46E5B637B661}"/>
    <dgm:cxn modelId="{000F675D-377E-E544-93F5-DF867741C88B}" type="presOf" srcId="{A581DFF3-35C2-5D4B-BE6C-CAD7CD0FAF50}" destId="{2F14598A-8911-C249-802D-4076C6573B1A}" srcOrd="0" destOrd="0" presId="urn:microsoft.com/office/officeart/2005/8/layout/cycle5"/>
    <dgm:cxn modelId="{E261E317-1F2B-C344-9950-03607A20EAED}" type="presOf" srcId="{687FA838-9271-444E-A111-6631C86B7DCB}" destId="{41DCF4E1-EC1A-0B48-9B33-F2AFE05913FA}" srcOrd="0" destOrd="0" presId="urn:microsoft.com/office/officeart/2005/8/layout/cycle5"/>
    <dgm:cxn modelId="{A163D7A0-C47F-1446-AD27-8D4AA24F6307}" type="presOf" srcId="{C8043F7E-3E50-2646-B8D2-B7859279B2D6}" destId="{CADC740F-B8F9-A640-8401-11C926373EE3}" srcOrd="0" destOrd="0" presId="urn:microsoft.com/office/officeart/2005/8/layout/cycle5"/>
    <dgm:cxn modelId="{B5F2C97B-BADD-8044-BB2D-6E5C177C03CF}" type="presParOf" srcId="{2F14598A-8911-C249-802D-4076C6573B1A}" destId="{28D582F2-7EB7-F84A-BC29-AAB6FAD97EAB}" srcOrd="0" destOrd="0" presId="urn:microsoft.com/office/officeart/2005/8/layout/cycle5"/>
    <dgm:cxn modelId="{8F9911F8-277E-F146-8FFF-83714453A03E}" type="presParOf" srcId="{2F14598A-8911-C249-802D-4076C6573B1A}" destId="{00C5A86C-6F44-6B40-8038-EBBA9D06F45E}" srcOrd="1" destOrd="0" presId="urn:microsoft.com/office/officeart/2005/8/layout/cycle5"/>
    <dgm:cxn modelId="{08795528-5144-064E-8906-8F60E5D550A8}" type="presParOf" srcId="{2F14598A-8911-C249-802D-4076C6573B1A}" destId="{41DCF4E1-EC1A-0B48-9B33-F2AFE05913FA}" srcOrd="2" destOrd="0" presId="urn:microsoft.com/office/officeart/2005/8/layout/cycle5"/>
    <dgm:cxn modelId="{F73E7E27-6F78-4B4F-8F5B-3D3DF813B4E4}" type="presParOf" srcId="{2F14598A-8911-C249-802D-4076C6573B1A}" destId="{A8630054-532E-0A41-B479-4354E988E9CE}" srcOrd="3" destOrd="0" presId="urn:microsoft.com/office/officeart/2005/8/layout/cycle5"/>
    <dgm:cxn modelId="{FB4A63FD-503D-594D-A76F-3A5D6F1F553D}" type="presParOf" srcId="{2F14598A-8911-C249-802D-4076C6573B1A}" destId="{B6AD1FC2-C672-8542-A2C3-43607C7A6251}" srcOrd="4" destOrd="0" presId="urn:microsoft.com/office/officeart/2005/8/layout/cycle5"/>
    <dgm:cxn modelId="{19C38860-E582-1E44-88A6-07D50EF13698}" type="presParOf" srcId="{2F14598A-8911-C249-802D-4076C6573B1A}" destId="{83381F67-C064-D447-9BDE-11A0AFEE1916}" srcOrd="5" destOrd="0" presId="urn:microsoft.com/office/officeart/2005/8/layout/cycle5"/>
    <dgm:cxn modelId="{A44A3882-60B6-1A43-8322-DC8EBCE73C84}" type="presParOf" srcId="{2F14598A-8911-C249-802D-4076C6573B1A}" destId="{CADC740F-B8F9-A640-8401-11C926373EE3}" srcOrd="6" destOrd="0" presId="urn:microsoft.com/office/officeart/2005/8/layout/cycle5"/>
    <dgm:cxn modelId="{CED66C0D-AD91-724E-AFDE-2F16ACA922E1}" type="presParOf" srcId="{2F14598A-8911-C249-802D-4076C6573B1A}" destId="{B32F8D59-B7F3-0847-AFDA-C332EFD77933}" srcOrd="7" destOrd="0" presId="urn:microsoft.com/office/officeart/2005/8/layout/cycle5"/>
    <dgm:cxn modelId="{81A0B9B7-992A-1A43-9A73-2CB63F28D405}" type="presParOf" srcId="{2F14598A-8911-C249-802D-4076C6573B1A}" destId="{E9D13EBD-2A0E-7044-BB54-0EE001B26F27}" srcOrd="8" destOrd="0" presId="urn:microsoft.com/office/officeart/2005/8/layout/cycle5"/>
    <dgm:cxn modelId="{34CD4E43-0E26-5D49-91AE-85803A15AB1B}" type="presParOf" srcId="{2F14598A-8911-C249-802D-4076C6573B1A}" destId="{54227BCC-4978-3644-A0F1-BDD612E2823D}" srcOrd="9" destOrd="0" presId="urn:microsoft.com/office/officeart/2005/8/layout/cycle5"/>
    <dgm:cxn modelId="{2E0F9F59-E8E0-384F-B091-5ED3F7161F8F}" type="presParOf" srcId="{2F14598A-8911-C249-802D-4076C6573B1A}" destId="{870B74FD-F8EF-BB4A-BE28-3E2A61906179}" srcOrd="10" destOrd="0" presId="urn:microsoft.com/office/officeart/2005/8/layout/cycle5"/>
    <dgm:cxn modelId="{C525AA23-C615-C64C-BB90-A448F34B7459}" type="presParOf" srcId="{2F14598A-8911-C249-802D-4076C6573B1A}" destId="{947BF9EC-A386-FF4B-9B82-BBE7F9A0C24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582F2-7EB7-F84A-BC29-AAB6FAD97EAB}">
      <dsp:nvSpPr>
        <dsp:cNvPr id="0" name=""/>
        <dsp:cNvSpPr/>
      </dsp:nvSpPr>
      <dsp:spPr>
        <a:xfrm>
          <a:off x="1417377" y="1062"/>
          <a:ext cx="814257" cy="529267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Optimize App Experience</a:t>
          </a:r>
          <a:endParaRPr lang="en-US" sz="900" kern="1200" dirty="0"/>
        </a:p>
      </dsp:txBody>
      <dsp:txXfrm>
        <a:off x="1443214" y="26899"/>
        <a:ext cx="762583" cy="477593"/>
      </dsp:txXfrm>
    </dsp:sp>
    <dsp:sp modelId="{41DCF4E1-EC1A-0B48-9B33-F2AFE05913FA}">
      <dsp:nvSpPr>
        <dsp:cNvPr id="0" name=""/>
        <dsp:cNvSpPr/>
      </dsp:nvSpPr>
      <dsp:spPr>
        <a:xfrm>
          <a:off x="949182" y="265696"/>
          <a:ext cx="1750648" cy="1750648"/>
        </a:xfrm>
        <a:custGeom>
          <a:avLst/>
          <a:gdLst/>
          <a:ahLst/>
          <a:cxnLst/>
          <a:rect l="0" t="0" r="0" b="0"/>
          <a:pathLst>
            <a:path>
              <a:moveTo>
                <a:pt x="1395127" y="171053"/>
              </a:moveTo>
              <a:arcTo wR="875324" hR="875324" stAng="18385801" swAng="16356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30054-532E-0A41-B479-4354E988E9CE}">
      <dsp:nvSpPr>
        <dsp:cNvPr id="0" name=""/>
        <dsp:cNvSpPr/>
      </dsp:nvSpPr>
      <dsp:spPr>
        <a:xfrm>
          <a:off x="2292702" y="876386"/>
          <a:ext cx="814257" cy="529267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Users Interact with Apps</a:t>
          </a:r>
          <a:endParaRPr lang="en-US" sz="900" kern="1200" dirty="0"/>
        </a:p>
      </dsp:txBody>
      <dsp:txXfrm>
        <a:off x="2318539" y="902223"/>
        <a:ext cx="762583" cy="477593"/>
      </dsp:txXfrm>
    </dsp:sp>
    <dsp:sp modelId="{83381F67-C064-D447-9BDE-11A0AFEE1916}">
      <dsp:nvSpPr>
        <dsp:cNvPr id="0" name=""/>
        <dsp:cNvSpPr/>
      </dsp:nvSpPr>
      <dsp:spPr>
        <a:xfrm>
          <a:off x="949182" y="265696"/>
          <a:ext cx="1750648" cy="1750648"/>
        </a:xfrm>
        <a:custGeom>
          <a:avLst/>
          <a:gdLst/>
          <a:ahLst/>
          <a:cxnLst/>
          <a:rect l="0" t="0" r="0" b="0"/>
          <a:pathLst>
            <a:path>
              <a:moveTo>
                <a:pt x="1659975" y="1263286"/>
              </a:moveTo>
              <a:arcTo wR="875324" hR="875324" stAng="1578574" swAng="16356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C740F-B8F9-A640-8401-11C926373EE3}">
      <dsp:nvSpPr>
        <dsp:cNvPr id="0" name=""/>
        <dsp:cNvSpPr/>
      </dsp:nvSpPr>
      <dsp:spPr>
        <a:xfrm>
          <a:off x="1417377" y="1751711"/>
          <a:ext cx="814257" cy="529267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Collect Events</a:t>
          </a:r>
          <a:endParaRPr lang="en-US" sz="900" kern="1200" dirty="0"/>
        </a:p>
      </dsp:txBody>
      <dsp:txXfrm>
        <a:off x="1443214" y="1777548"/>
        <a:ext cx="762583" cy="477593"/>
      </dsp:txXfrm>
    </dsp:sp>
    <dsp:sp modelId="{E9D13EBD-2A0E-7044-BB54-0EE001B26F27}">
      <dsp:nvSpPr>
        <dsp:cNvPr id="0" name=""/>
        <dsp:cNvSpPr/>
      </dsp:nvSpPr>
      <dsp:spPr>
        <a:xfrm>
          <a:off x="949182" y="265696"/>
          <a:ext cx="1750648" cy="1750648"/>
        </a:xfrm>
        <a:custGeom>
          <a:avLst/>
          <a:gdLst/>
          <a:ahLst/>
          <a:cxnLst/>
          <a:rect l="0" t="0" r="0" b="0"/>
          <a:pathLst>
            <a:path>
              <a:moveTo>
                <a:pt x="355521" y="1579595"/>
              </a:moveTo>
              <a:arcTo wR="875324" hR="875324" stAng="7585801" swAng="16356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27BCC-4978-3644-A0F1-BDD612E2823D}">
      <dsp:nvSpPr>
        <dsp:cNvPr id="0" name=""/>
        <dsp:cNvSpPr/>
      </dsp:nvSpPr>
      <dsp:spPr>
        <a:xfrm>
          <a:off x="542053" y="876386"/>
          <a:ext cx="814257" cy="529267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Analyze &amp; Generate Insights</a:t>
          </a:r>
          <a:endParaRPr lang="en-US" sz="900" kern="1200" dirty="0"/>
        </a:p>
      </dsp:txBody>
      <dsp:txXfrm>
        <a:off x="567890" y="902223"/>
        <a:ext cx="762583" cy="477593"/>
      </dsp:txXfrm>
    </dsp:sp>
    <dsp:sp modelId="{947BF9EC-A386-FF4B-9B82-BBE7F9A0C248}">
      <dsp:nvSpPr>
        <dsp:cNvPr id="0" name=""/>
        <dsp:cNvSpPr/>
      </dsp:nvSpPr>
      <dsp:spPr>
        <a:xfrm>
          <a:off x="949182" y="265696"/>
          <a:ext cx="1750648" cy="1750648"/>
        </a:xfrm>
        <a:custGeom>
          <a:avLst/>
          <a:gdLst/>
          <a:ahLst/>
          <a:cxnLst/>
          <a:rect l="0" t="0" r="0" b="0"/>
          <a:pathLst>
            <a:path>
              <a:moveTo>
                <a:pt x="90672" y="487362"/>
              </a:moveTo>
              <a:arcTo wR="875324" hR="875324" stAng="12378574" swAng="16356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3EA3-A088-7E44-A2BB-930BA8175330}" type="datetimeFigureOut">
              <a:rPr lang="en-US" smtClean="0"/>
              <a:t>6/11/15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0292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00292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78AE-D2E6-3F4D-8B45-F8FAD603D8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04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A9188-15AB-8647-BEF6-341F17197394}" type="datetimeFigureOut">
              <a:rPr lang="en-US" smtClean="0"/>
              <a:t>6/11/15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7388"/>
            <a:ext cx="6105525" cy="3433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50941"/>
            <a:ext cx="5608320" cy="41219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0292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00292"/>
            <a:ext cx="3037840" cy="4579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F087-0345-054C-ADFA-0C5B5DF75D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54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AF087-0345-054C-ADFA-0C5B5DF75D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86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AF087-0345-054C-ADFA-0C5B5DF75DF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0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AF087-0345-054C-ADFA-0C5B5DF75DF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9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AF087-0345-054C-ADFA-0C5B5DF75D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6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2438" y="687388"/>
            <a:ext cx="6105525" cy="3433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1EF02-DEF3-48C1-84B5-A299D60D0E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0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AF087-0345-054C-ADFA-0C5B5DF75D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2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AF087-0345-054C-ADFA-0C5B5DF75D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00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AF087-0345-054C-ADFA-0C5B5DF75DF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1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AF087-0345-054C-ADFA-0C5B5DF75DF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AF087-0345-054C-ADFA-0C5B5DF75DF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6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3234266"/>
            <a:ext cx="7647178" cy="534944"/>
          </a:xfrm>
        </p:spPr>
        <p:txBody>
          <a:bodyPr>
            <a:noAutofit/>
          </a:bodyPr>
          <a:lstStyle>
            <a:lvl1pPr>
              <a:lnSpc>
                <a:spcPts val="3900"/>
              </a:lnSpc>
              <a:defRPr sz="240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eBay_GPI_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66" y="918633"/>
            <a:ext cx="1371600" cy="6400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3778250"/>
            <a:ext cx="2089150" cy="27940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0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038227"/>
            <a:ext cx="8453628" cy="31845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8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472" y="1038227"/>
            <a:ext cx="4148328" cy="318452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8227"/>
            <a:ext cx="4152900" cy="318452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0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2" y="207963"/>
            <a:ext cx="8453628" cy="6953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346928" y="1038225"/>
            <a:ext cx="8454173" cy="3184525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2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vi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eBay_GPI_HORIZ_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4864100"/>
            <a:ext cx="1920240" cy="164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2" y="1962424"/>
            <a:ext cx="6123178" cy="685526"/>
          </a:xfrm>
        </p:spPr>
        <p:txBody>
          <a:bodyPr anchor="t">
            <a:normAutofit/>
          </a:bodyPr>
          <a:lstStyle>
            <a:lvl1pPr algn="l">
              <a:lnSpc>
                <a:spcPts val="4400"/>
              </a:lnSpc>
              <a:defRPr sz="28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6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0501D-48A5-4837-AC35-2F27AD714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2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dy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472" y="207963"/>
            <a:ext cx="8453628" cy="695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038227"/>
            <a:ext cx="8453628" cy="31845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6919" y="4828380"/>
            <a:ext cx="364181" cy="187643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900">
                <a:solidFill>
                  <a:srgbClr val="0064D2"/>
                </a:solidFill>
                <a:latin typeface="Arial"/>
                <a:cs typeface="Arial"/>
              </a:defRPr>
            </a:lvl1pPr>
          </a:lstStyle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1565" y="4690916"/>
            <a:ext cx="1042906" cy="35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2" r:id="rId3"/>
    <p:sldLayoutId id="2147483660" r:id="rId4"/>
    <p:sldLayoutId id="2147483656" r:id="rId5"/>
    <p:sldLayoutId id="2147483661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114300" indent="-1143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796E65"/>
          </a:solidFill>
          <a:latin typeface="Arial"/>
          <a:ea typeface="+mn-ea"/>
          <a:cs typeface="Arial"/>
        </a:defRPr>
      </a:lvl1pPr>
      <a:lvl2pPr marL="342900" indent="-1714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796E65"/>
          </a:solidFill>
          <a:latin typeface="Arial"/>
          <a:ea typeface="+mn-ea"/>
          <a:cs typeface="Arial"/>
        </a:defRPr>
      </a:lvl2pPr>
      <a:lvl3pPr marL="457200" indent="-1143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796E65"/>
          </a:solidFill>
          <a:latin typeface="Arial"/>
          <a:ea typeface="+mn-ea"/>
          <a:cs typeface="Arial"/>
        </a:defRPr>
      </a:lvl3pPr>
      <a:lvl4pPr marL="685800" indent="-171450" algn="l" defTabSz="457200" rtl="0" eaLnBrk="1" latinLnBrk="0" hangingPunct="1">
        <a:spcBef>
          <a:spcPct val="20000"/>
        </a:spcBef>
        <a:buFont typeface="Arial"/>
        <a:buChar char="–"/>
        <a:tabLst/>
        <a:defRPr sz="1400" kern="1200">
          <a:solidFill>
            <a:srgbClr val="796E65"/>
          </a:solidFill>
          <a:latin typeface="Arial"/>
          <a:ea typeface="+mn-ea"/>
          <a:cs typeface="Arial"/>
        </a:defRPr>
      </a:lvl4pPr>
      <a:lvl5pPr marL="857250" indent="-17145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796E65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archive.com/show/oxygen-icons-by-oxygen-icons.org/Places-user-identity-icon.html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42900" y="3234266"/>
            <a:ext cx="7647178" cy="534944"/>
          </a:xfrm>
        </p:spPr>
        <p:txBody>
          <a:bodyPr/>
          <a:lstStyle/>
          <a:p>
            <a:r>
              <a:rPr lang="en-US" dirty="0" smtClean="0"/>
              <a:t>Pulsar</a:t>
            </a:r>
            <a:br>
              <a:rPr lang="en-US" dirty="0" smtClean="0"/>
            </a:br>
            <a:r>
              <a:rPr lang="en-US" dirty="0" err="1" smtClean="0"/>
              <a:t>Realtime</a:t>
            </a:r>
            <a:r>
              <a:rPr lang="en-US" dirty="0" smtClean="0"/>
              <a:t> Analytics At Scale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42900" y="4331588"/>
            <a:ext cx="2791520" cy="61968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Tony Ng, </a:t>
            </a:r>
            <a:r>
              <a:rPr lang="en-US" sz="1800" dirty="0" err="1" smtClean="0"/>
              <a:t>Sharad</a:t>
            </a:r>
            <a:r>
              <a:rPr lang="en-US" sz="1800" dirty="0" smtClean="0"/>
              <a:t> Murthy</a:t>
            </a:r>
          </a:p>
          <a:p>
            <a:r>
              <a:rPr lang="en-US" sz="1800" smtClean="0"/>
              <a:t>June 11, </a:t>
            </a:r>
            <a:r>
              <a:rPr lang="en-US" sz="1800" dirty="0" smtClean="0"/>
              <a:t>2015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879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Stage Distributed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8E2E1-D4B4-4B23-B9BE-B270731CA4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83771"/>
            <a:ext cx="7934325" cy="401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44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Deployment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228"/>
            <a:ext cx="9144000" cy="35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And Scalability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n-US" sz="2000" dirty="0"/>
              <a:t>Elastic Clusters</a:t>
            </a:r>
          </a:p>
          <a:p>
            <a:r>
              <a:rPr lang="en-US" sz="2000" dirty="0" smtClean="0"/>
              <a:t> Self Healing</a:t>
            </a:r>
          </a:p>
          <a:p>
            <a:r>
              <a:rPr lang="en-US" sz="2000" dirty="0" smtClean="0"/>
              <a:t> Pipeline </a:t>
            </a:r>
            <a:r>
              <a:rPr lang="en-US" sz="2000" dirty="0"/>
              <a:t>Flow </a:t>
            </a:r>
            <a:r>
              <a:rPr lang="en-US" sz="2000" dirty="0" smtClean="0"/>
              <a:t>Control</a:t>
            </a:r>
            <a:endParaRPr lang="en-US" sz="2000" dirty="0"/>
          </a:p>
          <a:p>
            <a:r>
              <a:rPr lang="en-US" sz="2000" dirty="0" smtClean="0"/>
              <a:t> Datacenter failovers</a:t>
            </a:r>
          </a:p>
          <a:p>
            <a:r>
              <a:rPr lang="en-US" sz="2000" dirty="0" smtClean="0"/>
              <a:t> Dynamic Partitioning</a:t>
            </a:r>
          </a:p>
          <a:p>
            <a:pPr lvl="1"/>
            <a:r>
              <a:rPr lang="en-US" sz="2000" dirty="0" smtClean="0"/>
              <a:t>Consistent Hashing</a:t>
            </a:r>
          </a:p>
          <a:p>
            <a:r>
              <a:rPr lang="en-US" sz="2000" dirty="0" smtClean="0"/>
              <a:t> Rate Limiting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09" y="603340"/>
            <a:ext cx="4650376" cy="33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54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 Models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 bwMode="auto">
          <a:xfrm>
            <a:off x="388845" y="707703"/>
            <a:ext cx="3124200" cy="1423986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lvl="0" indent="-230188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D3692"/>
              </a:solidFill>
              <a:effectLst/>
              <a:uLnTx/>
              <a:uFillTx/>
              <a:ea typeface="Osaka"/>
              <a:cs typeface="Osaka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541245" y="936303"/>
            <a:ext cx="9906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Producer</a:t>
            </a:r>
          </a:p>
        </p:txBody>
      </p:sp>
      <p:cxnSp>
        <p:nvCxnSpPr>
          <p:cNvPr id="82" name="Straight Connector 81"/>
          <p:cNvCxnSpPr>
            <a:stCxn id="81" idx="3"/>
          </p:cNvCxnSpPr>
          <p:nvPr/>
        </p:nvCxnSpPr>
        <p:spPr bwMode="auto">
          <a:xfrm>
            <a:off x="1531845" y="1088703"/>
            <a:ext cx="6858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3" name="Rounded Rectangle 82"/>
          <p:cNvSpPr/>
          <p:nvPr/>
        </p:nvSpPr>
        <p:spPr bwMode="auto">
          <a:xfrm>
            <a:off x="5760945" y="769614"/>
            <a:ext cx="3124200" cy="2686823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lvl="0" indent="-230188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D3692"/>
              </a:solidFill>
              <a:effectLst/>
              <a:uLnTx/>
              <a:uFillTx/>
              <a:ea typeface="Osaka"/>
              <a:cs typeface="Osaka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5959290" y="1178052"/>
            <a:ext cx="9906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Producer</a:t>
            </a: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6454590" y="1759077"/>
            <a:ext cx="3810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Flowchart: Magnetic Disk 85"/>
          <p:cNvSpPr/>
          <p:nvPr/>
        </p:nvSpPr>
        <p:spPr bwMode="auto">
          <a:xfrm>
            <a:off x="6987990" y="2159127"/>
            <a:ext cx="685800" cy="457200"/>
          </a:xfrm>
          <a:prstGeom prst="flowChartMagneticDisk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Queue</a:t>
            </a:r>
          </a:p>
        </p:txBody>
      </p:sp>
      <p:cxnSp>
        <p:nvCxnSpPr>
          <p:cNvPr id="87" name="Straight Connector 86"/>
          <p:cNvCxnSpPr/>
          <p:nvPr/>
        </p:nvCxnSpPr>
        <p:spPr bwMode="auto">
          <a:xfrm flipV="1">
            <a:off x="6454590" y="1482852"/>
            <a:ext cx="0" cy="27622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7826190" y="1759077"/>
            <a:ext cx="3048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V="1">
            <a:off x="8130990" y="1482852"/>
            <a:ext cx="0" cy="27622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0" name="Rounded Rectangle 89"/>
          <p:cNvSpPr/>
          <p:nvPr/>
        </p:nvSpPr>
        <p:spPr bwMode="auto">
          <a:xfrm>
            <a:off x="6835590" y="1635252"/>
            <a:ext cx="9906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Kafka</a:t>
            </a:r>
          </a:p>
        </p:txBody>
      </p:sp>
      <p:cxnSp>
        <p:nvCxnSpPr>
          <p:cNvPr id="91" name="Straight Connector 90"/>
          <p:cNvCxnSpPr/>
          <p:nvPr/>
        </p:nvCxnSpPr>
        <p:spPr bwMode="auto">
          <a:xfrm>
            <a:off x="7330890" y="1940052"/>
            <a:ext cx="0" cy="21907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2" name="Rounded Rectangle 91"/>
          <p:cNvSpPr/>
          <p:nvPr/>
        </p:nvSpPr>
        <p:spPr bwMode="auto">
          <a:xfrm>
            <a:off x="1227045" y="2827015"/>
            <a:ext cx="3962400" cy="1981200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lvl="0" indent="-230188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D3692"/>
              </a:solidFill>
              <a:effectLst/>
              <a:uLnTx/>
              <a:uFillTx/>
              <a:ea typeface="Osaka"/>
              <a:cs typeface="Osaka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1379445" y="3131815"/>
            <a:ext cx="990600" cy="3810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Producer</a:t>
            </a:r>
          </a:p>
        </p:txBody>
      </p:sp>
      <p:cxnSp>
        <p:nvCxnSpPr>
          <p:cNvPr id="94" name="Straight Connector 93"/>
          <p:cNvCxnSpPr/>
          <p:nvPr/>
        </p:nvCxnSpPr>
        <p:spPr bwMode="auto">
          <a:xfrm>
            <a:off x="1874745" y="3789040"/>
            <a:ext cx="4953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95" name="Flowchart: Magnetic Disk 94"/>
          <p:cNvSpPr/>
          <p:nvPr/>
        </p:nvSpPr>
        <p:spPr bwMode="auto">
          <a:xfrm>
            <a:off x="2408145" y="4189090"/>
            <a:ext cx="685800" cy="457200"/>
          </a:xfrm>
          <a:prstGeom prst="flowChartMagneticDisk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Queue</a:t>
            </a:r>
          </a:p>
        </p:txBody>
      </p:sp>
      <p:cxnSp>
        <p:nvCxnSpPr>
          <p:cNvPr id="96" name="Straight Connector 95"/>
          <p:cNvCxnSpPr/>
          <p:nvPr/>
        </p:nvCxnSpPr>
        <p:spPr bwMode="auto">
          <a:xfrm flipV="1">
            <a:off x="1874745" y="3512815"/>
            <a:ext cx="0" cy="27622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Rounded Rectangle 96"/>
          <p:cNvSpPr/>
          <p:nvPr/>
        </p:nvSpPr>
        <p:spPr bwMode="auto">
          <a:xfrm>
            <a:off x="2408145" y="3650927"/>
            <a:ext cx="9906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Kafka</a:t>
            </a:r>
          </a:p>
        </p:txBody>
      </p:sp>
      <p:cxnSp>
        <p:nvCxnSpPr>
          <p:cNvPr id="98" name="Straight Connector 97"/>
          <p:cNvCxnSpPr/>
          <p:nvPr/>
        </p:nvCxnSpPr>
        <p:spPr bwMode="auto">
          <a:xfrm>
            <a:off x="2751045" y="3970015"/>
            <a:ext cx="0" cy="21907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>
            <a:off x="2389095" y="3456438"/>
            <a:ext cx="12192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0" name="Rounded Rectangle 99"/>
          <p:cNvSpPr/>
          <p:nvPr/>
        </p:nvSpPr>
        <p:spPr bwMode="auto">
          <a:xfrm>
            <a:off x="3608295" y="4050977"/>
            <a:ext cx="9906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Replayer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D3692"/>
              </a:solidFill>
              <a:effectLst/>
              <a:uLnTx/>
              <a:uFillTx/>
              <a:ea typeface="Osaka"/>
              <a:cs typeface="Osaka"/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 flipH="1">
            <a:off x="2370045" y="3317938"/>
            <a:ext cx="1219200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>
            <a:off x="3208245" y="3970015"/>
            <a:ext cx="0" cy="233362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endCxn id="100" idx="1"/>
          </p:cNvCxnSpPr>
          <p:nvPr/>
        </p:nvCxnSpPr>
        <p:spPr bwMode="auto">
          <a:xfrm>
            <a:off x="3208245" y="4203377"/>
            <a:ext cx="40005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4" name="Straight Connector 103"/>
          <p:cNvCxnSpPr>
            <a:stCxn id="100" idx="0"/>
          </p:cNvCxnSpPr>
          <p:nvPr/>
        </p:nvCxnSpPr>
        <p:spPr bwMode="auto">
          <a:xfrm flipV="1">
            <a:off x="4103595" y="3583783"/>
            <a:ext cx="0" cy="467194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1381847" y="1368060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D3692"/>
                </a:solidFill>
                <a:ea typeface="Osaka" pitchFamily="1" charset="-128"/>
              </a:rPr>
              <a:t>Push Model</a:t>
            </a:r>
            <a:endParaRPr lang="en-US" sz="1200" dirty="0">
              <a:solidFill>
                <a:srgbClr val="0D3692"/>
              </a:solidFill>
              <a:ea typeface="Osaka" pitchFamily="1" charset="-12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881087" y="2716340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D3692"/>
                </a:solidFill>
                <a:ea typeface="Osaka" pitchFamily="1" charset="-128"/>
              </a:rPr>
              <a:t>Pull Model</a:t>
            </a:r>
            <a:endParaRPr lang="en-US" sz="1200" dirty="0">
              <a:solidFill>
                <a:srgbClr val="0D3692"/>
              </a:solidFill>
              <a:ea typeface="Osaka" pitchFamily="1" charset="-128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507085" y="2973795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D3692"/>
                </a:solidFill>
                <a:ea typeface="Osaka" pitchFamily="1" charset="-128"/>
              </a:rPr>
              <a:t>Pause/Resume</a:t>
            </a:r>
            <a:endParaRPr lang="en-US" sz="1200" dirty="0">
              <a:solidFill>
                <a:srgbClr val="0D3692"/>
              </a:solidFill>
              <a:ea typeface="Osaka" pitchFamily="1" charset="-128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817845" y="4422452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D3692"/>
                </a:solidFill>
                <a:ea typeface="Osaka" pitchFamily="1" charset="-128"/>
              </a:rPr>
              <a:t>Hybrid Model</a:t>
            </a:r>
            <a:endParaRPr lang="en-US" sz="1200" dirty="0">
              <a:solidFill>
                <a:srgbClr val="0D3692"/>
              </a:solidFill>
              <a:ea typeface="Osaka" pitchFamily="1" charset="-128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18461" y="1626091"/>
            <a:ext cx="2489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D3692"/>
                </a:solidFill>
                <a:ea typeface="Osaka" pitchFamily="1" charset="-128"/>
              </a:rPr>
              <a:t>(At most once delivery semantics)</a:t>
            </a:r>
            <a:endParaRPr lang="en-US" sz="1200" dirty="0">
              <a:solidFill>
                <a:srgbClr val="0D3692"/>
              </a:solidFill>
              <a:ea typeface="Osaka" pitchFamily="1" charset="-128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191794" y="2993339"/>
            <a:ext cx="2581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D3692"/>
                </a:solidFill>
                <a:ea typeface="Osaka" pitchFamily="1" charset="-128"/>
              </a:rPr>
              <a:t>(At least once delivery semantics) </a:t>
            </a:r>
            <a:endParaRPr lang="en-US" sz="1200" dirty="0">
              <a:solidFill>
                <a:srgbClr val="0D3692"/>
              </a:solidFill>
              <a:ea typeface="Osaka" pitchFamily="1" charset="-128"/>
            </a:endParaRPr>
          </a:p>
        </p:txBody>
      </p:sp>
      <p:sp>
        <p:nvSpPr>
          <p:cNvPr id="111" name="Flowchart: Multidocument 110"/>
          <p:cNvSpPr/>
          <p:nvPr/>
        </p:nvSpPr>
        <p:spPr bwMode="auto">
          <a:xfrm>
            <a:off x="2220693" y="852959"/>
            <a:ext cx="1060704" cy="471488"/>
          </a:xfrm>
          <a:prstGeom prst="flowChartMultidocumen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lvl="0" indent="-230188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D3692"/>
              </a:solidFill>
              <a:effectLst/>
              <a:uLnTx/>
              <a:uFillTx/>
              <a:ea typeface="Osaka"/>
              <a:cs typeface="Osak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278554" y="920103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Osaka" pitchFamily="1" charset="-128"/>
              </a:rPr>
              <a:t>Consumer</a:t>
            </a:r>
            <a:endParaRPr lang="en-US" sz="1200" dirty="0">
              <a:solidFill>
                <a:srgbClr val="000000"/>
              </a:solidFill>
              <a:ea typeface="Osaka" pitchFamily="1" charset="-128"/>
            </a:endParaRPr>
          </a:p>
        </p:txBody>
      </p:sp>
      <p:sp>
        <p:nvSpPr>
          <p:cNvPr id="113" name="Flowchart: Multidocument 112"/>
          <p:cNvSpPr/>
          <p:nvPr/>
        </p:nvSpPr>
        <p:spPr bwMode="auto">
          <a:xfrm>
            <a:off x="7615929" y="1035072"/>
            <a:ext cx="1060704" cy="471488"/>
          </a:xfrm>
          <a:prstGeom prst="flowChartMultidocumen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lvl="0" indent="-230188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D3692"/>
              </a:solidFill>
              <a:effectLst/>
              <a:uLnTx/>
              <a:uFillTx/>
              <a:ea typeface="Osaka"/>
              <a:cs typeface="Osaka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673790" y="1102216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Osaka" pitchFamily="1" charset="-128"/>
              </a:rPr>
              <a:t>Consumer</a:t>
            </a:r>
            <a:endParaRPr lang="en-US" sz="1200" dirty="0">
              <a:solidFill>
                <a:srgbClr val="000000"/>
              </a:solidFill>
              <a:ea typeface="Osaka" pitchFamily="1" charset="-128"/>
            </a:endParaRPr>
          </a:p>
        </p:txBody>
      </p:sp>
      <p:sp>
        <p:nvSpPr>
          <p:cNvPr id="115" name="Flowchart: Multidocument 114"/>
          <p:cNvSpPr/>
          <p:nvPr/>
        </p:nvSpPr>
        <p:spPr bwMode="auto">
          <a:xfrm>
            <a:off x="3622943" y="3112295"/>
            <a:ext cx="1060704" cy="471488"/>
          </a:xfrm>
          <a:prstGeom prst="flowChartMultidocumen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lvl="0" indent="-230188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D3692"/>
              </a:solidFill>
              <a:effectLst/>
              <a:uLnTx/>
              <a:uFillTx/>
              <a:ea typeface="Osaka"/>
              <a:cs typeface="Osak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680804" y="3179439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Osaka" pitchFamily="1" charset="-128"/>
              </a:rPr>
              <a:t>Consumer</a:t>
            </a:r>
            <a:endParaRPr lang="en-US" sz="1200" dirty="0">
              <a:solidFill>
                <a:srgbClr val="000000"/>
              </a:solidFill>
              <a:ea typeface="Osaka" pitchFamily="1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7551" y="786507"/>
            <a:ext cx="543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srgbClr val="0D3692"/>
                </a:solidFill>
                <a:ea typeface="Osaka" pitchFamily="1" charset="-128"/>
              </a:rPr>
              <a:t>Netty</a:t>
            </a:r>
            <a:endParaRPr lang="en-US" sz="1200" dirty="0">
              <a:solidFill>
                <a:srgbClr val="0D3692"/>
              </a:solidFill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37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10748" y="1445623"/>
            <a:ext cx="7959123" cy="64443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Filtering and Routing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928254" y="3131819"/>
            <a:ext cx="6096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D3692"/>
                </a:solidFill>
                <a:effectLst/>
                <a:latin typeface="Arial" pitchFamily="34" charset="0"/>
                <a:ea typeface="Osaka"/>
                <a:cs typeface="Osaka"/>
              </a:rPr>
              <a:t>CEP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995052" y="3131819"/>
            <a:ext cx="2031279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D3692"/>
                </a:solidFill>
                <a:effectLst/>
                <a:latin typeface="Arial" pitchFamily="34" charset="0"/>
                <a:ea typeface="Osaka"/>
                <a:cs typeface="Osaka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D3692"/>
                </a:solidFill>
                <a:effectLst/>
                <a:latin typeface="Arial" pitchFamily="34" charset="0"/>
                <a:ea typeface="Osaka"/>
                <a:cs typeface="Osaka"/>
              </a:rPr>
              <a:t>O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D3692"/>
                </a:solidFill>
                <a:effectLst/>
                <a:latin typeface="Arial" pitchFamily="34" charset="0"/>
                <a:ea typeface="Osaka"/>
                <a:cs typeface="Osaka"/>
              </a:rPr>
              <a:t>utbound</a:t>
            </a:r>
            <a:r>
              <a:rPr lang="en-US" sz="1200" b="1" dirty="0" err="1" smtClean="0">
                <a:solidFill>
                  <a:srgbClr val="0D3692"/>
                </a:solidFill>
                <a:latin typeface="Arial" pitchFamily="34" charset="0"/>
                <a:ea typeface="Osaka"/>
                <a:cs typeface="Osaka"/>
              </a:rPr>
              <a:t>Messaging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3537854" y="3284218"/>
            <a:ext cx="457200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394854" y="3269932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7629794" y="2369819"/>
            <a:ext cx="6096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858394" y="2293619"/>
            <a:ext cx="121919" cy="1524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934593" y="3970019"/>
            <a:ext cx="121919" cy="1524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873634" y="2903219"/>
            <a:ext cx="121919" cy="1524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568834" y="2617469"/>
            <a:ext cx="121919" cy="1524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667893" y="3436619"/>
            <a:ext cx="6096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167000" y="2617469"/>
            <a:ext cx="121919" cy="1524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208912" y="3665219"/>
            <a:ext cx="121919" cy="1524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06933" y="3665219"/>
            <a:ext cx="121919" cy="1524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911733" y="3360419"/>
            <a:ext cx="121919" cy="1524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6486794" y="3010375"/>
            <a:ext cx="914400" cy="461962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cxnSp>
        <p:nvCxnSpPr>
          <p:cNvPr id="21" name="Curved Connector 20"/>
          <p:cNvCxnSpPr>
            <a:stCxn id="7" idx="3"/>
            <a:endCxn id="11" idx="2"/>
          </p:cNvCxnSpPr>
          <p:nvPr/>
        </p:nvCxnSpPr>
        <p:spPr bwMode="auto">
          <a:xfrm flipV="1">
            <a:off x="6026331" y="2369819"/>
            <a:ext cx="1832063" cy="919163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urved Connector 21"/>
          <p:cNvCxnSpPr>
            <a:stCxn id="7" idx="3"/>
            <a:endCxn id="18" idx="2"/>
          </p:cNvCxnSpPr>
          <p:nvPr/>
        </p:nvCxnSpPr>
        <p:spPr bwMode="auto">
          <a:xfrm>
            <a:off x="6026331" y="3288982"/>
            <a:ext cx="1580602" cy="452437"/>
          </a:xfrm>
          <a:prstGeom prst="curved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00204" y="2570558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Topic1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00204" y="3618308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Topic2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310748" y="748615"/>
            <a:ext cx="77027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SUBSTREAM 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(timestamp) as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D1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D2, D3, D4 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from RAWSTREAM 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D1 = 2045573 or D2 = 2047936 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D3 =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2051457 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D4 = 2053742; // filtering 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400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PublishOn</a:t>
            </a:r>
            <a:r>
              <a:rPr lang="en-US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(topics=“TOPIC1”)   </a:t>
            </a:r>
            <a:r>
              <a:rPr lang="en-US" sz="14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publish sub stream </a:t>
            </a:r>
            <a:r>
              <a:rPr lang="en-US" sz="14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TOPIC1 </a:t>
            </a:r>
            <a:endParaRPr lang="en-US" sz="1400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400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OutputTo</a:t>
            </a:r>
            <a:r>
              <a:rPr lang="en-US" sz="14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1400" dirty="0" err="1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OutboundMessaging</a:t>
            </a:r>
            <a:r>
              <a:rPr lang="en-US" sz="14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”) </a:t>
            </a:r>
          </a:p>
          <a:p>
            <a:r>
              <a:rPr lang="en-US" sz="14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400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ClusterAffinityTag</a:t>
            </a:r>
            <a:r>
              <a:rPr lang="en-US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(column = D1</a:t>
            </a:r>
            <a:r>
              <a:rPr lang="en-US" sz="14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 // </a:t>
            </a:r>
            <a:r>
              <a:rPr lang="en-US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partition key based on column D1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 FROM SUBSTREAM;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000497" y="3733048"/>
            <a:ext cx="2025834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D3692"/>
                </a:solidFill>
                <a:effectLst/>
                <a:latin typeface="Arial" pitchFamily="34" charset="0"/>
                <a:ea typeface="Osaka"/>
                <a:cs typeface="Osaka"/>
              </a:rPr>
              <a:t>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D3692"/>
                </a:solidFill>
                <a:effectLst/>
                <a:latin typeface="Arial" pitchFamily="34" charset="0"/>
                <a:ea typeface="Osaka"/>
                <a:cs typeface="Osaka"/>
              </a:rPr>
              <a:t>OutboundKafkaChannel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cxnSp>
        <p:nvCxnSpPr>
          <p:cNvPr id="29" name="Straight Connector 28"/>
          <p:cNvCxnSpPr>
            <a:stCxn id="6" idx="2"/>
          </p:cNvCxnSpPr>
          <p:nvPr/>
        </p:nvCxnSpPr>
        <p:spPr>
          <a:xfrm>
            <a:off x="3233054" y="3436619"/>
            <a:ext cx="0" cy="44696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33054" y="3890211"/>
            <a:ext cx="762000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35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57051" y="2255520"/>
            <a:ext cx="3005543" cy="5312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Computation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2803" y="843323"/>
            <a:ext cx="8453628" cy="3184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// create 10-second time window context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context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MCContext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start @now end pattern 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timer:interval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(10)];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aggregate event count along dimension D1 and D2 within specified time window context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MCContext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into AGGREGATE select count(*) as METRIC1,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D1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D2 FROM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SUBSTREAM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D1,D2 output snapshot when terminated;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OutputTo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OutboundKafkaChannel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”)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PublishOn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(topics=“DRUID”)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* from AGGREGATE;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14794" y="3603141"/>
            <a:ext cx="6096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D3692"/>
                </a:solidFill>
                <a:effectLst/>
                <a:latin typeface="Arial" pitchFamily="34" charset="0"/>
                <a:ea typeface="Osaka"/>
                <a:cs typeface="Osaka"/>
              </a:rPr>
              <a:t>CEP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981593" y="3582078"/>
            <a:ext cx="2034543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D3692"/>
                </a:solidFill>
                <a:effectLst/>
                <a:latin typeface="Arial" pitchFamily="34" charset="0"/>
                <a:ea typeface="Osaka"/>
                <a:cs typeface="Osaka"/>
              </a:rPr>
              <a:t>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D3692"/>
                </a:solidFill>
                <a:effectLst/>
                <a:latin typeface="Arial" pitchFamily="34" charset="0"/>
                <a:ea typeface="Osaka"/>
                <a:cs typeface="Osaka"/>
              </a:rPr>
              <a:t>OutboundKafkaChannel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524394" y="3755541"/>
            <a:ext cx="457200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381394" y="3755541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Flowchart: Magnetic Disk 11"/>
          <p:cNvSpPr/>
          <p:nvPr/>
        </p:nvSpPr>
        <p:spPr>
          <a:xfrm>
            <a:off x="5343794" y="3499742"/>
            <a:ext cx="914400" cy="463486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</a:pPr>
            <a:r>
              <a:rPr lang="en-US" sz="1200" b="1" dirty="0" smtClean="0">
                <a:solidFill>
                  <a:srgbClr val="0D3692"/>
                </a:solidFill>
                <a:latin typeface="Arial" pitchFamily="34" charset="0"/>
                <a:ea typeface="Osaka"/>
                <a:cs typeface="Osaka"/>
              </a:rPr>
              <a:t>  Kafka</a:t>
            </a:r>
            <a:endParaRPr lang="en-US" sz="1200" b="1" dirty="0">
              <a:solidFill>
                <a:srgbClr val="0D3692"/>
              </a:solidFill>
              <a:latin typeface="Arial" pitchFamily="34" charset="0"/>
              <a:ea typeface="Osaka"/>
              <a:cs typeface="Osak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585166" y="4484914"/>
            <a:ext cx="914400" cy="914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  <a:endCxn id="12" idx="2"/>
          </p:cNvCxnSpPr>
          <p:nvPr/>
        </p:nvCxnSpPr>
        <p:spPr bwMode="auto">
          <a:xfrm flipV="1">
            <a:off x="5016136" y="3731485"/>
            <a:ext cx="327658" cy="77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6715394" y="3569561"/>
            <a:ext cx="76200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D3692"/>
                </a:solidFill>
                <a:effectLst/>
                <a:latin typeface="Arial" pitchFamily="34" charset="0"/>
                <a:ea typeface="Osaka"/>
                <a:cs typeface="Osaka"/>
              </a:rPr>
              <a:t> </a:t>
            </a:r>
            <a:r>
              <a:rPr lang="en-US" sz="1200" b="1" dirty="0" smtClean="0">
                <a:solidFill>
                  <a:srgbClr val="0D3692"/>
                </a:solidFill>
                <a:latin typeface="Arial" pitchFamily="34" charset="0"/>
                <a:ea typeface="Osaka"/>
                <a:cs typeface="Osaka"/>
              </a:rPr>
              <a:t>DRUID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6258194" y="3726721"/>
            <a:ext cx="457200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20260" y="3493929"/>
            <a:ext cx="1066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SUBSTREAM</a:t>
            </a:r>
            <a:endParaRPr lang="en-US" sz="11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2981593" y="4027847"/>
            <a:ext cx="2034543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D3692"/>
                </a:solidFill>
                <a:effectLst/>
                <a:latin typeface="Arial" pitchFamily="34" charset="0"/>
                <a:ea typeface="Osaka"/>
                <a:cs typeface="Osaka"/>
              </a:rPr>
              <a:t>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D3692"/>
                </a:solidFill>
                <a:effectLst/>
                <a:latin typeface="Arial" pitchFamily="34" charset="0"/>
                <a:ea typeface="Osaka"/>
                <a:cs typeface="Osaka"/>
              </a:rPr>
              <a:t>OutboundMessaging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D3692"/>
              </a:solidFill>
              <a:effectLst/>
              <a:latin typeface="Arial" pitchFamily="34" charset="0"/>
              <a:ea typeface="Osaka"/>
              <a:cs typeface="Osaka"/>
            </a:endParaRPr>
          </a:p>
        </p:txBody>
      </p:sp>
      <p:cxnSp>
        <p:nvCxnSpPr>
          <p:cNvPr id="23" name="Straight Connector 22"/>
          <p:cNvCxnSpPr>
            <a:stCxn id="8" idx="2"/>
          </p:cNvCxnSpPr>
          <p:nvPr/>
        </p:nvCxnSpPr>
        <p:spPr>
          <a:xfrm>
            <a:off x="2219594" y="3907941"/>
            <a:ext cx="0" cy="305886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19594" y="4213827"/>
            <a:ext cx="762000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65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TopN</a:t>
            </a:r>
            <a:r>
              <a:rPr lang="en-US" dirty="0" smtClean="0"/>
              <a:t> Computation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743648"/>
            <a:ext cx="8089900" cy="26416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7472" y="3378515"/>
            <a:ext cx="8453628" cy="1514509"/>
          </a:xfrm>
        </p:spPr>
        <p:txBody>
          <a:bodyPr>
            <a:normAutofit/>
          </a:bodyPr>
          <a:lstStyle/>
          <a:p>
            <a:r>
              <a:rPr lang="en-US" dirty="0" err="1" smtClean="0"/>
              <a:t>TopN</a:t>
            </a:r>
            <a:r>
              <a:rPr lang="en-US" dirty="0" smtClean="0"/>
              <a:t> computation can be expensive with high cardinality dimensions</a:t>
            </a:r>
          </a:p>
          <a:p>
            <a:r>
              <a:rPr lang="en-US" dirty="0" smtClean="0"/>
              <a:t>Consider approximate algorithms </a:t>
            </a:r>
          </a:p>
          <a:p>
            <a:pPr lvl="1"/>
            <a:r>
              <a:rPr lang="en-US" dirty="0" smtClean="0"/>
              <a:t>sacrifice little accuracy for space and time complexity</a:t>
            </a:r>
          </a:p>
          <a:p>
            <a:r>
              <a:rPr lang="en-US" dirty="0" smtClean="0"/>
              <a:t>Implemented as aggregate functions e.g. select </a:t>
            </a:r>
            <a:r>
              <a:rPr lang="en-US" dirty="0" err="1" smtClean="0"/>
              <a:t>topN</a:t>
            </a:r>
            <a:r>
              <a:rPr lang="en-US" dirty="0" smtClean="0"/>
              <a:t>(100, 10, D1 ||','||D2</a:t>
            </a:r>
            <a:r>
              <a:rPr lang="en-US" dirty="0"/>
              <a:t> </a:t>
            </a:r>
            <a:r>
              <a:rPr lang="en-US" dirty="0" smtClean="0"/>
              <a:t>||','||D3) as </a:t>
            </a:r>
            <a:r>
              <a:rPr lang="en-US" dirty="0" err="1" smtClean="0"/>
              <a:t>topn</a:t>
            </a:r>
            <a:r>
              <a:rPr lang="en-US" dirty="0" smtClean="0"/>
              <a:t> from </a:t>
            </a:r>
            <a:r>
              <a:rPr lang="en-US" dirty="0" err="1" smtClean="0"/>
              <a:t>RawEventStream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6991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85503" y="2795451"/>
            <a:ext cx="6463937" cy="10972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Integration with Druid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038227"/>
            <a:ext cx="8453628" cy="1644013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Druid</a:t>
            </a:r>
          </a:p>
          <a:p>
            <a:pPr lvl="1"/>
            <a:r>
              <a:rPr lang="en-US" sz="1800" dirty="0" smtClean="0"/>
              <a:t>Real-time ROLAP engine </a:t>
            </a:r>
            <a:r>
              <a:rPr lang="en-US" sz="1800" dirty="0"/>
              <a:t>for </a:t>
            </a:r>
            <a:r>
              <a:rPr lang="en-US" sz="1800" dirty="0" smtClean="0"/>
              <a:t>aggregation, </a:t>
            </a:r>
            <a:r>
              <a:rPr lang="en-US" sz="1800" dirty="0"/>
              <a:t>drill-down and slice-n-dice</a:t>
            </a:r>
            <a:endParaRPr lang="en-US" sz="1800" dirty="0" smtClean="0"/>
          </a:p>
          <a:p>
            <a:r>
              <a:rPr lang="en-US" sz="1800" dirty="0" smtClean="0"/>
              <a:t>Pulsar leveraging Druid</a:t>
            </a:r>
          </a:p>
          <a:p>
            <a:pPr lvl="1"/>
            <a:r>
              <a:rPr lang="en-US" sz="1800" dirty="0" smtClean="0"/>
              <a:t>Real-time analytics dashboard</a:t>
            </a:r>
          </a:p>
          <a:p>
            <a:pPr lvl="1"/>
            <a:r>
              <a:rPr lang="en-US" sz="1800" dirty="0" smtClean="0"/>
              <a:t>Near real-time metrics like number of visitors in the last 5 minutes, refreshing every 10 seconds</a:t>
            </a:r>
          </a:p>
          <a:p>
            <a:pPr lvl="1"/>
            <a:r>
              <a:rPr lang="en-US" sz="1800" dirty="0"/>
              <a:t>Aggregate/drill-down on dimensions such as browser, OS, device, geo location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" y="3152503"/>
            <a:ext cx="1088571" cy="522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Collector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9245" y="3152503"/>
            <a:ext cx="1301931" cy="522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Sessionizer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1290" y="3152503"/>
            <a:ext cx="1258388" cy="522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Distributor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9792" y="3152503"/>
            <a:ext cx="1236618" cy="522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Metrics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Calculator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7036524" y="3152503"/>
            <a:ext cx="914400" cy="612648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Kafka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4478" y="4036423"/>
            <a:ext cx="1301931" cy="522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DRUID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Ingest</a:t>
            </a:r>
          </a:p>
        </p:txBody>
      </p:sp>
      <p:sp>
        <p:nvSpPr>
          <p:cNvPr id="11" name="Flowchart: Magnetic Disk 10"/>
          <p:cNvSpPr/>
          <p:nvPr/>
        </p:nvSpPr>
        <p:spPr>
          <a:xfrm>
            <a:off x="3905795" y="3990702"/>
            <a:ext cx="914400" cy="612648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DRUID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endCxn id="6" idx="1"/>
          </p:cNvCxnSpPr>
          <p:nvPr/>
        </p:nvCxnSpPr>
        <p:spPr>
          <a:xfrm>
            <a:off x="1759131" y="3413760"/>
            <a:ext cx="37011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31176" y="3409406"/>
            <a:ext cx="37011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59678" y="3409406"/>
            <a:ext cx="37011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66410" y="3458827"/>
            <a:ext cx="37011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</p:cNvCxnSpPr>
          <p:nvPr/>
        </p:nvCxnSpPr>
        <p:spPr>
          <a:xfrm>
            <a:off x="7493724" y="3765151"/>
            <a:ext cx="0" cy="53252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666410" y="4297680"/>
            <a:ext cx="82731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1"/>
          </p:cNvCxnSpPr>
          <p:nvPr/>
        </p:nvCxnSpPr>
        <p:spPr>
          <a:xfrm flipH="1" flipV="1">
            <a:off x="4820195" y="4297026"/>
            <a:ext cx="544283" cy="65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0446" y="3405052"/>
            <a:ext cx="37011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05795" y="2799151"/>
            <a:ext cx="1461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Real Time Pipeline</a:t>
            </a:r>
            <a:endParaRPr lang="en-US" sz="1200" dirty="0"/>
          </a:p>
        </p:txBody>
      </p:sp>
      <p:pic>
        <p:nvPicPr>
          <p:cNvPr id="26" name="Picture 2" descr="Places user identity 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2430" y="4103842"/>
            <a:ext cx="377780" cy="386367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>
            <a:off x="2995749" y="4297680"/>
            <a:ext cx="721722" cy="0"/>
          </a:xfrm>
          <a:prstGeom prst="line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68299" y="4274765"/>
            <a:ext cx="647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a</a:t>
            </a:r>
            <a:r>
              <a:rPr lang="en-US" sz="1100" dirty="0" err="1" smtClean="0"/>
              <a:t>dhoc</a:t>
            </a:r>
            <a:endParaRPr lang="en-US" sz="1100" dirty="0" smtClean="0"/>
          </a:p>
          <a:p>
            <a:r>
              <a:rPr lang="en-US" sz="1100" dirty="0"/>
              <a:t>q</a:t>
            </a:r>
            <a:r>
              <a:rPr lang="en-US" sz="1100" dirty="0" smtClean="0"/>
              <a:t>ueries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7365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Differentiators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Declarative Topology Management</a:t>
            </a:r>
          </a:p>
          <a:p>
            <a:r>
              <a:rPr lang="en-US" sz="2000" dirty="0" smtClean="0"/>
              <a:t>Streaming SQL with hot deployment of SQL</a:t>
            </a:r>
          </a:p>
          <a:p>
            <a:r>
              <a:rPr lang="en-US" sz="2000" dirty="0" smtClean="0"/>
              <a:t>Elastic clustering with flow control in the cloud</a:t>
            </a:r>
          </a:p>
          <a:p>
            <a:r>
              <a:rPr lang="en-US" sz="2000" dirty="0"/>
              <a:t>Dynamic partitioning </a:t>
            </a:r>
            <a:r>
              <a:rPr lang="en-US" sz="2000" dirty="0" smtClean="0"/>
              <a:t>of clusters</a:t>
            </a:r>
          </a:p>
          <a:p>
            <a:r>
              <a:rPr lang="en-US" sz="2000" dirty="0" smtClean="0"/>
              <a:t>Hybrid messaging model </a:t>
            </a:r>
          </a:p>
          <a:p>
            <a:pPr lvl="1"/>
            <a:r>
              <a:rPr lang="en-US" sz="2000" dirty="0" smtClean="0"/>
              <a:t>Combo of push and pull</a:t>
            </a:r>
          </a:p>
          <a:p>
            <a:endParaRPr lang="en-US" sz="2000" dirty="0" smtClean="0"/>
          </a:p>
          <a:p>
            <a:r>
              <a:rPr lang="en-US" sz="2000" dirty="0" smtClean="0"/>
              <a:t>&lt; 100 millisecond pipeline latency</a:t>
            </a:r>
          </a:p>
          <a:p>
            <a:r>
              <a:rPr lang="en-US" sz="2000" dirty="0" smtClean="0"/>
              <a:t>99.99% Availability</a:t>
            </a:r>
          </a:p>
          <a:p>
            <a:r>
              <a:rPr lang="en-US" sz="2000" dirty="0" smtClean="0"/>
              <a:t>&lt; 0.01% steady state data loss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F0501D-48A5-4837-AC35-2F27AD7144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 and 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Real-time reporting API and dashboard</a:t>
            </a:r>
          </a:p>
          <a:p>
            <a:r>
              <a:rPr lang="en-US" sz="2400" dirty="0" smtClean="0"/>
              <a:t>Integration with Druid and other metrics stores</a:t>
            </a:r>
          </a:p>
          <a:p>
            <a:r>
              <a:rPr lang="en-US" sz="2400" dirty="0"/>
              <a:t>Session store scaling to 1 million insert/update per </a:t>
            </a:r>
            <a:r>
              <a:rPr lang="en-US" sz="2400" dirty="0" smtClean="0"/>
              <a:t>sec</a:t>
            </a:r>
          </a:p>
          <a:p>
            <a:r>
              <a:rPr lang="en-US" sz="2400" dirty="0" smtClean="0"/>
              <a:t>Rolling window aggregation over long time windows (hours or days)</a:t>
            </a:r>
          </a:p>
          <a:p>
            <a:r>
              <a:rPr lang="en-US" sz="2400" dirty="0" smtClean="0"/>
              <a:t>GROK filters for log </a:t>
            </a:r>
            <a:r>
              <a:rPr lang="en-US" sz="2400" dirty="0" smtClean="0"/>
              <a:t>processing</a:t>
            </a:r>
          </a:p>
          <a:p>
            <a:r>
              <a:rPr lang="en-US" sz="2400" dirty="0" smtClean="0"/>
              <a:t>Anomaly detection</a:t>
            </a:r>
            <a:endParaRPr lang="en-US" sz="24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69722" y="4823900"/>
            <a:ext cx="323850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CAE559-D29A-4E18-A2EF-C6C9C7D99E9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2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/>
              <a:t>Bigger data volumes</a:t>
            </a:r>
          </a:p>
          <a:p>
            <a:r>
              <a:rPr lang="en-US" sz="2000" dirty="0" smtClean="0"/>
              <a:t>More data sources</a:t>
            </a:r>
          </a:p>
          <a:p>
            <a:pPr lvl="1"/>
            <a:r>
              <a:rPr lang="en-US" sz="2000" dirty="0" smtClean="0"/>
              <a:t>DBs, logs, behavioral &amp; business event streams, sensors …</a:t>
            </a:r>
          </a:p>
          <a:p>
            <a:r>
              <a:rPr lang="en-US" sz="2000" dirty="0" smtClean="0"/>
              <a:t>Faster analysis</a:t>
            </a:r>
          </a:p>
          <a:p>
            <a:pPr lvl="1"/>
            <a:r>
              <a:rPr lang="en-US" sz="2000" dirty="0" smtClean="0"/>
              <a:t>Next day to hours to minutes to seconds</a:t>
            </a:r>
          </a:p>
          <a:p>
            <a:r>
              <a:rPr lang="en-US" sz="2000" dirty="0" smtClean="0"/>
              <a:t>Newer processing models</a:t>
            </a:r>
          </a:p>
          <a:p>
            <a:pPr lvl="1"/>
            <a:r>
              <a:rPr lang="en-US" sz="2000" dirty="0" smtClean="0"/>
              <a:t>MR, in-memory, stream processing, Lambda …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3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 smtClean="0"/>
              <a:t>GitHub</a:t>
            </a:r>
            <a:r>
              <a:rPr lang="en-US" sz="2000" b="1" dirty="0" smtClean="0"/>
              <a:t>:</a:t>
            </a:r>
            <a:r>
              <a:rPr lang="en-US" sz="2000" dirty="0" smtClean="0"/>
              <a:t> http:</a:t>
            </a:r>
            <a:r>
              <a:rPr lang="en-US" sz="2000" dirty="0"/>
              <a:t>//</a:t>
            </a:r>
            <a:r>
              <a:rPr lang="en-US" sz="2000" dirty="0" smtClean="0"/>
              <a:t>github.com/</a:t>
            </a:r>
            <a:r>
              <a:rPr lang="en-US" sz="2000" dirty="0" err="1" smtClean="0"/>
              <a:t>pulsarIO</a:t>
            </a:r>
            <a:endParaRPr lang="en-US" sz="2000" dirty="0" smtClean="0"/>
          </a:p>
          <a:p>
            <a:pPr lvl="1"/>
            <a:r>
              <a:rPr lang="en-US" sz="2000" dirty="0" smtClean="0"/>
              <a:t>repos: pipeline, framework, </a:t>
            </a:r>
            <a:r>
              <a:rPr lang="en-US" sz="2000" dirty="0" err="1" smtClean="0"/>
              <a:t>docker</a:t>
            </a:r>
            <a:r>
              <a:rPr lang="en-US" sz="2000" dirty="0" smtClean="0"/>
              <a:t> files</a:t>
            </a:r>
          </a:p>
          <a:p>
            <a:r>
              <a:rPr lang="en-US" sz="2000" b="1" dirty="0" smtClean="0"/>
              <a:t>Website:</a:t>
            </a:r>
            <a:r>
              <a:rPr lang="en-US" sz="2000" dirty="0" smtClean="0"/>
              <a:t> http://</a:t>
            </a:r>
            <a:r>
              <a:rPr lang="en-US" sz="2000" dirty="0" err="1" smtClean="0"/>
              <a:t>gopulsar.io</a:t>
            </a:r>
            <a:endParaRPr lang="en-US" sz="2000" dirty="0" smtClean="0"/>
          </a:p>
          <a:p>
            <a:pPr lvl="1"/>
            <a:r>
              <a:rPr lang="en-US" sz="2000" dirty="0" smtClean="0"/>
              <a:t>Technical whitepaper</a:t>
            </a:r>
          </a:p>
          <a:p>
            <a:pPr lvl="1"/>
            <a:r>
              <a:rPr lang="en-US" sz="2000" dirty="0" smtClean="0"/>
              <a:t>Getting started</a:t>
            </a:r>
          </a:p>
          <a:p>
            <a:pPr lvl="1"/>
            <a:r>
              <a:rPr lang="en-US" sz="2000" dirty="0" smtClean="0"/>
              <a:t>Documentation</a:t>
            </a:r>
          </a:p>
          <a:p>
            <a:r>
              <a:rPr lang="en-US" sz="2000" b="1" dirty="0" smtClean="0"/>
              <a:t>Google group:</a:t>
            </a:r>
            <a:r>
              <a:rPr lang="en-US" sz="2000" dirty="0" smtClean="0"/>
              <a:t> http://</a:t>
            </a:r>
            <a:r>
              <a:rPr lang="en-US" sz="2000" dirty="0" err="1" smtClean="0"/>
              <a:t>groups.google.com</a:t>
            </a:r>
            <a:r>
              <a:rPr lang="en-US" sz="2000" dirty="0" smtClean="0"/>
              <a:t>/d/forum/pulsar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5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Pulsar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93" y="2803211"/>
            <a:ext cx="8453628" cy="1350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 smtClean="0"/>
              <a:t>Open-source real-time analytics platform and stream processing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122" y="753196"/>
            <a:ext cx="4981322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3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Needs for Real-time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Near real-time insights</a:t>
            </a:r>
          </a:p>
          <a:p>
            <a:r>
              <a:rPr lang="en-US" sz="1800" dirty="0" smtClean="0"/>
              <a:t>React to user activities or events within seconds</a:t>
            </a:r>
          </a:p>
          <a:p>
            <a:r>
              <a:rPr lang="en-US" sz="1800" dirty="0" smtClean="0"/>
              <a:t>Examples:</a:t>
            </a:r>
          </a:p>
          <a:p>
            <a:pPr lvl="1"/>
            <a:r>
              <a:rPr lang="en-US" sz="1800" dirty="0" smtClean="0"/>
              <a:t>Real-time reporting and dashboards</a:t>
            </a:r>
          </a:p>
          <a:p>
            <a:pPr lvl="1"/>
            <a:r>
              <a:rPr lang="en-US" sz="1800" dirty="0" smtClean="0"/>
              <a:t>Business activity monitoring</a:t>
            </a:r>
          </a:p>
          <a:p>
            <a:pPr lvl="1"/>
            <a:r>
              <a:rPr lang="en-US" sz="1800" dirty="0" smtClean="0"/>
              <a:t>Personalization</a:t>
            </a:r>
          </a:p>
          <a:p>
            <a:pPr lvl="1"/>
            <a:r>
              <a:rPr lang="en-US" sz="1800" dirty="0" smtClean="0"/>
              <a:t>Marketing and advertising</a:t>
            </a:r>
          </a:p>
          <a:p>
            <a:pPr lvl="1"/>
            <a:r>
              <a:rPr lang="en-US" sz="1800" dirty="0" smtClean="0"/>
              <a:t>Fraud and bot detection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379753"/>
              </p:ext>
            </p:extLst>
          </p:nvPr>
        </p:nvGraphicFramePr>
        <p:xfrm>
          <a:off x="4985207" y="1958579"/>
          <a:ext cx="3649013" cy="228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173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Quality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038226"/>
            <a:ext cx="8453628" cy="3505295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Scalability</a:t>
            </a:r>
          </a:p>
          <a:p>
            <a:pPr lvl="1"/>
            <a:r>
              <a:rPr lang="en-US" sz="1800" dirty="0" smtClean="0"/>
              <a:t>Scale to millions of events / sec</a:t>
            </a:r>
          </a:p>
          <a:p>
            <a:r>
              <a:rPr lang="en-US" sz="1800" b="1" dirty="0" smtClean="0">
                <a:solidFill>
                  <a:schemeClr val="accent1"/>
                </a:solidFill>
              </a:rPr>
              <a:t>Latency</a:t>
            </a:r>
          </a:p>
          <a:p>
            <a:pPr lvl="1"/>
            <a:r>
              <a:rPr lang="en-US" sz="1800" dirty="0" smtClean="0"/>
              <a:t>&lt;1 sec </a:t>
            </a:r>
            <a:r>
              <a:rPr lang="en-US" sz="1800" dirty="0"/>
              <a:t>d</a:t>
            </a:r>
            <a:r>
              <a:rPr lang="en-US" sz="1800" dirty="0" smtClean="0"/>
              <a:t>elivery of events</a:t>
            </a:r>
          </a:p>
          <a:p>
            <a:r>
              <a:rPr lang="en-US" sz="1800" b="1" dirty="0" smtClean="0">
                <a:solidFill>
                  <a:schemeClr val="accent1"/>
                </a:solidFill>
              </a:rPr>
              <a:t>Availability</a:t>
            </a:r>
          </a:p>
          <a:p>
            <a:pPr lvl="1"/>
            <a:r>
              <a:rPr lang="en-US" sz="1800" dirty="0" smtClean="0"/>
              <a:t>No downtime during upgrades</a:t>
            </a:r>
          </a:p>
          <a:p>
            <a:pPr lvl="1"/>
            <a:r>
              <a:rPr lang="en-US" sz="1800" dirty="0" smtClean="0"/>
              <a:t>Disaster recovery </a:t>
            </a:r>
            <a:r>
              <a:rPr lang="en-US" sz="1800" dirty="0"/>
              <a:t>s</a:t>
            </a:r>
            <a:r>
              <a:rPr lang="en-US" sz="1800" dirty="0" smtClean="0"/>
              <a:t>upport across data centers</a:t>
            </a:r>
          </a:p>
          <a:p>
            <a:r>
              <a:rPr lang="en-US" sz="1800" b="1" dirty="0" smtClean="0">
                <a:solidFill>
                  <a:schemeClr val="accent1"/>
                </a:solidFill>
              </a:rPr>
              <a:t>Flexibility</a:t>
            </a:r>
          </a:p>
          <a:p>
            <a:pPr lvl="1"/>
            <a:r>
              <a:rPr lang="en-US" sz="1800" dirty="0" smtClean="0"/>
              <a:t>User driven </a:t>
            </a:r>
            <a:r>
              <a:rPr lang="en-US" sz="1800" dirty="0"/>
              <a:t>c</a:t>
            </a:r>
            <a:r>
              <a:rPr lang="en-US" sz="1800" dirty="0" smtClean="0"/>
              <a:t>omplex processing rules </a:t>
            </a:r>
          </a:p>
          <a:p>
            <a:pPr lvl="1"/>
            <a:r>
              <a:rPr lang="en-US" sz="1800" dirty="0" smtClean="0"/>
              <a:t>Declarative definition of pipeline topology and event routing</a:t>
            </a:r>
          </a:p>
          <a:p>
            <a:r>
              <a:rPr lang="en-US" sz="1800" b="1" dirty="0" smtClean="0">
                <a:solidFill>
                  <a:schemeClr val="accent1"/>
                </a:solidFill>
              </a:rPr>
              <a:t>Data </a:t>
            </a:r>
            <a:r>
              <a:rPr lang="en-US" sz="1800" b="1" dirty="0">
                <a:solidFill>
                  <a:schemeClr val="accent1"/>
                </a:solidFill>
              </a:rPr>
              <a:t>Accuracy</a:t>
            </a:r>
          </a:p>
          <a:p>
            <a:pPr lvl="1"/>
            <a:r>
              <a:rPr lang="en-US" sz="1800" dirty="0" smtClean="0"/>
              <a:t>Should deal with missing data</a:t>
            </a:r>
            <a:endParaRPr lang="en-US" sz="1800" dirty="0"/>
          </a:p>
          <a:p>
            <a:pPr lvl="1"/>
            <a:r>
              <a:rPr lang="en-US" sz="1800" dirty="0" smtClean="0"/>
              <a:t>99.9% delivery </a:t>
            </a:r>
            <a:r>
              <a:rPr lang="en-US" sz="1800" dirty="0"/>
              <a:t>g</a:t>
            </a:r>
            <a:r>
              <a:rPr lang="en-US" sz="1800" dirty="0" smtClean="0"/>
              <a:t>uarantee</a:t>
            </a:r>
            <a:endParaRPr lang="en-US" sz="18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Real-time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247775"/>
            <a:ext cx="7767637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3288" y="3632291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b="1" dirty="0"/>
              <a:t>Complex Event </a:t>
            </a:r>
            <a:r>
              <a:rPr lang="en-US" sz="2000" b="1" dirty="0" smtClean="0"/>
              <a:t>Processing (CEP)</a:t>
            </a:r>
            <a:r>
              <a:rPr lang="en-US" sz="2000" dirty="0" smtClean="0"/>
              <a:t>: </a:t>
            </a:r>
            <a:r>
              <a:rPr lang="en-US" sz="2000" dirty="0"/>
              <a:t>SQL on stream data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b="1" dirty="0"/>
              <a:t>Custom sub-stream creation: </a:t>
            </a:r>
            <a:r>
              <a:rPr lang="en-US" sz="2000" dirty="0"/>
              <a:t>Filtering and Mutation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b="1" dirty="0"/>
              <a:t>In Memory Aggregation:</a:t>
            </a:r>
            <a:r>
              <a:rPr lang="en-US" sz="2000" dirty="0"/>
              <a:t> Multi Dimensional counting</a:t>
            </a:r>
          </a:p>
        </p:txBody>
      </p:sp>
    </p:spTree>
    <p:extLst>
      <p:ext uri="{BB962C8B-B14F-4D97-AF65-F5344CB8AC3E}">
        <p14:creationId xmlns:p14="http://schemas.microsoft.com/office/powerpoint/2010/main" val="72918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70004" y="3217584"/>
            <a:ext cx="3731435" cy="10794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Pulsar Real-time Analytics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8E2E1-D4B4-4B23-B9BE-B270731CA4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7709" y="1718376"/>
            <a:ext cx="7020495" cy="14521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93508" y="2386658"/>
            <a:ext cx="68393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632029" y="2107942"/>
            <a:ext cx="1219200" cy="5504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Sessionizer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98269" y="2107942"/>
            <a:ext cx="1222130" cy="550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Metrics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Calculator</a:t>
            </a: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3175655" y="2377707"/>
            <a:ext cx="456374" cy="5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3"/>
            <a:endCxn id="12" idx="1"/>
          </p:cNvCxnSpPr>
          <p:nvPr/>
        </p:nvCxnSpPr>
        <p:spPr>
          <a:xfrm>
            <a:off x="4851229" y="2383192"/>
            <a:ext cx="5979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449152" y="2107942"/>
            <a:ext cx="1295400" cy="550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Event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Distributor</a:t>
            </a:r>
          </a:p>
        </p:txBody>
      </p:sp>
      <p:cxnSp>
        <p:nvCxnSpPr>
          <p:cNvPr id="13" name="Straight Connector 12"/>
          <p:cNvCxnSpPr>
            <a:stCxn id="12" idx="3"/>
            <a:endCxn id="9" idx="1"/>
          </p:cNvCxnSpPr>
          <p:nvPr/>
        </p:nvCxnSpPr>
        <p:spPr>
          <a:xfrm>
            <a:off x="6744552" y="2383192"/>
            <a:ext cx="45371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987877" y="3486338"/>
            <a:ext cx="1561547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Real Time</a:t>
            </a:r>
          </a:p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Clients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973925" y="2644029"/>
            <a:ext cx="0" cy="1147109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Flowchart: Magnetic Disk 15"/>
          <p:cNvSpPr/>
          <p:nvPr/>
        </p:nvSpPr>
        <p:spPr>
          <a:xfrm>
            <a:off x="7527791" y="3486338"/>
            <a:ext cx="842025" cy="6096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Metrics Store</a:t>
            </a:r>
          </a:p>
        </p:txBody>
      </p:sp>
      <p:cxnSp>
        <p:nvCxnSpPr>
          <p:cNvPr id="17" name="Straight Connector 16"/>
          <p:cNvCxnSpPr>
            <a:endCxn id="16" idx="1"/>
          </p:cNvCxnSpPr>
          <p:nvPr/>
        </p:nvCxnSpPr>
        <p:spPr>
          <a:xfrm>
            <a:off x="7948804" y="2644029"/>
            <a:ext cx="0" cy="84230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077442" y="2114873"/>
            <a:ext cx="1098214" cy="543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Collector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58737" y="979879"/>
            <a:ext cx="1852715" cy="5162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 Time Metrics &amp; Alert Consumer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3634" y="2798128"/>
            <a:ext cx="1955790" cy="25391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 Time Data Pipeline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68677" y="979879"/>
            <a:ext cx="1219200" cy="5162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Detector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547399" y="2644029"/>
            <a:ext cx="8967" cy="66989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2"/>
          </p:cNvCxnSpPr>
          <p:nvPr/>
        </p:nvCxnSpPr>
        <p:spPr>
          <a:xfrm flipH="1" flipV="1">
            <a:off x="7198269" y="3786444"/>
            <a:ext cx="329522" cy="469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20254" y="1237986"/>
            <a:ext cx="0" cy="8768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1" idx="3"/>
          </p:cNvCxnSpPr>
          <p:nvPr/>
        </p:nvCxnSpPr>
        <p:spPr>
          <a:xfrm flipH="1">
            <a:off x="3987877" y="1237987"/>
            <a:ext cx="43237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1"/>
          </p:cNvCxnSpPr>
          <p:nvPr/>
        </p:nvCxnSpPr>
        <p:spPr>
          <a:xfrm flipH="1">
            <a:off x="2463877" y="1237987"/>
            <a:ext cx="30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56004" y="1237987"/>
            <a:ext cx="0" cy="86995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61536" y="1805321"/>
            <a:ext cx="825868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Enriched</a:t>
            </a:r>
          </a:p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33569" y="1769388"/>
            <a:ext cx="1431166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Enriched</a:t>
            </a:r>
          </a:p>
          <a:p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Sessionized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Events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766089" y="1496094"/>
            <a:ext cx="0" cy="61184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50665" y="3304398"/>
            <a:ext cx="0" cy="18194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549424" y="3786444"/>
            <a:ext cx="42450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Multidocument 32"/>
          <p:cNvSpPr/>
          <p:nvPr/>
        </p:nvSpPr>
        <p:spPr>
          <a:xfrm>
            <a:off x="170004" y="2082730"/>
            <a:ext cx="1304810" cy="689474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Producing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4735" y="3486338"/>
            <a:ext cx="1033534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 Time</a:t>
            </a:r>
          </a:p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Dashboard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6666054" y="3304398"/>
            <a:ext cx="89031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Magnetic Disk 35"/>
          <p:cNvSpPr/>
          <p:nvPr/>
        </p:nvSpPr>
        <p:spPr>
          <a:xfrm>
            <a:off x="2909091" y="3409782"/>
            <a:ext cx="842025" cy="6096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Kafka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Flowchart: Magnetic Disk 36"/>
          <p:cNvSpPr/>
          <p:nvPr/>
        </p:nvSpPr>
        <p:spPr>
          <a:xfrm>
            <a:off x="359258" y="3351794"/>
            <a:ext cx="842025" cy="6096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HDFS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538420" y="3409782"/>
            <a:ext cx="1033534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Batch Loader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stCxn id="36" idx="2"/>
            <a:endCxn id="41" idx="3"/>
          </p:cNvCxnSpPr>
          <p:nvPr/>
        </p:nvCxnSpPr>
        <p:spPr>
          <a:xfrm flipH="1">
            <a:off x="2571954" y="3714582"/>
            <a:ext cx="337137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201283" y="3714015"/>
            <a:ext cx="337137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69567" y="2516777"/>
            <a:ext cx="0" cy="89665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175656" y="2516777"/>
            <a:ext cx="19391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93508" y="4043134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Batch Pipeline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8446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0501D-48A5-4837-AC35-2F27AD7144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0004" y="3217584"/>
            <a:ext cx="3731435" cy="10794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7709" y="1718376"/>
            <a:ext cx="7020495" cy="14521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93508" y="2386658"/>
            <a:ext cx="68393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32029" y="2107942"/>
            <a:ext cx="1219200" cy="5504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Sessionizer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98269" y="2107942"/>
            <a:ext cx="1222130" cy="550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Metrics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Calculator</a:t>
            </a:r>
          </a:p>
        </p:txBody>
      </p:sp>
      <p:cxnSp>
        <p:nvCxnSpPr>
          <p:cNvPr id="9" name="Straight Connector 8"/>
          <p:cNvCxnSpPr>
            <a:endCxn id="7" idx="1"/>
          </p:cNvCxnSpPr>
          <p:nvPr/>
        </p:nvCxnSpPr>
        <p:spPr>
          <a:xfrm>
            <a:off x="3175655" y="2377707"/>
            <a:ext cx="456374" cy="5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3"/>
            <a:endCxn id="11" idx="1"/>
          </p:cNvCxnSpPr>
          <p:nvPr/>
        </p:nvCxnSpPr>
        <p:spPr>
          <a:xfrm>
            <a:off x="4851229" y="2383192"/>
            <a:ext cx="5979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449152" y="2107942"/>
            <a:ext cx="1295400" cy="550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Event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Distributor</a:t>
            </a:r>
          </a:p>
        </p:txBody>
      </p:sp>
      <p:cxnSp>
        <p:nvCxnSpPr>
          <p:cNvPr id="12" name="Straight Connector 11"/>
          <p:cNvCxnSpPr>
            <a:stCxn id="11" idx="3"/>
            <a:endCxn id="8" idx="1"/>
          </p:cNvCxnSpPr>
          <p:nvPr/>
        </p:nvCxnSpPr>
        <p:spPr>
          <a:xfrm>
            <a:off x="6744552" y="2383192"/>
            <a:ext cx="45371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858852" y="462445"/>
            <a:ext cx="1561547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Real Time</a:t>
            </a:r>
          </a:p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Clients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973925" y="767245"/>
            <a:ext cx="0" cy="1340697"/>
          </a:xfrm>
          <a:prstGeom prst="lin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Flowchart: Magnetic Disk 14"/>
          <p:cNvSpPr/>
          <p:nvPr/>
        </p:nvSpPr>
        <p:spPr>
          <a:xfrm>
            <a:off x="7527791" y="3486338"/>
            <a:ext cx="842025" cy="6096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Metrics Store</a:t>
            </a:r>
          </a:p>
        </p:txBody>
      </p:sp>
      <p:cxnSp>
        <p:nvCxnSpPr>
          <p:cNvPr id="16" name="Straight Connector 15"/>
          <p:cNvCxnSpPr>
            <a:endCxn id="15" idx="1"/>
          </p:cNvCxnSpPr>
          <p:nvPr/>
        </p:nvCxnSpPr>
        <p:spPr>
          <a:xfrm>
            <a:off x="7948804" y="2644029"/>
            <a:ext cx="0" cy="84230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077442" y="2114873"/>
            <a:ext cx="1098214" cy="543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Collector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3634" y="2798128"/>
            <a:ext cx="1955790" cy="25391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 Time Data Pipeline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547399" y="2644029"/>
            <a:ext cx="8967" cy="66989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2"/>
          </p:cNvCxnSpPr>
          <p:nvPr/>
        </p:nvCxnSpPr>
        <p:spPr>
          <a:xfrm flipH="1" flipV="1">
            <a:off x="7198269" y="3786444"/>
            <a:ext cx="329522" cy="469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50665" y="3304398"/>
            <a:ext cx="0" cy="18194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1"/>
          </p:cNvCxnSpPr>
          <p:nvPr/>
        </p:nvCxnSpPr>
        <p:spPr>
          <a:xfrm>
            <a:off x="5973925" y="767245"/>
            <a:ext cx="88492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Multidocument 25"/>
          <p:cNvSpPr/>
          <p:nvPr/>
        </p:nvSpPr>
        <p:spPr>
          <a:xfrm>
            <a:off x="170004" y="2082730"/>
            <a:ext cx="1304810" cy="689474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Producing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64735" y="3486338"/>
            <a:ext cx="1033534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 Time</a:t>
            </a:r>
          </a:p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Dashboard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666054" y="3304398"/>
            <a:ext cx="89031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Magnetic Disk 28"/>
          <p:cNvSpPr/>
          <p:nvPr/>
        </p:nvSpPr>
        <p:spPr>
          <a:xfrm>
            <a:off x="2909091" y="3409782"/>
            <a:ext cx="842025" cy="6096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Kafka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Flowchart: Magnetic Disk 29"/>
          <p:cNvSpPr/>
          <p:nvPr/>
        </p:nvSpPr>
        <p:spPr>
          <a:xfrm>
            <a:off x="359258" y="3351794"/>
            <a:ext cx="842025" cy="6096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HDFS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38420" y="3409782"/>
            <a:ext cx="1033534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Batch Loader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2" name="Straight Connector 31"/>
          <p:cNvCxnSpPr>
            <a:stCxn id="29" idx="2"/>
            <a:endCxn id="31" idx="3"/>
          </p:cNvCxnSpPr>
          <p:nvPr/>
        </p:nvCxnSpPr>
        <p:spPr>
          <a:xfrm flipH="1">
            <a:off x="2571954" y="3714582"/>
            <a:ext cx="337137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201283" y="3714015"/>
            <a:ext cx="337137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69567" y="2516777"/>
            <a:ext cx="0" cy="89665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175656" y="2516777"/>
            <a:ext cx="19391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93508" y="4043134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Batch Pipeline</a:t>
            </a:r>
            <a:endParaRPr lang="en-US" sz="105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59257" y="1783582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100,000+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047086" y="1072045"/>
            <a:ext cx="2719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Unstructured</a:t>
            </a:r>
          </a:p>
          <a:p>
            <a:r>
              <a:rPr lang="en-US" sz="1200" dirty="0" err="1" smtClean="0"/>
              <a:t>Avg</a:t>
            </a:r>
            <a:r>
              <a:rPr lang="en-US" sz="1200" dirty="0" smtClean="0"/>
              <a:t> Payload - 1500 – 3000 bytes</a:t>
            </a:r>
          </a:p>
          <a:p>
            <a:r>
              <a:rPr lang="en-US" sz="1200" dirty="0" smtClean="0"/>
              <a:t>Peak 300,000  to 400000 events/sec 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7442504" y="1141215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100+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593634" y="2521129"/>
            <a:ext cx="1449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1+ Billion sessions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449152" y="841212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Mutated</a:t>
            </a:r>
          </a:p>
          <a:p>
            <a:r>
              <a:rPr lang="en-US" sz="1200" dirty="0" smtClean="0"/>
              <a:t>Streams</a:t>
            </a:r>
            <a:endParaRPr lang="en-US" sz="12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2420983" y="1783582"/>
            <a:ext cx="0" cy="276999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804980" y="1805731"/>
            <a:ext cx="0" cy="276999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20983" y="1922081"/>
            <a:ext cx="5383997" cy="0"/>
          </a:xfrm>
          <a:prstGeom prst="line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51229" y="1667231"/>
            <a:ext cx="2326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Avg</a:t>
            </a:r>
            <a:r>
              <a:rPr lang="en-US" sz="1200" dirty="0" smtClean="0"/>
              <a:t> latency &lt; 100 millisecond 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2091694" y="2473020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Event</a:t>
            </a:r>
          </a:p>
          <a:p>
            <a:r>
              <a:rPr lang="en-US" sz="1200" dirty="0"/>
              <a:t>E</a:t>
            </a:r>
            <a:r>
              <a:rPr lang="en-US" sz="1200" dirty="0" smtClean="0"/>
              <a:t>nrichment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77793" y="4297050"/>
            <a:ext cx="18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 – 10 Billion events/day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756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2" grpId="0"/>
      <p:bldP spid="50" grpId="0"/>
      <p:bldP spid="52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Framework Building Block (CEP Cell)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AB8-AB1D-46A1-87D8-3C2815AADE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354935" y="2734607"/>
            <a:ext cx="61722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Event =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Tuples (K,V) – Mutable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Abstractions: Channels, Processors, Pipelining, 			                    Monitoring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Declarative Pipeline Stitching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Channels: Cluster Messaging, File, REST, Kafka, Custom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Event Processor: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Esper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RateLimiter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RoundRobinLB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PartitionedLB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Custom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980511" y="872729"/>
            <a:ext cx="6781800" cy="1514508"/>
          </a:xfrm>
          <a:prstGeom prst="roundRect">
            <a:avLst/>
          </a:prstGeom>
          <a:solidFill>
            <a:srgbClr val="9CB4C4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lvl="0" indent="-230188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D3692"/>
              </a:solidFill>
              <a:effectLst/>
              <a:uLnTx/>
              <a:uFillTx/>
              <a:ea typeface="Osaka"/>
              <a:cs typeface="Osaka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437711" y="1023046"/>
            <a:ext cx="5791200" cy="1207437"/>
          </a:xfrm>
          <a:prstGeom prst="round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0188" marR="0" lvl="0" indent="-230188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D3692"/>
              </a:solidFill>
              <a:effectLst/>
              <a:uLnTx/>
              <a:uFillTx/>
              <a:ea typeface="Osaka"/>
              <a:cs typeface="Osak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894911" y="1127048"/>
            <a:ext cx="838200" cy="381000"/>
          </a:xfrm>
          <a:prstGeom prst="rect">
            <a:avLst/>
          </a:prstGeom>
          <a:solidFill>
            <a:srgbClr val="000099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Inbound</a:t>
            </a:r>
          </a:p>
          <a:p>
            <a:pPr marL="0" marR="0" lvl="0" indent="0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Channel-1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894911" y="1682845"/>
            <a:ext cx="838200" cy="381000"/>
          </a:xfrm>
          <a:prstGeom prst="rect">
            <a:avLst/>
          </a:prstGeom>
          <a:solidFill>
            <a:srgbClr val="000099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Inbound</a:t>
            </a:r>
          </a:p>
          <a:p>
            <a:pPr marL="0" marR="0" lvl="0" indent="0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Channel-2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704911" y="1127048"/>
            <a:ext cx="838200" cy="381000"/>
          </a:xfrm>
          <a:prstGeom prst="rect">
            <a:avLst/>
          </a:prstGeom>
          <a:solidFill>
            <a:srgbClr val="000099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OutboundChannel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D3692"/>
              </a:solidFill>
              <a:effectLst/>
              <a:uLnTx/>
              <a:uFillTx/>
              <a:ea typeface="Osaka"/>
              <a:cs typeface="Osak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952311" y="1136573"/>
            <a:ext cx="990600" cy="371475"/>
          </a:xfrm>
          <a:prstGeom prst="rect">
            <a:avLst/>
          </a:prstGeom>
          <a:solidFill>
            <a:srgbClr val="000099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Processor-1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990411" y="1747638"/>
            <a:ext cx="990600" cy="381000"/>
          </a:xfrm>
          <a:prstGeom prst="rect">
            <a:avLst/>
          </a:prstGeom>
          <a:solidFill>
            <a:srgbClr val="000099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10000"/>
              </a:spcAft>
              <a:buClr>
                <a:srgbClr val="A80C35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D3692"/>
                </a:solidFill>
                <a:effectLst/>
                <a:uLnTx/>
                <a:uFillTx/>
                <a:ea typeface="Osaka"/>
                <a:cs typeface="Osaka"/>
              </a:rPr>
              <a:t>Processor-2</a:t>
            </a:r>
          </a:p>
        </p:txBody>
      </p:sp>
      <p:cxnSp>
        <p:nvCxnSpPr>
          <p:cNvPr id="29" name="Straight Connector 28"/>
          <p:cNvCxnSpPr>
            <a:stCxn id="25" idx="3"/>
            <a:endCxn id="27" idx="1"/>
          </p:cNvCxnSpPr>
          <p:nvPr/>
        </p:nvCxnSpPr>
        <p:spPr bwMode="auto">
          <a:xfrm flipV="1">
            <a:off x="2733111" y="1322311"/>
            <a:ext cx="1219200" cy="55103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733111" y="1279448"/>
            <a:ext cx="12192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Straight Connector 30"/>
          <p:cNvCxnSpPr>
            <a:stCxn id="27" idx="2"/>
          </p:cNvCxnSpPr>
          <p:nvPr/>
        </p:nvCxnSpPr>
        <p:spPr bwMode="auto">
          <a:xfrm>
            <a:off x="4447611" y="1508048"/>
            <a:ext cx="0" cy="2286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Connector 31"/>
          <p:cNvCxnSpPr>
            <a:stCxn id="27" idx="3"/>
            <a:endCxn id="26" idx="1"/>
          </p:cNvCxnSpPr>
          <p:nvPr/>
        </p:nvCxnSpPr>
        <p:spPr bwMode="auto">
          <a:xfrm flipV="1">
            <a:off x="4942911" y="1317548"/>
            <a:ext cx="762000" cy="476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640550" y="1799638"/>
            <a:ext cx="1435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D3692"/>
                </a:solidFill>
                <a:ea typeface="Osaka" pitchFamily="1" charset="-128"/>
              </a:rPr>
              <a:t>Spring Container</a:t>
            </a:r>
            <a:endParaRPr lang="en-US" sz="1200" b="1" dirty="0">
              <a:solidFill>
                <a:srgbClr val="0D3692"/>
              </a:solidFill>
              <a:ea typeface="Osaka" pitchFamily="1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28911" y="1446962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D3692"/>
                </a:solidFill>
                <a:ea typeface="Osaka" pitchFamily="1" charset="-128"/>
              </a:rPr>
              <a:t>JVM</a:t>
            </a:r>
            <a:endParaRPr lang="en-US" sz="1200" b="1" dirty="0">
              <a:solidFill>
                <a:srgbClr val="0D3692"/>
              </a:solidFill>
              <a:ea typeface="Osaka" pitchFamily="1" charset="-128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856122" y="1279448"/>
            <a:ext cx="103878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856122" y="1862564"/>
            <a:ext cx="103878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543111" y="1317548"/>
            <a:ext cx="14478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2298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Bay_Inc_template_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52771</TotalTime>
  <Words>875</Words>
  <Application>Microsoft Macintosh PowerPoint</Application>
  <PresentationFormat>On-screen Show (16:9)</PresentationFormat>
  <Paragraphs>259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eBay_Inc_template_16x9</vt:lpstr>
      <vt:lpstr>Pulsar Realtime Analytics At Scale</vt:lpstr>
      <vt:lpstr>Big Data Trends</vt:lpstr>
      <vt:lpstr>What is Pulsar</vt:lpstr>
      <vt:lpstr>Business Needs for Real-time Analytics</vt:lpstr>
      <vt:lpstr>Systemic Quality Requirements</vt:lpstr>
      <vt:lpstr>Pulsar Real-time Analytics</vt:lpstr>
      <vt:lpstr>Pulsar Real-time Analytics Pipeline</vt:lpstr>
      <vt:lpstr>Pipeline Data</vt:lpstr>
      <vt:lpstr>Pulsar Framework Building Block (CEP Cell)</vt:lpstr>
      <vt:lpstr>Multi Stage Distributed Pipeline</vt:lpstr>
      <vt:lpstr>Pulsar Deployment Architecture</vt:lpstr>
      <vt:lpstr>Availability And Scalability</vt:lpstr>
      <vt:lpstr>Messaging Models</vt:lpstr>
      <vt:lpstr>Event Filtering and Routing Example</vt:lpstr>
      <vt:lpstr>Aggregate Computation Example</vt:lpstr>
      <vt:lpstr>TopN Computation Example</vt:lpstr>
      <vt:lpstr>Pulsar Integration with Druid</vt:lpstr>
      <vt:lpstr>Key Differentiators</vt:lpstr>
      <vt:lpstr>Future Development and Open Source</vt:lpstr>
      <vt:lpstr>More Information</vt:lpstr>
    </vt:vector>
  </TitlesOfParts>
  <Company>Lippincott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Lippincott Staff</dc:creator>
  <cp:lastModifiedBy>Ng, Tony</cp:lastModifiedBy>
  <cp:revision>1158</cp:revision>
  <cp:lastPrinted>2015-06-02T01:05:09Z</cp:lastPrinted>
  <dcterms:created xsi:type="dcterms:W3CDTF">2012-08-30T16:43:47Z</dcterms:created>
  <dcterms:modified xsi:type="dcterms:W3CDTF">2015-06-11T21:01:57Z</dcterms:modified>
</cp:coreProperties>
</file>