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25"/>
  </p:notesMasterIdLst>
  <p:sldIdLst>
    <p:sldId id="269" r:id="rId2"/>
    <p:sldId id="271" r:id="rId3"/>
    <p:sldId id="272" r:id="rId4"/>
    <p:sldId id="324" r:id="rId5"/>
    <p:sldId id="317" r:id="rId6"/>
    <p:sldId id="325" r:id="rId7"/>
    <p:sldId id="326" r:id="rId8"/>
    <p:sldId id="260" r:id="rId9"/>
    <p:sldId id="332" r:id="rId10"/>
    <p:sldId id="327" r:id="rId11"/>
    <p:sldId id="316" r:id="rId12"/>
    <p:sldId id="262" r:id="rId13"/>
    <p:sldId id="311" r:id="rId14"/>
    <p:sldId id="328" r:id="rId15"/>
    <p:sldId id="331" r:id="rId16"/>
    <p:sldId id="329" r:id="rId17"/>
    <p:sldId id="314" r:id="rId18"/>
    <p:sldId id="259" r:id="rId19"/>
    <p:sldId id="305" r:id="rId20"/>
    <p:sldId id="330" r:id="rId21"/>
    <p:sldId id="312" r:id="rId22"/>
    <p:sldId id="307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88959" autoAdjust="0"/>
  </p:normalViewPr>
  <p:slideViewPr>
    <p:cSldViewPr snapToGrid="0" snapToObjects="1">
      <p:cViewPr>
        <p:scale>
          <a:sx n="61" d="100"/>
          <a:sy n="61" d="100"/>
        </p:scale>
        <p:origin x="-97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DE63B-1B36-964E-8A50-3DEEACDAC69F}" type="datetimeFigureOut">
              <a:rPr lang="fr-FR" smtClean="0"/>
              <a:t>11/06/2013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AAED0-A18A-4D4D-B838-3EA9EA2C16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685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AAED0-A18A-4D4D-B838-3EA9EA2C168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921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4388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Raphaël</a:t>
            </a:r>
          </a:p>
          <a:p>
            <a:r>
              <a:rPr lang="fr-FR" dirty="0" smtClean="0"/>
              <a:t>I have </a:t>
            </a:r>
            <a:r>
              <a:rPr lang="fr-FR" dirty="0" err="1" smtClean="0"/>
              <a:t>worked</a:t>
            </a:r>
            <a:r>
              <a:rPr lang="fr-FR" dirty="0" smtClean="0"/>
              <a:t> on software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devloment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tools</a:t>
            </a:r>
            <a:r>
              <a:rPr lang="fr-FR" baseline="0" dirty="0" smtClean="0"/>
              <a:t> for 6 </a:t>
            </a:r>
            <a:r>
              <a:rPr lang="fr-FR" baseline="0" dirty="0" err="1" smtClean="0"/>
              <a:t>years</a:t>
            </a:r>
            <a:r>
              <a:rPr lang="fr-FR" baseline="0" dirty="0" smtClean="0"/>
              <a:t>.</a:t>
            </a:r>
          </a:p>
          <a:p>
            <a:r>
              <a:rPr lang="fr-FR" baseline="0" dirty="0" err="1" smtClean="0"/>
              <a:t>Moved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project</a:t>
            </a:r>
            <a:r>
              <a:rPr lang="fr-FR" baseline="0" dirty="0" smtClean="0"/>
              <a:t> and program management</a:t>
            </a:r>
          </a:p>
          <a:p>
            <a:r>
              <a:rPr lang="fr-FR" baseline="0" dirty="0" err="1" smtClean="0"/>
              <a:t>Switching</a:t>
            </a:r>
            <a:r>
              <a:rPr lang="fr-FR" baseline="0" dirty="0" smtClean="0"/>
              <a:t> to Agile program management and Agile adoption for 2 </a:t>
            </a:r>
            <a:r>
              <a:rPr lang="fr-FR" baseline="0" dirty="0" err="1" smtClean="0"/>
              <a:t>years</a:t>
            </a:r>
            <a:endParaRPr lang="e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AAED0-A18A-4D4D-B838-3EA9EA2C168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483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3775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 smtClean="0"/>
              <a:t>FIRST ITEM   -    INDIVIDUAL</a:t>
            </a:r>
            <a:r>
              <a:rPr lang="fr-FR" baseline="0" noProof="0" dirty="0" smtClean="0"/>
              <a:t>   -   EXAMPLE</a:t>
            </a:r>
            <a:endParaRPr lang="fr-FR" noProof="0" dirty="0" smtClean="0"/>
          </a:p>
          <a:p>
            <a:endParaRPr lang="fr-FR" noProof="0" dirty="0" smtClean="0"/>
          </a:p>
          <a:p>
            <a:endParaRPr lang="fr-FR" noProof="0" dirty="0" smtClean="0"/>
          </a:p>
          <a:p>
            <a:endParaRPr lang="fr-FR" noProof="0" dirty="0" smtClean="0"/>
          </a:p>
          <a:p>
            <a:r>
              <a:rPr lang="en" noProof="0" dirty="0" smtClean="0"/>
              <a:t>I’m sure</a:t>
            </a:r>
            <a:r>
              <a:rPr lang="en" baseline="0" noProof="0" dirty="0" smtClean="0"/>
              <a:t> most of you already read the Agile Manifesto.</a:t>
            </a:r>
          </a:p>
          <a:p>
            <a:r>
              <a:rPr lang="en" baseline="0" noProof="0" dirty="0" smtClean="0"/>
              <a:t>Do you remember what is the first item of this manifesto?</a:t>
            </a:r>
          </a:p>
          <a:p>
            <a:r>
              <a:rPr lang="en" baseline="0" noProof="0" dirty="0" smtClean="0"/>
              <a:t>Here it is : Individuals and interactions over processes and tools.</a:t>
            </a:r>
          </a:p>
          <a:p>
            <a:endParaRPr lang="en" baseline="0" noProof="0" dirty="0" smtClean="0"/>
          </a:p>
          <a:p>
            <a:r>
              <a:rPr lang="en" baseline="0" noProof="0" dirty="0" smtClean="0"/>
              <a:t>I have been involed for year in defining, designing, implemeting a full software development set of tools and when I read this for the first time it has been difficult.</a:t>
            </a:r>
            <a:endParaRPr lang="en" noProof="0" dirty="0" smtClean="0"/>
          </a:p>
          <a:p>
            <a:endParaRPr lang="en" noProof="0" dirty="0" smtClean="0"/>
          </a:p>
          <a:p>
            <a:endParaRPr lang="en" noProof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baseline="0" noProof="0" dirty="0" smtClean="0"/>
              <a:t>Before going to that topic I would like to share with you an experience which might also resonate to some of you.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AAED0-A18A-4D4D-B838-3EA9EA2C168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052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noProof="0" dirty="0" smtClean="0"/>
              <a:t>NOT A CHARACTER TRAIT    -     MENTAL PROCESS   -   SELF APPLIED    -   SUCESSFULL TEAMS / RESPONSIBLE MEMBERS   -   USEFULL  TO PUT ACTION IN PERSPECTIVE</a:t>
            </a:r>
          </a:p>
          <a:p>
            <a:endParaRPr lang="fr-FR" baseline="0" noProof="0" dirty="0" smtClean="0"/>
          </a:p>
          <a:p>
            <a:r>
              <a:rPr lang="en" baseline="0" noProof="0" dirty="0" smtClean="0"/>
              <a:t>Those two examples illustrate the Respons</a:t>
            </a:r>
            <a:r>
              <a:rPr lang="fr-FR" baseline="0" noProof="0" dirty="0" smtClean="0"/>
              <a:t>i</a:t>
            </a:r>
            <a:r>
              <a:rPr lang="en" baseline="0" noProof="0" dirty="0" smtClean="0"/>
              <a:t>bility Process described by Christopher Avery.</a:t>
            </a:r>
          </a:p>
          <a:p>
            <a:endParaRPr lang="en" baseline="0" noProof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baseline="0" noProof="0" dirty="0" smtClean="0"/>
              <a:t>His conclusion is that respons</a:t>
            </a:r>
            <a:r>
              <a:rPr lang="fr-FR" baseline="0" noProof="0" dirty="0" smtClean="0"/>
              <a:t>i</a:t>
            </a:r>
            <a:r>
              <a:rPr lang="en" baseline="0" noProof="0" dirty="0" smtClean="0"/>
              <a:t>bility is not just a character trait. It is a mental process.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baseline="0" noProof="0" dirty="0" smtClean="0"/>
              <a:t>Every one we can practice and decide to go up to the responsibility level.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baseline="0" noProof="0" dirty="0" smtClean="0"/>
              <a:t>Obviously this can only be self-applied.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baseline="0" noProof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baseline="0" noProof="0" dirty="0" smtClean="0"/>
              <a:t>From my own experience after having presented this model we used it a lot to comment on reaction</a:t>
            </a:r>
            <a:r>
              <a:rPr lang="fr-FR" baseline="0" noProof="0" dirty="0" smtClean="0"/>
              <a:t>s</a:t>
            </a:r>
            <a:r>
              <a:rPr lang="en" baseline="0" noProof="0" dirty="0" smtClean="0"/>
              <a:t> setting them in the responsibility process levels.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baseline="0" noProof="0" dirty="0" smtClean="0"/>
              <a:t>Not everybody have changed but a lot of people are reconsidering their answer when it is put in perspective with this model.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baseline="0" noProof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baseline="0" noProof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baseline="0" noProof="0" dirty="0" smtClean="0"/>
              <a:t>We observed that succesful teams have responsible team members, and this is one pillar of Agile adoption, but it is only one.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AAED0-A18A-4D4D-B838-3EA9EA2C168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677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 / B   -   B </a:t>
            </a:r>
            <a:r>
              <a:rPr lang="fr-FR" dirty="0" err="1" smtClean="0"/>
              <a:t>Late</a:t>
            </a:r>
            <a:r>
              <a:rPr lang="fr-FR" baseline="0" dirty="0" smtClean="0"/>
              <a:t>   -    A BLAME   -    A JUSTIFY   -    COMMON   -   AGILE &gt; OWNERSHIP &gt; COLLABORATE   </a:t>
            </a:r>
            <a:r>
              <a:rPr lang="fr-FR" dirty="0" smtClean="0"/>
              <a:t>-   AMR? </a:t>
            </a:r>
          </a:p>
          <a:p>
            <a:endParaRPr lang="fr-FR" dirty="0" smtClean="0"/>
          </a:p>
          <a:p>
            <a:endParaRPr lang="fr-F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baseline="0" noProof="0" dirty="0" smtClean="0"/>
              <a:t>When a team A is dependent on a team B to deliver a software piece, if team B is delivering late, team A will try to see how to help instead of blaming team </a:t>
            </a:r>
            <a:r>
              <a:rPr lang="fr-FR" baseline="0" noProof="0" dirty="0" smtClean="0"/>
              <a:t>B</a:t>
            </a:r>
            <a:r>
              <a:rPr lang="en" baseline="0" noProof="0" dirty="0" smtClean="0"/>
              <a:t> or justify their own delay.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baseline="0" noProof="0" dirty="0" smtClean="0"/>
              <a:t>It pushes a partnership model in place of a dependency model.</a:t>
            </a:r>
          </a:p>
          <a:p>
            <a:endParaRPr lang="e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AAED0-A18A-4D4D-B838-3EA9EA2C168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349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 smtClean="0"/>
              <a:t>A FEW OTHERS   -  INDIVIDUAL DECISION   -   EXAMPLE ( TDD MANAGER)</a:t>
            </a:r>
          </a:p>
          <a:p>
            <a:endParaRPr lang="fr-FR" noProof="0" dirty="0" smtClean="0"/>
          </a:p>
          <a:p>
            <a:endParaRPr lang="en" noProof="0" dirty="0" smtClean="0"/>
          </a:p>
          <a:p>
            <a:r>
              <a:rPr lang="en" noProof="0" dirty="0" smtClean="0"/>
              <a:t>We could mention some</a:t>
            </a:r>
            <a:r>
              <a:rPr lang="en" baseline="0" noProof="0" dirty="0" smtClean="0"/>
              <a:t> others and the list in not complete.</a:t>
            </a:r>
          </a:p>
          <a:p>
            <a:endParaRPr lang="en" noProof="0" dirty="0" smtClean="0"/>
          </a:p>
          <a:p>
            <a:r>
              <a:rPr lang="en" noProof="0" dirty="0" smtClean="0"/>
              <a:t>The interesting thing is that</a:t>
            </a:r>
            <a:r>
              <a:rPr lang="en" baseline="0" noProof="0" dirty="0" smtClean="0"/>
              <a:t> they all come from an individual decision to apply them and this is why we are calling it personal agility.</a:t>
            </a:r>
          </a:p>
          <a:p>
            <a:r>
              <a:rPr lang="en" baseline="0" noProof="0" dirty="0" smtClean="0"/>
              <a:t>But again it is not enough for a sucessful agile adoption.</a:t>
            </a:r>
          </a:p>
          <a:p>
            <a:endParaRPr lang="en" baseline="0" noProof="0" dirty="0" smtClean="0"/>
          </a:p>
          <a:p>
            <a:r>
              <a:rPr lang="en" baseline="0" noProof="0" dirty="0" smtClean="0"/>
              <a:t>An example we faced is a dev team who discussed with our coaching team. </a:t>
            </a:r>
          </a:p>
          <a:p>
            <a:r>
              <a:rPr lang="en" baseline="0" noProof="0" dirty="0" smtClean="0"/>
              <a:t>They decide to apply the Test Driven Development practice.</a:t>
            </a:r>
          </a:p>
          <a:p>
            <a:r>
              <a:rPr lang="en" baseline="0" noProof="0" dirty="0" smtClean="0"/>
              <a:t>Everybody in the team agreed but the N+2 manager challenged the estimates to implement the features and obliged to team to spend less time writing the tests.</a:t>
            </a:r>
          </a:p>
          <a:p>
            <a:r>
              <a:rPr lang="en" baseline="0" noProof="0" dirty="0" smtClean="0"/>
              <a:t>As you can imagine it has been a failure. </a:t>
            </a:r>
          </a:p>
          <a:p>
            <a:r>
              <a:rPr lang="en" baseline="0" noProof="0" dirty="0" smtClean="0"/>
              <a:t>This illustrates that in adition to practices and individual behavior</a:t>
            </a:r>
            <a:r>
              <a:rPr lang="fr-FR" baseline="0" noProof="0" dirty="0" smtClean="0"/>
              <a:t>s</a:t>
            </a:r>
            <a:r>
              <a:rPr lang="en" baseline="0" noProof="0" dirty="0" smtClean="0"/>
              <a:t> the environment need to be ready for a successful agile adoption.</a:t>
            </a:r>
            <a:endParaRPr lang="en" dirty="0" smtClean="0"/>
          </a:p>
          <a:p>
            <a:r>
              <a:rPr lang="en" dirty="0" smtClean="0"/>
              <a:t>_____________</a:t>
            </a:r>
          </a:p>
          <a:p>
            <a:endParaRPr lang="en" noProof="0" dirty="0" smtClean="0"/>
          </a:p>
          <a:p>
            <a:r>
              <a:rPr lang="en" noProof="0" dirty="0" smtClean="0"/>
              <a:t>Another one to explain?</a:t>
            </a:r>
          </a:p>
          <a:p>
            <a:r>
              <a:rPr lang="en" b="1" noProof="0" dirty="0" smtClean="0"/>
              <a:t>Building trust </a:t>
            </a:r>
          </a:p>
          <a:p>
            <a:r>
              <a:rPr lang="en" b="1" noProof="0" dirty="0" smtClean="0"/>
              <a:t>…</a:t>
            </a:r>
          </a:p>
          <a:p>
            <a:endParaRPr lang="en" b="1" noProof="0" dirty="0" smtClean="0"/>
          </a:p>
          <a:p>
            <a:endParaRPr lang="en" b="1" noProof="0" dirty="0" smtClean="0"/>
          </a:p>
          <a:p>
            <a:endParaRPr lang="en" b="1" noProof="0" dirty="0" smtClean="0"/>
          </a:p>
          <a:p>
            <a:r>
              <a:rPr lang="en" b="1" noProof="0" dirty="0" smtClean="0"/>
              <a:t>Confront</a:t>
            </a:r>
          </a:p>
          <a:p>
            <a:r>
              <a:rPr lang="en" noProof="0" dirty="0" smtClean="0"/>
              <a:t>Main idea is that we can not build</a:t>
            </a:r>
            <a:r>
              <a:rPr lang="en" baseline="0" noProof="0" dirty="0" smtClean="0"/>
              <a:t> a strong relationship if people simulate an agreement.</a:t>
            </a:r>
          </a:p>
          <a:p>
            <a:r>
              <a:rPr lang="en" baseline="0" noProof="0" dirty="0" smtClean="0"/>
              <a:t>Then when we disagree it is important to confront ideas.</a:t>
            </a:r>
          </a:p>
          <a:p>
            <a:endParaRPr lang="en" baseline="0" noProof="0" dirty="0" smtClean="0"/>
          </a:p>
          <a:p>
            <a:r>
              <a:rPr lang="en" baseline="0" noProof="0" dirty="0" smtClean="0"/>
              <a:t>How to push it?</a:t>
            </a:r>
          </a:p>
          <a:p>
            <a:r>
              <a:rPr lang="en" baseline="0" noProof="0" dirty="0" smtClean="0"/>
              <a:t>Voting process</a:t>
            </a:r>
          </a:p>
          <a:p>
            <a:r>
              <a:rPr lang="en" baseline="0" noProof="0" dirty="0" smtClean="0"/>
              <a:t>Thumb Up: I’m 100% behind you</a:t>
            </a:r>
          </a:p>
          <a:p>
            <a:r>
              <a:rPr lang="en" baseline="0" noProof="0" dirty="0" smtClean="0"/>
              <a:t>Thumb side ways: I’m not sure but I accept to follow you anyway and make my best to suceed with you</a:t>
            </a:r>
          </a:p>
          <a:p>
            <a:r>
              <a:rPr lang="en" baseline="0" noProof="0" dirty="0" smtClean="0"/>
              <a:t>Thumb down: I disagree AND I have a counter proposal that can open a discussion until everybody is thumb Up or Sideways</a:t>
            </a:r>
            <a:endParaRPr lang="en" noProof="0" dirty="0" smtClean="0"/>
          </a:p>
          <a:p>
            <a:endParaRPr lang="e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AAED0-A18A-4D4D-B838-3EA9EA2C168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156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AAED0-A18A-4D4D-B838-3EA9EA2C168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555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245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8F1B69E8-23E9-4C1F-AA2B-3C5BA6EDBEAE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F1B69E8-23E9-4C1F-AA2B-3C5BA6EDBEAE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F1B69E8-23E9-4C1F-AA2B-3C5BA6EDBEAE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F1B69E8-23E9-4C1F-AA2B-3C5BA6EDBEAE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8F1B69E8-23E9-4C1F-AA2B-3C5BA6EDBEAE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docs.google.com/folder/d/0B9vNcLUNg1dpaDBWZF9JVkhudWM/edit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331603" y="4624670"/>
            <a:ext cx="7355855" cy="933450"/>
          </a:xfrm>
        </p:spPr>
        <p:txBody>
          <a:bodyPr>
            <a:normAutofit/>
          </a:bodyPr>
          <a:lstStyle/>
          <a:p>
            <a:r>
              <a:rPr lang="fr-FR" sz="4800" dirty="0" err="1" smtClean="0"/>
              <a:t>Personal</a:t>
            </a:r>
            <a:r>
              <a:rPr lang="fr-FR" sz="4800" dirty="0" smtClean="0"/>
              <a:t> </a:t>
            </a:r>
            <a:r>
              <a:rPr lang="fr-FR" sz="4800" dirty="0" err="1" smtClean="0"/>
              <a:t>Agility</a:t>
            </a:r>
            <a:endParaRPr lang="fr-FR" sz="48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3850072" y="5986375"/>
            <a:ext cx="5146843" cy="74855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ndale Mono"/>
                <a:cs typeface="Andale Mono"/>
              </a:rPr>
              <a:t>The human dynamics of high performance teams</a:t>
            </a:r>
            <a:endParaRPr lang="en" sz="2400" dirty="0">
              <a:latin typeface="Andale Mono"/>
              <a:cs typeface="Andale Mono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43663" y="1225919"/>
            <a:ext cx="36665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ndale Mono"/>
                <a:cs typeface="Andale Mono"/>
              </a:rPr>
              <a:t>SDC 2013</a:t>
            </a:r>
          </a:p>
          <a:p>
            <a:endParaRPr lang="en-US" sz="2800" dirty="0" smtClean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ndale Mono"/>
                <a:cs typeface="Andale Mono"/>
              </a:rPr>
              <a:t>March 2013</a:t>
            </a:r>
            <a:endParaRPr lang="en" sz="2800" dirty="0">
              <a:solidFill>
                <a:schemeClr val="bg1"/>
              </a:solidFill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407490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Invisible impediments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Ownership</a:t>
            </a:r>
          </a:p>
          <a:p>
            <a:r>
              <a:rPr lang="en-US" dirty="0" smtClean="0"/>
              <a:t>Way of being</a:t>
            </a:r>
          </a:p>
          <a:p>
            <a:r>
              <a:rPr lang="en-US" dirty="0" smtClean="0"/>
              <a:t>Trust – 2 types</a:t>
            </a:r>
          </a:p>
          <a:p>
            <a:r>
              <a:rPr lang="en-US" dirty="0" smtClean="0"/>
              <a:t>Confronting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07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7" y="4572000"/>
            <a:ext cx="8257309" cy="1600200"/>
          </a:xfrm>
        </p:spPr>
        <p:txBody>
          <a:bodyPr>
            <a:noAutofit/>
          </a:bodyPr>
          <a:lstStyle/>
          <a:p>
            <a:r>
              <a:rPr lang="en-US" sz="4400" dirty="0" smtClean="0"/>
              <a:t>Exercise: </a:t>
            </a:r>
            <a:br>
              <a:rPr lang="en-US" sz="4400" dirty="0" smtClean="0"/>
            </a:br>
            <a:r>
              <a:rPr lang="en-US" sz="4400" dirty="0" smtClean="0"/>
              <a:t>Remember Individual Frustrations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372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/>
          <p:cNvSpPr>
            <a:spLocks noGrp="1"/>
          </p:cNvSpPr>
          <p:nvPr>
            <p:ph type="body" sz="half" idx="2"/>
          </p:nvPr>
        </p:nvSpPr>
        <p:spPr>
          <a:xfrm>
            <a:off x="713232" y="5105400"/>
            <a:ext cx="7717536" cy="1089754"/>
          </a:xfrm>
        </p:spPr>
        <p:txBody>
          <a:bodyPr anchor="b">
            <a:normAutofit/>
          </a:bodyPr>
          <a:lstStyle/>
          <a:p>
            <a:pPr algn="r"/>
            <a:r>
              <a:rPr lang="fr-FR" sz="1600" dirty="0" smtClean="0">
                <a:latin typeface="American Typewriter"/>
                <a:cs typeface="American Typewriter"/>
              </a:rPr>
              <a:t>www.ChristopherAvery.com</a:t>
            </a:r>
            <a:endParaRPr lang="fr-FR" sz="1600" dirty="0">
              <a:latin typeface="American Typewriter"/>
              <a:cs typeface="American Typewriter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2788" y="5105403"/>
            <a:ext cx="7716838" cy="723620"/>
          </a:xfrm>
        </p:spPr>
        <p:txBody>
          <a:bodyPr lIns="0" rIns="0">
            <a:noAutofit/>
          </a:bodyPr>
          <a:lstStyle/>
          <a:p>
            <a:pPr algn="l"/>
            <a:r>
              <a:rPr lang="en" sz="4400" dirty="0" smtClean="0"/>
              <a:t>The Responsibility Process</a:t>
            </a:r>
            <a:endParaRPr lang="en" sz="4400" dirty="0"/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2494967" y="1543475"/>
            <a:ext cx="3951755" cy="575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8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Obligation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  <a:latin typeface="Andale Mono"/>
              <a:cs typeface="Andale Mono"/>
            </a:endParaRPr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2494967" y="2121881"/>
            <a:ext cx="3951755" cy="575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8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Shame</a:t>
            </a:r>
            <a:endParaRPr lang="en" sz="2800" dirty="0">
              <a:solidFill>
                <a:schemeClr val="tx1">
                  <a:lumMod val="65000"/>
                  <a:lumOff val="35000"/>
                </a:schemeClr>
              </a:solidFill>
              <a:latin typeface="Andale Mono"/>
              <a:cs typeface="Andale Mono"/>
            </a:endParaRPr>
          </a:p>
        </p:txBody>
      </p:sp>
      <p:sp>
        <p:nvSpPr>
          <p:cNvPr id="10" name="Espace réservé du texte 2"/>
          <p:cNvSpPr txBox="1">
            <a:spLocks/>
          </p:cNvSpPr>
          <p:nvPr/>
        </p:nvSpPr>
        <p:spPr>
          <a:xfrm>
            <a:off x="2494967" y="2700287"/>
            <a:ext cx="3951755" cy="575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8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Justify</a:t>
            </a:r>
            <a:endParaRPr lang="en" sz="2800" dirty="0">
              <a:solidFill>
                <a:schemeClr val="tx1">
                  <a:lumMod val="65000"/>
                  <a:lumOff val="35000"/>
                </a:schemeClr>
              </a:solidFill>
              <a:latin typeface="Andale Mono"/>
              <a:cs typeface="Andale Mono"/>
            </a:endParaRP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2494967" y="3857094"/>
            <a:ext cx="3951755" cy="575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8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Denial</a:t>
            </a:r>
            <a:endParaRPr lang="en" sz="2800" dirty="0">
              <a:solidFill>
                <a:schemeClr val="tx1">
                  <a:lumMod val="65000"/>
                  <a:lumOff val="35000"/>
                </a:schemeClr>
              </a:solidFill>
              <a:latin typeface="Andale Mono"/>
              <a:cs typeface="Andale Mono"/>
            </a:endParaRPr>
          </a:p>
        </p:txBody>
      </p:sp>
      <p:sp>
        <p:nvSpPr>
          <p:cNvPr id="12" name="Espace réservé du texte 2"/>
          <p:cNvSpPr txBox="1">
            <a:spLocks/>
          </p:cNvSpPr>
          <p:nvPr/>
        </p:nvSpPr>
        <p:spPr>
          <a:xfrm>
            <a:off x="2494967" y="3278692"/>
            <a:ext cx="3951755" cy="575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8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Lay Blame</a:t>
            </a:r>
            <a:endParaRPr lang="en" sz="2800" dirty="0">
              <a:solidFill>
                <a:schemeClr val="tx1">
                  <a:lumMod val="65000"/>
                  <a:lumOff val="35000"/>
                </a:schemeClr>
              </a:solidFill>
              <a:latin typeface="Andale Mono"/>
              <a:cs typeface="Andale Mono"/>
            </a:endParaRPr>
          </a:p>
        </p:txBody>
      </p:sp>
      <p:sp>
        <p:nvSpPr>
          <p:cNvPr id="13" name="Espace réservé du texte 2"/>
          <p:cNvSpPr txBox="1">
            <a:spLocks/>
          </p:cNvSpPr>
          <p:nvPr/>
        </p:nvSpPr>
        <p:spPr>
          <a:xfrm>
            <a:off x="3814504" y="1841255"/>
            <a:ext cx="3951755" cy="575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8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Quit</a:t>
            </a:r>
            <a:endParaRPr lang="en" sz="2800">
              <a:solidFill>
                <a:schemeClr val="tx1">
                  <a:lumMod val="65000"/>
                  <a:lumOff val="35000"/>
                </a:schemeClr>
              </a:solidFill>
              <a:latin typeface="Andale Mono"/>
              <a:cs typeface="Andale Mono"/>
            </a:endParaRPr>
          </a:p>
        </p:txBody>
      </p:sp>
      <p:sp>
        <p:nvSpPr>
          <p:cNvPr id="14" name="Espace réservé du texte 2"/>
          <p:cNvSpPr txBox="1">
            <a:spLocks/>
          </p:cNvSpPr>
          <p:nvPr/>
        </p:nvSpPr>
        <p:spPr>
          <a:xfrm>
            <a:off x="1175423" y="643000"/>
            <a:ext cx="6590828" cy="900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8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ndale Mono"/>
                <a:cs typeface="Andale Mono"/>
              </a:rPr>
              <a:t>Responsibility</a:t>
            </a:r>
            <a:endParaRPr lang="en" sz="3200" b="1" dirty="0">
              <a:solidFill>
                <a:schemeClr val="accent1">
                  <a:lumMod val="60000"/>
                  <a:lumOff val="40000"/>
                </a:schemeClr>
              </a:solidFill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7027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37" fill="hold">
                                          <p:stCondLst>
                                            <p:cond delay="13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7" decel="50000" autoRev="1" fill="hold">
                                          <p:stCondLst>
                                            <p:cond delay="13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" fill="hold">
                                          <p:stCondLst>
                                            <p:cond delay="2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42360" y="5274083"/>
            <a:ext cx="8831363" cy="898120"/>
          </a:xfrm>
        </p:spPr>
        <p:txBody>
          <a:bodyPr>
            <a:normAutofit/>
          </a:bodyPr>
          <a:lstStyle/>
          <a:p>
            <a:r>
              <a:rPr lang="en" sz="4400" dirty="0" smtClean="0"/>
              <a:t>From Dependency to Partnership</a:t>
            </a:r>
            <a:endParaRPr lang="en" sz="4400" dirty="0"/>
          </a:p>
        </p:txBody>
      </p:sp>
      <p:pic>
        <p:nvPicPr>
          <p:cNvPr id="10" name="Espace réservé du contenu 9" descr="Parnership (1)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" t="7444" r="6899" b="48151"/>
          <a:stretch/>
        </p:blipFill>
        <p:spPr>
          <a:xfrm>
            <a:off x="3623365" y="573736"/>
            <a:ext cx="4694179" cy="3273971"/>
          </a:xfrm>
        </p:spPr>
      </p:pic>
      <p:sp>
        <p:nvSpPr>
          <p:cNvPr id="12" name="ZoneTexte 11"/>
          <p:cNvSpPr txBox="1"/>
          <p:nvPr/>
        </p:nvSpPr>
        <p:spPr>
          <a:xfrm>
            <a:off x="762008" y="737255"/>
            <a:ext cx="31447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 smtClean="0">
                <a:latin typeface="Andale Mono"/>
                <a:cs typeface="Andale Mono"/>
              </a:rPr>
              <a:t>Team A (UI)</a:t>
            </a:r>
          </a:p>
          <a:p>
            <a:r>
              <a:rPr lang="en" dirty="0" smtClean="0">
                <a:latin typeface="Andale Mono"/>
                <a:cs typeface="Andale Mono"/>
              </a:rPr>
              <a:t>Team B (DB)</a:t>
            </a:r>
          </a:p>
          <a:p>
            <a:endParaRPr lang="en" dirty="0" smtClean="0">
              <a:latin typeface="Andale Mono"/>
              <a:cs typeface="Andale Mono"/>
            </a:endParaRPr>
          </a:p>
          <a:p>
            <a:r>
              <a:rPr lang="en" dirty="0" smtClean="0">
                <a:latin typeface="Andale Mono"/>
                <a:cs typeface="Andale Mono"/>
              </a:rPr>
              <a:t>Team B is late</a:t>
            </a:r>
          </a:p>
          <a:p>
            <a:endParaRPr lang="en" dirty="0" smtClean="0">
              <a:latin typeface="Andale Mono"/>
              <a:cs typeface="Andale Mono"/>
            </a:endParaRPr>
          </a:p>
          <a:p>
            <a:r>
              <a:rPr lang="en" dirty="0" smtClean="0">
                <a:latin typeface="Andale Mono"/>
                <a:cs typeface="Andale Mono"/>
              </a:rPr>
              <a:t>What will Team A  do if Team B prevent</a:t>
            </a:r>
            <a:r>
              <a:rPr lang="fr-FR" dirty="0" smtClean="0">
                <a:latin typeface="Andale Mono"/>
                <a:cs typeface="Andale Mono"/>
              </a:rPr>
              <a:t>s</a:t>
            </a:r>
            <a:r>
              <a:rPr lang="en" dirty="0" smtClean="0">
                <a:latin typeface="Andale Mono"/>
                <a:cs typeface="Andale Mono"/>
              </a:rPr>
              <a:t> them from delivering the product on time?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97374" y="4047524"/>
            <a:ext cx="8121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i="1" dirty="0" err="1">
                <a:latin typeface="Andale Mono"/>
                <a:cs typeface="Andale Mono"/>
              </a:rPr>
              <a:t>Blame</a:t>
            </a:r>
            <a:r>
              <a:rPr lang="fr-FR" sz="3600" dirty="0">
                <a:latin typeface="Andale Mono"/>
                <a:cs typeface="Andale Mono"/>
              </a:rPr>
              <a:t> </a:t>
            </a:r>
            <a:r>
              <a:rPr lang="fr-FR" sz="3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3600" dirty="0" smtClean="0">
                <a:latin typeface="Andale Mono"/>
                <a:cs typeface="Andale Mono"/>
              </a:rPr>
              <a:t> </a:t>
            </a:r>
            <a:r>
              <a:rPr lang="fr-FR" sz="3600" i="1" dirty="0" err="1">
                <a:latin typeface="Andale Mono"/>
                <a:cs typeface="Andale Mono"/>
              </a:rPr>
              <a:t>Justify</a:t>
            </a:r>
            <a:r>
              <a:rPr lang="fr-FR" sz="3600" dirty="0">
                <a:latin typeface="Andale Mono"/>
                <a:cs typeface="Andale Mono"/>
              </a:rPr>
              <a:t> </a:t>
            </a:r>
            <a:r>
              <a:rPr lang="fr-FR" sz="36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3600" dirty="0" smtClean="0">
                <a:latin typeface="Andale Mono"/>
                <a:cs typeface="Andale Mono"/>
              </a:rPr>
              <a:t> </a:t>
            </a:r>
            <a:r>
              <a:rPr lang="fr-FR" sz="3600" b="1" dirty="0" err="1" smtClean="0">
                <a:solidFill>
                  <a:srgbClr val="FF0000"/>
                </a:solidFill>
                <a:latin typeface="Andale Mono"/>
                <a:cs typeface="Andale Mono"/>
              </a:rPr>
              <a:t>Ownership</a:t>
            </a:r>
            <a:endParaRPr lang="en" sz="3600" b="1" dirty="0">
              <a:solidFill>
                <a:srgbClr val="FF0000"/>
              </a:solidFill>
              <a:latin typeface="Andale Mono"/>
              <a:cs typeface="Andale Mono"/>
            </a:endParaRPr>
          </a:p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00156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of Being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2" y="2260600"/>
            <a:ext cx="8686728" cy="638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6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of Being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796970"/>
              </p:ext>
            </p:extLst>
          </p:nvPr>
        </p:nvGraphicFramePr>
        <p:xfrm>
          <a:off x="838200" y="1600200"/>
          <a:ext cx="7086600" cy="4778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/>
                <a:gridCol w="3543300"/>
              </a:tblGrid>
              <a:tr h="522651">
                <a:tc>
                  <a:txBody>
                    <a:bodyPr/>
                    <a:lstStyle/>
                    <a:p>
                      <a:r>
                        <a:rPr lang="en-US" dirty="0" smtClean="0"/>
                        <a:t>Heart at Peace (Sincere, Respectful)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Heart at War (Insincere, Disrespectful)</a:t>
                      </a:r>
                      <a:endParaRPr lang="en-US" dirty="0"/>
                    </a:p>
                  </a:txBody>
                  <a:tcPr/>
                </a:tc>
              </a:tr>
              <a:tr h="522651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0" dirty="0" smtClean="0"/>
                        <a:t> see others as people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see others as objects</a:t>
                      </a:r>
                      <a:endParaRPr lang="en-US" dirty="0"/>
                    </a:p>
                  </a:txBody>
                  <a:tcPr/>
                </a:tc>
              </a:tr>
              <a:tr h="902110">
                <a:tc>
                  <a:txBody>
                    <a:bodyPr/>
                    <a:lstStyle/>
                    <a:p>
                      <a:r>
                        <a:rPr lang="en-US" dirty="0" smtClean="0"/>
                        <a:t>They appear just as real to</a:t>
                      </a:r>
                      <a:r>
                        <a:rPr lang="en-US" baseline="0" dirty="0" smtClean="0"/>
                        <a:t> me as myself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They appear less real to me than I do myself</a:t>
                      </a:r>
                      <a:endParaRPr lang="en-US" dirty="0"/>
                    </a:p>
                  </a:txBody>
                  <a:tcPr/>
                </a:tc>
              </a:tr>
              <a:tr h="1288728">
                <a:tc>
                  <a:txBody>
                    <a:bodyPr/>
                    <a:lstStyle/>
                    <a:p>
                      <a:r>
                        <a:rPr lang="en-US" dirty="0" smtClean="0"/>
                        <a:t>Their cares</a:t>
                      </a:r>
                      <a:r>
                        <a:rPr lang="en-US" baseline="0" dirty="0" smtClean="0"/>
                        <a:t> and concerns matter the same as my 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Their cares and concerns matter less to me than my own</a:t>
                      </a:r>
                      <a:endParaRPr lang="en-US" dirty="0"/>
                    </a:p>
                  </a:txBody>
                  <a:tcPr/>
                </a:tc>
              </a:tr>
              <a:tr h="902110">
                <a:tc>
                  <a:txBody>
                    <a:bodyPr/>
                    <a:lstStyle/>
                    <a:p>
                      <a:r>
                        <a:rPr lang="en-US" dirty="0" smtClean="0"/>
                        <a:t>I actively respond to their humanity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actively resist</a:t>
                      </a:r>
                      <a:r>
                        <a:rPr lang="en-US" baseline="0" dirty="0" smtClean="0"/>
                        <a:t> their humanity</a:t>
                      </a:r>
                      <a:endParaRPr lang="en-US" dirty="0"/>
                    </a:p>
                  </a:txBody>
                  <a:tcPr/>
                </a:tc>
              </a:tr>
              <a:tr h="5226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3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and Agreements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Trust that you will do/deliver on what you say.</a:t>
            </a:r>
          </a:p>
          <a:p>
            <a:pPr lvl="1"/>
            <a:r>
              <a:rPr lang="en-US" dirty="0" smtClean="0"/>
              <a:t>Agreements are key.</a:t>
            </a:r>
          </a:p>
          <a:p>
            <a:pPr lvl="1"/>
            <a:r>
              <a:rPr lang="en-US" dirty="0" smtClean="0"/>
              <a:t>Handle you agreements miss.</a:t>
            </a:r>
          </a:p>
          <a:p>
            <a:pPr lvl="1"/>
            <a:r>
              <a:rPr lang="en-US" dirty="0" smtClean="0"/>
              <a:t>Confront others’ missed agreements</a:t>
            </a:r>
          </a:p>
          <a:p>
            <a:r>
              <a:rPr lang="en-US" dirty="0" smtClean="0"/>
              <a:t>Vulnerability based trust (safety)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9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Agile methods expose problems quickly.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Confronting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idx="13"/>
          </p:nvPr>
        </p:nvSpPr>
        <p:spPr/>
      </p:sp>
      <p:pic>
        <p:nvPicPr>
          <p:cNvPr id="1027" name="Picture 3" descr="090108brickwal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85">
            <a:off x="784603" y="1249908"/>
            <a:ext cx="3775955" cy="264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onfront RA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5595">
            <a:off x="4968896" y="1275714"/>
            <a:ext cx="2803922" cy="265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3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 rot="21256249">
            <a:off x="360438" y="1458697"/>
            <a:ext cx="2883514" cy="19735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US" sz="2400" dirty="0" smtClean="0">
                <a:latin typeface="Andale Mono"/>
                <a:cs typeface="Andale Mono"/>
              </a:rPr>
              <a:t>ownership</a:t>
            </a:r>
            <a:endParaRPr lang="en" sz="2400" dirty="0">
              <a:latin typeface="Andale Mono"/>
              <a:cs typeface="Andale Mono"/>
            </a:endParaRPr>
          </a:p>
        </p:txBody>
      </p:sp>
      <p:sp>
        <p:nvSpPr>
          <p:cNvPr id="9" name="Rectangle à coins arrondis 8"/>
          <p:cNvSpPr/>
          <p:nvPr/>
        </p:nvSpPr>
        <p:spPr>
          <a:xfrm rot="21293146">
            <a:off x="5953756" y="1283323"/>
            <a:ext cx="2883514" cy="19735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2400" dirty="0">
                <a:latin typeface="Andale Mono"/>
                <a:cs typeface="Andale Mono"/>
              </a:rPr>
              <a:t>s</a:t>
            </a:r>
            <a:r>
              <a:rPr lang="en" sz="2400" dirty="0" smtClean="0">
                <a:latin typeface="Andale Mono"/>
                <a:cs typeface="Andale Mono"/>
              </a:rPr>
              <a:t>elf organizing teams</a:t>
            </a:r>
            <a:endParaRPr lang="en" sz="2400" dirty="0">
              <a:latin typeface="Andale Mono"/>
              <a:cs typeface="Andale Mono"/>
            </a:endParaRPr>
          </a:p>
        </p:txBody>
      </p:sp>
      <p:sp>
        <p:nvSpPr>
          <p:cNvPr id="10" name="Rectangle à coins arrondis 9"/>
          <p:cNvSpPr/>
          <p:nvPr/>
        </p:nvSpPr>
        <p:spPr>
          <a:xfrm rot="643001">
            <a:off x="3109913" y="1346804"/>
            <a:ext cx="2883514" cy="19735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" sz="2400" dirty="0" smtClean="0">
                <a:latin typeface="Andale Mono"/>
                <a:cs typeface="Andale Mono"/>
              </a:rPr>
              <a:t>making and keeping agreements</a:t>
            </a:r>
            <a:endParaRPr lang="en" sz="2400" dirty="0">
              <a:latin typeface="Andale Mono"/>
              <a:cs typeface="Andale Mono"/>
            </a:endParaRPr>
          </a:p>
        </p:txBody>
      </p:sp>
      <p:sp>
        <p:nvSpPr>
          <p:cNvPr id="11" name="Rectangle à coins arrondis 10"/>
          <p:cNvSpPr/>
          <p:nvPr/>
        </p:nvSpPr>
        <p:spPr>
          <a:xfrm rot="41130">
            <a:off x="3171643" y="3649285"/>
            <a:ext cx="2883514" cy="19735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" sz="2400" smtClean="0">
                <a:solidFill>
                  <a:schemeClr val="bg1">
                    <a:lumMod val="95000"/>
                  </a:schemeClr>
                </a:solidFill>
                <a:latin typeface="Andale Mono"/>
                <a:cs typeface="Andale Mono"/>
              </a:rPr>
              <a:t>types of trust</a:t>
            </a:r>
            <a:endParaRPr lang="en" sz="2400">
              <a:solidFill>
                <a:schemeClr val="bg1">
                  <a:lumMod val="95000"/>
                </a:schemeClr>
              </a:solidFill>
              <a:latin typeface="Andale Mono"/>
              <a:cs typeface="Andale Mono"/>
            </a:endParaRPr>
          </a:p>
        </p:txBody>
      </p:sp>
      <p:sp>
        <p:nvSpPr>
          <p:cNvPr id="13" name="Rectangle à coins arrondis 12"/>
          <p:cNvSpPr/>
          <p:nvPr/>
        </p:nvSpPr>
        <p:spPr>
          <a:xfrm rot="241858">
            <a:off x="5916405" y="3845281"/>
            <a:ext cx="2883514" cy="1973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" sz="2400" smtClean="0">
                <a:latin typeface="Andale Mono"/>
                <a:cs typeface="Andale Mono"/>
              </a:rPr>
              <a:t>confront</a:t>
            </a:r>
            <a:endParaRPr lang="en" sz="2400">
              <a:latin typeface="Andale Mono"/>
              <a:cs typeface="Andale Mono"/>
            </a:endParaRPr>
          </a:p>
        </p:txBody>
      </p:sp>
      <p:sp>
        <p:nvSpPr>
          <p:cNvPr id="15" name="Rectangle à coins arrondis 14"/>
          <p:cNvSpPr/>
          <p:nvPr/>
        </p:nvSpPr>
        <p:spPr>
          <a:xfrm rot="643001">
            <a:off x="427478" y="3632329"/>
            <a:ext cx="2883514" cy="19735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" sz="2400" dirty="0" smtClean="0">
                <a:latin typeface="Andale Mono"/>
                <a:cs typeface="Andale Mono"/>
              </a:rPr>
              <a:t>building trust</a:t>
            </a:r>
            <a:endParaRPr lang="en" sz="2400" dirty="0"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186670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Putting all </a:t>
            </a:r>
            <a:r>
              <a:rPr lang="fr-FR" dirty="0" err="1" smtClean="0"/>
              <a:t>together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508" y="432611"/>
            <a:ext cx="4062400" cy="355169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926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  6" descr="Amr+edit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2" r="9370" b="12264"/>
          <a:stretch/>
        </p:blipFill>
        <p:spPr>
          <a:xfrm rot="153739">
            <a:off x="788940" y="589866"/>
            <a:ext cx="1314609" cy="1234229"/>
          </a:xfrm>
          <a:prstGeom prst="roundRect">
            <a:avLst>
              <a:gd name="adj" fmla="val 7476"/>
            </a:avLst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62000" y="2277246"/>
            <a:ext cx="7543800" cy="3767328"/>
          </a:xfrm>
        </p:spPr>
        <p:txBody>
          <a:bodyPr anchor="b">
            <a:normAutofit fontScale="77500" lnSpcReduction="20000"/>
          </a:bodyPr>
          <a:lstStyle/>
          <a:p>
            <a:pPr marL="0" lvl="0" indent="0">
              <a:buNone/>
            </a:pPr>
            <a:endParaRPr lang="en-US" sz="39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lvl="0" indent="0">
              <a:buNone/>
            </a:pPr>
            <a:r>
              <a:rPr lang="en" sz="3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Amr</a:t>
            </a:r>
          </a:p>
          <a:p>
            <a:pPr marL="0" lvl="0" indent="0">
              <a:buNone/>
            </a:pPr>
            <a:r>
              <a:rPr lang="en" sz="3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Elssamadisy</a:t>
            </a:r>
            <a:endParaRPr lang="en-US" sz="39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lvl="0" indent="0">
              <a:buNone/>
            </a:pPr>
            <a:r>
              <a:rPr lang="en-US" sz="3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ThoughtWorks</a:t>
            </a:r>
            <a:endParaRPr lang="en" sz="39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lvl="0" indent="0">
              <a:buNone/>
            </a:pPr>
            <a:endParaRPr lang="en" sz="2000" dirty="0" smtClean="0">
              <a:latin typeface="Andale Mono"/>
              <a:cs typeface="Andale Mono"/>
            </a:endParaRPr>
          </a:p>
          <a:p>
            <a:pPr marL="0" lvl="0" indent="0">
              <a:buNone/>
            </a:pPr>
            <a:r>
              <a:rPr lang="en" sz="2000" dirty="0" smtClean="0">
                <a:latin typeface="Andale Mono"/>
                <a:cs typeface="Andale Mono"/>
              </a:rPr>
              <a:t>Agile adoption experience with teams and organizations </a:t>
            </a:r>
            <a:r>
              <a:rPr lang="en-US" sz="2000" dirty="0" smtClean="0">
                <a:latin typeface="Andale Mono"/>
                <a:cs typeface="Andale Mono"/>
              </a:rPr>
              <a:t>from a 3-man team to a 1200-person department distributed </a:t>
            </a:r>
            <a:r>
              <a:rPr lang="en-US" sz="2000" smtClean="0">
                <a:latin typeface="Andale Mono"/>
                <a:cs typeface="Andale Mono"/>
              </a:rPr>
              <a:t>across 12 </a:t>
            </a:r>
            <a:r>
              <a:rPr lang="en-US" sz="2000" dirty="0" smtClean="0">
                <a:latin typeface="Andale Mono"/>
                <a:cs typeface="Andale Mono"/>
              </a:rPr>
              <a:t>time-zones.</a:t>
            </a:r>
            <a:endParaRPr lang="en" sz="2000" dirty="0">
              <a:latin typeface="Andale Mono"/>
              <a:cs typeface="Andale Mono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" name="Image 6" descr="image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5" t="8181" r="17396" b="27050"/>
          <a:stretch/>
        </p:blipFill>
        <p:spPr>
          <a:xfrm>
            <a:off x="2383022" y="776221"/>
            <a:ext cx="2036578" cy="27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0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Agility</a:t>
            </a:r>
            <a:endParaRPr lang="en-US" dirty="0"/>
          </a:p>
        </p:txBody>
      </p:sp>
      <p:pic>
        <p:nvPicPr>
          <p:cNvPr id="5" name="Picture Placeholder 4" descr="PersonalAgilityPyramid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" b="2172"/>
          <a:stretch>
            <a:fillRect/>
          </a:stretch>
        </p:blipFill>
        <p:spPr>
          <a:xfrm>
            <a:off x="277913" y="205716"/>
            <a:ext cx="6378389" cy="418795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44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</a:t>
            </a:r>
            <a:endParaRPr lang="en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" dirty="0"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213704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Further Reading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474207"/>
              </p:ext>
            </p:extLst>
          </p:nvPr>
        </p:nvGraphicFramePr>
        <p:xfrm>
          <a:off x="761998" y="668969"/>
          <a:ext cx="7570796" cy="44270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1502"/>
                <a:gridCol w="2533896"/>
                <a:gridCol w="1127920"/>
                <a:gridCol w="2657478"/>
              </a:tblGrid>
              <a:tr h="1475698">
                <a:tc>
                  <a:txBody>
                    <a:bodyPr/>
                    <a:lstStyle/>
                    <a:p>
                      <a:endParaRPr lang="en" sz="1800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dirty="0" smtClean="0">
                          <a:latin typeface="Andale Mono"/>
                          <a:cs typeface="Andale Mono"/>
                        </a:rPr>
                        <a:t>Several articles in this </a:t>
                      </a:r>
                      <a:r>
                        <a:rPr lang="en" sz="1800" u="sng" dirty="0" smtClean="0">
                          <a:solidFill>
                            <a:schemeClr val="hlink"/>
                          </a:solidFill>
                          <a:latin typeface="Andale Mono"/>
                          <a:cs typeface="Andale Mono"/>
                          <a:hlinkClick r:id="rId3"/>
                        </a:rPr>
                        <a:t>shared directory</a:t>
                      </a:r>
                      <a:r>
                        <a:rPr lang="en" sz="1800" dirty="0" smtClean="0">
                          <a:latin typeface="Andale Mono"/>
                          <a:cs typeface="Andale Mono"/>
                        </a:rPr>
                        <a:t>.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" sz="1800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dirty="0" smtClean="0">
                          <a:latin typeface="Andale Mono"/>
                          <a:cs typeface="Andale Mono"/>
                        </a:rPr>
                        <a:t>Agile Adoption Patterns</a:t>
                      </a:r>
                      <a:endParaRPr lang="fr-FR" sz="1800" dirty="0" smtClean="0">
                        <a:latin typeface="Andale Mono"/>
                        <a:cs typeface="Andale Mono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</a:t>
                      </a:r>
                      <a:r>
                        <a:rPr lang="fr-FR" sz="1800" dirty="0" smtClean="0">
                          <a:latin typeface="Andale Mono"/>
                          <a:cs typeface="Andale Mono"/>
                        </a:rPr>
                        <a:t> </a:t>
                      </a:r>
                      <a:r>
                        <a:rPr lang="en" sz="1800" dirty="0" smtClean="0">
                          <a:latin typeface="Andale Mono"/>
                          <a:cs typeface="Andale Mono"/>
                        </a:rPr>
                        <a:t>Elssamadisy.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1475698">
                <a:tc>
                  <a:txBody>
                    <a:bodyPr/>
                    <a:lstStyle/>
                    <a:p>
                      <a:endParaRPr lang="en" sz="180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dirty="0" smtClean="0">
                          <a:latin typeface="Andale Mono"/>
                          <a:cs typeface="Andale Mono"/>
                        </a:rPr>
                        <a:t>Teamwork is an Individual Skill</a:t>
                      </a:r>
                      <a:endParaRPr lang="fr-FR" sz="1800" dirty="0" smtClean="0">
                        <a:latin typeface="Andale Mono"/>
                        <a:cs typeface="Andale Mono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</a:t>
                      </a:r>
                      <a:r>
                        <a:rPr lang="fr-FR" sz="1800" dirty="0" smtClean="0">
                          <a:latin typeface="Andale Mono"/>
                          <a:cs typeface="Andale Mono"/>
                        </a:rPr>
                        <a:t> Avery</a:t>
                      </a:r>
                      <a:endParaRPr lang="en" sz="1800" dirty="0" smtClean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" sz="1800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dirty="0" smtClean="0">
                          <a:latin typeface="Andale Mono"/>
                          <a:cs typeface="Andale Mono"/>
                        </a:rPr>
                        <a:t>Anatomy of Peace</a:t>
                      </a:r>
                      <a:endParaRPr lang="fr-FR" sz="1800" dirty="0" smtClean="0">
                        <a:latin typeface="Andale Mono"/>
                        <a:cs typeface="Andale Mono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</a:t>
                      </a:r>
                      <a:r>
                        <a:rPr lang="fr-FR" sz="1800" dirty="0" smtClean="0">
                          <a:latin typeface="Andale Mono"/>
                          <a:cs typeface="Andale Mono"/>
                        </a:rPr>
                        <a:t> </a:t>
                      </a:r>
                      <a:r>
                        <a:rPr lang="en" sz="1800" spc="-100" dirty="0" smtClean="0">
                          <a:latin typeface="Andale Mono"/>
                          <a:cs typeface="Andale Mono"/>
                        </a:rPr>
                        <a:t>Arbinger Institu</a:t>
                      </a:r>
                      <a:r>
                        <a:rPr lang="fr-FR" sz="1800" spc="-100" dirty="0" smtClean="0">
                          <a:latin typeface="Andale Mono"/>
                          <a:cs typeface="Andale Mono"/>
                        </a:rPr>
                        <a:t>te</a:t>
                      </a:r>
                      <a:endParaRPr lang="en" sz="1800" spc="-100" dirty="0" smtClean="0">
                        <a:latin typeface="Andale Mono"/>
                        <a:cs typeface="Andale Mono"/>
                      </a:endParaRPr>
                    </a:p>
                    <a:p>
                      <a:endParaRPr lang="en" sz="1800" dirty="0"/>
                    </a:p>
                  </a:txBody>
                  <a:tcPr marR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1475698">
                <a:tc>
                  <a:txBody>
                    <a:bodyPr/>
                    <a:lstStyle/>
                    <a:p>
                      <a:endParaRPr lang="en" sz="180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dirty="0" smtClean="0">
                          <a:latin typeface="Andale Mono"/>
                          <a:cs typeface="Andale Mono"/>
                        </a:rPr>
                        <a:t>Crucial Conversations</a:t>
                      </a:r>
                      <a:endParaRPr lang="fr-FR" sz="1800" dirty="0" smtClean="0">
                        <a:latin typeface="Andale Mono"/>
                        <a:cs typeface="Andale Mono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</a:t>
                      </a:r>
                      <a:r>
                        <a:rPr lang="fr-FR" sz="1800" dirty="0" smtClean="0">
                          <a:latin typeface="Andale Mono"/>
                          <a:cs typeface="Andale Mono"/>
                        </a:rPr>
                        <a:t> </a:t>
                      </a:r>
                      <a:r>
                        <a:rPr lang="en" sz="1800" dirty="0" smtClean="0">
                          <a:latin typeface="Andale Mono"/>
                          <a:cs typeface="Andale Mono"/>
                        </a:rPr>
                        <a:t>Patterson.</a:t>
                      </a:r>
                    </a:p>
                    <a:p>
                      <a:endParaRPr lang="en" sz="1800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" sz="1800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sz="1800" dirty="0" smtClean="0">
                          <a:latin typeface="Andale Mono"/>
                          <a:cs typeface="Andale Mono"/>
                        </a:rPr>
                        <a:t>Five Dysfunctions of a Team</a:t>
                      </a:r>
                      <a:endParaRPr lang="fr-FR" sz="1800" dirty="0" smtClean="0">
                        <a:latin typeface="Andale Mono"/>
                        <a:cs typeface="Andale Mono"/>
                      </a:endParaRPr>
                    </a:p>
                    <a:p>
                      <a:r>
                        <a:rPr lang="fr-FR" sz="18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</a:t>
                      </a:r>
                      <a:r>
                        <a:rPr lang="fr-FR" sz="1800" dirty="0" smtClean="0">
                          <a:latin typeface="Andale Mono"/>
                          <a:cs typeface="Andale Mono"/>
                        </a:rPr>
                        <a:t> </a:t>
                      </a:r>
                      <a:r>
                        <a:rPr lang="en" sz="1800" dirty="0" smtClean="0">
                          <a:latin typeface="Andale Mono"/>
                          <a:cs typeface="Andale Mono"/>
                        </a:rPr>
                        <a:t>Lencioni</a:t>
                      </a:r>
                      <a:endParaRPr lang="en" sz="1800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908" y="1002052"/>
            <a:ext cx="1062858" cy="66615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/>
          <a:srcRect l="17402" r="15928"/>
          <a:stretch/>
        </p:blipFill>
        <p:spPr>
          <a:xfrm>
            <a:off x="1025302" y="2247728"/>
            <a:ext cx="837151" cy="1255673"/>
          </a:xfrm>
          <a:prstGeom prst="rect">
            <a:avLst/>
          </a:prstGeom>
        </p:spPr>
      </p:pic>
      <p:pic>
        <p:nvPicPr>
          <p:cNvPr id="7" name="Image 6" descr="image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5" t="8181" r="17396" b="27050"/>
          <a:stretch/>
        </p:blipFill>
        <p:spPr>
          <a:xfrm>
            <a:off x="4659833" y="776224"/>
            <a:ext cx="931509" cy="124047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6289" y="2247728"/>
            <a:ext cx="827916" cy="125567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575" y="3720319"/>
            <a:ext cx="839876" cy="125824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1491" y="3720316"/>
            <a:ext cx="822714" cy="124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552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Contact Information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idx="1"/>
          </p:nvPr>
        </p:nvSpPr>
        <p:spPr>
          <a:xfrm>
            <a:off x="762000" y="3931541"/>
            <a:ext cx="7543800" cy="49241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38100" lvl="0" indent="0" rtl="0">
              <a:buClr>
                <a:schemeClr val="dk2"/>
              </a:buClr>
              <a:buSzPct val="166666"/>
              <a:buNone/>
            </a:pPr>
            <a:r>
              <a:rPr lang="en-US" dirty="0" err="1" smtClean="0">
                <a:latin typeface="Andale Mono"/>
                <a:cs typeface="Andale Mono"/>
              </a:rPr>
              <a:t>amr.e@thoughtworks.com</a:t>
            </a:r>
            <a:endParaRPr lang="en" dirty="0"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14671322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98474" y="861567"/>
            <a:ext cx="7556313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dirty="0"/>
              <a:t>Our </a:t>
            </a:r>
            <a:r>
              <a:rPr lang="en" dirty="0" smtClean="0"/>
              <a:t>Task</a:t>
            </a:r>
            <a:endParaRPr lang="en" dirty="0"/>
          </a:p>
        </p:txBody>
      </p:sp>
      <p:sp>
        <p:nvSpPr>
          <p:cNvPr id="43" name="Shape 43"/>
          <p:cNvSpPr txBox="1">
            <a:spLocks noGrp="1"/>
          </p:cNvSpPr>
          <p:nvPr>
            <p:ph idx="1"/>
          </p:nvPr>
        </p:nvSpPr>
        <p:spPr>
          <a:xfrm>
            <a:off x="498482" y="1981200"/>
            <a:ext cx="7556313" cy="3364993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r>
              <a:rPr lang="en-US" dirty="0" smtClean="0">
                <a:latin typeface="Andale Mono"/>
                <a:cs typeface="Andale Mono"/>
              </a:rPr>
              <a:t>What is the biggest part of software development?</a:t>
            </a:r>
          </a:p>
          <a:p>
            <a:r>
              <a:rPr lang="en-US" dirty="0" smtClean="0">
                <a:latin typeface="Andale Mono"/>
                <a:cs typeface="Andale Mono"/>
              </a:rPr>
              <a:t>How do we work together in Agile teams?</a:t>
            </a:r>
          </a:p>
          <a:p>
            <a:r>
              <a:rPr lang="en-US" dirty="0" smtClean="0">
                <a:latin typeface="Andale Mono"/>
                <a:cs typeface="Andale Mono"/>
              </a:rPr>
              <a:t>What blocks us from writing great software together?</a:t>
            </a:r>
          </a:p>
          <a:p>
            <a:r>
              <a:rPr lang="en-US" dirty="0" smtClean="0">
                <a:latin typeface="Andale Mono"/>
                <a:cs typeface="Andale Mono"/>
              </a:rPr>
              <a:t>Putting it all together: Personal Agility</a:t>
            </a:r>
          </a:p>
          <a:p>
            <a:r>
              <a:rPr lang="en-US" dirty="0" smtClean="0">
                <a:latin typeface="Andale Mono"/>
                <a:cs typeface="Andale Mono"/>
              </a:rPr>
              <a:t>Further Reading.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3041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with Agile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are significant.</a:t>
            </a:r>
          </a:p>
          <a:p>
            <a:pPr lvl="1"/>
            <a:r>
              <a:rPr lang="en-US" dirty="0" smtClean="0"/>
              <a:t>Quality improved.</a:t>
            </a:r>
          </a:p>
          <a:p>
            <a:pPr lvl="1"/>
            <a:r>
              <a:rPr lang="en-US" dirty="0" smtClean="0"/>
              <a:t>Feedback cycle short and visible.</a:t>
            </a:r>
          </a:p>
          <a:p>
            <a:pPr lvl="1"/>
            <a:r>
              <a:rPr lang="en-US" dirty="0" smtClean="0"/>
              <a:t>Speed of development increases.</a:t>
            </a:r>
          </a:p>
          <a:p>
            <a:pPr lvl="1"/>
            <a:r>
              <a:rPr lang="en-US" dirty="0" smtClean="0"/>
              <a:t>Ability to respond to change is increased.</a:t>
            </a:r>
          </a:p>
          <a:p>
            <a:r>
              <a:rPr lang="en-US" dirty="0" smtClean="0"/>
              <a:t>Improvements are very significant.</a:t>
            </a:r>
          </a:p>
          <a:p>
            <a:pPr lvl="1"/>
            <a:r>
              <a:rPr lang="en-US" dirty="0"/>
              <a:t>If you need to measure, you are not getting the improvements that high performance teams deliver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Tom Demarco recanted “you can’t control what you can’t measure”.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8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Exercise: </a:t>
            </a:r>
            <a:br>
              <a:rPr lang="en-US" dirty="0" smtClean="0"/>
            </a:br>
            <a:r>
              <a:rPr lang="en-US" dirty="0" smtClean="0"/>
              <a:t>What if….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3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is the bottleneck</a:t>
            </a:r>
            <a:endParaRPr lang="en-US" dirty="0"/>
          </a:p>
        </p:txBody>
      </p:sp>
      <p:pic>
        <p:nvPicPr>
          <p:cNvPr id="5" name="Picture Placeholder 4" descr="LearningCycle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2" r="639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75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you break the learning cycle?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Cycle time?</a:t>
            </a:r>
          </a:p>
          <a:p>
            <a:r>
              <a:rPr lang="en-US" dirty="0" smtClean="0"/>
              <a:t>Clear (testable) goal?</a:t>
            </a:r>
          </a:p>
          <a:p>
            <a:r>
              <a:rPr lang="en-US" dirty="0" smtClean="0"/>
              <a:t>Taking time to learn?</a:t>
            </a:r>
          </a:p>
          <a:p>
            <a:r>
              <a:rPr lang="en-US" dirty="0" smtClean="0"/>
              <a:t>What else?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79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vertical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 err="1">
                <a:solidFill>
                  <a:schemeClr val="accent1"/>
                </a:solidFill>
                <a:latin typeface="Andale Mono"/>
                <a:cs typeface="Andale Mono"/>
              </a:rPr>
              <a:t>Individuals</a:t>
            </a:r>
            <a:r>
              <a:rPr lang="fr-FR" sz="3200" dirty="0">
                <a:solidFill>
                  <a:schemeClr val="accent1"/>
                </a:solidFill>
                <a:latin typeface="Andale Mono"/>
                <a:cs typeface="Andale Mono"/>
              </a:rPr>
              <a:t> and interactions</a:t>
            </a:r>
            <a:r>
              <a:rPr lang="fr-FR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ndale Mono"/>
                <a:cs typeface="Andale Mono"/>
              </a:rPr>
              <a:t> </a:t>
            </a:r>
          </a:p>
          <a:p>
            <a:pPr marL="0" indent="0" algn="r">
              <a:buNone/>
            </a:pPr>
            <a:r>
              <a:rPr lang="fr-FR" dirty="0" smtClean="0">
                <a:solidFill>
                  <a:schemeClr val="accent5"/>
                </a:solidFill>
                <a:latin typeface="Andale Mono"/>
                <a:cs typeface="Andale Mono"/>
              </a:rPr>
              <a:t>over </a:t>
            </a:r>
            <a:r>
              <a:rPr lang="fr-FR" dirty="0" err="1">
                <a:solidFill>
                  <a:schemeClr val="accent5"/>
                </a:solidFill>
                <a:latin typeface="Andale Mono"/>
                <a:cs typeface="Andale Mono"/>
              </a:rPr>
              <a:t>processes</a:t>
            </a:r>
            <a:r>
              <a:rPr lang="fr-FR" dirty="0">
                <a:solidFill>
                  <a:schemeClr val="accent5"/>
                </a:solidFill>
                <a:latin typeface="Andale Mono"/>
                <a:cs typeface="Andale Mono"/>
              </a:rPr>
              <a:t> and </a:t>
            </a:r>
            <a:r>
              <a:rPr lang="fr-FR" dirty="0" err="1" smtClean="0">
                <a:solidFill>
                  <a:schemeClr val="accent5"/>
                </a:solidFill>
                <a:latin typeface="Andale Mono"/>
                <a:cs typeface="Andale Mono"/>
              </a:rPr>
              <a:t>tools</a:t>
            </a:r>
            <a:endParaRPr lang="fr-FR" dirty="0" smtClean="0">
              <a:solidFill>
                <a:schemeClr val="accent5"/>
              </a:solidFill>
              <a:latin typeface="Andale Mono"/>
              <a:cs typeface="Andale Mono"/>
            </a:endParaRPr>
          </a:p>
          <a:p>
            <a:pPr marL="0" indent="0" algn="r">
              <a:buNone/>
            </a:pPr>
            <a:endParaRPr lang="fr-FR" i="1" dirty="0">
              <a:cs typeface="American Typewriter"/>
            </a:endParaRPr>
          </a:p>
          <a:p>
            <a:pPr marL="0" indent="0" algn="r">
              <a:buNone/>
            </a:pPr>
            <a:r>
              <a:rPr lang="fr-FR" i="1" dirty="0" smtClean="0">
                <a:cs typeface="American Typewriter"/>
              </a:rPr>
              <a:t> Agile </a:t>
            </a:r>
            <a:r>
              <a:rPr lang="fr-FR" i="1" dirty="0" err="1" smtClean="0">
                <a:cs typeface="American Typewriter"/>
              </a:rPr>
              <a:t>Manifesto</a:t>
            </a:r>
            <a:endParaRPr lang="fr-FR" i="1" dirty="0">
              <a:cs typeface="American Typewriter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t="13043"/>
          <a:stretch/>
        </p:blipFill>
        <p:spPr>
          <a:xfrm>
            <a:off x="762008" y="3166424"/>
            <a:ext cx="4991359" cy="27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9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Building Blocks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</a:t>
            </a:r>
          </a:p>
          <a:p>
            <a:r>
              <a:rPr lang="en-US" dirty="0" smtClean="0"/>
              <a:t>Self-organizing team</a:t>
            </a:r>
          </a:p>
          <a:p>
            <a:r>
              <a:rPr lang="en-US" dirty="0" smtClean="0"/>
              <a:t>Co-operating groups of self organizing 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47792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4647</TotalTime>
  <Words>1057</Words>
  <Application>Microsoft Office PowerPoint</Application>
  <PresentationFormat>On-screen Show (4:3)</PresentationFormat>
  <Paragraphs>178</Paragraphs>
  <Slides>23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Advantage</vt:lpstr>
      <vt:lpstr>Personal Agility</vt:lpstr>
      <vt:lpstr>PowerPoint Presentation</vt:lpstr>
      <vt:lpstr>Our Task</vt:lpstr>
      <vt:lpstr>Success with Agile</vt:lpstr>
      <vt:lpstr>Exercise:  What if…. ?</vt:lpstr>
      <vt:lpstr>Learning is the bottleneck</vt:lpstr>
      <vt:lpstr>How can you break the learning cycle?</vt:lpstr>
      <vt:lpstr>PowerPoint Presentation</vt:lpstr>
      <vt:lpstr>Basic Building Blocks  </vt:lpstr>
      <vt:lpstr>Invisible impediments</vt:lpstr>
      <vt:lpstr>Exercise:  Remember Individual Frustrations</vt:lpstr>
      <vt:lpstr>The Responsibility Process</vt:lpstr>
      <vt:lpstr>From Dependency to Partnership</vt:lpstr>
      <vt:lpstr>Way of Being</vt:lpstr>
      <vt:lpstr>Way of Being</vt:lpstr>
      <vt:lpstr>Trust and Agreements</vt:lpstr>
      <vt:lpstr>Confronting</vt:lpstr>
      <vt:lpstr>PowerPoint Presentation</vt:lpstr>
      <vt:lpstr>Putting all together</vt:lpstr>
      <vt:lpstr>Personal Agility</vt:lpstr>
      <vt:lpstr>Questions</vt:lpstr>
      <vt:lpstr>Further Reading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Agility</dc:title>
  <dc:creator>Raphaël Bernard-Perrottey</dc:creator>
  <cp:lastModifiedBy>Diana</cp:lastModifiedBy>
  <cp:revision>138</cp:revision>
  <cp:lastPrinted>2012-10-08T05:18:01Z</cp:lastPrinted>
  <dcterms:created xsi:type="dcterms:W3CDTF">2012-10-01T22:01:29Z</dcterms:created>
  <dcterms:modified xsi:type="dcterms:W3CDTF">2013-06-11T17:52:14Z</dcterms:modified>
</cp:coreProperties>
</file>