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35" r:id="rId4"/>
    <p:sldId id="264" r:id="rId5"/>
    <p:sldId id="265" r:id="rId6"/>
    <p:sldId id="269" r:id="rId7"/>
    <p:sldId id="328" r:id="rId8"/>
    <p:sldId id="329" r:id="rId9"/>
    <p:sldId id="326" r:id="rId10"/>
    <p:sldId id="288" r:id="rId11"/>
    <p:sldId id="289" r:id="rId12"/>
    <p:sldId id="336" r:id="rId13"/>
    <p:sldId id="333" r:id="rId14"/>
    <p:sldId id="334" r:id="rId15"/>
    <p:sldId id="337" r:id="rId16"/>
    <p:sldId id="327" r:id="rId17"/>
    <p:sldId id="330" r:id="rId18"/>
    <p:sldId id="331" r:id="rId19"/>
    <p:sldId id="332" r:id="rId20"/>
    <p:sldId id="321" r:id="rId21"/>
    <p:sldId id="322" r:id="rId22"/>
    <p:sldId id="284" r:id="rId23"/>
  </p:sldIdLst>
  <p:sldSz cx="16256000" cy="9144000"/>
  <p:notesSz cx="6858000" cy="9144000"/>
  <p:defaultTextStyle>
    <a:lvl1pPr defTabSz="457200">
      <a:defRPr sz="3000">
        <a:latin typeface="Calibri"/>
        <a:ea typeface="Calibri"/>
        <a:cs typeface="Calibri"/>
        <a:sym typeface="Calibri"/>
      </a:defRPr>
    </a:lvl1pPr>
    <a:lvl2pPr indent="457200" defTabSz="457200">
      <a:defRPr sz="3000">
        <a:latin typeface="Calibri"/>
        <a:ea typeface="Calibri"/>
        <a:cs typeface="Calibri"/>
        <a:sym typeface="Calibri"/>
      </a:defRPr>
    </a:lvl2pPr>
    <a:lvl3pPr indent="914400" defTabSz="457200">
      <a:defRPr sz="3000">
        <a:latin typeface="Calibri"/>
        <a:ea typeface="Calibri"/>
        <a:cs typeface="Calibri"/>
        <a:sym typeface="Calibri"/>
      </a:defRPr>
    </a:lvl3pPr>
    <a:lvl4pPr indent="1371600" defTabSz="457200">
      <a:defRPr sz="3000">
        <a:latin typeface="Calibri"/>
        <a:ea typeface="Calibri"/>
        <a:cs typeface="Calibri"/>
        <a:sym typeface="Calibri"/>
      </a:defRPr>
    </a:lvl4pPr>
    <a:lvl5pPr indent="1828800" defTabSz="457200">
      <a:defRPr sz="3000">
        <a:latin typeface="Calibri"/>
        <a:ea typeface="Calibri"/>
        <a:cs typeface="Calibri"/>
        <a:sym typeface="Calibri"/>
      </a:defRPr>
    </a:lvl5pPr>
    <a:lvl6pPr indent="2286000" defTabSz="457200">
      <a:defRPr sz="3000">
        <a:latin typeface="Calibri"/>
        <a:ea typeface="Calibri"/>
        <a:cs typeface="Calibri"/>
        <a:sym typeface="Calibri"/>
      </a:defRPr>
    </a:lvl6pPr>
    <a:lvl7pPr indent="2743200" defTabSz="457200">
      <a:defRPr sz="3000">
        <a:latin typeface="Calibri"/>
        <a:ea typeface="Calibri"/>
        <a:cs typeface="Calibri"/>
        <a:sym typeface="Calibri"/>
      </a:defRPr>
    </a:lvl7pPr>
    <a:lvl8pPr indent="3200400" defTabSz="457200">
      <a:defRPr sz="3000">
        <a:latin typeface="Calibri"/>
        <a:ea typeface="Calibri"/>
        <a:cs typeface="Calibri"/>
        <a:sym typeface="Calibri"/>
      </a:defRPr>
    </a:lvl8pPr>
    <a:lvl9pPr indent="3657600" defTabSz="457200">
      <a:defRPr sz="3000"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CBCB"/>
          </a:solidFill>
        </a:fill>
      </a:tcStyle>
    </a:wholeTbl>
    <a:band2H>
      <a:tcTxStyle/>
      <a:tcStyle>
        <a:tcBdr/>
        <a:fill>
          <a:solidFill>
            <a:srgbClr val="FCE7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1C2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1C2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1C2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E4D0"/>
          </a:solidFill>
        </a:fill>
      </a:tcStyle>
    </a:wholeTbl>
    <a:band2H>
      <a:tcTxStyle/>
      <a:tcStyle>
        <a:tcBdr/>
        <a:fill>
          <a:solidFill>
            <a:srgbClr val="FFF2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B3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B3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B3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2EC"/>
          </a:solidFill>
        </a:fill>
      </a:tcStyle>
    </a:wholeTbl>
    <a:band2H>
      <a:tcTxStyle/>
      <a:tcStyle>
        <a:tcBdr/>
        <a:fill>
          <a:solidFill>
            <a:srgbClr val="EEEAF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364CC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364CC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364CC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D1C2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D1C2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5" autoAdjust="0"/>
    <p:restoredTop sz="96405" autoAdjust="0"/>
  </p:normalViewPr>
  <p:slideViewPr>
    <p:cSldViewPr snapToGrid="0" snapToObjects="1">
      <p:cViewPr varScale="1">
        <p:scale>
          <a:sx n="112" d="100"/>
          <a:sy n="112" d="100"/>
        </p:scale>
        <p:origin x="576" y="200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9336335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1pPr>
    <a:lvl2pPr indent="2286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2pPr>
    <a:lvl3pPr indent="4572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3pPr>
    <a:lvl4pPr indent="6858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4pPr>
    <a:lvl5pPr indent="9144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5pPr>
    <a:lvl6pPr indent="11430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6pPr>
    <a:lvl7pPr indent="13716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7pPr>
    <a:lvl8pPr indent="16002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8pPr>
    <a:lvl9pPr indent="1828800" defTabSz="457200">
      <a:lnSpc>
        <a:spcPct val="125000"/>
      </a:lnSpc>
      <a:defRPr sz="4000">
        <a:latin typeface="+mj-lt"/>
        <a:ea typeface="+mj-ea"/>
        <a:cs typeface="+mj-cs"/>
        <a:sym typeface="Avenir 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 dirty="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10442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150385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50676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6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105758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864875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kern="1200" dirty="0">
              <a:solidFill>
                <a:srgbClr val="000000"/>
              </a:solidFill>
              <a:effectLst/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5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91748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31253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2800"/>
              <a:t>Direct API for Fork/Join</a:t>
            </a:r>
          </a:p>
        </p:txBody>
      </p:sp>
    </p:spTree>
    <p:extLst>
      <p:ext uri="{BB962C8B-B14F-4D97-AF65-F5344CB8AC3E}">
        <p14:creationId xmlns:p14="http://schemas.microsoft.com/office/powerpoint/2010/main" val="150288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Grey_Grid_trans.png"/>
          <p:cNvPicPr/>
          <p:nvPr/>
        </p:nvPicPr>
        <p:blipFill>
          <a:blip r:embed="rId2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02291" y="4115600"/>
            <a:ext cx="5185963" cy="5026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8091" y="8765541"/>
            <a:ext cx="975448" cy="24547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2538684" y="3455659"/>
            <a:ext cx="9137228" cy="121120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2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  <a:effectLst/>
              </a:defRPr>
            </a:pPr>
            <a:r>
              <a:rPr sz="6200" b="1" cap="all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2538684" y="4916286"/>
            <a:ext cx="9137228" cy="26365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4000"/>
            </a:lvl1pPr>
            <a:lvl2pPr marL="0" indent="457200">
              <a:buClrTx/>
              <a:buSzTx/>
              <a:buFontTx/>
              <a:buNone/>
              <a:defRPr sz="4000"/>
            </a:lvl2pPr>
            <a:lvl3pPr marL="0" indent="914400">
              <a:buClrTx/>
              <a:buSzTx/>
              <a:buFontTx/>
              <a:buNone/>
              <a:defRPr sz="4000"/>
            </a:lvl3pPr>
            <a:lvl4pPr marL="0" indent="1371600">
              <a:buClrTx/>
              <a:buSzTx/>
              <a:buFontTx/>
              <a:buNone/>
              <a:defRPr sz="4000"/>
            </a:lvl4pPr>
            <a:lvl5pPr marL="0" indent="1828800">
              <a:buClrTx/>
              <a:buSzTx/>
              <a:buFontTx/>
              <a:buNone/>
              <a:defRPr sz="4000"/>
            </a:lvl5pPr>
          </a:lstStyle>
          <a:p>
            <a:pPr lvl="0">
              <a:defRPr sz="1800"/>
            </a:pPr>
            <a:r>
              <a:rPr sz="4000"/>
              <a:t>Body Level One</a:t>
            </a:r>
          </a:p>
          <a:p>
            <a:pPr lvl="1">
              <a:defRPr sz="1800"/>
            </a:pPr>
            <a:r>
              <a:rPr sz="4000"/>
              <a:t>Body Level Two</a:t>
            </a:r>
          </a:p>
          <a:p>
            <a:pPr lvl="2">
              <a:defRPr sz="1800"/>
            </a:pPr>
            <a:r>
              <a:rPr sz="4000"/>
              <a:t>Body Level Three</a:t>
            </a:r>
          </a:p>
          <a:p>
            <a:pPr lvl="3">
              <a:defRPr sz="1800"/>
            </a:pPr>
            <a:r>
              <a:rPr sz="4000"/>
              <a:t>Body Level Four</a:t>
            </a:r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  <p:pic>
        <p:nvPicPr>
          <p:cNvPr id="12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0707" y="330003"/>
            <a:ext cx="3886539" cy="97807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/>
          <p:nvPr/>
        </p:nvSpPr>
        <p:spPr>
          <a:xfrm>
            <a:off x="418905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646569"/>
                </a:solidFill>
              </a:rPr>
              <a:t>© </a:t>
            </a:r>
            <a:r>
              <a:rPr sz="1200" dirty="0" smtClean="0">
                <a:solidFill>
                  <a:srgbClr val="646569"/>
                </a:solidFill>
              </a:rPr>
              <a:t>201</a:t>
            </a:r>
            <a:r>
              <a:rPr lang="en-US" sz="1200" dirty="0" smtClean="0">
                <a:solidFill>
                  <a:srgbClr val="646569"/>
                </a:solidFill>
              </a:rPr>
              <a:t>5</a:t>
            </a:r>
            <a:r>
              <a:rPr sz="1200" dirty="0" smtClean="0">
                <a:solidFill>
                  <a:srgbClr val="646569"/>
                </a:solidFill>
              </a:rPr>
              <a:t> </a:t>
            </a:r>
            <a:r>
              <a:rPr sz="1200" dirty="0">
                <a:solidFill>
                  <a:srgbClr val="646569"/>
                </a:solidFill>
              </a:rPr>
              <a:t>GridGain Systems, Inc.</a:t>
            </a:r>
          </a:p>
        </p:txBody>
      </p:sp>
      <p:sp>
        <p:nvSpPr>
          <p:cNvPr id="14" name="Shape 6"/>
          <p:cNvSpPr/>
          <p:nvPr userDrawn="1"/>
        </p:nvSpPr>
        <p:spPr>
          <a:xfrm>
            <a:off x="6973542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200" i="1" dirty="0" smtClean="0">
                <a:solidFill>
                  <a:srgbClr val="646569"/>
                </a:solidFill>
              </a:rPr>
              <a:t>GridGain Company</a:t>
            </a:r>
            <a:r>
              <a:rPr lang="en-US" sz="1200" i="1" baseline="0" dirty="0" smtClean="0">
                <a:solidFill>
                  <a:srgbClr val="646569"/>
                </a:solidFill>
              </a:rPr>
              <a:t> Confidential</a:t>
            </a:r>
            <a:endParaRPr sz="1200" i="1" dirty="0">
              <a:solidFill>
                <a:srgbClr val="646569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l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2870199" y="390444"/>
            <a:ext cx="10515601" cy="1520427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2870199" y="1971674"/>
            <a:ext cx="5103224" cy="6109062"/>
          </a:xfrm>
          <a:prstGeom prst="rect">
            <a:avLst/>
          </a:prstGeom>
        </p:spPr>
        <p:txBody>
          <a:bodyPr/>
          <a:lstStyle>
            <a:lvl1pPr marL="308609" indent="-308609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1pPr>
            <a:lvl2pPr marL="542924" indent="-285749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2pPr>
            <a:lvl3pPr marL="788671" indent="-274321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3pPr>
            <a:lvl4pPr marL="1088049" indent="-316524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4pPr>
            <a:lvl5pPr marL="1345224" indent="-316524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2043922" y="1917699"/>
            <a:ext cx="5384801" cy="6376360"/>
          </a:xfrm>
          <a:prstGeom prst="rect">
            <a:avLst/>
          </a:prstGeom>
        </p:spPr>
        <p:txBody>
          <a:bodyPr/>
          <a:lstStyle>
            <a:lvl1pPr marL="571500" indent="-571500"/>
            <a:lvl2pPr marL="1028700" indent="-571500">
              <a:defRPr sz="3100"/>
            </a:lvl2pPr>
            <a:lvl3pPr marL="1422400" indent="-508000">
              <a:defRPr sz="2500"/>
            </a:lvl3pPr>
            <a:lvl4pPr marL="1943100" indent="-571500">
              <a:defRPr sz="2000"/>
            </a:lvl4pPr>
            <a:lvl5pPr marL="2400300" indent="-571500">
              <a:defRPr sz="1500"/>
            </a:lvl5pPr>
          </a:lstStyle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1500"/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2641599" y="391605"/>
            <a:ext cx="10972802" cy="150812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2043922" y="1917699"/>
            <a:ext cx="5384801" cy="63763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2641599" y="391605"/>
            <a:ext cx="10972802" cy="150812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2043922" y="1917699"/>
            <a:ext cx="5384801" cy="63763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2641599" y="391605"/>
            <a:ext cx="10972802" cy="150812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60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0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marL="571500" indent="-571500">
              <a:defRPr sz="4000"/>
            </a:lvl1pPr>
            <a:lvl2pPr marL="1028700" indent="-571500">
              <a:defRPr sz="4000"/>
            </a:lvl2pPr>
            <a:lvl3pPr marL="1422400" indent="-508000">
              <a:defRPr sz="4000"/>
            </a:lvl3pPr>
            <a:lvl4pPr marL="1943100" indent="-571500">
              <a:defRPr sz="4000"/>
            </a:lvl4pPr>
            <a:lvl5pPr marL="2400300" indent="-571500">
              <a:defRPr sz="4000"/>
            </a:lvl5pPr>
          </a:lstStyle>
          <a:p>
            <a:pPr lvl="0">
              <a:defRPr sz="1800"/>
            </a:pPr>
            <a:r>
              <a:rPr sz="4000"/>
              <a:t>Body Level One</a:t>
            </a:r>
          </a:p>
          <a:p>
            <a:pPr lvl="1">
              <a:defRPr sz="1800"/>
            </a:pPr>
            <a:r>
              <a:rPr sz="4000"/>
              <a:t>Body Level Two</a:t>
            </a:r>
          </a:p>
          <a:p>
            <a:pPr lvl="2">
              <a:defRPr sz="1800"/>
            </a:pPr>
            <a:r>
              <a:rPr sz="4000"/>
              <a:t>Body Level Three</a:t>
            </a:r>
          </a:p>
          <a:p>
            <a:pPr lvl="3">
              <a:defRPr sz="1800"/>
            </a:pPr>
            <a:r>
              <a:rPr sz="4000"/>
              <a:t>Body Level Four</a:t>
            </a:r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  <p:pic>
        <p:nvPicPr>
          <p:cNvPr id="76" name="image1.png" descr="Grey_Grid_trans.png"/>
          <p:cNvPicPr/>
          <p:nvPr/>
        </p:nvPicPr>
        <p:blipFill>
          <a:blip r:embed="rId2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02291" y="4115600"/>
            <a:ext cx="5185963" cy="5026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8091" y="8765541"/>
            <a:ext cx="975448" cy="245477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418905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646569"/>
                </a:solidFill>
              </a:rPr>
              <a:t>© </a:t>
            </a:r>
            <a:r>
              <a:rPr sz="1200" dirty="0" smtClean="0">
                <a:solidFill>
                  <a:srgbClr val="646569"/>
                </a:solidFill>
              </a:rPr>
              <a:t>201</a:t>
            </a:r>
            <a:r>
              <a:rPr lang="en-US" sz="1200" dirty="0" smtClean="0">
                <a:solidFill>
                  <a:srgbClr val="646569"/>
                </a:solidFill>
              </a:rPr>
              <a:t>5</a:t>
            </a:r>
            <a:r>
              <a:rPr sz="1200" dirty="0" smtClean="0">
                <a:solidFill>
                  <a:srgbClr val="646569"/>
                </a:solidFill>
              </a:rPr>
              <a:t> </a:t>
            </a:r>
            <a:r>
              <a:rPr sz="1200" dirty="0">
                <a:solidFill>
                  <a:srgbClr val="646569"/>
                </a:solidFill>
              </a:rPr>
              <a:t>GridGain Systems, Inc.</a:t>
            </a:r>
          </a:p>
        </p:txBody>
      </p:sp>
      <p:sp>
        <p:nvSpPr>
          <p:cNvPr id="7" name="Shape 6"/>
          <p:cNvSpPr/>
          <p:nvPr userDrawn="1"/>
        </p:nvSpPr>
        <p:spPr>
          <a:xfrm>
            <a:off x="6973542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200" i="1" dirty="0" smtClean="0">
                <a:solidFill>
                  <a:srgbClr val="646569"/>
                </a:solidFill>
              </a:rPr>
              <a:t>GridGain Company</a:t>
            </a:r>
            <a:r>
              <a:rPr lang="en-US" sz="1200" i="1" baseline="0" dirty="0" smtClean="0">
                <a:solidFill>
                  <a:srgbClr val="646569"/>
                </a:solidFill>
              </a:rPr>
              <a:t> Confidential</a:t>
            </a:r>
            <a:endParaRPr sz="1200" i="1" dirty="0">
              <a:solidFill>
                <a:srgbClr val="646569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l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2870199" y="390444"/>
            <a:ext cx="10515601" cy="1520427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0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2870199" y="1971674"/>
            <a:ext cx="5103224" cy="6109062"/>
          </a:xfrm>
          <a:prstGeom prst="rect">
            <a:avLst/>
          </a:prstGeom>
        </p:spPr>
        <p:txBody>
          <a:bodyPr/>
          <a:lstStyle>
            <a:lvl1pPr marL="308609" indent="-308609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1pPr>
            <a:lvl2pPr marL="542924" indent="-285749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2pPr>
            <a:lvl3pPr marL="788671" indent="-274321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3pPr>
            <a:lvl4pPr marL="1088049" indent="-316524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4pPr>
            <a:lvl5pPr marL="1345224" indent="-316524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2946399" y="5787328"/>
            <a:ext cx="10363201" cy="2451099"/>
          </a:xfrm>
          <a:prstGeom prst="rect">
            <a:avLst/>
          </a:prstGeom>
        </p:spPr>
        <p:txBody>
          <a:bodyPr anchor="t"/>
          <a:lstStyle>
            <a:lvl1pPr algn="l">
              <a:defRPr sz="6800" cap="all"/>
            </a:lvl1pPr>
          </a:lstStyle>
          <a:p>
            <a:pPr lvl="0">
              <a:defRPr sz="1800" b="0" cap="none">
                <a:solidFill>
                  <a:srgbClr val="000000"/>
                </a:solidFill>
                <a:effectLst/>
              </a:defRPr>
            </a:pPr>
            <a:r>
              <a:rPr sz="6800" b="1" cap="all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2946399" y="1437786"/>
            <a:ext cx="10363201" cy="32146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3200"/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3200"/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3200"/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3200"/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pic>
        <p:nvPicPr>
          <p:cNvPr id="20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707" y="330003"/>
            <a:ext cx="3886539" cy="978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2641600" y="1917699"/>
            <a:ext cx="5384800" cy="63763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2641599" y="391605"/>
            <a:ext cx="10972802" cy="150812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2626263" y="2379099"/>
            <a:ext cx="5386919" cy="73941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4000" b="1"/>
            </a:lvl1pPr>
            <a:lvl2pPr marL="0" indent="457200">
              <a:buClrTx/>
              <a:buSzTx/>
              <a:buFontTx/>
              <a:buNone/>
              <a:defRPr sz="4000" b="1"/>
            </a:lvl2pPr>
            <a:lvl3pPr marL="0" indent="914400">
              <a:buClrTx/>
              <a:buSzTx/>
              <a:buFontTx/>
              <a:buNone/>
              <a:defRPr sz="4000" b="1"/>
            </a:lvl3pPr>
            <a:lvl4pPr marL="0" indent="1371600">
              <a:buClrTx/>
              <a:buSzTx/>
              <a:buFontTx/>
              <a:buNone/>
              <a:defRPr sz="4000" b="1"/>
            </a:lvl4pPr>
            <a:lvl5pPr marL="0" indent="1828800">
              <a:buClrTx/>
              <a:buSzTx/>
              <a:buFontTx/>
              <a:buNone/>
              <a:defRPr sz="4000" b="1"/>
            </a:lvl5pPr>
          </a:lstStyle>
          <a:p>
            <a:pPr lvl="0">
              <a:defRPr sz="1800" b="0"/>
            </a:pPr>
            <a:r>
              <a:rPr sz="4000" b="1"/>
              <a:t>Body Level One</a:t>
            </a:r>
          </a:p>
          <a:p>
            <a:pPr lvl="1">
              <a:defRPr sz="1800" b="0"/>
            </a:pPr>
            <a:r>
              <a:rPr sz="4000" b="1"/>
              <a:t>Body Level Two</a:t>
            </a:r>
          </a:p>
          <a:p>
            <a:pPr lvl="2">
              <a:defRPr sz="1800" b="0"/>
            </a:pPr>
            <a:r>
              <a:rPr sz="4000" b="1"/>
              <a:t>Body Level Three</a:t>
            </a:r>
          </a:p>
          <a:p>
            <a:pPr lvl="3">
              <a:defRPr sz="1800" b="0"/>
            </a:pPr>
            <a:r>
              <a:rPr sz="4000" b="1"/>
              <a:t>Body Level Four</a:t>
            </a:r>
          </a:p>
          <a:p>
            <a:pPr lvl="4">
              <a:defRPr sz="1800" b="0"/>
            </a:pPr>
            <a:r>
              <a:rPr sz="4000" b="1"/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2641599" y="391605"/>
            <a:ext cx="10972802" cy="150812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641600" y="391543"/>
            <a:ext cx="4011085" cy="1435101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2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6798732" y="756609"/>
            <a:ext cx="6815668" cy="6584951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600"/>
              </a:spcBef>
              <a:defRPr sz="4800"/>
            </a:lvl1pPr>
            <a:lvl2pPr marL="1028700" indent="-571500">
              <a:spcBef>
                <a:spcPts val="600"/>
              </a:spcBef>
              <a:defRPr sz="4800"/>
            </a:lvl2pPr>
            <a:lvl3pPr marL="1463039" indent="-548639">
              <a:spcBef>
                <a:spcPts val="600"/>
              </a:spcBef>
              <a:defRPr sz="4800"/>
            </a:lvl3pPr>
            <a:lvl4pPr marL="1981200" indent="-609600">
              <a:spcBef>
                <a:spcPts val="600"/>
              </a:spcBef>
              <a:defRPr sz="4800"/>
            </a:lvl4pPr>
            <a:lvl5pPr marL="2438400" indent="-609600">
              <a:spcBef>
                <a:spcPts val="600"/>
              </a:spcBef>
              <a:defRPr sz="4800"/>
            </a:lvl5pPr>
          </a:lstStyle>
          <a:p>
            <a:pPr lvl="0">
              <a:defRPr sz="1800"/>
            </a:pPr>
            <a:r>
              <a:rPr sz="4800"/>
              <a:t>Body Level One</a:t>
            </a:r>
          </a:p>
          <a:p>
            <a:pPr lvl="1">
              <a:defRPr sz="1800"/>
            </a:pPr>
            <a:r>
              <a:rPr sz="4800"/>
              <a:t>Body Level Two</a:t>
            </a:r>
          </a:p>
          <a:p>
            <a:pPr lvl="2">
              <a:defRPr sz="1800"/>
            </a:pPr>
            <a:r>
              <a:rPr sz="4800"/>
              <a:t>Body Level Three</a:t>
            </a:r>
          </a:p>
          <a:p>
            <a:pPr lvl="3">
              <a:defRPr sz="1800"/>
            </a:pPr>
            <a:r>
              <a:rPr sz="4800"/>
              <a:t>Body Level Four</a:t>
            </a:r>
          </a:p>
          <a:p>
            <a:pPr lvl="4">
              <a:defRPr sz="1800"/>
            </a:pPr>
            <a:r>
              <a:rPr sz="4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421717" y="5943600"/>
            <a:ext cx="7315201" cy="566739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2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421717" y="6510337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2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2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2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2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2641599" y="387931"/>
            <a:ext cx="10972802" cy="1423457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2641599" y="2058479"/>
            <a:ext cx="10972802" cy="502704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0627983" y="1142999"/>
            <a:ext cx="3109104" cy="6400805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2641599" y="1417638"/>
            <a:ext cx="8026401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Layou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2870199" y="390443"/>
            <a:ext cx="10515601" cy="1520429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2870200" y="1971675"/>
            <a:ext cx="10515600" cy="5747829"/>
          </a:xfrm>
          <a:prstGeom prst="rect">
            <a:avLst/>
          </a:prstGeom>
        </p:spPr>
        <p:txBody>
          <a:bodyPr/>
          <a:lstStyle>
            <a:lvl1pPr marL="308609" indent="-308609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1pPr>
            <a:lvl2pPr marL="542924" indent="-285749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2pPr>
            <a:lvl3pPr marL="788671" indent="-274321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3pPr>
            <a:lvl4pPr marL="1088049" indent="-316524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4pPr>
            <a:lvl5pPr marL="1345224" indent="-316524" defTabSz="257175">
              <a:spcBef>
                <a:spcPts val="400"/>
              </a:spcBef>
              <a:buClrTx/>
              <a:defRPr sz="3200">
                <a:solidFill>
                  <a:srgbClr val="261C0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61C02"/>
                </a:solidFill>
              </a:rPr>
              <a:t>Body Level Five</a:t>
            </a:r>
          </a:p>
        </p:txBody>
      </p:sp>
      <p:pic>
        <p:nvPicPr>
          <p:cNvPr id="48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58091" y="8765541"/>
            <a:ext cx="975448" cy="245477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418905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646569"/>
                </a:solidFill>
              </a:rPr>
              <a:t>© </a:t>
            </a:r>
            <a:r>
              <a:rPr sz="1200" dirty="0" smtClean="0">
                <a:solidFill>
                  <a:srgbClr val="646569"/>
                </a:solidFill>
              </a:rPr>
              <a:t>201</a:t>
            </a:r>
            <a:r>
              <a:rPr lang="en-US" sz="1200" dirty="0" smtClean="0">
                <a:solidFill>
                  <a:srgbClr val="646569"/>
                </a:solidFill>
              </a:rPr>
              <a:t>5</a:t>
            </a:r>
            <a:r>
              <a:rPr sz="1200" dirty="0" smtClean="0">
                <a:solidFill>
                  <a:srgbClr val="646569"/>
                </a:solidFill>
              </a:rPr>
              <a:t> </a:t>
            </a:r>
            <a:r>
              <a:rPr sz="1200" dirty="0">
                <a:solidFill>
                  <a:srgbClr val="646569"/>
                </a:solidFill>
              </a:rPr>
              <a:t>GridGain Systems, Inc.</a:t>
            </a:r>
          </a:p>
        </p:txBody>
      </p:sp>
      <p:sp>
        <p:nvSpPr>
          <p:cNvPr id="6" name="Shape 6"/>
          <p:cNvSpPr/>
          <p:nvPr userDrawn="1"/>
        </p:nvSpPr>
        <p:spPr>
          <a:xfrm>
            <a:off x="6973542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200" i="1" dirty="0" smtClean="0">
                <a:solidFill>
                  <a:srgbClr val="646569"/>
                </a:solidFill>
              </a:rPr>
              <a:t>GridGain Company</a:t>
            </a:r>
            <a:r>
              <a:rPr lang="en-US" sz="1200" i="1" baseline="0" dirty="0" smtClean="0">
                <a:solidFill>
                  <a:srgbClr val="646569"/>
                </a:solidFill>
              </a:rPr>
              <a:t> Confidential</a:t>
            </a:r>
            <a:endParaRPr sz="1200" i="1" dirty="0">
              <a:solidFill>
                <a:srgbClr val="646569"/>
              </a:solidFill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641599" y="642778"/>
            <a:ext cx="10972802" cy="14234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641599" y="1921933"/>
            <a:ext cx="10972802" cy="62066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normAutofit/>
          </a:bodyPr>
          <a:lstStyle/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  <p:pic>
        <p:nvPicPr>
          <p:cNvPr id="4" name="image1.png" descr="Grey_Grid_trans.png"/>
          <p:cNvPicPr/>
          <p:nvPr/>
        </p:nvPicPr>
        <p:blipFill>
          <a:blip r:embed="rId17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02291" y="4115600"/>
            <a:ext cx="5185963" cy="5026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4858091" y="8765541"/>
            <a:ext cx="975448" cy="24547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/>
        </p:nvSpPr>
        <p:spPr>
          <a:xfrm>
            <a:off x="418905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 dirty="0">
                <a:solidFill>
                  <a:srgbClr val="646569"/>
                </a:solidFill>
              </a:rPr>
              <a:t>© </a:t>
            </a:r>
            <a:r>
              <a:rPr sz="1200" dirty="0" smtClean="0">
                <a:solidFill>
                  <a:srgbClr val="646569"/>
                </a:solidFill>
              </a:rPr>
              <a:t>201</a:t>
            </a:r>
            <a:r>
              <a:rPr lang="en-US" sz="1200" dirty="0" smtClean="0">
                <a:solidFill>
                  <a:srgbClr val="646569"/>
                </a:solidFill>
              </a:rPr>
              <a:t>5</a:t>
            </a:r>
            <a:r>
              <a:rPr sz="1200" dirty="0" smtClean="0">
                <a:solidFill>
                  <a:srgbClr val="646569"/>
                </a:solidFill>
              </a:rPr>
              <a:t> </a:t>
            </a:r>
            <a:r>
              <a:rPr sz="1200" dirty="0">
                <a:solidFill>
                  <a:srgbClr val="646569"/>
                </a:solidFill>
              </a:rPr>
              <a:t>GridGain Systems, Inc.</a:t>
            </a:r>
          </a:p>
        </p:txBody>
      </p:sp>
      <p:sp>
        <p:nvSpPr>
          <p:cNvPr id="7" name="Shape 6"/>
          <p:cNvSpPr/>
          <p:nvPr userDrawn="1"/>
        </p:nvSpPr>
        <p:spPr>
          <a:xfrm>
            <a:off x="6973542" y="8761583"/>
            <a:ext cx="2308916" cy="18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200">
                <a:solidFill>
                  <a:srgbClr val="646569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200" i="1" dirty="0" smtClean="0">
                <a:solidFill>
                  <a:srgbClr val="646569"/>
                </a:solidFill>
              </a:rPr>
              <a:t>GridGain Company</a:t>
            </a:r>
            <a:r>
              <a:rPr lang="en-US" sz="1200" i="1" baseline="0" dirty="0" smtClean="0">
                <a:solidFill>
                  <a:srgbClr val="646569"/>
                </a:solidFill>
              </a:rPr>
              <a:t> Confidential</a:t>
            </a:r>
            <a:endParaRPr sz="1200" i="1" dirty="0">
              <a:solidFill>
                <a:srgbClr val="64656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4" r:id="rId11"/>
    <p:sldLayoutId id="2147483665" r:id="rId12"/>
    <p:sldLayoutId id="2147483669" r:id="rId13"/>
    <p:sldLayoutId id="2147483670" r:id="rId14"/>
    <p:sldLayoutId id="2147483671" r:id="rId15"/>
  </p:sldLayoutIdLst>
  <p:transition spd="med"/>
  <p:txStyles>
    <p:titleStyle>
      <a:lvl1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1pPr>
      <a:lvl2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2pPr>
      <a:lvl3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3pPr>
      <a:lvl4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4pPr>
      <a:lvl5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5pPr>
      <a:lvl6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6pPr>
      <a:lvl7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7pPr>
      <a:lvl8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8pPr>
      <a:lvl9pPr algn="ctr" defTabSz="457200">
        <a:defRPr sz="5600" b="1">
          <a:solidFill>
            <a:srgbClr val="ED1C24"/>
          </a:solidFill>
          <a:effectLst>
            <a:outerShdw blurRad="12700" dist="12700" dir="3000000" rotWithShape="0">
              <a:srgbClr val="999999"/>
            </a:outerShdw>
          </a:effectLst>
          <a:latin typeface="Calibri"/>
          <a:ea typeface="Calibri"/>
          <a:cs typeface="Calibri"/>
          <a:sym typeface="Calibri"/>
        </a:defRPr>
      </a:lvl9pPr>
    </p:titleStyle>
    <p:bodyStyle>
      <a:lvl1pPr marL="542925" indent="-542925" defTabSz="457200">
        <a:spcBef>
          <a:spcPts val="500"/>
        </a:spcBef>
        <a:buClr>
          <a:srgbClr val="ED1C24"/>
        </a:buClr>
        <a:buSzPct val="1000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1pPr>
      <a:lvl2pPr marL="1000125" indent="-542925" defTabSz="457200">
        <a:spcBef>
          <a:spcPts val="500"/>
        </a:spcBef>
        <a:buClr>
          <a:srgbClr val="ED1C24"/>
        </a:buClr>
        <a:buSzPct val="100000"/>
        <a:buFont typeface="Arial"/>
        <a:buChar char="–"/>
        <a:defRPr sz="3800">
          <a:latin typeface="Calibri"/>
          <a:ea typeface="Calibri"/>
          <a:cs typeface="Calibri"/>
          <a:sym typeface="Calibri"/>
        </a:defRPr>
      </a:lvl2pPr>
      <a:lvl3pPr marL="1397000" indent="-482600" defTabSz="457200">
        <a:spcBef>
          <a:spcPts val="500"/>
        </a:spcBef>
        <a:buClr>
          <a:srgbClr val="ED1C24"/>
        </a:buClr>
        <a:buSzPct val="1000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3pPr>
      <a:lvl4pPr marL="1914525" indent="-542925" defTabSz="457200">
        <a:spcBef>
          <a:spcPts val="500"/>
        </a:spcBef>
        <a:buClr>
          <a:srgbClr val="ED1C24"/>
        </a:buClr>
        <a:buSzPct val="100000"/>
        <a:buFont typeface="Arial"/>
        <a:buChar char="–"/>
        <a:defRPr sz="3800">
          <a:latin typeface="Calibri"/>
          <a:ea typeface="Calibri"/>
          <a:cs typeface="Calibri"/>
          <a:sym typeface="Calibri"/>
        </a:defRPr>
      </a:lvl4pPr>
      <a:lvl5pPr marL="2371725" indent="-542925" defTabSz="457200">
        <a:spcBef>
          <a:spcPts val="500"/>
        </a:spcBef>
        <a:buClr>
          <a:srgbClr val="ED1C24"/>
        </a:buClr>
        <a:buSzPct val="100000"/>
        <a:buFont typeface="Arial"/>
        <a:buChar char="»"/>
        <a:defRPr sz="3800">
          <a:latin typeface="Calibri"/>
          <a:ea typeface="Calibri"/>
          <a:cs typeface="Calibri"/>
          <a:sym typeface="Calibri"/>
        </a:defRPr>
      </a:lvl5pPr>
      <a:lvl6pPr marL="2720339" indent="-434339" defTabSz="457200">
        <a:spcBef>
          <a:spcPts val="500"/>
        </a:spcBef>
        <a:buClr>
          <a:srgbClr val="ED1C24"/>
        </a:buClr>
        <a:buSzPct val="1000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6pPr>
      <a:lvl7pPr marL="3177539" indent="-434339" defTabSz="457200">
        <a:spcBef>
          <a:spcPts val="500"/>
        </a:spcBef>
        <a:buClr>
          <a:srgbClr val="ED1C24"/>
        </a:buClr>
        <a:buSzPct val="1000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7pPr>
      <a:lvl8pPr marL="3634740" indent="-434340" defTabSz="457200">
        <a:spcBef>
          <a:spcPts val="500"/>
        </a:spcBef>
        <a:buClr>
          <a:srgbClr val="ED1C24"/>
        </a:buClr>
        <a:buSzPct val="1000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8pPr>
      <a:lvl9pPr marL="4091940" indent="-434340" defTabSz="457200">
        <a:spcBef>
          <a:spcPts val="500"/>
        </a:spcBef>
        <a:buClr>
          <a:srgbClr val="ED1C24"/>
        </a:buClr>
        <a:buSzPct val="100000"/>
        <a:buFont typeface="Arial"/>
        <a:buChar char="•"/>
        <a:defRPr sz="38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2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hyperlink" Target="http://www.dbta.com/Images/Default.aspx?ImageID=18623" TargetMode="External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ridgain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ridgain.com" TargetMode="Externa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gnite.apache.org/community/contribute.html#contribute" TargetMode="External"/><Relationship Id="rId4" Type="http://schemas.openxmlformats.org/officeDocument/2006/relationships/hyperlink" Target="https://cwiki.apache.org/confluence/display/IGNITE/How+to+Contribute" TargetMode="External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1171515" y="2995628"/>
            <a:ext cx="7702662" cy="18466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0959" tIns="60959" rIns="60959" bIns="60959">
            <a:spAutoFit/>
          </a:bodyPr>
          <a:lstStyle/>
          <a:p>
            <a:pPr lvl="0">
              <a:defRPr sz="1800"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Ignite in Sberbank:</a:t>
            </a: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defRPr sz="1800"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In-Memory Data Fabric for</a:t>
            </a:r>
          </a:p>
          <a:p>
            <a:pPr lvl="0">
              <a:defRPr sz="1800"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Services</a:t>
            </a:r>
            <a:endParaRPr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Shape 90"/>
          <p:cNvSpPr/>
          <p:nvPr/>
        </p:nvSpPr>
        <p:spPr>
          <a:xfrm>
            <a:off x="1124564" y="7743634"/>
            <a:ext cx="2782491" cy="5418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7733" tIns="67733" rIns="67733" bIns="67733" anchor="ctr">
            <a:spAutoFit/>
          </a:bodyPr>
          <a:lstStyle>
            <a:lvl1pPr>
              <a:defRPr sz="2600">
                <a:hlinkClick r:id="rId2"/>
              </a:defRPr>
            </a:lvl1pPr>
          </a:lstStyle>
          <a:p>
            <a:pPr lvl="0">
              <a:defRPr sz="1800"/>
            </a:pPr>
            <a:r>
              <a:rPr sz="2600">
                <a:hlinkClick r:id="rId2"/>
              </a:rPr>
              <a:t>www.gridgain.com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4765615" y="7718234"/>
            <a:ext cx="4858069" cy="592667"/>
            <a:chOff x="0" y="0"/>
            <a:chExt cx="2523066" cy="592666"/>
          </a:xfrm>
        </p:grpSpPr>
        <p:pic>
          <p:nvPicPr>
            <p:cNvPr id="91" name="image4.png" descr="twitter64x64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2667" cy="592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" name="Shape 92"/>
            <p:cNvSpPr/>
            <p:nvPr/>
          </p:nvSpPr>
          <p:spPr>
            <a:xfrm>
              <a:off x="592666" y="5159"/>
              <a:ext cx="1930401" cy="5418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sz="2600" dirty="0"/>
                <a:t>#</a:t>
              </a:r>
              <a:r>
                <a:rPr sz="2600" dirty="0" smtClean="0"/>
                <a:t>gridgain</a:t>
              </a:r>
              <a:r>
                <a:rPr lang="en-US" sz="2600" dirty="0" smtClean="0"/>
                <a:t> or #dsetrakyan</a:t>
              </a:r>
              <a:endParaRPr sz="2600" dirty="0">
                <a:hlinkClick r:id="rId2"/>
              </a:endParaRPr>
            </a:p>
          </p:txBody>
        </p:sp>
      </p:grpSp>
      <p:sp>
        <p:nvSpPr>
          <p:cNvPr id="94" name="Shape 94"/>
          <p:cNvSpPr/>
          <p:nvPr/>
        </p:nvSpPr>
        <p:spPr>
          <a:xfrm>
            <a:off x="1171515" y="6225619"/>
            <a:ext cx="6555165" cy="1249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85000" lnSpcReduction="10000"/>
          </a:bodyPr>
          <a:lstStyle/>
          <a:p>
            <a:pPr lvl="0">
              <a:defRPr sz="1800"/>
            </a:pPr>
            <a:r>
              <a:rPr sz="3200" b="1" cap="all" dirty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Dmitriy Setrakyan</a:t>
            </a:r>
          </a:p>
          <a:p>
            <a:pPr lvl="0">
              <a:lnSpc>
                <a:spcPct val="80000"/>
              </a:lnSpc>
              <a:spcBef>
                <a:spcPts val="500"/>
              </a:spcBef>
              <a:defRPr sz="1800"/>
            </a:pPr>
            <a:r>
              <a:rPr lang="en-US" sz="3200" dirty="0" smtClean="0"/>
              <a:t>Committer &amp; PMC, Apache Ignite</a:t>
            </a:r>
          </a:p>
          <a:p>
            <a:pPr lvl="0">
              <a:lnSpc>
                <a:spcPct val="80000"/>
              </a:lnSpc>
              <a:spcBef>
                <a:spcPts val="500"/>
              </a:spcBef>
              <a:defRPr sz="1800"/>
            </a:pPr>
            <a:r>
              <a:rPr sz="3200" dirty="0" smtClean="0"/>
              <a:t>Founder </a:t>
            </a:r>
            <a:r>
              <a:rPr sz="3200" dirty="0"/>
              <a:t>and </a:t>
            </a:r>
            <a:r>
              <a:rPr lang="en-US" sz="3200" dirty="0" smtClean="0"/>
              <a:t>Chief Product Officer, GridGain</a:t>
            </a:r>
            <a:endParaRPr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7612" y="1656863"/>
            <a:ext cx="2757417" cy="1445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578" y="3877669"/>
            <a:ext cx="2399688" cy="2404458"/>
          </a:xfrm>
          <a:prstGeom prst="rect">
            <a:avLst/>
          </a:prstGeom>
        </p:spPr>
      </p:pic>
      <p:pic>
        <p:nvPicPr>
          <p:cNvPr id="16" name="Picture 2" descr="C:\Users\Abe\AppData\Local\Microsoft\Windows\INetCache\Content.Outlook\FMUE540L\AO OnCloud15 TOP1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8578" y="1198585"/>
            <a:ext cx="2399689" cy="23996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009" y="3882511"/>
            <a:ext cx="2399689" cy="2399689"/>
          </a:xfrm>
          <a:prstGeom prst="rect">
            <a:avLst/>
          </a:prstGeom>
        </p:spPr>
      </p:pic>
      <p:pic>
        <p:nvPicPr>
          <p:cNvPr id="18" name="Picture 17" descr="http://www.dbta.com/Images/Default.aspx?ImageID=18623&amp;max=450&amp;maxWidth=240&amp;canvas=450x24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75185" y="6899648"/>
            <a:ext cx="2403855" cy="1282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SQL Cross-Cache GROUP BY Example</a:t>
            </a:r>
          </a:p>
        </p:txBody>
      </p:sp>
      <p:pic>
        <p:nvPicPr>
          <p:cNvPr id="234" name="Screen Shot 2015-06-18 at 2.31.28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950" y="2400250"/>
            <a:ext cx="12738100" cy="4800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2924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1574108" y="2412375"/>
            <a:ext cx="5861014" cy="53525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/>
            </a:pPr>
            <a:r>
              <a:rPr lang="en-US" sz="3400" dirty="0"/>
              <a:t>Collocate Compute &amp; Data</a:t>
            </a:r>
          </a:p>
          <a:p>
            <a:pPr lvl="0">
              <a:defRPr sz="1800"/>
            </a:pPr>
            <a:r>
              <a:rPr sz="3400" dirty="0" smtClean="0"/>
              <a:t>Direct </a:t>
            </a:r>
            <a:r>
              <a:rPr sz="3400" dirty="0"/>
              <a:t>API for </a:t>
            </a:r>
            <a:r>
              <a:rPr sz="3400" dirty="0" smtClean="0"/>
              <a:t>ForkJoi</a:t>
            </a:r>
            <a:r>
              <a:rPr lang="en-US" sz="3400" dirty="0" smtClean="0"/>
              <a:t>n</a:t>
            </a:r>
          </a:p>
          <a:p>
            <a:pPr lvl="0">
              <a:defRPr sz="1800"/>
            </a:pPr>
            <a:r>
              <a:rPr lang="en-US" sz="3400" dirty="0" smtClean="0"/>
              <a:t>Distributed Closures</a:t>
            </a:r>
          </a:p>
          <a:p>
            <a:pPr lvl="0">
              <a:defRPr sz="1800"/>
            </a:pPr>
            <a:r>
              <a:rPr lang="en-US" sz="3400" dirty="0" smtClean="0"/>
              <a:t>Execute Logic on the Cluster</a:t>
            </a:r>
          </a:p>
          <a:p>
            <a:pPr lvl="0">
              <a:defRPr sz="1800"/>
            </a:pPr>
            <a:r>
              <a:rPr sz="3400" dirty="0" smtClean="0"/>
              <a:t>Zero </a:t>
            </a:r>
            <a:r>
              <a:rPr sz="3400" dirty="0"/>
              <a:t>Deployment</a:t>
            </a:r>
          </a:p>
          <a:p>
            <a:pPr>
              <a:defRPr sz="1800"/>
            </a:pPr>
            <a:r>
              <a:rPr lang="en-US" sz="3400" dirty="0"/>
              <a:t>Custom Cluster Groups</a:t>
            </a:r>
          </a:p>
          <a:p>
            <a:pPr lvl="0">
              <a:defRPr sz="1800"/>
            </a:pPr>
            <a:r>
              <a:rPr sz="3400" dirty="0" smtClean="0"/>
              <a:t>Load </a:t>
            </a:r>
            <a:r>
              <a:rPr sz="3400" dirty="0"/>
              <a:t>Balancing</a:t>
            </a:r>
          </a:p>
          <a:p>
            <a:pPr lvl="0">
              <a:defRPr sz="1800"/>
            </a:pPr>
            <a:r>
              <a:rPr sz="3400" dirty="0"/>
              <a:t>Automatic </a:t>
            </a:r>
            <a:r>
              <a:rPr sz="3400" dirty="0" smtClean="0"/>
              <a:t>Failover</a:t>
            </a:r>
            <a:endParaRPr sz="3400" dirty="0"/>
          </a:p>
        </p:txBody>
      </p:sp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1578964" y="377318"/>
            <a:ext cx="13098073" cy="150812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Compute Grid</a:t>
            </a: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: Collocate Compute &amp; Data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pic>
        <p:nvPicPr>
          <p:cNvPr id="238" name="image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78525" y="3019825"/>
            <a:ext cx="5384801" cy="4172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033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1366500" y="3149284"/>
            <a:ext cx="13522999" cy="1061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6100" b="1">
                <a:solidFill>
                  <a:srgbClr val="ED1C2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100" b="1">
                <a:solidFill>
                  <a:srgbClr val="ED1C24"/>
                </a:solidFill>
              </a:rPr>
              <a:t>Apache Ignite for BI and Analytics</a:t>
            </a:r>
          </a:p>
        </p:txBody>
      </p:sp>
      <p:pic>
        <p:nvPicPr>
          <p:cNvPr id="2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5034" y="5340630"/>
            <a:ext cx="2265933" cy="53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2605" y="5211743"/>
            <a:ext cx="1191066" cy="794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5192" y="5149901"/>
            <a:ext cx="1728279" cy="917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02329" y="5386515"/>
            <a:ext cx="2552701" cy="444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031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943808" y="2367374"/>
            <a:ext cx="7978426" cy="4409252"/>
          </a:xfrm>
          <a:prstGeom prst="rect">
            <a:avLst/>
          </a:prstGeom>
        </p:spPr>
        <p:txBody>
          <a:bodyPr/>
          <a:lstStyle/>
          <a:p>
            <a:pPr marL="468630" lvl="0" indent="-468630" defTabSz="374904">
              <a:spcBef>
                <a:spcPts val="400"/>
              </a:spcBef>
              <a:defRPr sz="1800"/>
            </a:pPr>
            <a:r>
              <a:rPr sz="3116"/>
              <a:t>IgniteRDD Deployment Modes</a:t>
            </a:r>
          </a:p>
          <a:p>
            <a:pPr marL="949353" lvl="1" indent="-574449" defTabSz="374904">
              <a:spcBef>
                <a:spcPts val="400"/>
              </a:spcBef>
              <a:defRPr sz="1800"/>
            </a:pPr>
            <a:r>
              <a:rPr sz="3116"/>
              <a:t>Share RDD across tasks on the host</a:t>
            </a:r>
          </a:p>
          <a:p>
            <a:pPr marL="949353" lvl="1" indent="-574449" defTabSz="374904">
              <a:spcBef>
                <a:spcPts val="400"/>
              </a:spcBef>
              <a:defRPr sz="1800"/>
            </a:pPr>
            <a:r>
              <a:rPr sz="3116"/>
              <a:t>Share RDD across tasks in the application</a:t>
            </a:r>
          </a:p>
          <a:p>
            <a:pPr marL="949353" lvl="1" indent="-574449" defTabSz="374904">
              <a:spcBef>
                <a:spcPts val="400"/>
              </a:spcBef>
              <a:defRPr sz="1800"/>
            </a:pPr>
            <a:r>
              <a:rPr sz="3116"/>
              <a:t>Share RDD globally</a:t>
            </a:r>
          </a:p>
          <a:p>
            <a:pPr marL="949353" lvl="1" indent="-574449" defTabSz="374904">
              <a:spcBef>
                <a:spcPts val="400"/>
              </a:spcBef>
              <a:defRPr sz="1800"/>
            </a:pPr>
            <a:r>
              <a:rPr sz="3116"/>
              <a:t>Embedded vs External Deployments </a:t>
            </a:r>
          </a:p>
          <a:p>
            <a:pPr marL="468630" lvl="0" indent="-468630" defTabSz="374904">
              <a:spcBef>
                <a:spcPts val="400"/>
              </a:spcBef>
              <a:defRPr sz="1800"/>
            </a:pPr>
            <a:r>
              <a:rPr sz="3116"/>
              <a:t>Faster SQL</a:t>
            </a:r>
          </a:p>
          <a:p>
            <a:pPr marL="949353" lvl="1" indent="-574449" defTabSz="374904">
              <a:spcBef>
                <a:spcPts val="400"/>
              </a:spcBef>
              <a:defRPr sz="1800"/>
            </a:pPr>
            <a:r>
              <a:rPr sz="3116"/>
              <a:t>In-Memory Indexes</a:t>
            </a:r>
          </a:p>
          <a:p>
            <a:pPr marL="949353" lvl="1" indent="-574449" defTabSz="374904">
              <a:spcBef>
                <a:spcPts val="400"/>
              </a:spcBef>
              <a:defRPr sz="1800"/>
            </a:pPr>
            <a:r>
              <a:rPr sz="3116"/>
              <a:t>SQL on top of Shared RDD</a:t>
            </a:r>
          </a:p>
        </p:txBody>
      </p:sp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078408" cy="15081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Share RDDs Across Spark Jobs </a:t>
            </a:r>
          </a:p>
        </p:txBody>
      </p:sp>
      <p:pic>
        <p:nvPicPr>
          <p:cNvPr id="31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8260" y="1657350"/>
            <a:ext cx="7086601" cy="58293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4372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xfrm>
            <a:off x="1064142" y="2690985"/>
            <a:ext cx="7562727" cy="4151278"/>
          </a:xfrm>
          <a:prstGeom prst="rect">
            <a:avLst/>
          </a:prstGeom>
        </p:spPr>
        <p:txBody>
          <a:bodyPr/>
          <a:lstStyle/>
          <a:p>
            <a:pPr marL="480059" lvl="0" indent="-480059" defTabSz="384047">
              <a:spcBef>
                <a:spcPts val="400"/>
              </a:spcBef>
              <a:defRPr sz="1800"/>
            </a:pPr>
            <a:r>
              <a:rPr sz="3191"/>
              <a:t>Ignite In-Memory File System (IGFS)</a:t>
            </a:r>
          </a:p>
          <a:p>
            <a:pPr marL="972508" lvl="1" indent="-588460" defTabSz="384047">
              <a:spcBef>
                <a:spcPts val="400"/>
              </a:spcBef>
              <a:defRPr sz="1800"/>
            </a:pPr>
            <a:r>
              <a:rPr sz="3191"/>
              <a:t>Hadoop-compliant</a:t>
            </a:r>
          </a:p>
          <a:p>
            <a:pPr marL="972508" lvl="1" indent="-588460" defTabSz="384047">
              <a:spcBef>
                <a:spcPts val="400"/>
              </a:spcBef>
              <a:defRPr sz="1800"/>
            </a:pPr>
            <a:r>
              <a:rPr sz="3191"/>
              <a:t>Easy to Install</a:t>
            </a:r>
          </a:p>
          <a:p>
            <a:pPr marL="972508" lvl="1" indent="-588460" defTabSz="384047">
              <a:spcBef>
                <a:spcPts val="400"/>
              </a:spcBef>
              <a:defRPr sz="1800"/>
            </a:pPr>
            <a:r>
              <a:rPr sz="3191"/>
              <a:t>On-Heap and Off-Heap</a:t>
            </a:r>
          </a:p>
          <a:p>
            <a:pPr marL="972508" lvl="1" indent="-588460" defTabSz="384047">
              <a:spcBef>
                <a:spcPts val="400"/>
              </a:spcBef>
              <a:defRPr sz="1800"/>
            </a:pPr>
            <a:r>
              <a:rPr sz="3191"/>
              <a:t>Caching Layer for HDFS</a:t>
            </a:r>
          </a:p>
          <a:p>
            <a:pPr marL="972508" lvl="1" indent="-588460" defTabSz="384047">
              <a:spcBef>
                <a:spcPts val="400"/>
              </a:spcBef>
              <a:defRPr sz="1800"/>
            </a:pPr>
            <a:r>
              <a:rPr sz="3191"/>
              <a:t>Write-through and Read-through HDFS</a:t>
            </a:r>
          </a:p>
          <a:p>
            <a:pPr marL="972508" lvl="1" indent="-588460" defTabSz="384047">
              <a:spcBef>
                <a:spcPts val="400"/>
              </a:spcBef>
              <a:defRPr sz="1800"/>
            </a:pPr>
            <a:r>
              <a:rPr sz="3191"/>
              <a:t>Performance Boost</a:t>
            </a:r>
          </a:p>
        </p:txBody>
      </p:sp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078408" cy="15081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Ignite In-Memory File System</a:t>
            </a:r>
          </a:p>
        </p:txBody>
      </p:sp>
      <p:pic>
        <p:nvPicPr>
          <p:cNvPr id="33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7355" y="1578923"/>
            <a:ext cx="6807201" cy="6375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7506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1366500" y="3149284"/>
            <a:ext cx="13522999" cy="9387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6100" b="1">
                <a:solidFill>
                  <a:srgbClr val="ED1C2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6100" b="1" dirty="0" smtClean="0">
                <a:solidFill>
                  <a:srgbClr val="ED1C24"/>
                </a:solidFill>
              </a:rPr>
              <a:t>Sberbank Use Case</a:t>
            </a:r>
            <a:endParaRPr sz="6100" b="1" dirty="0">
              <a:solidFill>
                <a:srgbClr val="ED1C2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964" y="4193246"/>
            <a:ext cx="4336069" cy="8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22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659" y="642778"/>
            <a:ext cx="13594976" cy="1423457"/>
          </a:xfrm>
        </p:spPr>
        <p:txBody>
          <a:bodyPr/>
          <a:lstStyle/>
          <a:p>
            <a:pPr algn="l"/>
            <a:r>
              <a:rPr lang="en-US" dirty="0" smtClean="0"/>
              <a:t>Use Case: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76927" y="1480502"/>
            <a:ext cx="9727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Largest bank in Russia and Eastern Europe, and the third largest in Europe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336" y="912836"/>
            <a:ext cx="3235803" cy="645383"/>
          </a:xfrm>
          <a:prstGeom prst="rect">
            <a:avLst/>
          </a:prstGeom>
        </p:spPr>
      </p:pic>
      <p:sp>
        <p:nvSpPr>
          <p:cNvPr id="34" name="Content Placeholder 4"/>
          <p:cNvSpPr>
            <a:spLocks noGrp="1"/>
          </p:cNvSpPr>
          <p:nvPr>
            <p:ph idx="1"/>
          </p:nvPr>
        </p:nvSpPr>
        <p:spPr>
          <a:xfrm>
            <a:off x="609848" y="2325979"/>
            <a:ext cx="6055009" cy="5893230"/>
          </a:xfrm>
        </p:spPr>
        <p:txBody>
          <a:bodyPr>
            <a:normAutofit fontScale="70000" lnSpcReduction="20000"/>
          </a:bodyPr>
          <a:lstStyle/>
          <a:p>
            <a:r>
              <a:rPr lang="en-US" sz="3733" dirty="0"/>
              <a:t>Sberbank Requirements</a:t>
            </a:r>
          </a:p>
          <a:p>
            <a:pPr marL="1120437" lvl="1"/>
            <a:r>
              <a:rPr lang="en-US" sz="3200" dirty="0"/>
              <a:t>Migrate to data grid architecture</a:t>
            </a:r>
          </a:p>
          <a:p>
            <a:pPr marL="1120437" lvl="1"/>
            <a:r>
              <a:rPr lang="en-US" sz="3200" dirty="0" smtClean="0"/>
              <a:t>Move </a:t>
            </a:r>
            <a:r>
              <a:rPr lang="en-US" sz="3200" dirty="0"/>
              <a:t>to open </a:t>
            </a:r>
            <a:r>
              <a:rPr lang="en-US" sz="3200" dirty="0" smtClean="0"/>
              <a:t>source</a:t>
            </a:r>
          </a:p>
          <a:p>
            <a:pPr marL="1120437" lvl="1"/>
            <a:r>
              <a:rPr lang="en-US" sz="3200" dirty="0" smtClean="0"/>
              <a:t>Scale &amp; Collocation</a:t>
            </a:r>
          </a:p>
          <a:p>
            <a:pPr marL="1120437" lvl="1"/>
            <a:r>
              <a:rPr lang="en-US" sz="3200" dirty="0" smtClean="0"/>
              <a:t>Distributed </a:t>
            </a:r>
            <a:r>
              <a:rPr lang="en-US" sz="3200" dirty="0" smtClean="0"/>
              <a:t>SQL &amp; ACID Transactions</a:t>
            </a:r>
            <a:endParaRPr lang="en-US" sz="3200" dirty="0" smtClean="0"/>
          </a:p>
          <a:p>
            <a:pPr marL="1120437" lvl="1"/>
            <a:r>
              <a:rPr lang="en-US" sz="3200" dirty="0" smtClean="0"/>
              <a:t>Multiple Ways to Talk to Data</a:t>
            </a:r>
            <a:endParaRPr lang="en-US" sz="3200" dirty="0" smtClean="0"/>
          </a:p>
          <a:p>
            <a:pPr marL="1120437" lvl="1"/>
            <a:r>
              <a:rPr lang="en-US" sz="3200" dirty="0" smtClean="0"/>
              <a:t>Less 5 min data center restarts</a:t>
            </a:r>
          </a:p>
          <a:p>
            <a:pPr marL="1120437" lvl="1"/>
            <a:endParaRPr lang="en-US" sz="3200" dirty="0"/>
          </a:p>
          <a:p>
            <a:pPr marL="197558"/>
            <a:r>
              <a:rPr lang="en-US" sz="3733" dirty="0"/>
              <a:t>Why </a:t>
            </a:r>
            <a:r>
              <a:rPr lang="en-US" sz="3733" dirty="0" smtClean="0"/>
              <a:t>Apache Ignite</a:t>
            </a:r>
            <a:endParaRPr lang="en-US" sz="3733" dirty="0"/>
          </a:p>
          <a:p>
            <a:pPr marL="1120437" lvl="1"/>
            <a:r>
              <a:rPr lang="en-US" sz="3200" dirty="0" smtClean="0"/>
              <a:t>More than a Data Grid</a:t>
            </a:r>
          </a:p>
          <a:p>
            <a:pPr marL="1120437" lvl="1"/>
            <a:r>
              <a:rPr lang="en-US" sz="3200" dirty="0" smtClean="0"/>
              <a:t>Best </a:t>
            </a:r>
            <a:r>
              <a:rPr lang="en-US" sz="3200" dirty="0"/>
              <a:t>performance</a:t>
            </a:r>
          </a:p>
          <a:p>
            <a:pPr marL="1619976" lvl="2"/>
            <a:r>
              <a:rPr lang="en-US" sz="2667" dirty="0"/>
              <a:t>10+ competitors evaluated</a:t>
            </a:r>
          </a:p>
          <a:p>
            <a:pPr marL="1619976" lvl="2"/>
            <a:r>
              <a:rPr lang="en-US" sz="2667" dirty="0" smtClean="0"/>
              <a:t>Fault </a:t>
            </a:r>
            <a:r>
              <a:rPr lang="en-US" sz="2667" dirty="0"/>
              <a:t>tolerance &amp; scalability</a:t>
            </a:r>
          </a:p>
          <a:p>
            <a:pPr marL="1619976" lvl="2"/>
            <a:r>
              <a:rPr lang="en-US" sz="2667" dirty="0"/>
              <a:t>ANSI-99 SQL Support</a:t>
            </a:r>
          </a:p>
          <a:p>
            <a:pPr marL="1619976" lvl="2"/>
            <a:r>
              <a:rPr lang="en-US" sz="2667" dirty="0"/>
              <a:t>Transactional consistency</a:t>
            </a:r>
          </a:p>
          <a:p>
            <a:pPr marL="663237"/>
            <a:r>
              <a:rPr lang="en-US" sz="3800" dirty="0" smtClean="0"/>
              <a:t>Jointly Developing</a:t>
            </a:r>
            <a:endParaRPr lang="en-US" sz="3800" dirty="0"/>
          </a:p>
          <a:p>
            <a:pPr marL="1619976" lvl="2"/>
            <a:r>
              <a:rPr lang="en-US" sz="2667" dirty="0" smtClean="0"/>
              <a:t>Disk-Only Data Sets</a:t>
            </a:r>
          </a:p>
          <a:p>
            <a:pPr marL="1619976" lvl="2"/>
            <a:r>
              <a:rPr lang="en-US" sz="2667" dirty="0" smtClean="0"/>
              <a:t>Query Disk &amp; Memory Together</a:t>
            </a:r>
            <a:endParaRPr lang="en-US" sz="2667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26758" y="2668879"/>
            <a:ext cx="8622955" cy="4967725"/>
            <a:chOff x="3953451" y="1501244"/>
            <a:chExt cx="5102626" cy="2780166"/>
          </a:xfrm>
        </p:grpSpPr>
        <p:grpSp>
          <p:nvGrpSpPr>
            <p:cNvPr id="32" name="Group 31"/>
            <p:cNvGrpSpPr/>
            <p:nvPr/>
          </p:nvGrpSpPr>
          <p:grpSpPr>
            <a:xfrm>
              <a:off x="3953451" y="2077712"/>
              <a:ext cx="381765" cy="1628504"/>
              <a:chOff x="622624" y="1829564"/>
              <a:chExt cx="436422" cy="2192898"/>
            </a:xfrm>
          </p:grpSpPr>
          <p:sp>
            <p:nvSpPr>
              <p:cNvPr id="72" name="Left Brace 71"/>
              <p:cNvSpPr/>
              <p:nvPr/>
            </p:nvSpPr>
            <p:spPr>
              <a:xfrm>
                <a:off x="842149" y="1829564"/>
                <a:ext cx="216897" cy="2192898"/>
              </a:xfrm>
              <a:prstGeom prst="leftBrace">
                <a:avLst/>
              </a:prstGeom>
              <a:ln>
                <a:solidFill>
                  <a:srgbClr val="408000"/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5333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16200000">
                <a:off x="-165233" y="2834620"/>
                <a:ext cx="1758498" cy="182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6" dirty="0">
                    <a:latin typeface="Comic Sans MS"/>
                    <a:cs typeface="Comic Sans MS"/>
                  </a:rPr>
                  <a:t>130 Million Customers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362168" y="2077712"/>
              <a:ext cx="539031" cy="1628504"/>
              <a:chOff x="1089857" y="2003559"/>
              <a:chExt cx="616205" cy="1839102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0292" y="2003559"/>
                <a:ext cx="335334" cy="38323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9857" y="2500832"/>
                <a:ext cx="616205" cy="40493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5020" y="3060509"/>
                <a:ext cx="305878" cy="330085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3971" y="3537461"/>
                <a:ext cx="327976" cy="305200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5102087" y="2673351"/>
              <a:ext cx="681295" cy="535900"/>
            </a:xfrm>
            <a:prstGeom prst="rect">
              <a:avLst/>
            </a:prstGeom>
            <a:noFill/>
          </p:spPr>
          <p:txBody>
            <a:bodyPr wrap="square" lIns="162560" tIns="81280" rIns="162560" bIns="81280">
              <a:spAutoFit/>
            </a:bodyPr>
            <a:lstStyle/>
            <a:p>
              <a:pPr>
                <a:lnSpc>
                  <a:spcPts val="1564"/>
                </a:lnSpc>
              </a:pPr>
              <a:r>
                <a:rPr lang="en-US" sz="1156" b="1" dirty="0">
                  <a:solidFill>
                    <a:srgbClr val="FFFFFF"/>
                  </a:solidFill>
                  <a:latin typeface="Comic Sans MS"/>
                  <a:cs typeface="Comic Sans MS"/>
                </a:rPr>
                <a:t>Deposit</a:t>
              </a:r>
            </a:p>
            <a:p>
              <a:pPr>
                <a:lnSpc>
                  <a:spcPts val="1564"/>
                </a:lnSpc>
              </a:pPr>
              <a:r>
                <a:rPr lang="en-US" sz="1156" b="1" dirty="0">
                  <a:solidFill>
                    <a:srgbClr val="FFFFFF"/>
                  </a:solidFill>
                  <a:latin typeface="Comic Sans MS"/>
                  <a:cs typeface="Comic Sans MS"/>
                </a:rPr>
                <a:t>Withdrawal</a:t>
              </a:r>
            </a:p>
            <a:p>
              <a:pPr>
                <a:lnSpc>
                  <a:spcPts val="1564"/>
                </a:lnSpc>
              </a:pPr>
              <a:r>
                <a:rPr lang="en-US" sz="1156" b="1" dirty="0">
                  <a:solidFill>
                    <a:srgbClr val="FFFFFF"/>
                  </a:solidFill>
                  <a:latin typeface="Comic Sans MS"/>
                  <a:cs typeface="Comic Sans MS"/>
                </a:rPr>
                <a:t>Statement</a:t>
              </a:r>
            </a:p>
            <a:p>
              <a:endParaRPr lang="en-US" sz="1156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444504" y="1501244"/>
              <a:ext cx="2611573" cy="2322853"/>
              <a:chOff x="4056627" y="1299516"/>
              <a:chExt cx="3218366" cy="3268690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6627" y="1299516"/>
                <a:ext cx="3218366" cy="2179455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48398" y="3453054"/>
                <a:ext cx="685800" cy="111515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86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t"/>
              <a:lstStyle/>
              <a:p>
                <a:pPr algn="ctr"/>
                <a:endPara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/>
                  <a:cs typeface="Arial Rounded MT Bold"/>
                </a:endParaRPr>
              </a:p>
              <a:p>
                <a:pPr algn="ctr"/>
                <a:endParaRPr lang="en-US" sz="1156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mic Sans MS"/>
                  <a:cs typeface="Comic Sans MS"/>
                </a:endParaRPr>
              </a:p>
              <a:p>
                <a:pPr algn="ctr"/>
                <a:r>
                  <a:rPr lang="en-US" sz="1156" b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/>
                    <a:cs typeface="Comic Sans MS"/>
                  </a:rPr>
                  <a:t>Disk </a:t>
                </a:r>
                <a:r>
                  <a:rPr lang="en-US" sz="1156" b="1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/>
                    <a:cs typeface="Comic Sans MS"/>
                  </a:rPr>
                  <a:t>Store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340606" y="3453056"/>
                <a:ext cx="685800" cy="111515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86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en-US" sz="1422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/>
                  <a:cs typeface="Arial Rounded MT Bold"/>
                </a:endParaRPr>
              </a:p>
              <a:p>
                <a:pPr algn="ctr"/>
                <a:endParaRPr lang="en-US" sz="1156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mic Sans MS"/>
                  <a:cs typeface="Comic Sans MS"/>
                </a:endParaRPr>
              </a:p>
              <a:p>
                <a:pPr algn="ctr"/>
                <a:r>
                  <a:rPr lang="en-US" sz="1156" b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/>
                    <a:cs typeface="Comic Sans MS"/>
                  </a:rPr>
                  <a:t>Disk </a:t>
                </a:r>
                <a:r>
                  <a:rPr lang="en-US" sz="1156" b="1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/>
                    <a:cs typeface="Comic Sans MS"/>
                  </a:rPr>
                  <a:t>Store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339641" y="3453056"/>
                <a:ext cx="685800" cy="111515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86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/>
                  <a:cs typeface="Arial Rounded MT Bold"/>
                </a:endParaRPr>
              </a:p>
              <a:p>
                <a:pPr algn="ctr"/>
                <a:endParaRPr lang="en-US" sz="1156" b="1" dirty="0" smtClean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mic Sans MS"/>
                  <a:cs typeface="Comic Sans MS"/>
                </a:endParaRPr>
              </a:p>
              <a:p>
                <a:pPr algn="ctr"/>
                <a:r>
                  <a:rPr lang="en-US" sz="1156" b="1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/>
                    <a:cs typeface="Comic Sans MS"/>
                  </a:rPr>
                  <a:t>Disk </a:t>
                </a:r>
                <a:r>
                  <a:rPr lang="en-US" sz="1156" b="1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omic Sans MS"/>
                    <a:cs typeface="Comic Sans MS"/>
                  </a:rPr>
                  <a:t>Store</a:t>
                </a:r>
              </a:p>
            </p:txBody>
          </p:sp>
        </p:grp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71091" y="3828738"/>
              <a:ext cx="322408" cy="95473"/>
            </a:xfrm>
            <a:prstGeom prst="rect">
              <a:avLst/>
            </a:prstGeom>
          </p:spPr>
        </p:pic>
        <p:sp>
          <p:nvSpPr>
            <p:cNvPr id="69" name="Right Brace 68"/>
            <p:cNvSpPr/>
            <p:nvPr/>
          </p:nvSpPr>
          <p:spPr>
            <a:xfrm rot="5400000">
              <a:off x="7674157" y="2950775"/>
              <a:ext cx="174028" cy="2184808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67551" y="4130193"/>
              <a:ext cx="703084" cy="151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6" dirty="0">
                  <a:latin typeface="Comic Sans MS"/>
                  <a:cs typeface="Comic Sans MS"/>
                </a:rPr>
                <a:t>1000+ Servers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783382" y="2431122"/>
              <a:ext cx="962824" cy="684259"/>
              <a:chOff x="3218843" y="2483489"/>
              <a:chExt cx="1100672" cy="77274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218843" y="2483489"/>
                <a:ext cx="1100672" cy="28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6" dirty="0">
                    <a:latin typeface="Comic Sans MS"/>
                    <a:cs typeface="Comic Sans MS"/>
                  </a:rPr>
                  <a:t>GridGain</a:t>
                </a:r>
              </a:p>
              <a:p>
                <a:pPr algn="ctr"/>
                <a:r>
                  <a:rPr lang="en-US" sz="1156" dirty="0">
                    <a:latin typeface="Comic Sans MS"/>
                    <a:cs typeface="Comic Sans MS"/>
                  </a:rPr>
                  <a:t>Security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41026" y="2822043"/>
                <a:ext cx="459434" cy="434194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3595" y="3824097"/>
              <a:ext cx="322408" cy="9547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20235" y="3824097"/>
              <a:ext cx="322408" cy="95473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4969550" y="2499420"/>
              <a:ext cx="817020" cy="665094"/>
            </a:xfrm>
            <a:prstGeom prst="rightArrow">
              <a:avLst/>
            </a:prstGeom>
            <a:solidFill>
              <a:srgbClr val="4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156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13092" y="2650808"/>
              <a:ext cx="674200" cy="350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6" dirty="0">
                  <a:solidFill>
                    <a:schemeClr val="bg1"/>
                  </a:solidFill>
                  <a:latin typeface="Comic Sans MS" charset="0"/>
                  <a:ea typeface="Comic Sans MS" charset="0"/>
                  <a:cs typeface="Comic Sans MS" charset="0"/>
                </a:rPr>
                <a:t>Deposit</a:t>
              </a:r>
            </a:p>
            <a:p>
              <a:r>
                <a:rPr lang="en-US" sz="1156" dirty="0">
                  <a:solidFill>
                    <a:schemeClr val="bg1"/>
                  </a:solidFill>
                  <a:latin typeface="Comic Sans MS" charset="0"/>
                  <a:ea typeface="Comic Sans MS" charset="0"/>
                  <a:cs typeface="Comic Sans MS" charset="0"/>
                </a:rPr>
                <a:t>Withdrawal</a:t>
              </a:r>
            </a:p>
            <a:p>
              <a:r>
                <a:rPr lang="en-US" sz="1156" dirty="0">
                  <a:solidFill>
                    <a:schemeClr val="bg1"/>
                  </a:solidFill>
                  <a:latin typeface="Comic Sans MS" charset="0"/>
                  <a:ea typeface="Comic Sans MS" charset="0"/>
                  <a:cs typeface="Comic Sans MS" charset="0"/>
                </a:rPr>
                <a:t>Statement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1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8570977" y="2223610"/>
            <a:ext cx="7046976" cy="45429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31494" lvl="0" indent="-531494" defTabSz="425195">
              <a:defRPr sz="1800"/>
            </a:pPr>
            <a:r>
              <a:rPr lang="en-US" sz="3600" dirty="0" smtClean="0"/>
              <a:t>Big Data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OLAP mostly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Larger Historical Data Set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Read-Mostly</a:t>
            </a:r>
            <a:endParaRPr lang="en-US" sz="3600" dirty="0"/>
          </a:p>
          <a:p>
            <a:pPr marL="988694" lvl="1" indent="-531494" defTabSz="425195">
              <a:defRPr sz="1800"/>
            </a:pPr>
            <a:r>
              <a:rPr lang="en-US" sz="3600" dirty="0" smtClean="0"/>
              <a:t>Throughput Not Important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Low Query Latencies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Good-enough for interactive analytics</a:t>
            </a:r>
          </a:p>
          <a:p>
            <a:pPr marL="1382394" lvl="2" indent="-531494" defTabSz="425195">
              <a:defRPr sz="1800"/>
            </a:pPr>
            <a:endParaRPr lang="en-US" sz="3600" dirty="0" smtClean="0"/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078408" cy="15081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Fast Data vs Big Data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sp>
        <p:nvSpPr>
          <p:cNvPr id="6" name="Shape 270"/>
          <p:cNvSpPr txBox="1">
            <a:spLocks/>
          </p:cNvSpPr>
          <p:nvPr/>
        </p:nvSpPr>
        <p:spPr>
          <a:xfrm>
            <a:off x="1006293" y="2223610"/>
            <a:ext cx="6869739" cy="5915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normAutofit/>
          </a:bodyPr>
          <a:lstStyle>
            <a:lvl1pPr marL="5715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1pPr>
            <a:lvl2pPr marL="10287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–"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marL="1422400" indent="-5080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marL="19431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–"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marL="24003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»"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marL="27432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marL="32004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marL="36576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marL="41148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1494" indent="-531494" algn="l" defTabSz="425195">
              <a:defRPr sz="1800"/>
            </a:pPr>
            <a:r>
              <a:rPr lang="en-US" sz="3600" dirty="0" smtClean="0"/>
              <a:t>Fast Data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OLTP mostly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Smaller Operational Data Set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High Throughput (ops/sec)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Low Latencies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Consistent or Transactional</a:t>
            </a:r>
          </a:p>
          <a:p>
            <a:pPr marL="1382394" lvl="2" indent="-531494" algn="l" defTabSz="425195">
              <a:defRPr sz="1800"/>
            </a:pP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108" y="6766560"/>
            <a:ext cx="5903595" cy="144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62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8570778" y="3455002"/>
            <a:ext cx="6474150" cy="22827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1494" lvl="0" indent="-531494" defTabSz="425195">
              <a:defRPr sz="1800"/>
            </a:pPr>
            <a:r>
              <a:rPr lang="en-US" sz="3600" dirty="0" smtClean="0"/>
              <a:t>Big Data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Add Shared Memory Store</a:t>
            </a:r>
          </a:p>
          <a:p>
            <a:pPr marL="988694" lvl="1" indent="-531494" defTabSz="425195">
              <a:defRPr sz="1800"/>
            </a:pPr>
            <a:r>
              <a:rPr lang="en-US" sz="3600" dirty="0" smtClean="0"/>
              <a:t>Add Transactions</a:t>
            </a:r>
          </a:p>
          <a:p>
            <a:pPr marL="1382394" lvl="2" indent="-531494" defTabSz="425195">
              <a:defRPr sz="1800"/>
            </a:pPr>
            <a:endParaRPr lang="en-US" sz="3600" dirty="0" smtClean="0"/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078408" cy="15081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How To Bridge The Gap?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sp>
        <p:nvSpPr>
          <p:cNvPr id="6" name="Shape 270"/>
          <p:cNvSpPr txBox="1">
            <a:spLocks/>
          </p:cNvSpPr>
          <p:nvPr/>
        </p:nvSpPr>
        <p:spPr>
          <a:xfrm>
            <a:off x="1676853" y="3455002"/>
            <a:ext cx="6589323" cy="277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normAutofit/>
          </a:bodyPr>
          <a:lstStyle>
            <a:lvl1pPr marL="5715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1pPr>
            <a:lvl2pPr marL="10287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–"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marL="1422400" indent="-5080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marL="19431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–"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marL="2400300" indent="-5715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»"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marL="27432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marL="32004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marL="36576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marL="4114800" indent="-457200" defTabSz="457200">
              <a:spcBef>
                <a:spcPts val="500"/>
              </a:spcBef>
              <a:buClr>
                <a:srgbClr val="ED1C24"/>
              </a:buClr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31494" indent="-531494" algn="l" defTabSz="425195">
              <a:defRPr sz="1800"/>
            </a:pPr>
            <a:r>
              <a:rPr lang="en-US" sz="3600" dirty="0" smtClean="0"/>
              <a:t>Fast Data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Add Disk-Only Data Sets</a:t>
            </a:r>
          </a:p>
          <a:p>
            <a:pPr marL="988694" lvl="1" indent="-531494" algn="l" defTabSz="425195">
              <a:defRPr sz="1800"/>
            </a:pPr>
            <a:r>
              <a:rPr lang="en-US" sz="3600" dirty="0" smtClean="0"/>
              <a:t>Add Disk-Only Processing</a:t>
            </a:r>
          </a:p>
        </p:txBody>
      </p:sp>
    </p:spTree>
    <p:extLst>
      <p:ext uri="{BB962C8B-B14F-4D97-AF65-F5344CB8AC3E}">
        <p14:creationId xmlns:p14="http://schemas.microsoft.com/office/powerpoint/2010/main" val="743402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1743909" y="2126074"/>
            <a:ext cx="9984795" cy="54252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31494" lvl="0" indent="-531494" defTabSz="425195">
              <a:defRPr sz="1800"/>
            </a:pPr>
            <a:r>
              <a:rPr lang="en-US" sz="3600" dirty="0" smtClean="0"/>
              <a:t>Fast Data + Big Data</a:t>
            </a:r>
          </a:p>
          <a:p>
            <a:pPr marL="531494" lvl="0" indent="-531494" defTabSz="425195">
              <a:defRPr sz="1800"/>
            </a:pPr>
            <a:r>
              <a:rPr lang="en-US" sz="3600" dirty="0" smtClean="0"/>
              <a:t>Distributed and Scalable</a:t>
            </a:r>
          </a:p>
          <a:p>
            <a:pPr marL="531494" lvl="0" indent="-531494" defTabSz="425195">
              <a:defRPr sz="1800"/>
            </a:pPr>
            <a:r>
              <a:rPr lang="en-US" sz="3600" dirty="0" smtClean="0"/>
              <a:t>Real Time Data-To-Action</a:t>
            </a:r>
            <a:endParaRPr sz="3600" dirty="0"/>
          </a:p>
          <a:p>
            <a:pPr marL="531494" indent="-531494" defTabSz="425195">
              <a:defRPr sz="1800"/>
            </a:pPr>
            <a:r>
              <a:rPr lang="en-US" sz="3600" dirty="0" smtClean="0"/>
              <a:t>Hybrid Transactional and Analytical Processing (HTAP)</a:t>
            </a:r>
            <a:endParaRPr sz="3600" dirty="0"/>
          </a:p>
          <a:p>
            <a:pPr marL="1076706" lvl="1" indent="-651510" defTabSz="425195">
              <a:defRPr sz="1800"/>
            </a:pPr>
            <a:r>
              <a:rPr lang="en-US" sz="3534" dirty="0" smtClean="0"/>
              <a:t>Combine RAM and SSD/Flash</a:t>
            </a:r>
          </a:p>
          <a:p>
            <a:pPr marL="1076706" lvl="1" indent="-651510" defTabSz="425195">
              <a:defRPr sz="1800"/>
            </a:pPr>
            <a:r>
              <a:rPr lang="en-US" sz="3534" dirty="0" smtClean="0"/>
              <a:t>No ETL</a:t>
            </a:r>
          </a:p>
          <a:p>
            <a:pPr marL="1076706" lvl="1" indent="-651510" defTabSz="425195">
              <a:defRPr sz="1800"/>
            </a:pPr>
            <a:r>
              <a:rPr lang="en-US" sz="3534" dirty="0" smtClean="0"/>
              <a:t>Fast Data in Memory</a:t>
            </a:r>
          </a:p>
          <a:p>
            <a:pPr marL="1076706" lvl="1" indent="-651510" defTabSz="425195">
              <a:defRPr sz="1800"/>
            </a:pPr>
            <a:r>
              <a:rPr lang="en-US" sz="3534" dirty="0" smtClean="0"/>
              <a:t>Big Data on Disk</a:t>
            </a:r>
          </a:p>
          <a:p>
            <a:pPr marL="1076706" lvl="1" indent="-651510" defTabSz="425195">
              <a:defRPr sz="1800"/>
            </a:pPr>
            <a:r>
              <a:rPr lang="en-US" sz="3534" dirty="0" smtClean="0"/>
              <a:t>Query Historical and Analytical Data</a:t>
            </a:r>
          </a:p>
          <a:p>
            <a:pPr marL="1076706" lvl="1" indent="-651510" defTabSz="425195">
              <a:defRPr sz="1800"/>
            </a:pPr>
            <a:r>
              <a:rPr lang="en-US" sz="3534" dirty="0" smtClean="0"/>
              <a:t>Transactions on </a:t>
            </a:r>
            <a:r>
              <a:rPr lang="en-US" sz="3534" dirty="0"/>
              <a:t>Historical and Analytical </a:t>
            </a:r>
            <a:r>
              <a:rPr lang="en-US" sz="3534" dirty="0" smtClean="0"/>
              <a:t>Data</a:t>
            </a:r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078408" cy="15081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What is a Converged Data Platform?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028" y="4315617"/>
            <a:ext cx="3426189" cy="21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6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Agenda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4216653" y="2058479"/>
            <a:ext cx="9397748" cy="502704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515778" lvl="0" indent="-515778" defTabSz="434340">
              <a:defRPr sz="1800"/>
            </a:pPr>
            <a:r>
              <a:rPr lang="en-US" sz="3609" dirty="0" smtClean="0"/>
              <a:t>Ignite </a:t>
            </a:r>
            <a:r>
              <a:rPr sz="3609" dirty="0" smtClean="0"/>
              <a:t>In-Memory </a:t>
            </a:r>
            <a:r>
              <a:rPr sz="3609" dirty="0"/>
              <a:t>Data </a:t>
            </a:r>
            <a:r>
              <a:rPr sz="3609" dirty="0" smtClean="0"/>
              <a:t>Fabric</a:t>
            </a:r>
            <a:endParaRPr lang="en-US" sz="3609" dirty="0" smtClean="0"/>
          </a:p>
          <a:p>
            <a:pPr marL="972978" lvl="1" indent="-515778" defTabSz="434340">
              <a:defRPr sz="1800"/>
            </a:pPr>
            <a:r>
              <a:rPr lang="en-US" sz="3609" dirty="0"/>
              <a:t>Data Consistency</a:t>
            </a:r>
          </a:p>
          <a:p>
            <a:pPr marL="972978" lvl="1" indent="-515778" defTabSz="434340">
              <a:defRPr sz="1800"/>
            </a:pPr>
            <a:r>
              <a:rPr lang="en-US" sz="3609" dirty="0"/>
              <a:t>Query Capabilities</a:t>
            </a:r>
          </a:p>
          <a:p>
            <a:pPr marL="972978" lvl="1" indent="-515778" defTabSz="434340">
              <a:defRPr sz="1800"/>
            </a:pPr>
            <a:r>
              <a:rPr lang="en-US" sz="3609" dirty="0"/>
              <a:t>Compute Capabilities</a:t>
            </a:r>
          </a:p>
          <a:p>
            <a:pPr marL="972978" lvl="1" indent="-515778" defTabSz="434340">
              <a:defRPr sz="1800"/>
            </a:pPr>
            <a:r>
              <a:rPr lang="en-US" sz="3609" dirty="0"/>
              <a:t>Aggressive </a:t>
            </a:r>
            <a:r>
              <a:rPr lang="en-US" sz="3609" dirty="0" smtClean="0"/>
              <a:t>SLAs</a:t>
            </a:r>
          </a:p>
          <a:p>
            <a:pPr marL="515778" lvl="0" indent="-515778" defTabSz="434340">
              <a:defRPr sz="1800"/>
            </a:pPr>
            <a:r>
              <a:rPr lang="en-US" sz="3609" dirty="0" smtClean="0"/>
              <a:t>Financial Services Use Cases</a:t>
            </a:r>
          </a:p>
          <a:p>
            <a:pPr marL="972978" lvl="1" indent="-515778" defTabSz="434340">
              <a:defRPr sz="1800"/>
            </a:pPr>
            <a:r>
              <a:rPr lang="en-US" sz="3609" dirty="0" smtClean="0"/>
              <a:t>Sberbank Use Case</a:t>
            </a:r>
          </a:p>
          <a:p>
            <a:pPr marL="972978" lvl="1" indent="-515778" defTabSz="434340">
              <a:defRPr sz="1800"/>
            </a:pPr>
            <a:r>
              <a:rPr lang="en-US" sz="3609" dirty="0" smtClean="0"/>
              <a:t>Big Data &amp; Fast Data</a:t>
            </a:r>
          </a:p>
          <a:p>
            <a:pPr marL="972978" lvl="1" indent="-515778" defTabSz="434340">
              <a:defRPr sz="1800"/>
            </a:pPr>
            <a:r>
              <a:rPr lang="en-US" sz="3609" dirty="0" smtClean="0"/>
              <a:t>Disk &amp; Memory</a:t>
            </a:r>
          </a:p>
          <a:p>
            <a:pPr marL="972978" lvl="1" indent="-515778" defTabSz="434340">
              <a:defRPr sz="1800"/>
            </a:pPr>
            <a:r>
              <a:rPr lang="en-US" sz="3609" dirty="0" smtClean="0"/>
              <a:t>Converged Data Platform</a:t>
            </a:r>
          </a:p>
          <a:p>
            <a:pPr marL="515778" lvl="0" indent="-515778" defTabSz="434340">
              <a:defRPr sz="1800"/>
            </a:pPr>
            <a:r>
              <a:rPr sz="3609" dirty="0" smtClean="0"/>
              <a:t>Q </a:t>
            </a:r>
            <a:r>
              <a:rPr sz="3609" dirty="0"/>
              <a:t>&amp; 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1054361" y="1899729"/>
            <a:ext cx="9984795" cy="6088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1494" lvl="0" indent="-531494" defTabSz="425195">
              <a:defRPr sz="1800"/>
            </a:pPr>
            <a:r>
              <a:rPr lang="en-US" sz="3400" dirty="0" smtClean="0"/>
              <a:t>Fast Data + Big Data</a:t>
            </a:r>
          </a:p>
          <a:p>
            <a:pPr marL="988694" lvl="1" indent="-531494" defTabSz="425195">
              <a:defRPr sz="1800"/>
            </a:pPr>
            <a:r>
              <a:rPr lang="en-US" sz="3400" dirty="0" smtClean="0"/>
              <a:t>Converged Data Platform</a:t>
            </a:r>
          </a:p>
          <a:p>
            <a:pPr marL="988694" lvl="1" indent="-531494" defTabSz="425195">
              <a:defRPr sz="1800"/>
            </a:pPr>
            <a:r>
              <a:rPr lang="en-US" sz="3400" dirty="0" smtClean="0"/>
              <a:t>Lambda Architecture</a:t>
            </a:r>
          </a:p>
          <a:p>
            <a:pPr marL="988694" lvl="1" indent="-531494" defTabSz="425195">
              <a:defRPr sz="1800"/>
            </a:pPr>
            <a:r>
              <a:rPr lang="en-US" sz="3400" dirty="0" smtClean="0"/>
              <a:t>Transactions + Analytics (HTAP)</a:t>
            </a:r>
          </a:p>
          <a:p>
            <a:pPr marL="531494" lvl="0" indent="-531494" defTabSz="425195">
              <a:defRPr sz="1800"/>
            </a:pPr>
            <a:r>
              <a:rPr lang="en-US" sz="3400" dirty="0" smtClean="0"/>
              <a:t>Distributed and Scalable</a:t>
            </a:r>
          </a:p>
          <a:p>
            <a:pPr marL="531494" lvl="0" indent="-531494" defTabSz="425195">
              <a:defRPr sz="1800"/>
            </a:pPr>
            <a:r>
              <a:rPr lang="en-US" sz="3400" dirty="0" smtClean="0"/>
              <a:t>Fast Data in Memory</a:t>
            </a:r>
          </a:p>
          <a:p>
            <a:pPr marL="531494" lvl="0" indent="-531494" defTabSz="425195">
              <a:defRPr sz="1800"/>
            </a:pPr>
            <a:r>
              <a:rPr lang="en-US" sz="3400" dirty="0" smtClean="0"/>
              <a:t>Big Data On Disk</a:t>
            </a:r>
          </a:p>
          <a:p>
            <a:pPr marL="531494" lvl="0" indent="-531494" defTabSz="425195">
              <a:defRPr sz="1800"/>
            </a:pPr>
            <a:r>
              <a:rPr lang="en-US" sz="3400" dirty="0" smtClean="0"/>
              <a:t>Query </a:t>
            </a:r>
            <a:r>
              <a:rPr lang="en-US" sz="3400" dirty="0"/>
              <a:t>Historical and Analytical </a:t>
            </a:r>
            <a:r>
              <a:rPr lang="en-US" sz="3400" dirty="0" smtClean="0"/>
              <a:t>Data</a:t>
            </a:r>
          </a:p>
          <a:p>
            <a:pPr marL="531494" lvl="0" indent="-531494" defTabSz="425195">
              <a:defRPr sz="1800"/>
            </a:pPr>
            <a:r>
              <a:rPr lang="en-US" sz="3400" dirty="0" smtClean="0"/>
              <a:t>Transactions </a:t>
            </a:r>
            <a:r>
              <a:rPr lang="en-US" sz="3400" dirty="0"/>
              <a:t>on Historical and Analytical </a:t>
            </a:r>
            <a:r>
              <a:rPr lang="en-US" sz="3400" dirty="0" smtClean="0"/>
              <a:t>Data</a:t>
            </a:r>
          </a:p>
          <a:p>
            <a:pPr marL="531494" lvl="0" indent="-531494" defTabSz="425195">
              <a:defRPr sz="1800"/>
            </a:pPr>
            <a:r>
              <a:rPr lang="en-US" sz="3400" dirty="0" smtClean="0"/>
              <a:t>Aggressive SLAs</a:t>
            </a:r>
          </a:p>
          <a:p>
            <a:pPr marL="988694" lvl="1" indent="-531494" defTabSz="425195">
              <a:defRPr sz="1800"/>
            </a:pPr>
            <a:r>
              <a:rPr lang="en-US" sz="3400" dirty="0" smtClean="0"/>
              <a:t>Full Cluster Restart in Under 5 mins</a:t>
            </a:r>
            <a:endParaRPr lang="en-US" sz="3400" dirty="0"/>
          </a:p>
        </p:txBody>
      </p:sp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823550" cy="15081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Lambda Architecture: Fast Data + Big Data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560" y="2349434"/>
            <a:ext cx="7325535" cy="36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2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body" idx="1"/>
          </p:nvPr>
        </p:nvSpPr>
        <p:spPr>
          <a:xfrm>
            <a:off x="624896" y="2265848"/>
            <a:ext cx="9137228" cy="587381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3800" dirty="0" smtClean="0"/>
              <a:t>More SQL</a:t>
            </a:r>
          </a:p>
          <a:p>
            <a:pPr lvl="1">
              <a:defRPr sz="1800"/>
            </a:pPr>
            <a:r>
              <a:rPr lang="en-US" sz="3800" dirty="0" smtClean="0"/>
              <a:t>Non-Collocated Joins</a:t>
            </a:r>
          </a:p>
          <a:p>
            <a:pPr lvl="1">
              <a:defRPr sz="1800"/>
            </a:pPr>
            <a:r>
              <a:rPr lang="en-US" sz="3800" dirty="0"/>
              <a:t>Data Modification Language (DML</a:t>
            </a:r>
            <a:r>
              <a:rPr lang="en-US" sz="3800" dirty="0" smtClean="0"/>
              <a:t>)</a:t>
            </a:r>
          </a:p>
          <a:p>
            <a:pPr lvl="1">
              <a:defRPr sz="1800"/>
            </a:pPr>
            <a:r>
              <a:rPr lang="en-US" sz="3800" dirty="0" smtClean="0"/>
              <a:t>Dada Definition Language (DDL)</a:t>
            </a:r>
          </a:p>
          <a:p>
            <a:pPr lvl="0">
              <a:defRPr sz="1800"/>
            </a:pPr>
            <a:r>
              <a:rPr lang="en-US" sz="3800" dirty="0" smtClean="0"/>
              <a:t>More Disk</a:t>
            </a:r>
          </a:p>
          <a:p>
            <a:pPr lvl="1">
              <a:defRPr sz="1800"/>
            </a:pPr>
            <a:r>
              <a:rPr lang="en-US" sz="3800" dirty="0" smtClean="0"/>
              <a:t>Disk-only Data Sets</a:t>
            </a:r>
          </a:p>
          <a:p>
            <a:pPr lvl="1">
              <a:defRPr sz="1800"/>
            </a:pPr>
            <a:r>
              <a:rPr lang="en-US" sz="3800" dirty="0" smtClean="0"/>
              <a:t>Query Across Disk &amp; Memory </a:t>
            </a:r>
          </a:p>
          <a:p>
            <a:pPr lvl="1">
              <a:defRPr sz="1800"/>
            </a:pPr>
            <a:r>
              <a:rPr lang="en-US" sz="3800" dirty="0" smtClean="0"/>
              <a:t>Backups &amp; Snapshots</a:t>
            </a:r>
            <a:endParaRPr lang="en-US" dirty="0"/>
          </a:p>
          <a:p>
            <a:pPr lvl="1">
              <a:defRPr sz="1800"/>
            </a:pPr>
            <a:r>
              <a:rPr lang="en-US" sz="3800" dirty="0" smtClean="0"/>
              <a:t>Instantaneous Restarts</a:t>
            </a:r>
          </a:p>
        </p:txBody>
      </p:sp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1120729" y="604330"/>
            <a:ext cx="14014543" cy="1508124"/>
          </a:xfrm>
          <a:prstGeom prst="rect">
            <a:avLst/>
          </a:prstGeom>
        </p:spPr>
        <p:txBody>
          <a:bodyPr>
            <a:normAutofit/>
          </a:bodyPr>
          <a:lstStyle>
            <a:lvl1pPr defTabSz="443484">
              <a:defRPr sz="5432">
                <a:effectLst>
                  <a:outerShdw blurRad="12319" dist="12319" dir="3000000" rotWithShape="0">
                    <a:srgbClr val="999999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432" b="1" dirty="0" smtClean="0">
                <a:solidFill>
                  <a:srgbClr val="ED1C24"/>
                </a:solidFill>
                <a:effectLst>
                  <a:outerShdw blurRad="12319" dist="12319" dir="3000000" rotWithShape="0">
                    <a:srgbClr val="999999"/>
                  </a:outerShdw>
                </a:effectLst>
              </a:rPr>
              <a:t>Ignite 2.0 </a:t>
            </a:r>
            <a:r>
              <a:rPr lang="en-US" sz="5432" b="1" dirty="0" smtClean="0">
                <a:solidFill>
                  <a:srgbClr val="ED1C24"/>
                </a:solidFill>
                <a:effectLst>
                  <a:outerShdw blurRad="12319" dist="12319" dir="3000000" rotWithShape="0">
                    <a:srgbClr val="999999"/>
                  </a:outerShdw>
                </a:effectLst>
              </a:rPr>
              <a:t>– Path to Converged Data Platform</a:t>
            </a:r>
            <a:endParaRPr sz="5432" b="1" dirty="0">
              <a:solidFill>
                <a:srgbClr val="ED1C24"/>
              </a:solidFill>
              <a:effectLst>
                <a:outerShdw blurRad="12319" dist="12319" dir="3000000" rotWithShape="0">
                  <a:srgbClr val="999999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488" y="3152394"/>
            <a:ext cx="6868160" cy="27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4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xfrm>
            <a:off x="3556000" y="2612619"/>
            <a:ext cx="9144000" cy="151117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 cap="none">
                <a:solidFill>
                  <a:srgbClr val="000000"/>
                </a:solidFill>
                <a:effectLst/>
              </a:defRPr>
            </a:pPr>
            <a:r>
              <a:rPr sz="6200" b="1" cap="all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ANY Questions?</a:t>
            </a:r>
          </a:p>
        </p:txBody>
      </p:sp>
      <p:sp>
        <p:nvSpPr>
          <p:cNvPr id="269" name="Shape 269"/>
          <p:cNvSpPr/>
          <p:nvPr/>
        </p:nvSpPr>
        <p:spPr>
          <a:xfrm>
            <a:off x="7162799" y="5090092"/>
            <a:ext cx="2343149" cy="11524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7733" tIns="67733" rIns="67733" bIns="67733" anchor="ctr">
            <a:spAutoFit/>
          </a:bodyPr>
          <a:lstStyle>
            <a:lvl1pPr>
              <a:defRPr sz="2600">
                <a:hlinkClick r:id="rId2"/>
              </a:defRPr>
            </a:lvl1pPr>
          </a:lstStyle>
          <a:p>
            <a:pPr lvl="0">
              <a:defRPr sz="1800"/>
            </a:pPr>
            <a:r>
              <a:rPr lang="en-US" sz="2000" dirty="0" err="1" smtClean="0"/>
              <a:t>ignite.apache.org</a:t>
            </a:r>
            <a:endParaRPr lang="en-US" sz="2000" dirty="0" smtClean="0"/>
          </a:p>
          <a:p>
            <a:pPr lvl="0">
              <a:defRPr sz="1800"/>
            </a:pPr>
            <a:r>
              <a:rPr lang="en-US" sz="2000" dirty="0" err="1" smtClean="0"/>
              <a:t>www.gridgain.com</a:t>
            </a:r>
            <a:endParaRPr lang="en-US" sz="2000" dirty="0" smtClean="0"/>
          </a:p>
          <a:p>
            <a:pPr lvl="0">
              <a:defRPr sz="1800"/>
            </a:pPr>
            <a:endParaRPr lang="en-US" sz="2600" dirty="0" smtClean="0">
              <a:hlinkClick r:id="rId2"/>
            </a:endParaRPr>
          </a:p>
        </p:txBody>
      </p:sp>
      <p:grpSp>
        <p:nvGrpSpPr>
          <p:cNvPr id="272" name="Group 272"/>
          <p:cNvGrpSpPr/>
          <p:nvPr/>
        </p:nvGrpSpPr>
        <p:grpSpPr>
          <a:xfrm>
            <a:off x="6866466" y="5801020"/>
            <a:ext cx="2523067" cy="948267"/>
            <a:chOff x="0" y="-198040"/>
            <a:chExt cx="2523066" cy="948266"/>
          </a:xfrm>
        </p:grpSpPr>
        <p:pic>
          <p:nvPicPr>
            <p:cNvPr id="270" name="image4.png" descr="twitter64x64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2667" cy="592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Shape 271"/>
            <p:cNvSpPr/>
            <p:nvPr/>
          </p:nvSpPr>
          <p:spPr>
            <a:xfrm>
              <a:off x="592666" y="-198041"/>
              <a:ext cx="1930401" cy="94826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 lvl="0">
                <a:defRPr sz="1800"/>
              </a:pPr>
              <a:r>
                <a:rPr lang="en-US" sz="2600" dirty="0" smtClean="0">
                  <a:solidFill>
                    <a:srgbClr val="F3152B"/>
                  </a:solidFill>
                </a:rPr>
                <a:t>#</a:t>
              </a:r>
              <a:r>
                <a:rPr lang="en-US" sz="2600" dirty="0" err="1" smtClean="0">
                  <a:solidFill>
                    <a:srgbClr val="F3152B"/>
                  </a:solidFill>
                </a:rPr>
                <a:t>dsetrakyan</a:t>
              </a:r>
              <a:endParaRPr sz="2600" dirty="0">
                <a:solidFill>
                  <a:srgbClr val="F3152B"/>
                </a:solidFill>
              </a:endParaRPr>
            </a:p>
            <a:p>
              <a:pPr lvl="0">
                <a:defRPr sz="1800"/>
              </a:pPr>
              <a:r>
                <a:rPr sz="2600" dirty="0" smtClean="0">
                  <a:solidFill>
                    <a:srgbClr val="F3152B"/>
                  </a:solidFill>
                </a:rPr>
                <a:t>#</a:t>
              </a:r>
              <a:r>
                <a:rPr sz="2600" dirty="0">
                  <a:solidFill>
                    <a:srgbClr val="F3152B"/>
                  </a:solidFill>
                </a:rPr>
                <a:t>gridgain</a:t>
              </a:r>
            </a:p>
          </p:txBody>
        </p:sp>
      </p:grpSp>
      <p:sp>
        <p:nvSpPr>
          <p:cNvPr id="273" name="Shape 273"/>
          <p:cNvSpPr/>
          <p:nvPr/>
        </p:nvSpPr>
        <p:spPr>
          <a:xfrm>
            <a:off x="4996765" y="4542540"/>
            <a:ext cx="6262470" cy="4902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ctr">
              <a:spcBef>
                <a:spcPts val="300"/>
              </a:spcBef>
              <a:defRPr sz="2400"/>
            </a:lvl1pPr>
          </a:lstStyle>
          <a:p>
            <a:pPr lvl="0">
              <a:defRPr sz="1800"/>
            </a:pPr>
            <a:r>
              <a:rPr sz="2400"/>
              <a:t>Thank you for joining us. Follow the conversation.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685236" y="2160110"/>
            <a:ext cx="9738924" cy="557765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/>
            </a:pPr>
            <a:r>
              <a:rPr lang="en-US" sz="3800" dirty="0" smtClean="0"/>
              <a:t>Very Active Community</a:t>
            </a:r>
            <a:endParaRPr sz="3800" dirty="0"/>
          </a:p>
          <a:p>
            <a:pPr lvl="0">
              <a:defRPr sz="1800"/>
            </a:pPr>
            <a:r>
              <a:rPr lang="en-US" sz="3800" dirty="0" smtClean="0"/>
              <a:t>Great Way to Learn Distributed Computing</a:t>
            </a:r>
          </a:p>
          <a:p>
            <a:pPr lvl="0">
              <a:defRPr sz="1800"/>
            </a:pPr>
            <a:r>
              <a:rPr lang="en-US" sz="3800" dirty="0" smtClean="0"/>
              <a:t>How To Contribute:</a:t>
            </a:r>
            <a:br>
              <a:rPr lang="en-US" sz="3800" dirty="0" smtClean="0"/>
            </a:br>
            <a:endParaRPr lang="en-US" sz="3800" dirty="0" smtClean="0"/>
          </a:p>
          <a:p>
            <a:pPr lvl="1">
              <a:defRPr sz="1800"/>
            </a:pPr>
            <a:r>
              <a:rPr lang="en-US" sz="3800" dirty="0">
                <a:hlinkClick r:id="rId3"/>
              </a:rPr>
              <a:t>https://</a:t>
            </a:r>
            <a:r>
              <a:rPr lang="en-US" sz="3800" dirty="0" smtClean="0">
                <a:hlinkClick r:id="rId3"/>
              </a:rPr>
              <a:t>ignite.apache.org/community/contribute.html#contribute</a:t>
            </a:r>
            <a:r>
              <a:rPr lang="en-US" sz="3800" dirty="0" smtClean="0"/>
              <a:t/>
            </a:r>
            <a:br>
              <a:rPr lang="en-US" sz="3800" dirty="0" smtClean="0"/>
            </a:br>
            <a:endParaRPr lang="en-US" sz="3800" dirty="0" smtClean="0"/>
          </a:p>
          <a:p>
            <a:pPr lvl="1">
              <a:defRPr sz="1800"/>
            </a:pPr>
            <a:r>
              <a:rPr lang="en-US" sz="3800" dirty="0">
                <a:hlinkClick r:id="rId4"/>
              </a:rPr>
              <a:t>https://</a:t>
            </a:r>
            <a:r>
              <a:rPr lang="en-US" sz="3800" dirty="0" smtClean="0">
                <a:hlinkClick r:id="rId4"/>
              </a:rPr>
              <a:t>cwiki.apache.org/confluence/display/IGNITE/How+to+Contribute</a:t>
            </a:r>
            <a:endParaRPr lang="en-US" sz="3800" dirty="0" smtClean="0"/>
          </a:p>
          <a:p>
            <a:pPr lvl="1">
              <a:defRPr sz="1800"/>
            </a:pPr>
            <a:endParaRPr sz="3800" dirty="0"/>
          </a:p>
        </p:txBody>
      </p:sp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2031702" y="391605"/>
            <a:ext cx="12078408" cy="150812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Apache Ignite: We Are Hiring!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252" y="1574894"/>
            <a:ext cx="4716178" cy="471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801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fabric_diag_drawn_newColors.tif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53" y="2270882"/>
            <a:ext cx="10515601" cy="585018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2870199" y="376155"/>
            <a:ext cx="10515601" cy="1520429"/>
          </a:xfrm>
          <a:prstGeom prst="rect">
            <a:avLst/>
          </a:prstGeom>
        </p:spPr>
        <p:txBody>
          <a:bodyPr/>
          <a:lstStyle/>
          <a:p>
            <a:pPr lvl="0" defTabSz="370331">
              <a:defRPr sz="1800" b="0">
                <a:solidFill>
                  <a:srgbClr val="000000"/>
                </a:solidFill>
                <a:effectLst/>
              </a:defRPr>
            </a:pPr>
            <a:r>
              <a:rPr sz="4536" b="1">
                <a:solidFill>
                  <a:srgbClr val="ED1C24"/>
                </a:solidFill>
                <a:effectLst>
                  <a:outerShdw blurRad="10287" dist="10287" dir="3000000" rotWithShape="0">
                    <a:srgbClr val="999999"/>
                  </a:outerShdw>
                </a:effectLst>
              </a:rPr>
              <a:t> In-Memory Data Fabric:</a:t>
            </a:r>
          </a:p>
          <a:p>
            <a:pPr lvl="0" defTabSz="370331">
              <a:defRPr sz="1800" b="0">
                <a:solidFill>
                  <a:srgbClr val="000000"/>
                </a:solidFill>
                <a:effectLst/>
              </a:defRPr>
            </a:pPr>
            <a:r>
              <a:rPr sz="4536" b="1">
                <a:solidFill>
                  <a:srgbClr val="ED1C24"/>
                </a:solidFill>
                <a:effectLst>
                  <a:outerShdw blurRad="10287" dist="10287" dir="3000000" rotWithShape="0">
                    <a:srgbClr val="999999"/>
                  </a:outerShdw>
                </a:effectLst>
              </a:rPr>
              <a:t>Strategic Approach to IMC</a:t>
            </a:r>
          </a:p>
        </p:txBody>
      </p:sp>
      <p:sp>
        <p:nvSpPr>
          <p:cNvPr id="152" name="Shape 152"/>
          <p:cNvSpPr/>
          <p:nvPr/>
        </p:nvSpPr>
        <p:spPr>
          <a:xfrm>
            <a:off x="11621188" y="3015477"/>
            <a:ext cx="2308916" cy="723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182879" indent="-170179">
              <a:buClr>
                <a:srgbClr val="535353"/>
              </a:buClr>
              <a:buSzPct val="81578"/>
              <a:buFont typeface="Arial"/>
              <a:buChar char="•"/>
              <a:defRPr sz="1600" spc="-43">
                <a:latin typeface="Tekton Pro"/>
                <a:ea typeface="Tekton Pro"/>
                <a:cs typeface="Tekton Pro"/>
                <a:sym typeface="Tekton Pro"/>
              </a:defRPr>
            </a:lvl1pPr>
          </a:lstStyle>
          <a:p>
            <a:pPr lvl="0">
              <a:defRPr sz="1800" spc="0"/>
            </a:pPr>
            <a:r>
              <a:rPr sz="1600" spc="-43"/>
              <a:t>Supports Applications of various types and languages</a:t>
            </a:r>
          </a:p>
        </p:txBody>
      </p:sp>
      <p:sp>
        <p:nvSpPr>
          <p:cNvPr id="153" name="Shape 153"/>
          <p:cNvSpPr/>
          <p:nvPr/>
        </p:nvSpPr>
        <p:spPr>
          <a:xfrm flipH="1">
            <a:off x="10712593" y="3403975"/>
            <a:ext cx="804593" cy="165055"/>
          </a:xfrm>
          <a:prstGeom prst="line">
            <a:avLst/>
          </a:prstGeom>
          <a:ln w="25400">
            <a:solidFill>
              <a:srgbClr val="005493"/>
            </a:solidFill>
            <a:miter lim="0"/>
            <a:tailEnd type="triangle"/>
          </a:ln>
        </p:spPr>
        <p:txBody>
          <a:bodyPr lIns="0" tIns="0" rIns="0" bIns="0"/>
          <a:lstStyle/>
          <a:p>
            <a:pPr lvl="0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11621188" y="3999542"/>
            <a:ext cx="2822683" cy="1889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Open Source – Apache 2.0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Simple Java APIs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1 JAR Dependency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High Performance &amp; Scale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Automatic Fault Tolerance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Management/Monitoring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Runs on Commodity Hardware</a:t>
            </a:r>
          </a:p>
        </p:txBody>
      </p:sp>
      <p:sp>
        <p:nvSpPr>
          <p:cNvPr id="155" name="Shape 155"/>
          <p:cNvSpPr/>
          <p:nvPr/>
        </p:nvSpPr>
        <p:spPr>
          <a:xfrm flipH="1">
            <a:off x="10846380" y="4944081"/>
            <a:ext cx="624364" cy="1"/>
          </a:xfrm>
          <a:prstGeom prst="line">
            <a:avLst/>
          </a:prstGeom>
          <a:ln w="25400">
            <a:solidFill>
              <a:srgbClr val="005493"/>
            </a:solidFill>
            <a:miter lim="0"/>
            <a:tailEnd type="triangle"/>
          </a:ln>
        </p:spPr>
        <p:txBody>
          <a:bodyPr lIns="0" tIns="0" rIns="0" bIns="0"/>
          <a:lstStyle/>
          <a:p>
            <a:pPr lvl="0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1621188" y="6294142"/>
            <a:ext cx="2242184" cy="746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113506" lvl="0" indent="-106362"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Supports existing &amp; </a:t>
            </a:r>
            <a:br>
              <a:rPr sz="1600" spc="-24">
                <a:latin typeface="Tekton Pro"/>
                <a:ea typeface="Tekton Pro"/>
                <a:cs typeface="Tekton Pro"/>
                <a:sym typeface="Tekton Pro"/>
              </a:rPr>
            </a:b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new data sources</a:t>
            </a:r>
          </a:p>
          <a:p>
            <a:pPr marL="113506" lvl="0" indent="-106362">
              <a:lnSpc>
                <a:spcPts val="2100"/>
              </a:lnSpc>
              <a:buClr>
                <a:srgbClr val="535353"/>
              </a:buClr>
              <a:buSzPct val="81578"/>
              <a:buFont typeface="Arial"/>
              <a:buChar char="•"/>
              <a:defRPr sz="1800"/>
            </a:pPr>
            <a:r>
              <a:rPr sz="1600" spc="-24">
                <a:latin typeface="Tekton Pro"/>
                <a:ea typeface="Tekton Pro"/>
                <a:cs typeface="Tekton Pro"/>
                <a:sym typeface="Tekton Pro"/>
              </a:rPr>
              <a:t>No need to rip &amp; replace</a:t>
            </a:r>
          </a:p>
        </p:txBody>
      </p:sp>
      <p:sp>
        <p:nvSpPr>
          <p:cNvPr id="157" name="Shape 157"/>
          <p:cNvSpPr/>
          <p:nvPr/>
        </p:nvSpPr>
        <p:spPr>
          <a:xfrm flipH="1">
            <a:off x="10322377" y="6450049"/>
            <a:ext cx="1058937" cy="223691"/>
          </a:xfrm>
          <a:prstGeom prst="line">
            <a:avLst/>
          </a:prstGeom>
          <a:ln w="25400">
            <a:solidFill>
              <a:srgbClr val="005493"/>
            </a:solidFill>
            <a:miter lim="0"/>
            <a:tailEnd type="triangle"/>
          </a:ln>
        </p:spPr>
        <p:txBody>
          <a:bodyPr lIns="0" tIns="0" rIns="0" bIns="0"/>
          <a:lstStyle/>
          <a:p>
            <a:pPr lvl="0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gnite_logo_crop1.tif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570" y="8065257"/>
            <a:ext cx="1569803" cy="710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433" y="8200761"/>
            <a:ext cx="1745014" cy="43914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1844381" y="383884"/>
            <a:ext cx="12567239" cy="1423457"/>
          </a:xfrm>
          <a:prstGeom prst="rect">
            <a:avLst/>
          </a:prstGeom>
        </p:spPr>
        <p:txBody>
          <a:bodyPr/>
          <a:lstStyle>
            <a:lvl1pPr defTabSz="397763">
              <a:defRPr sz="5220">
                <a:effectLst>
                  <a:outerShdw blurRad="11049" dist="11049" dir="3000000" rotWithShape="0">
                    <a:srgbClr val="999999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20" b="1">
                <a:solidFill>
                  <a:srgbClr val="ED1C24"/>
                </a:solidFill>
                <a:effectLst>
                  <a:outerShdw blurRad="11049" dist="11049" dir="3000000" rotWithShape="0">
                    <a:srgbClr val="999999"/>
                  </a:outerShdw>
                </a:effectLst>
              </a:rPr>
              <a:t>In-Memory Data Fabric: More Than Data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679" y="1841001"/>
            <a:ext cx="9596642" cy="59463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xfrm>
            <a:off x="1106266" y="2706044"/>
            <a:ext cx="8022744" cy="47890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74344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High </a:t>
            </a:r>
            <a:r>
              <a:rPr lang="en-US" sz="3600" dirty="0"/>
              <a:t>Performance and Throughput</a:t>
            </a:r>
          </a:p>
          <a:p>
            <a:pPr marL="474344" indent="-474344" defTabSz="379475">
              <a:spcBef>
                <a:spcPts val="400"/>
              </a:spcBef>
              <a:defRPr sz="1800"/>
            </a:pPr>
            <a:r>
              <a:rPr lang="en-US" sz="3600" dirty="0"/>
              <a:t>Low </a:t>
            </a:r>
            <a:r>
              <a:rPr lang="en-US" sz="3600" dirty="0" smtClean="0"/>
              <a:t>Latencies</a:t>
            </a:r>
          </a:p>
          <a:p>
            <a:pPr marL="474344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Multiple Ways to Talk to Data</a:t>
            </a:r>
            <a:endParaRPr lang="en-US" sz="3600" dirty="0"/>
          </a:p>
          <a:p>
            <a:pPr marL="474344" lvl="0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Strong Data Consistency</a:t>
            </a:r>
          </a:p>
          <a:p>
            <a:pPr marL="474344" lvl="0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ACID Transactions</a:t>
            </a:r>
          </a:p>
          <a:p>
            <a:pPr marL="474344" lvl="0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Collocation of Compute &amp; Data</a:t>
            </a:r>
          </a:p>
          <a:p>
            <a:pPr marL="474344" lvl="0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Strong Querying Capabilities</a:t>
            </a:r>
          </a:p>
          <a:p>
            <a:pPr marL="474344" lvl="0" indent="-474344" defTabSz="379475">
              <a:spcBef>
                <a:spcPts val="400"/>
              </a:spcBef>
              <a:defRPr sz="1800"/>
            </a:pPr>
            <a:r>
              <a:rPr lang="en-US" sz="3600" dirty="0" smtClean="0"/>
              <a:t>Aggressive SLAs</a:t>
            </a:r>
            <a:endParaRPr lang="en-US" sz="3600" dirty="0"/>
          </a:p>
        </p:txBody>
      </p:sp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2103619" y="391605"/>
            <a:ext cx="12048762" cy="15081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Use Case: Financial Services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734" y="3144765"/>
            <a:ext cx="5288129" cy="30161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roup 279"/>
          <p:cNvGrpSpPr/>
          <p:nvPr/>
        </p:nvGrpSpPr>
        <p:grpSpPr>
          <a:xfrm>
            <a:off x="7485403" y="1899729"/>
            <a:ext cx="7984911" cy="5765799"/>
            <a:chOff x="-506189" y="0"/>
            <a:chExt cx="7984909" cy="5765798"/>
          </a:xfrm>
        </p:grpSpPr>
        <p:pic>
          <p:nvPicPr>
            <p:cNvPr id="277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06189" y="1963657"/>
              <a:ext cx="2528704" cy="1444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78551" y="0"/>
              <a:ext cx="5800169" cy="5765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852442" y="2219311"/>
            <a:ext cx="7454283" cy="56261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96620" indent="-474344" defTabSz="379475">
              <a:spcBef>
                <a:spcPts val="400"/>
              </a:spcBef>
              <a:defRPr sz="1800"/>
            </a:pPr>
            <a:r>
              <a:rPr lang="en-US" sz="3400" dirty="0"/>
              <a:t>Need to Move Money on top of Data Grid</a:t>
            </a:r>
          </a:p>
          <a:p>
            <a:pPr marL="396620" indent="-474344" defTabSz="379475">
              <a:spcBef>
                <a:spcPts val="400"/>
              </a:spcBef>
              <a:defRPr sz="1800"/>
            </a:pPr>
            <a:r>
              <a:rPr lang="en-US" sz="3400" dirty="0"/>
              <a:t>Fault Tolerance and Scale</a:t>
            </a:r>
          </a:p>
          <a:p>
            <a:pPr marL="396620" indent="-474344" defTabSz="379475">
              <a:spcBef>
                <a:spcPts val="400"/>
              </a:spcBef>
              <a:defRPr sz="1800"/>
            </a:pPr>
            <a:r>
              <a:rPr lang="en-US" sz="3400" dirty="0"/>
              <a:t>ACID </a:t>
            </a:r>
            <a:r>
              <a:rPr lang="en-US" sz="3400" dirty="0" smtClean="0"/>
              <a:t>Transactions</a:t>
            </a:r>
          </a:p>
          <a:p>
            <a:pPr marL="396620" indent="-474344" defTabSz="379475">
              <a:spcBef>
                <a:spcPts val="400"/>
              </a:spcBef>
              <a:defRPr sz="1800"/>
            </a:pPr>
            <a:r>
              <a:rPr lang="en-US" sz="3400" dirty="0" smtClean="0"/>
              <a:t>ANSI-99 SQL Querying</a:t>
            </a:r>
            <a:endParaRPr lang="en-US" sz="3400" dirty="0"/>
          </a:p>
          <a:p>
            <a:pPr marL="396620" indent="-474344" defTabSz="379475">
              <a:spcBef>
                <a:spcPts val="400"/>
              </a:spcBef>
              <a:defRPr sz="1800"/>
            </a:pPr>
            <a:r>
              <a:rPr lang="en-US" sz="3400" dirty="0"/>
              <a:t>Integration with RDBMS</a:t>
            </a:r>
          </a:p>
          <a:p>
            <a:pPr marL="853820" lvl="1" indent="-474344" defTabSz="379475">
              <a:spcBef>
                <a:spcPts val="400"/>
              </a:spcBef>
              <a:defRPr sz="1800"/>
            </a:pPr>
            <a:r>
              <a:rPr lang="en-US" sz="3400" dirty="0"/>
              <a:t>No Need to Replace the Database</a:t>
            </a:r>
          </a:p>
          <a:p>
            <a:pPr marL="853820" lvl="1" indent="-474344" defTabSz="379475">
              <a:spcBef>
                <a:spcPts val="400"/>
              </a:spcBef>
              <a:defRPr sz="1800"/>
            </a:pPr>
            <a:r>
              <a:rPr lang="en-US" sz="3400" dirty="0" smtClean="0"/>
              <a:t>Read-Through and Write-Through</a:t>
            </a:r>
          </a:p>
          <a:p>
            <a:pPr marL="853820" lvl="1" indent="-474344" defTabSz="379475">
              <a:spcBef>
                <a:spcPts val="400"/>
              </a:spcBef>
              <a:defRPr sz="1800"/>
            </a:pPr>
            <a:r>
              <a:rPr lang="en-US" sz="3400" dirty="0" smtClean="0"/>
              <a:t>Write-From </a:t>
            </a:r>
            <a:r>
              <a:rPr lang="en-US" sz="3400" dirty="0"/>
              <a:t>DB</a:t>
            </a:r>
          </a:p>
          <a:p>
            <a:pPr marL="396620" indent="-474344" defTabSz="379475">
              <a:spcBef>
                <a:spcPts val="400"/>
              </a:spcBef>
              <a:defRPr sz="1800"/>
            </a:pPr>
            <a:r>
              <a:rPr lang="en-US" sz="3400" dirty="0"/>
              <a:t>Deadlock Management</a:t>
            </a:r>
          </a:p>
          <a:p>
            <a:pPr marL="853820" lvl="1" indent="-474344" defTabSz="379475">
              <a:spcBef>
                <a:spcPts val="400"/>
              </a:spcBef>
              <a:defRPr sz="1800"/>
            </a:pPr>
            <a:r>
              <a:rPr lang="en-US" sz="3400" dirty="0"/>
              <a:t>Deadlock-Free Transactions</a:t>
            </a:r>
          </a:p>
          <a:p>
            <a:pPr marL="853820" lvl="1" indent="-474344" defTabSz="379475">
              <a:spcBef>
                <a:spcPts val="400"/>
              </a:spcBef>
              <a:defRPr sz="1800"/>
            </a:pPr>
            <a:r>
              <a:rPr lang="en-US" sz="3400" dirty="0"/>
              <a:t>Deadlock Detection</a:t>
            </a:r>
          </a:p>
        </p:txBody>
      </p:sp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Apache Ignite Data Grid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578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600" b="1" dirty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Data Grid: </a:t>
            </a: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Distributed Caching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  <p:pic>
        <p:nvPicPr>
          <p:cNvPr id="2" name="Picture 1" descr="replicated_cache_no_head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859" y="2148257"/>
            <a:ext cx="6928135" cy="4588717"/>
          </a:xfrm>
          <a:prstGeom prst="rect">
            <a:avLst/>
          </a:prstGeom>
        </p:spPr>
      </p:pic>
      <p:pic>
        <p:nvPicPr>
          <p:cNvPr id="4" name="Picture 3" descr="partitioned_cache_no_hea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14" y="2151067"/>
            <a:ext cx="6257715" cy="4612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8475" y="7108254"/>
            <a:ext cx="1982592" cy="43088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Partitioned Cache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26359" y="7108254"/>
            <a:ext cx="1911134" cy="43088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Replicated Cache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0929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2833" y="2828911"/>
            <a:ext cx="6210301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body" idx="1"/>
          </p:nvPr>
        </p:nvSpPr>
        <p:spPr>
          <a:xfrm>
            <a:off x="1077897" y="2564916"/>
            <a:ext cx="8545788" cy="56946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66223" lvl="0" indent="-466223">
              <a:defRPr sz="1800"/>
            </a:pPr>
            <a:r>
              <a:rPr sz="3400" dirty="0"/>
              <a:t>ANSI-99 </a:t>
            </a:r>
            <a:r>
              <a:rPr sz="3400" dirty="0" smtClean="0"/>
              <a:t>SQL</a:t>
            </a:r>
            <a:endParaRPr lang="en-US" sz="3400" dirty="0" smtClean="0"/>
          </a:p>
          <a:p>
            <a:pPr marL="466223" lvl="0" indent="-466223">
              <a:defRPr sz="1800"/>
            </a:pPr>
            <a:r>
              <a:rPr lang="en-US" sz="3400" dirty="0" smtClean="0"/>
              <a:t>ODBC &amp; JDBC Drivers</a:t>
            </a:r>
            <a:endParaRPr sz="3400" dirty="0"/>
          </a:p>
          <a:p>
            <a:pPr marL="466223" lvl="0" indent="-466223">
              <a:defRPr sz="1800"/>
            </a:pPr>
            <a:r>
              <a:rPr sz="3400" dirty="0"/>
              <a:t>Always Consistent</a:t>
            </a:r>
          </a:p>
          <a:p>
            <a:pPr marL="466223" lvl="0" indent="-466223">
              <a:defRPr sz="1800"/>
            </a:pPr>
            <a:r>
              <a:rPr sz="3400" dirty="0"/>
              <a:t>Fault Tolerant</a:t>
            </a:r>
          </a:p>
          <a:p>
            <a:pPr marL="466223" lvl="0" indent="-466223">
              <a:defRPr sz="1800"/>
            </a:pPr>
            <a:r>
              <a:rPr sz="3400" dirty="0"/>
              <a:t>In-Memory Indexes (On-Heap and Off-Heap)</a:t>
            </a:r>
          </a:p>
          <a:p>
            <a:pPr marL="466223" lvl="0" indent="-466223">
              <a:defRPr sz="1800"/>
            </a:pPr>
            <a:r>
              <a:rPr sz="3400" dirty="0"/>
              <a:t>Automatic Group By, Aggregations, Sorting</a:t>
            </a:r>
          </a:p>
          <a:p>
            <a:pPr marL="466223" lvl="0" indent="-466223">
              <a:defRPr sz="1800"/>
            </a:pPr>
            <a:r>
              <a:rPr sz="3400" dirty="0"/>
              <a:t>Cross-Cache Joins, Unions, etc.</a:t>
            </a:r>
          </a:p>
          <a:p>
            <a:pPr marL="466223" lvl="0" indent="-466223">
              <a:defRPr sz="1800"/>
            </a:pPr>
            <a:r>
              <a:rPr sz="3400" dirty="0"/>
              <a:t>Ad-Hoc SQL </a:t>
            </a:r>
            <a:r>
              <a:rPr sz="3400" dirty="0" smtClean="0"/>
              <a:t>Support</a:t>
            </a:r>
            <a:endParaRPr lang="en-US" sz="3400" dirty="0" smtClean="0"/>
          </a:p>
          <a:p>
            <a:pPr marL="923423" lvl="1" indent="-466223">
              <a:defRPr sz="1800"/>
            </a:pPr>
            <a:r>
              <a:rPr lang="en-US" sz="3400" dirty="0" smtClean="0"/>
              <a:t>Collocated and Non-Collocated Joins</a:t>
            </a:r>
            <a:endParaRPr sz="3400" dirty="0"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938728" y="391605"/>
            <a:ext cx="12378545" cy="15081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Data Grid</a:t>
            </a:r>
            <a:r>
              <a:rPr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: </a:t>
            </a:r>
            <a:r>
              <a:rPr lang="en-US" sz="5600" b="1" dirty="0" smtClean="0">
                <a:solidFill>
                  <a:srgbClr val="ED1C24"/>
                </a:solidFill>
                <a:effectLst>
                  <a:outerShdw blurRad="12700" dist="12700" dir="3000000" rotWithShape="0">
                    <a:srgbClr val="999999"/>
                  </a:outerShdw>
                </a:effectLst>
              </a:rPr>
              <a:t>Query Capabilities</a:t>
            </a:r>
            <a:endParaRPr sz="5600" b="1" dirty="0">
              <a:solidFill>
                <a:srgbClr val="ED1C24"/>
              </a:solidFill>
              <a:effectLst>
                <a:outerShdw blurRad="12700" dist="12700" dir="3000000" rotWithShape="0">
                  <a:srgbClr val="9999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659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D1C24"/>
      </a:accent1>
      <a:accent2>
        <a:srgbClr val="FFDA64"/>
      </a:accent2>
      <a:accent3>
        <a:srgbClr val="FFB359"/>
      </a:accent3>
      <a:accent4>
        <a:srgbClr val="A8C5EB"/>
      </a:accent4>
      <a:accent5>
        <a:srgbClr val="64B1BC"/>
      </a:accent5>
      <a:accent6>
        <a:srgbClr val="9364CC"/>
      </a:accent6>
      <a:hlink>
        <a:srgbClr val="0000FF"/>
      </a:hlink>
      <a:folHlink>
        <a:srgbClr val="FF00FF"/>
      </a:folHlink>
    </a:clrScheme>
    <a:fontScheme name="Default">
      <a:majorFont>
        <a:latin typeface="Avenir Book"/>
        <a:ea typeface="Avenir Book"/>
        <a:cs typeface="Avenir Book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ED1C24"/>
          </a:solidFill>
          <a:prstDash val="solid"/>
          <a:bevel/>
        </a:ln>
        <a:effectLst>
          <a:outerShdw blurRad="38100" dist="127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60959" tIns="60959" rIns="60959" bIns="6095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ED1C24"/>
          </a:solidFill>
          <a:prstDash val="solid"/>
          <a:bevel/>
        </a:ln>
        <a:effectLst>
          <a:outerShdw blurRad="38100" dist="127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60959" tIns="60959" rIns="60959" bIns="6095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D1C24"/>
      </a:accent1>
      <a:accent2>
        <a:srgbClr val="FFDA64"/>
      </a:accent2>
      <a:accent3>
        <a:srgbClr val="FFB359"/>
      </a:accent3>
      <a:accent4>
        <a:srgbClr val="A8C5EB"/>
      </a:accent4>
      <a:accent5>
        <a:srgbClr val="64B1BC"/>
      </a:accent5>
      <a:accent6>
        <a:srgbClr val="9364CC"/>
      </a:accent6>
      <a:hlink>
        <a:srgbClr val="0000FF"/>
      </a:hlink>
      <a:folHlink>
        <a:srgbClr val="FF00FF"/>
      </a:folHlink>
    </a:clrScheme>
    <a:fontScheme name="Default">
      <a:majorFont>
        <a:latin typeface="Avenir Book"/>
        <a:ea typeface="Avenir Book"/>
        <a:cs typeface="Avenir Book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ED1C24"/>
          </a:solidFill>
          <a:prstDash val="solid"/>
          <a:bevel/>
        </a:ln>
        <a:effectLst>
          <a:outerShdw blurRad="38100" dist="127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60959" tIns="60959" rIns="60959" bIns="6095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ED1C24"/>
          </a:solidFill>
          <a:prstDash val="solid"/>
          <a:bevel/>
        </a:ln>
        <a:effectLst>
          <a:outerShdw blurRad="38100" dist="127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60959" tIns="60959" rIns="60959" bIns="6095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740</Words>
  <Application>Microsoft Macintosh PowerPoint</Application>
  <PresentationFormat>Custom</PresentationFormat>
  <Paragraphs>210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 Rounded MT Bold</vt:lpstr>
      <vt:lpstr>Avenir Book</vt:lpstr>
      <vt:lpstr>Calibri</vt:lpstr>
      <vt:lpstr>Comic Sans MS</vt:lpstr>
      <vt:lpstr>Helvetica</vt:lpstr>
      <vt:lpstr>Lucida Grande</vt:lpstr>
      <vt:lpstr>Tekton Pro</vt:lpstr>
      <vt:lpstr>Arial</vt:lpstr>
      <vt:lpstr>Default</vt:lpstr>
      <vt:lpstr>PowerPoint Presentation</vt:lpstr>
      <vt:lpstr>Agenda</vt:lpstr>
      <vt:lpstr>Apache Ignite: We Are Hiring!</vt:lpstr>
      <vt:lpstr> In-Memory Data Fabric: Strategic Approach to IMC</vt:lpstr>
      <vt:lpstr>In-Memory Data Fabric: More Than Data Grid</vt:lpstr>
      <vt:lpstr>Use Case: Financial Services</vt:lpstr>
      <vt:lpstr>Apache Ignite Data Grid</vt:lpstr>
      <vt:lpstr>Data Grid: Distributed Caching</vt:lpstr>
      <vt:lpstr>Data Grid: Query Capabilities</vt:lpstr>
      <vt:lpstr>SQL Cross-Cache GROUP BY Example</vt:lpstr>
      <vt:lpstr>Compute Grid: Collocate Compute &amp; Data</vt:lpstr>
      <vt:lpstr>PowerPoint Presentation</vt:lpstr>
      <vt:lpstr>Share RDDs Across Spark Jobs </vt:lpstr>
      <vt:lpstr>Ignite In-Memory File System</vt:lpstr>
      <vt:lpstr>PowerPoint Presentation</vt:lpstr>
      <vt:lpstr>Use Case: </vt:lpstr>
      <vt:lpstr>Fast Data vs Big Data</vt:lpstr>
      <vt:lpstr>How To Bridge The Gap?</vt:lpstr>
      <vt:lpstr>What is a Converged Data Platform?</vt:lpstr>
      <vt:lpstr>Lambda Architecture: Fast Data + Big Data</vt:lpstr>
      <vt:lpstr>Ignite 2.0 – Path to Converged Data Platform</vt:lpstr>
      <vt:lpstr>ANY Questions?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 SACKS EVP Sales</dc:title>
  <dc:creator>Abe Kleinfeld</dc:creator>
  <cp:lastModifiedBy>GridGain User</cp:lastModifiedBy>
  <cp:revision>125</cp:revision>
  <cp:lastPrinted>2016-04-12T10:59:03Z</cp:lastPrinted>
  <dcterms:modified xsi:type="dcterms:W3CDTF">2016-06-14T20:29:38Z</dcterms:modified>
</cp:coreProperties>
</file>