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notesMasterIdLst>
    <p:notesMasterId r:id="rId32"/>
  </p:notesMasterIdLst>
  <p:sldIdLst>
    <p:sldId id="259" r:id="rId2"/>
    <p:sldId id="284" r:id="rId3"/>
    <p:sldId id="287" r:id="rId4"/>
    <p:sldId id="298" r:id="rId5"/>
    <p:sldId id="285" r:id="rId6"/>
    <p:sldId id="292" r:id="rId7"/>
    <p:sldId id="289" r:id="rId8"/>
    <p:sldId id="278" r:id="rId9"/>
    <p:sldId id="282" r:id="rId10"/>
    <p:sldId id="280" r:id="rId11"/>
    <p:sldId id="281" r:id="rId12"/>
    <p:sldId id="297" r:id="rId13"/>
    <p:sldId id="293" r:id="rId14"/>
    <p:sldId id="295" r:id="rId15"/>
    <p:sldId id="296" r:id="rId16"/>
    <p:sldId id="294" r:id="rId17"/>
    <p:sldId id="299" r:id="rId18"/>
    <p:sldId id="303" r:id="rId19"/>
    <p:sldId id="301" r:id="rId20"/>
    <p:sldId id="304" r:id="rId21"/>
    <p:sldId id="309" r:id="rId22"/>
    <p:sldId id="305" r:id="rId23"/>
    <p:sldId id="310" r:id="rId24"/>
    <p:sldId id="306" r:id="rId25"/>
    <p:sldId id="307" r:id="rId26"/>
    <p:sldId id="308" r:id="rId27"/>
    <p:sldId id="283" r:id="rId28"/>
    <p:sldId id="277" r:id="rId29"/>
    <p:sldId id="286" r:id="rId30"/>
    <p:sldId id="275" r:id="rId31"/>
  </p:sldIdLst>
  <p:sldSz cx="9144000" cy="5143500" type="screen16x9"/>
  <p:notesSz cx="6858000" cy="9144000"/>
  <p:defaultTextStyle>
    <a:defPPr>
      <a:defRPr lang="en-US"/>
    </a:defPPr>
    <a:lvl1pPr marL="0" algn="l" defTabSz="816376" rtl="0" eaLnBrk="1" latinLnBrk="0" hangingPunct="1">
      <a:defRPr sz="1600" kern="1200">
        <a:solidFill>
          <a:schemeClr val="tx1"/>
        </a:solidFill>
        <a:latin typeface="+mn-lt"/>
        <a:ea typeface="+mn-ea"/>
        <a:cs typeface="+mn-cs"/>
      </a:defRPr>
    </a:lvl1pPr>
    <a:lvl2pPr marL="408188" algn="l" defTabSz="816376" rtl="0" eaLnBrk="1" latinLnBrk="0" hangingPunct="1">
      <a:defRPr sz="1600" kern="1200">
        <a:solidFill>
          <a:schemeClr val="tx1"/>
        </a:solidFill>
        <a:latin typeface="+mn-lt"/>
        <a:ea typeface="+mn-ea"/>
        <a:cs typeface="+mn-cs"/>
      </a:defRPr>
    </a:lvl2pPr>
    <a:lvl3pPr marL="816376" algn="l" defTabSz="816376" rtl="0" eaLnBrk="1" latinLnBrk="0" hangingPunct="1">
      <a:defRPr sz="1600" kern="1200">
        <a:solidFill>
          <a:schemeClr val="tx1"/>
        </a:solidFill>
        <a:latin typeface="+mn-lt"/>
        <a:ea typeface="+mn-ea"/>
        <a:cs typeface="+mn-cs"/>
      </a:defRPr>
    </a:lvl3pPr>
    <a:lvl4pPr marL="1224564" algn="l" defTabSz="816376" rtl="0" eaLnBrk="1" latinLnBrk="0" hangingPunct="1">
      <a:defRPr sz="1600" kern="1200">
        <a:solidFill>
          <a:schemeClr val="tx1"/>
        </a:solidFill>
        <a:latin typeface="+mn-lt"/>
        <a:ea typeface="+mn-ea"/>
        <a:cs typeface="+mn-cs"/>
      </a:defRPr>
    </a:lvl4pPr>
    <a:lvl5pPr marL="1632753" algn="l" defTabSz="816376" rtl="0" eaLnBrk="1" latinLnBrk="0" hangingPunct="1">
      <a:defRPr sz="1600" kern="1200">
        <a:solidFill>
          <a:schemeClr val="tx1"/>
        </a:solidFill>
        <a:latin typeface="+mn-lt"/>
        <a:ea typeface="+mn-ea"/>
        <a:cs typeface="+mn-cs"/>
      </a:defRPr>
    </a:lvl5pPr>
    <a:lvl6pPr marL="2040941" algn="l" defTabSz="816376" rtl="0" eaLnBrk="1" latinLnBrk="0" hangingPunct="1">
      <a:defRPr sz="1600" kern="1200">
        <a:solidFill>
          <a:schemeClr val="tx1"/>
        </a:solidFill>
        <a:latin typeface="+mn-lt"/>
        <a:ea typeface="+mn-ea"/>
        <a:cs typeface="+mn-cs"/>
      </a:defRPr>
    </a:lvl6pPr>
    <a:lvl7pPr marL="2449129" algn="l" defTabSz="816376" rtl="0" eaLnBrk="1" latinLnBrk="0" hangingPunct="1">
      <a:defRPr sz="1600" kern="1200">
        <a:solidFill>
          <a:schemeClr val="tx1"/>
        </a:solidFill>
        <a:latin typeface="+mn-lt"/>
        <a:ea typeface="+mn-ea"/>
        <a:cs typeface="+mn-cs"/>
      </a:defRPr>
    </a:lvl7pPr>
    <a:lvl8pPr marL="2857317" algn="l" defTabSz="816376" rtl="0" eaLnBrk="1" latinLnBrk="0" hangingPunct="1">
      <a:defRPr sz="1600" kern="1200">
        <a:solidFill>
          <a:schemeClr val="tx1"/>
        </a:solidFill>
        <a:latin typeface="+mn-lt"/>
        <a:ea typeface="+mn-ea"/>
        <a:cs typeface="+mn-cs"/>
      </a:defRPr>
    </a:lvl8pPr>
    <a:lvl9pPr marL="3265505" algn="l" defTabSz="816376"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D92F68-3E50-B348-9697-8209BA354E79}">
          <p14:sldIdLst>
            <p14:sldId id="259"/>
          </p14:sldIdLst>
        </p14:section>
        <p14:section name="Setting the Stage" id="{2D172E5F-8551-9642-9764-2E37BB7E6BF9}">
          <p14:sldIdLst>
            <p14:sldId id="284"/>
            <p14:sldId id="287"/>
            <p14:sldId id="298"/>
            <p14:sldId id="285"/>
            <p14:sldId id="292"/>
            <p14:sldId id="289"/>
          </p14:sldIdLst>
        </p14:section>
        <p14:section name="Apache Beam Overview" id="{2480A74C-4A27-3D42-A913-86D76D20E797}">
          <p14:sldIdLst>
            <p14:sldId id="278"/>
            <p14:sldId id="282"/>
            <p14:sldId id="280"/>
            <p14:sldId id="281"/>
          </p14:sldIdLst>
        </p14:section>
        <p14:section name="Model in detail" id="{CB766001-7646-7042-B79E-6B1BC5AFE6B0}">
          <p14:sldIdLst>
            <p14:sldId id="297"/>
            <p14:sldId id="293"/>
            <p14:sldId id="295"/>
            <p14:sldId id="296"/>
          </p14:sldIdLst>
        </p14:section>
        <p14:section name="Examples" id="{B718468B-3D8E-3A4B-AA0F-B9D2CCC84070}">
          <p14:sldIdLst>
            <p14:sldId id="294"/>
            <p14:sldId id="299"/>
            <p14:sldId id="303"/>
            <p14:sldId id="301"/>
            <p14:sldId id="304"/>
            <p14:sldId id="309"/>
            <p14:sldId id="305"/>
            <p14:sldId id="310"/>
            <p14:sldId id="306"/>
            <p14:sldId id="307"/>
            <p14:sldId id="308"/>
          </p14:sldIdLst>
        </p14:section>
        <p14:section name="Conclusion" id="{27D46079-1F1C-C84E-823B-74FBBAE3BAB9}">
          <p14:sldIdLst>
            <p14:sldId id="283"/>
            <p14:sldId id="277"/>
            <p14:sldId id="286"/>
            <p14:sldId id="27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323">
          <p15:clr>
            <a:srgbClr val="A4A3A4"/>
          </p15:clr>
        </p15:guide>
        <p15:guide id="4" pos="5067">
          <p15:clr>
            <a:srgbClr val="A4A3A4"/>
          </p15:clr>
        </p15:guide>
        <p15:guide id="5" orient="horz" pos="3294">
          <p15:clr>
            <a:srgbClr val="A4A3A4"/>
          </p15:clr>
        </p15:guide>
        <p15:guide id="6" orient="horz" pos="2465">
          <p15:clr>
            <a:srgbClr val="A4A3A4"/>
          </p15:clr>
        </p15:guide>
        <p15:guide id="7" pos="186">
          <p15:clr>
            <a:srgbClr val="A4A3A4"/>
          </p15:clr>
        </p15:guide>
        <p15:guide id="8" pos="5680">
          <p15:clr>
            <a:srgbClr val="A4A3A4"/>
          </p15:clr>
        </p15:guide>
        <p15:guide id="9" pos="2063">
          <p15:clr>
            <a:srgbClr val="A4A3A4"/>
          </p15:clr>
        </p15:guide>
        <p15:guide id="10" orient="horz" pos="3503">
          <p15:clr>
            <a:srgbClr val="A4A3A4"/>
          </p15:clr>
        </p15:guide>
        <p15:guide id="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9" autoAdjust="0"/>
    <p:restoredTop sz="69481" autoAdjust="0"/>
  </p:normalViewPr>
  <p:slideViewPr>
    <p:cSldViewPr>
      <p:cViewPr>
        <p:scale>
          <a:sx n="99" d="100"/>
          <a:sy n="99" d="100"/>
        </p:scale>
        <p:origin x="-1208" y="-80"/>
      </p:cViewPr>
      <p:guideLst>
        <p:guide orient="horz" pos="1350"/>
        <p:guide orient="horz" pos="1452"/>
        <p:guide orient="horz" pos="2059"/>
        <p:guide orient="horz" pos="1541"/>
        <p:guide orient="horz" pos="2189"/>
        <p:guide pos="2400"/>
        <p:guide pos="4223"/>
        <p:guide pos="155"/>
        <p:guide pos="4733"/>
        <p:guide pos="1719"/>
        <p:guide/>
      </p:guideLst>
    </p:cSldViewPr>
  </p:slideViewPr>
  <p:notesTextViewPr>
    <p:cViewPr>
      <p:scale>
        <a:sx n="1" d="1"/>
        <a:sy n="1" d="1"/>
      </p:scale>
      <p:origin x="0" y="0"/>
    </p:cViewPr>
  </p:notesTextViewPr>
  <p:sorterViewPr>
    <p:cViewPr>
      <p:scale>
        <a:sx n="106" d="100"/>
        <a:sy n="106" d="100"/>
      </p:scale>
      <p:origin x="0" y="3408"/>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6FD9D-94E4-41BA-AD4A-17C482647392}" type="datetimeFigureOut">
              <a:rPr lang="en-US" smtClean="0"/>
              <a:t>6/9/16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599DB-58EF-45E9-BAEE-DC7881B4CAB8}" type="slidenum">
              <a:rPr lang="en-US" smtClean="0"/>
              <a:t>‹#›</a:t>
            </a:fld>
            <a:endParaRPr lang="en-US"/>
          </a:p>
        </p:txBody>
      </p:sp>
    </p:spTree>
    <p:extLst>
      <p:ext uri="{BB962C8B-B14F-4D97-AF65-F5344CB8AC3E}">
        <p14:creationId xmlns:p14="http://schemas.microsoft.com/office/powerpoint/2010/main" val="2925326917"/>
      </p:ext>
    </p:extLst>
  </p:cSld>
  <p:clrMap bg1="lt1" tx1="dk1" bg2="lt2" tx2="dk2" accent1="accent1" accent2="accent2" accent3="accent3" accent4="accent4" accent5="accent5" accent6="accent6" hlink="hlink" folHlink="folHlink"/>
  <p:notesStyle>
    <a:lvl1pPr marL="0" algn="l" defTabSz="680314" rtl="0" eaLnBrk="1" latinLnBrk="0" hangingPunct="1">
      <a:defRPr sz="900" kern="1200">
        <a:solidFill>
          <a:schemeClr val="tx1"/>
        </a:solidFill>
        <a:latin typeface="+mn-lt"/>
        <a:ea typeface="+mn-ea"/>
        <a:cs typeface="+mn-cs"/>
      </a:defRPr>
    </a:lvl1pPr>
    <a:lvl2pPr marL="340157" algn="l" defTabSz="680314" rtl="0" eaLnBrk="1" latinLnBrk="0" hangingPunct="1">
      <a:defRPr sz="900" kern="1200">
        <a:solidFill>
          <a:schemeClr val="tx1"/>
        </a:solidFill>
        <a:latin typeface="+mn-lt"/>
        <a:ea typeface="+mn-ea"/>
        <a:cs typeface="+mn-cs"/>
      </a:defRPr>
    </a:lvl2pPr>
    <a:lvl3pPr marL="680314" algn="l" defTabSz="680314" rtl="0" eaLnBrk="1" latinLnBrk="0" hangingPunct="1">
      <a:defRPr sz="900" kern="1200">
        <a:solidFill>
          <a:schemeClr val="tx1"/>
        </a:solidFill>
        <a:latin typeface="+mn-lt"/>
        <a:ea typeface="+mn-ea"/>
        <a:cs typeface="+mn-cs"/>
      </a:defRPr>
    </a:lvl3pPr>
    <a:lvl4pPr marL="1020470" algn="l" defTabSz="680314" rtl="0" eaLnBrk="1" latinLnBrk="0" hangingPunct="1">
      <a:defRPr sz="900" kern="1200">
        <a:solidFill>
          <a:schemeClr val="tx1"/>
        </a:solidFill>
        <a:latin typeface="+mn-lt"/>
        <a:ea typeface="+mn-ea"/>
        <a:cs typeface="+mn-cs"/>
      </a:defRPr>
    </a:lvl4pPr>
    <a:lvl5pPr marL="1360627" algn="l" defTabSz="680314" rtl="0" eaLnBrk="1" latinLnBrk="0" hangingPunct="1">
      <a:defRPr sz="900" kern="1200">
        <a:solidFill>
          <a:schemeClr val="tx1"/>
        </a:solidFill>
        <a:latin typeface="+mn-lt"/>
        <a:ea typeface="+mn-ea"/>
        <a:cs typeface="+mn-cs"/>
      </a:defRPr>
    </a:lvl5pPr>
    <a:lvl6pPr marL="1700784" algn="l" defTabSz="680314" rtl="0" eaLnBrk="1" latinLnBrk="0" hangingPunct="1">
      <a:defRPr sz="900" kern="1200">
        <a:solidFill>
          <a:schemeClr val="tx1"/>
        </a:solidFill>
        <a:latin typeface="+mn-lt"/>
        <a:ea typeface="+mn-ea"/>
        <a:cs typeface="+mn-cs"/>
      </a:defRPr>
    </a:lvl6pPr>
    <a:lvl7pPr marL="2040941" algn="l" defTabSz="680314" rtl="0" eaLnBrk="1" latinLnBrk="0" hangingPunct="1">
      <a:defRPr sz="900" kern="1200">
        <a:solidFill>
          <a:schemeClr val="tx1"/>
        </a:solidFill>
        <a:latin typeface="+mn-lt"/>
        <a:ea typeface="+mn-ea"/>
        <a:cs typeface="+mn-cs"/>
      </a:defRPr>
    </a:lvl7pPr>
    <a:lvl8pPr marL="2381098" algn="l" defTabSz="680314" rtl="0" eaLnBrk="1" latinLnBrk="0" hangingPunct="1">
      <a:defRPr sz="900" kern="1200">
        <a:solidFill>
          <a:schemeClr val="tx1"/>
        </a:solidFill>
        <a:latin typeface="+mn-lt"/>
        <a:ea typeface="+mn-ea"/>
        <a:cs typeface="+mn-cs"/>
      </a:defRPr>
    </a:lvl8pPr>
    <a:lvl9pPr marL="2721254" algn="l" defTabSz="68031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2150"/>
            <a:ext cx="5486400" cy="308610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a:t>Hortonworks: Powering the Future of Data</a:t>
            </a:r>
          </a:p>
        </p:txBody>
      </p:sp>
      <p:sp>
        <p:nvSpPr>
          <p:cNvPr id="6" name="Slide Number Placeholder 5"/>
          <p:cNvSpPr>
            <a:spLocks noGrp="1"/>
          </p:cNvSpPr>
          <p:nvPr>
            <p:ph type="sldNum" sz="quarter" idx="11"/>
          </p:nvPr>
        </p:nvSpPr>
        <p:spPr/>
        <p:txBody>
          <a:bodyPr/>
          <a:lstStyle/>
          <a:p>
            <a:fld id="{65F8852D-A642-44AF-93F0-4A3BD6E66CA8}" type="slidenum">
              <a:rPr lang="en-US" smtClean="0"/>
              <a:pPr/>
              <a:t>1</a:t>
            </a:fld>
            <a:endParaRPr lang="en-US" dirty="0"/>
          </a:p>
        </p:txBody>
      </p:sp>
    </p:spTree>
    <p:extLst>
      <p:ext uri="{BB962C8B-B14F-4D97-AF65-F5344CB8AC3E}">
        <p14:creationId xmlns:p14="http://schemas.microsoft.com/office/powerpoint/2010/main" val="259282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dirty="0">
                <a:solidFill>
                  <a:schemeClr val="dk1"/>
                </a:solidFill>
              </a:rPr>
              <a:t>What makes the Beam model special?</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US" dirty="0">
                <a:solidFill>
                  <a:schemeClr val="dk1"/>
                </a:solidFill>
              </a:rPr>
              <a:t>It uses higher level abstractions that let you focus on your application logic -- not how to cram your application logic into an underlying framework.</a:t>
            </a:r>
          </a:p>
          <a:p>
            <a:pPr lvl="0">
              <a:spcBef>
                <a:spcPts val="0"/>
              </a:spcBef>
              <a:buNone/>
            </a:pPr>
            <a:endParaRPr dirty="0"/>
          </a:p>
          <a:p>
            <a:pPr lvl="0" rtl="0">
              <a:spcBef>
                <a:spcPts val="0"/>
              </a:spcBef>
              <a:buNone/>
            </a:pPr>
            <a:r>
              <a:rPr lang="en-US" dirty="0"/>
              <a:t>And it unifies batch and streaming into the same API by clearly separating 4 key questions...</a:t>
            </a:r>
          </a:p>
          <a:p>
            <a:pPr lvl="0" rtl="0">
              <a:spcBef>
                <a:spcPts val="0"/>
              </a:spcBef>
              <a:buNone/>
            </a:pPr>
            <a:endParaRPr dirty="0"/>
          </a:p>
          <a:p>
            <a:pPr lvl="0" rtl="0">
              <a:spcBef>
                <a:spcPts val="0"/>
              </a:spcBef>
              <a:buNone/>
            </a:pPr>
            <a:r>
              <a:rPr lang="en-US" dirty="0"/>
              <a:t>What results are calculated? Are you computing sums, joins, histograms, or machine learning models?</a:t>
            </a:r>
          </a:p>
          <a:p>
            <a:pPr lvl="0" rtl="0">
              <a:spcBef>
                <a:spcPts val="0"/>
              </a:spcBef>
              <a:buNone/>
            </a:pPr>
            <a:endParaRPr dirty="0"/>
          </a:p>
          <a:p>
            <a:pPr lvl="0" rtl="0">
              <a:spcBef>
                <a:spcPts val="0"/>
              </a:spcBef>
              <a:buNone/>
            </a:pPr>
            <a:r>
              <a:rPr lang="en-US" dirty="0"/>
              <a:t>Where in event time are results calculated? How does the time each event originally occurred affect results? Are results aggregated for all time, in fixed windows, or as user activity sessions?</a:t>
            </a:r>
          </a:p>
          <a:p>
            <a:pPr lvl="0" rtl="0">
              <a:spcBef>
                <a:spcPts val="0"/>
              </a:spcBef>
              <a:buNone/>
            </a:pPr>
            <a:endParaRPr dirty="0"/>
          </a:p>
          <a:p>
            <a:pPr lvl="0" rtl="0">
              <a:spcBef>
                <a:spcPts val="0"/>
              </a:spcBef>
              <a:buNone/>
            </a:pPr>
            <a:r>
              <a:rPr lang="en-US" dirty="0"/>
              <a:t>When in processing time are results materialized?  Does the time each element arrives in the system affect results? How do we know when to emit a result?</a:t>
            </a:r>
          </a:p>
          <a:p>
            <a:pPr lvl="0" rtl="0">
              <a:spcBef>
                <a:spcPts val="0"/>
              </a:spcBef>
              <a:buNone/>
            </a:pPr>
            <a:endParaRPr dirty="0"/>
          </a:p>
          <a:p>
            <a:pPr lvl="0" rtl="0">
              <a:spcBef>
                <a:spcPts val="0"/>
              </a:spcBef>
              <a:buNone/>
            </a:pPr>
            <a:r>
              <a:rPr lang="en-US" dirty="0"/>
              <a:t>And finally, how do refinements relate? If we choose to emit results multiple times, is each result independent and distinct, do they build upon one another?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By clearly separating What / Where / When / How considerations, </a:t>
            </a:r>
            <a:r>
              <a:rPr lang="en-US" dirty="0" smtClean="0"/>
              <a:t>the original</a:t>
            </a:r>
            <a:r>
              <a:rPr lang="en-US" baseline="0" dirty="0" smtClean="0"/>
              <a:t> authors </a:t>
            </a:r>
            <a:r>
              <a:rPr lang="en-US" dirty="0" smtClean="0"/>
              <a:t>were </a:t>
            </a:r>
            <a:r>
              <a:rPr lang="en-US" dirty="0"/>
              <a:t>able to come up with clean abstractions that don’t leak implementation details to the users.</a:t>
            </a:r>
          </a:p>
          <a:p>
            <a:pPr lvl="0">
              <a:spcBef>
                <a:spcPts val="0"/>
              </a:spcBef>
              <a:buNone/>
            </a:pPr>
            <a:endParaRPr dirty="0"/>
          </a:p>
          <a:p>
            <a:pPr lvl="0">
              <a:spcBef>
                <a:spcPts val="0"/>
              </a:spcBef>
              <a:buNone/>
            </a:pPr>
            <a:r>
              <a:rPr lang="en-US" dirty="0"/>
              <a:t>As a result, we have the first truly unified model, which can easily support different scenarios, like: classic batch, windowed batch, standard streaming, or advanced streaming scenarios, just one of which is streaming in the accumulation mode.</a:t>
            </a:r>
          </a:p>
          <a:p>
            <a:pPr lvl="0" rtl="0">
              <a:spcBef>
                <a:spcPts val="0"/>
              </a:spcBef>
              <a:buNone/>
            </a:pPr>
            <a:endParaRPr dirty="0"/>
          </a:p>
          <a:p>
            <a:pPr lvl="0" rtl="0">
              <a:spcBef>
                <a:spcPts val="0"/>
              </a:spcBef>
              <a:buNone/>
            </a:pPr>
            <a:r>
              <a:rPr lang="en-US" dirty="0"/>
              <a:t>By tweaking a line here or there, we can trivially switch between these scenarios, without rewriting the code.</a:t>
            </a:r>
          </a:p>
          <a:p>
            <a:pPr lvl="0" rtl="0">
              <a:spcBef>
                <a:spcPts val="0"/>
              </a:spcBef>
              <a:buNone/>
            </a:pPr>
            <a:endParaRPr dirty="0"/>
          </a:p>
          <a:p>
            <a:pPr lvl="0" rtl="0">
              <a:spcBef>
                <a:spcPts val="0"/>
              </a:spcBef>
              <a:buClr>
                <a:schemeClr val="dk1"/>
              </a:buClr>
              <a:buSzPct val="100000"/>
              <a:buFont typeface="Arial"/>
              <a:buNone/>
            </a:pPr>
            <a:r>
              <a:rPr lang="en-US" dirty="0">
                <a:solidFill>
                  <a:schemeClr val="dk1"/>
                </a:solidFill>
              </a:rPr>
              <a:t>Just like the MapReduce model fundamentally changed the way we do distributed processing by providing the right set of abstractions, we think that this model will change the way we unify batch and streaming processing in the future</a:t>
            </a:r>
            <a:r>
              <a:rPr lang="en-US" dirty="0" smtClean="0">
                <a:solidFill>
                  <a:schemeClr val="dk1"/>
                </a:solidFill>
              </a:rPr>
              <a:t>.</a:t>
            </a:r>
          </a:p>
          <a:p>
            <a:pPr lvl="0" rtl="0">
              <a:spcBef>
                <a:spcPts val="0"/>
              </a:spcBef>
              <a:buClr>
                <a:schemeClr val="dk1"/>
              </a:buClr>
              <a:buSzPct val="100000"/>
              <a:buFont typeface="Arial"/>
              <a:buNone/>
            </a:pPr>
            <a:endParaRPr lang="en-US" dirty="0" smtClean="0">
              <a:solidFill>
                <a:schemeClr val="dk1"/>
              </a:solidFill>
            </a:endParaRPr>
          </a:p>
          <a:p>
            <a:pPr lvl="0" rtl="0">
              <a:spcBef>
                <a:spcPts val="0"/>
              </a:spcBef>
              <a:buClr>
                <a:schemeClr val="dk1"/>
              </a:buClr>
              <a:buSzPct val="100000"/>
              <a:buFont typeface="Arial"/>
              <a:buNone/>
            </a:pPr>
            <a:r>
              <a:rPr lang="en-US" dirty="0" smtClean="0">
                <a:solidFill>
                  <a:schemeClr val="dk1"/>
                </a:solidFill>
              </a:rPr>
              <a:t>The</a:t>
            </a:r>
            <a:r>
              <a:rPr lang="en-US" baseline="0" dirty="0" smtClean="0">
                <a:solidFill>
                  <a:schemeClr val="dk1"/>
                </a:solidFill>
              </a:rPr>
              <a:t> next question is – Great, I need to learn one more model, I was just getting comfortable with Spark or Storm or Flink or Pick your favorite. Don</a:t>
            </a:r>
            <a:r>
              <a:rPr lang="uk-UA" baseline="0" dirty="0" smtClean="0">
                <a:solidFill>
                  <a:schemeClr val="dk1"/>
                </a:solidFill>
              </a:rPr>
              <a:t>’</a:t>
            </a:r>
            <a:r>
              <a:rPr lang="en-US" baseline="0" dirty="0" smtClean="0">
                <a:solidFill>
                  <a:schemeClr val="dk1"/>
                </a:solidFill>
              </a:rPr>
              <a:t>t worry, as this unfolds you will see that it is not that bad and it is the last model you will have to learn. </a:t>
            </a:r>
            <a:endParaRPr lang="en-US"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a PCollection as "pipeline" data. </a:t>
            </a:r>
            <a:r>
              <a:rPr lang="en-US" dirty="0" err="1" smtClean="0"/>
              <a:t>Dataflow's</a:t>
            </a:r>
            <a:r>
              <a:rPr lang="en-US" dirty="0" smtClean="0"/>
              <a:t> transforms use PCollections as inputs and outputs; as such, if you want to work with data in your pipeline, it must be in the form of a PCollection. Each PCollection is owned by a specific Pipeline object, and only that Pipeline object can use it.</a:t>
            </a:r>
          </a:p>
          <a:p>
            <a:endParaRPr lang="en-US" dirty="0" smtClean="0"/>
          </a:p>
          <a:p>
            <a:r>
              <a:rPr lang="en-US" dirty="0" smtClean="0"/>
              <a:t>A PCollection has several key aspects in which it differs from a regular collection class:</a:t>
            </a:r>
          </a:p>
          <a:p>
            <a:endParaRPr lang="en-US" dirty="0" smtClean="0"/>
          </a:p>
          <a:p>
            <a:r>
              <a:rPr lang="en-US" dirty="0" smtClean="0"/>
              <a:t>Immutable. Once created, you cannot add, remove, or change individual elements.</a:t>
            </a:r>
          </a:p>
          <a:p>
            <a:r>
              <a:rPr lang="en-US" dirty="0" smtClean="0"/>
              <a:t>Does not support random access to individual elements.</a:t>
            </a:r>
          </a:p>
          <a:p>
            <a:r>
              <a:rPr lang="en-US" dirty="0" smtClean="0"/>
              <a:t>Belongs to the pipeline in which it is created. You cannot share a PCollection between Pipeline objects.</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12</a:t>
            </a:fld>
            <a:endParaRPr lang="en-US"/>
          </a:p>
        </p:txBody>
      </p:sp>
    </p:spTree>
    <p:extLst>
      <p:ext uri="{BB962C8B-B14F-4D97-AF65-F5344CB8AC3E}">
        <p14:creationId xmlns:p14="http://schemas.microsoft.com/office/powerpoint/2010/main" val="2709318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In this example we are using </a:t>
            </a:r>
            <a:r>
              <a:rPr lang="en-US" dirty="0" err="1" smtClean="0"/>
              <a:t>TextIO.Read</a:t>
            </a:r>
            <a:r>
              <a:rPr lang="en-US" dirty="0" smtClean="0"/>
              <a:t> to read a set</a:t>
            </a:r>
            <a:r>
              <a:rPr lang="en-US" baseline="0" dirty="0" smtClean="0"/>
              <a:t> </a:t>
            </a:r>
            <a:r>
              <a:rPr lang="en-US" dirty="0" smtClean="0"/>
              <a:t>of input text files. </a:t>
            </a:r>
            <a:r>
              <a:rPr lang="en-US" dirty="0" err="1" smtClean="0"/>
              <a:t>TextIO.Read</a:t>
            </a:r>
            <a:r>
              <a:rPr lang="en-US" dirty="0" smtClean="0"/>
              <a:t> returns a PCollection where each element is one line from</a:t>
            </a:r>
          </a:p>
          <a:p>
            <a:r>
              <a:rPr lang="en-US" dirty="0" smtClean="0"/>
              <a:t>the input text (a set of Shakespeare's texts).</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13</a:t>
            </a:fld>
            <a:endParaRPr lang="en-US"/>
          </a:p>
        </p:txBody>
      </p:sp>
    </p:spTree>
    <p:extLst>
      <p:ext uri="{BB962C8B-B14F-4D97-AF65-F5344CB8AC3E}">
        <p14:creationId xmlns:p14="http://schemas.microsoft.com/office/powerpoint/2010/main" val="270931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14</a:t>
            </a:fld>
            <a:endParaRPr lang="en-US"/>
          </a:p>
        </p:txBody>
      </p:sp>
    </p:spTree>
    <p:extLst>
      <p:ext uri="{BB962C8B-B14F-4D97-AF65-F5344CB8AC3E}">
        <p14:creationId xmlns:p14="http://schemas.microsoft.com/office/powerpoint/2010/main" val="270931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15</a:t>
            </a:fld>
            <a:endParaRPr lang="en-US"/>
          </a:p>
        </p:txBody>
      </p:sp>
    </p:spTree>
    <p:extLst>
      <p:ext uri="{BB962C8B-B14F-4D97-AF65-F5344CB8AC3E}">
        <p14:creationId xmlns:p14="http://schemas.microsoft.com/office/powerpoint/2010/main" val="270931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this example we are going to use GearPump to do a word count</a:t>
            </a:r>
          </a:p>
          <a:p>
            <a:r>
              <a:rPr lang="en-US" dirty="0" smtClean="0"/>
              <a:t>First we setup a</a:t>
            </a:r>
            <a:r>
              <a:rPr lang="en-US" baseline="0" dirty="0" smtClean="0"/>
              <a:t> Processor to handle the splitting of the words in the text. In this case we are gong to set the parallelism to a two</a:t>
            </a:r>
          </a:p>
          <a:p>
            <a:r>
              <a:rPr lang="en-US" baseline="0" dirty="0" smtClean="0"/>
              <a:t>The split class looks like the following:</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16</a:t>
            </a:fld>
            <a:endParaRPr lang="en-US"/>
          </a:p>
        </p:txBody>
      </p:sp>
    </p:spTree>
    <p:extLst>
      <p:ext uri="{BB962C8B-B14F-4D97-AF65-F5344CB8AC3E}">
        <p14:creationId xmlns:p14="http://schemas.microsoft.com/office/powerpoint/2010/main" val="124908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Here we are defining</a:t>
            </a:r>
            <a:r>
              <a:rPr lang="en-US" baseline="0" dirty="0" smtClean="0"/>
              <a:t> the text and then in the </a:t>
            </a:r>
            <a:r>
              <a:rPr lang="en-US" baseline="0" dirty="0" err="1" smtClean="0"/>
              <a:t>onNext</a:t>
            </a:r>
            <a:r>
              <a:rPr lang="en-US" baseline="0" dirty="0" smtClean="0"/>
              <a:t> method we are splitting the text and emitting a message for each word.</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17</a:t>
            </a:fld>
            <a:endParaRPr lang="en-US"/>
          </a:p>
        </p:txBody>
      </p:sp>
    </p:spTree>
    <p:extLst>
      <p:ext uri="{BB962C8B-B14F-4D97-AF65-F5344CB8AC3E}">
        <p14:creationId xmlns:p14="http://schemas.microsoft.com/office/powerpoint/2010/main" val="2567118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Next we</a:t>
            </a:r>
            <a:r>
              <a:rPr lang="en-US" baseline="0" dirty="0" smtClean="0"/>
              <a:t> are going to setup the Processor that will take care of summing the words.</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18</a:t>
            </a:fld>
            <a:endParaRPr lang="en-US"/>
          </a:p>
        </p:txBody>
      </p:sp>
    </p:spTree>
    <p:extLst>
      <p:ext uri="{BB962C8B-B14F-4D97-AF65-F5344CB8AC3E}">
        <p14:creationId xmlns:p14="http://schemas.microsoft.com/office/powerpoint/2010/main" val="993170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Here in the </a:t>
            </a:r>
            <a:r>
              <a:rPr lang="en-US" dirty="0" err="1" smtClean="0"/>
              <a:t>onNext</a:t>
            </a:r>
            <a:r>
              <a:rPr lang="en-US" baseline="0" dirty="0" smtClean="0"/>
              <a:t> we are incrementing a counter for each unique word that is seen.</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19</a:t>
            </a:fld>
            <a:endParaRPr lang="en-US"/>
          </a:p>
        </p:txBody>
      </p:sp>
    </p:spTree>
    <p:extLst>
      <p:ext uri="{BB962C8B-B14F-4D97-AF65-F5344CB8AC3E}">
        <p14:creationId xmlns:p14="http://schemas.microsoft.com/office/powerpoint/2010/main" val="103716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The message</a:t>
            </a:r>
            <a:r>
              <a:rPr lang="en-US" sz="1200" b="1" kern="1200" baseline="0" dirty="0" smtClean="0">
                <a:solidFill>
                  <a:schemeClr val="tx1"/>
                </a:solidFill>
                <a:latin typeface="+mn-lt"/>
                <a:ea typeface="+mn-ea"/>
                <a:cs typeface="+mn-cs"/>
              </a:rPr>
              <a:t> here is we are drowning or about to be drowning in a see of data. Look at all of the talks today and throughout this conference that are about streaming or IoT.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TI Smart Tag - </a:t>
            </a:r>
            <a:r>
              <a:rPr lang="en-US" sz="1200" kern="1200" dirty="0" smtClean="0">
                <a:solidFill>
                  <a:schemeClr val="tx1"/>
                </a:solidFill>
                <a:latin typeface="+mn-lt"/>
                <a:ea typeface="+mn-ea"/>
                <a:cs typeface="+mn-cs"/>
              </a:rPr>
              <a:t>10 low-power sensors, including light, microphone and magnetic sensors</a:t>
            </a:r>
            <a:endParaRPr lang="en-US" sz="1200" b="1"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IR</a:t>
            </a:r>
            <a:r>
              <a:rPr lang="en-US" sz="1200" b="1" kern="1200" baseline="0" dirty="0" smtClean="0">
                <a:solidFill>
                  <a:schemeClr val="tx1"/>
                </a:solidFill>
                <a:latin typeface="+mn-lt"/>
                <a:ea typeface="+mn-ea"/>
                <a:cs typeface="+mn-cs"/>
              </a:rPr>
              <a:t> Temp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Ambient Temp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Humidity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Barometer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Accelerometer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Magnetometer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Gyroscope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Lit Sensor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RSSI</a:t>
            </a:r>
            <a:endParaRPr lang="en-US" sz="1200" b="1"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C0C20CF-1996-184C-A116-ECEE8AFFC36C}" type="slidenum">
              <a:rPr lang="en-US" smtClean="0"/>
              <a:t>2</a:t>
            </a:fld>
            <a:endParaRPr lang="en-US"/>
          </a:p>
        </p:txBody>
      </p:sp>
    </p:spTree>
    <p:extLst>
      <p:ext uri="{BB962C8B-B14F-4D97-AF65-F5344CB8AC3E}">
        <p14:creationId xmlns:p14="http://schemas.microsoft.com/office/powerpoint/2010/main" val="272821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With the split</a:t>
            </a:r>
            <a:r>
              <a:rPr lang="en-US" baseline="0" dirty="0" smtClean="0"/>
              <a:t> and sum setup, we now proceed to setup the graph, not surprising, just like many of the frameworks in this space there is a DAG used for setting up the flow.</a:t>
            </a:r>
          </a:p>
          <a:p>
            <a:r>
              <a:rPr lang="en-US" baseline="0" dirty="0" smtClean="0"/>
              <a:t>After the graph is set, we create a </a:t>
            </a:r>
            <a:r>
              <a:rPr lang="en-US" baseline="0" dirty="0" err="1" smtClean="0"/>
              <a:t>streamapplication</a:t>
            </a:r>
            <a:r>
              <a:rPr lang="en-US" baseline="0" dirty="0" smtClean="0"/>
              <a:t>, passing it in the configuration.</a:t>
            </a:r>
          </a:p>
          <a:p>
            <a:r>
              <a:rPr lang="en-US" baseline="0" dirty="0" smtClean="0"/>
              <a:t>Then finally we are ready to submit the app.</a:t>
            </a:r>
          </a:p>
          <a:p>
            <a:endParaRPr lang="en-US" baseline="0" dirty="0" smtClean="0"/>
          </a:p>
          <a:p>
            <a:r>
              <a:rPr lang="en-US" baseline="0" dirty="0" smtClean="0"/>
              <a:t>For this API, we need to think about Graphs, Processors, and </a:t>
            </a:r>
            <a:r>
              <a:rPr lang="en-US" baseline="0" dirty="0" err="1" smtClean="0"/>
              <a:t>Partitioners</a:t>
            </a:r>
            <a:r>
              <a:rPr lang="en-US" baseline="0" dirty="0" smtClean="0"/>
              <a:t> – if you have used Storm before, I think you can squint here a little and see an API that is somewhat reminiscent of that.</a:t>
            </a:r>
          </a:p>
          <a:p>
            <a:endParaRPr lang="en-US" baseline="0" dirty="0" smtClean="0"/>
          </a:p>
          <a:p>
            <a:r>
              <a:rPr lang="en-US" baseline="0" dirty="0" smtClean="0"/>
              <a:t>Now let’s do a similar word-count example, this time using Kafka Streams.</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20</a:t>
            </a:fld>
            <a:endParaRPr lang="en-US"/>
          </a:p>
        </p:txBody>
      </p:sp>
    </p:spTree>
    <p:extLst>
      <p:ext uri="{BB962C8B-B14F-4D97-AF65-F5344CB8AC3E}">
        <p14:creationId xmlns:p14="http://schemas.microsoft.com/office/powerpoint/2010/main" val="1422643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this example</a:t>
            </a:r>
            <a:r>
              <a:rPr lang="en-US" baseline="0" dirty="0" smtClean="0"/>
              <a:t> we are using Kafka Streams.</a:t>
            </a:r>
          </a:p>
          <a:p>
            <a:r>
              <a:rPr lang="en-US" baseline="0" dirty="0" smtClean="0"/>
              <a:t>First we setup some of the basic properties</a:t>
            </a:r>
          </a:p>
          <a:p>
            <a:r>
              <a:rPr lang="en-US" baseline="0" dirty="0" smtClean="0"/>
              <a:t>&lt;animate&gt;Then we cerate the builder and get access to the source object</a:t>
            </a:r>
          </a:p>
          <a:p>
            <a:r>
              <a:rPr lang="en-US" baseline="0" dirty="0" smtClean="0"/>
              <a:t>&lt;animate&gt; Now in a very Spark-</a:t>
            </a:r>
            <a:r>
              <a:rPr lang="en-US" baseline="0" dirty="0" err="1" smtClean="0"/>
              <a:t>esque</a:t>
            </a:r>
            <a:r>
              <a:rPr lang="en-US" baseline="0" dirty="0" smtClean="0"/>
              <a:t> way if you have used Spark, we are now chaining together the operations we are going to perform on the data.</a:t>
            </a:r>
          </a:p>
          <a:p>
            <a:r>
              <a:rPr lang="en-US" baseline="0" dirty="0" smtClean="0"/>
              <a:t>&lt;animate&gt; With the source set, we now setup an </a:t>
            </a:r>
            <a:r>
              <a:rPr lang="en-US" baseline="0" dirty="0" err="1" smtClean="0"/>
              <a:t>ouput</a:t>
            </a:r>
            <a:r>
              <a:rPr lang="en-US" baseline="0" dirty="0" smtClean="0"/>
              <a:t> operations on the resulting </a:t>
            </a:r>
            <a:r>
              <a:rPr lang="en-US" baseline="0" dirty="0" err="1" smtClean="0"/>
              <a:t>Ktable</a:t>
            </a:r>
            <a:r>
              <a:rPr lang="en-US" baseline="0" dirty="0" smtClean="0"/>
              <a:t>.</a:t>
            </a:r>
          </a:p>
          <a:p>
            <a:r>
              <a:rPr lang="en-US" baseline="0" dirty="0" smtClean="0"/>
              <a:t>&lt;animate&gt; finally we now can start the streaming application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this API, we need to think about the </a:t>
            </a:r>
            <a:r>
              <a:rPr lang="en-US" baseline="0" dirty="0" err="1" smtClean="0"/>
              <a:t>StreamBuilder</a:t>
            </a:r>
            <a:r>
              <a:rPr lang="en-US" baseline="0" dirty="0" smtClean="0"/>
              <a:t>, </a:t>
            </a:r>
            <a:r>
              <a:rPr lang="en-US" baseline="0" dirty="0" err="1" smtClean="0"/>
              <a:t>Ktable</a:t>
            </a:r>
            <a:r>
              <a:rPr lang="en-US" baseline="0" dirty="0" smtClean="0"/>
              <a:t> – this is quite a bit different from </a:t>
            </a:r>
            <a:r>
              <a:rPr lang="en-US" baseline="0" dirty="0" err="1" smtClean="0"/>
              <a:t>GeaPump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22</a:t>
            </a:fld>
            <a:endParaRPr lang="en-US"/>
          </a:p>
        </p:txBody>
      </p:sp>
    </p:spTree>
    <p:extLst>
      <p:ext uri="{BB962C8B-B14F-4D97-AF65-F5344CB8AC3E}">
        <p14:creationId xmlns:p14="http://schemas.microsoft.com/office/powerpoint/2010/main" val="3415074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&lt;animate&gt; Here are are </a:t>
            </a:r>
            <a:r>
              <a:rPr lang="en-US" dirty="0" err="1" smtClean="0"/>
              <a:t>appplying</a:t>
            </a:r>
            <a:r>
              <a:rPr lang="en-US" baseline="0" dirty="0" smtClean="0"/>
              <a:t> </a:t>
            </a:r>
            <a:r>
              <a:rPr lang="en-US" dirty="0" smtClean="0"/>
              <a:t>a root transform to the pipeline; in this case, </a:t>
            </a:r>
            <a:r>
              <a:rPr lang="en-US" dirty="0" err="1" smtClean="0"/>
              <a:t>TextIO.Read</a:t>
            </a:r>
            <a:r>
              <a:rPr lang="en-US" dirty="0" smtClean="0"/>
              <a:t> to read a set</a:t>
            </a:r>
          </a:p>
          <a:p>
            <a:r>
              <a:rPr lang="en-US" dirty="0" smtClean="0"/>
              <a:t>     of input text files. </a:t>
            </a:r>
            <a:r>
              <a:rPr lang="en-US" dirty="0" err="1" smtClean="0"/>
              <a:t>TextIO.Read</a:t>
            </a:r>
            <a:r>
              <a:rPr lang="en-US" dirty="0" smtClean="0"/>
              <a:t> returns a PCollection where each element is one line from</a:t>
            </a:r>
            <a:r>
              <a:rPr lang="en-US" baseline="0" dirty="0" smtClean="0"/>
              <a:t> </a:t>
            </a:r>
            <a:r>
              <a:rPr lang="en-US" dirty="0" smtClean="0"/>
              <a:t>the input text (a set of Shakespeare's texts).</a:t>
            </a:r>
          </a:p>
          <a:p>
            <a:endParaRPr lang="en-US" dirty="0" smtClean="0"/>
          </a:p>
          <a:p>
            <a:r>
              <a:rPr lang="en-US" dirty="0" smtClean="0"/>
              <a:t>&lt;animate&gt; Apply a </a:t>
            </a:r>
            <a:r>
              <a:rPr lang="en-US" dirty="0" err="1" smtClean="0"/>
              <a:t>ParDo</a:t>
            </a:r>
            <a:r>
              <a:rPr lang="en-US" dirty="0" smtClean="0"/>
              <a:t> transform to our PCollection of text lines. This </a:t>
            </a:r>
            <a:r>
              <a:rPr lang="en-US" dirty="0" err="1" smtClean="0"/>
              <a:t>ParDo</a:t>
            </a:r>
            <a:r>
              <a:rPr lang="en-US" dirty="0" smtClean="0"/>
              <a:t> invokes a</a:t>
            </a:r>
            <a:r>
              <a:rPr lang="en-US" baseline="0" dirty="0" smtClean="0"/>
              <a:t> </a:t>
            </a:r>
            <a:r>
              <a:rPr lang="en-US" dirty="0" err="1" smtClean="0"/>
              <a:t>DoFn</a:t>
            </a:r>
            <a:r>
              <a:rPr lang="en-US" dirty="0" smtClean="0"/>
              <a:t> (defined in-line) on each element that tokenizes the text line into individual words.</a:t>
            </a:r>
          </a:p>
          <a:p>
            <a:r>
              <a:rPr lang="en-US" dirty="0" smtClean="0"/>
              <a:t> The </a:t>
            </a:r>
            <a:r>
              <a:rPr lang="en-US" dirty="0" err="1" smtClean="0"/>
              <a:t>ParDo</a:t>
            </a:r>
            <a:r>
              <a:rPr lang="en-US" dirty="0" smtClean="0"/>
              <a:t> returns a PCollection&lt;String&gt;, where each element is an individual word in</a:t>
            </a:r>
            <a:r>
              <a:rPr lang="en-US" baseline="0" dirty="0" smtClean="0"/>
              <a:t> </a:t>
            </a:r>
            <a:r>
              <a:rPr lang="en-US" dirty="0" smtClean="0"/>
              <a:t>Shakespeare's collected texts. </a:t>
            </a:r>
            <a:r>
              <a:rPr lang="en-US" dirty="0" err="1" smtClean="0"/>
              <a:t>ParDo</a:t>
            </a:r>
            <a:r>
              <a:rPr lang="en-US" dirty="0" smtClean="0"/>
              <a:t> is similar to what happens inside the "Mapper" class of a Map/Shuffle/Reduce-style algorithm</a:t>
            </a:r>
          </a:p>
          <a:p>
            <a:endParaRPr lang="en-US" dirty="0" smtClean="0"/>
          </a:p>
          <a:p>
            <a:r>
              <a:rPr lang="en-US" dirty="0" smtClean="0"/>
              <a:t>&lt;animate&gt;: Apply the Count transform to our PCollection of individual words. The Count transform returns a new PCollection of key/value pairs, where each key represents a unique</a:t>
            </a:r>
          </a:p>
          <a:p>
            <a:r>
              <a:rPr lang="en-US" dirty="0" smtClean="0"/>
              <a:t>      word in the text. The associated value is the occurrence count for that word.</a:t>
            </a:r>
          </a:p>
          <a:p>
            <a:endParaRPr lang="en-US" dirty="0" smtClean="0"/>
          </a:p>
          <a:p>
            <a:r>
              <a:rPr lang="en-US" dirty="0" smtClean="0"/>
              <a:t>&lt;animate&gt;</a:t>
            </a:r>
            <a:r>
              <a:rPr lang="en-US" baseline="0" dirty="0" smtClean="0"/>
              <a:t> </a:t>
            </a:r>
            <a:r>
              <a:rPr lang="en-US" dirty="0" smtClean="0"/>
              <a:t>Apply a </a:t>
            </a:r>
            <a:r>
              <a:rPr lang="en-US" dirty="0" err="1" smtClean="0"/>
              <a:t>MapElements</a:t>
            </a:r>
            <a:r>
              <a:rPr lang="en-US" dirty="0" smtClean="0"/>
              <a:t> transform that formats our PCollection of word counts into a printable</a:t>
            </a:r>
            <a:r>
              <a:rPr lang="en-US" baseline="0" dirty="0" smtClean="0"/>
              <a:t> </a:t>
            </a:r>
            <a:r>
              <a:rPr lang="en-US" dirty="0" smtClean="0"/>
              <a:t>string, suitable for writing to an output file.</a:t>
            </a:r>
          </a:p>
          <a:p>
            <a:endParaRPr lang="en-US" dirty="0" smtClean="0"/>
          </a:p>
          <a:p>
            <a:r>
              <a:rPr lang="en-US" dirty="0" smtClean="0"/>
              <a:t>&lt;animate&gt;: Apply a write transform, </a:t>
            </a:r>
            <a:r>
              <a:rPr lang="en-US" dirty="0" err="1" smtClean="0"/>
              <a:t>TextIO.Write</a:t>
            </a:r>
            <a:r>
              <a:rPr lang="en-US" dirty="0" smtClean="0"/>
              <a:t>, at the end of the pipeline.</a:t>
            </a:r>
            <a:r>
              <a:rPr lang="en-US" baseline="0" dirty="0" smtClean="0"/>
              <a:t> </a:t>
            </a:r>
            <a:r>
              <a:rPr lang="en-US" dirty="0" err="1" smtClean="0"/>
              <a:t>TextIO.Write</a:t>
            </a:r>
            <a:r>
              <a:rPr lang="en-US" dirty="0" smtClean="0"/>
              <a:t> writes the contents of a PCollection (in this case, our PCollection of</a:t>
            </a:r>
          </a:p>
          <a:p>
            <a:r>
              <a:rPr lang="en-US" dirty="0" smtClean="0"/>
              <a:t>formatted strings) to a series of text files in Google Cloud Storage.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24</a:t>
            </a:fld>
            <a:endParaRPr lang="en-US"/>
          </a:p>
        </p:txBody>
      </p:sp>
    </p:spTree>
    <p:extLst>
      <p:ext uri="{BB962C8B-B14F-4D97-AF65-F5344CB8AC3E}">
        <p14:creationId xmlns:p14="http://schemas.microsoft.com/office/powerpoint/2010/main" val="1977687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Outside</a:t>
            </a:r>
            <a:r>
              <a:rPr lang="en-US" baseline="0" dirty="0" smtClean="0"/>
              <a:t> of setting a few different options specific to the runner, which can be passed in as command line arguments that is all there is to changing the runner. The rest of the application stays the same. I think you would agree that this is a very powerful model. Let’s take a look again at the high-level architecture he had before, this time with Beam being used.</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25</a:t>
            </a:fld>
            <a:endParaRPr lang="en-US"/>
          </a:p>
        </p:txBody>
      </p:sp>
    </p:spTree>
    <p:extLst>
      <p:ext uri="{BB962C8B-B14F-4D97-AF65-F5344CB8AC3E}">
        <p14:creationId xmlns:p14="http://schemas.microsoft.com/office/powerpoint/2010/main" val="65886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Putting Beam as the abstraction layer between all of these</a:t>
            </a:r>
            <a:r>
              <a:rPr lang="en-US" baseline="0" dirty="0" smtClean="0"/>
              <a:t> processing engines, just changed our world from having  an alphabet soup of processing engines to a bowl with a single letter. For those of us working on products above Beam,  we now get to spend our time on the value added features and products we need to build and not learning a myriad of APIs. And for those of us who work on the engines, now we can focus on the truly differentiating features and not all of the headaches related to API design.</a:t>
            </a:r>
          </a:p>
          <a:p>
            <a:endParaRPr lang="en-US" baseline="0" dirty="0" smtClean="0"/>
          </a:p>
          <a:p>
            <a:r>
              <a:rPr lang="en-US" baseline="0" dirty="0" smtClean="0"/>
              <a:t>This exact idea has recently been proven out by Twitter – they successfully switched from Storm to Heron, their new open source stream processing framework, with 0 end user (application developer) impact. Heron is 100% re-written, mostly in native code. However, they kept the Storm API and were able to completely replace the underlying engine. Using Beam we will get the same ability to switch engines with code changes that can be driven by configuration.</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26</a:t>
            </a:fld>
            <a:endParaRPr lang="en-US"/>
          </a:p>
        </p:txBody>
      </p:sp>
    </p:spTree>
    <p:extLst>
      <p:ext uri="{BB962C8B-B14F-4D97-AF65-F5344CB8AC3E}">
        <p14:creationId xmlns:p14="http://schemas.microsoft.com/office/powerpoint/2010/main" val="27809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To summarize -- why Apache Beam.</a:t>
            </a:r>
          </a:p>
          <a:p>
            <a:pPr lvl="0">
              <a:spcBef>
                <a:spcPts val="0"/>
              </a:spcBef>
              <a:buNone/>
            </a:pPr>
            <a:endParaRPr/>
          </a:p>
          <a:p>
            <a:pPr lvl="0">
              <a:spcBef>
                <a:spcPts val="0"/>
              </a:spcBef>
              <a:buNone/>
            </a:pPr>
            <a:r>
              <a:rPr lang="en-US"/>
              <a:t>It is unified. One expressive model that handles all scenarios.</a:t>
            </a:r>
          </a:p>
          <a:p>
            <a:pPr lvl="0">
              <a:spcBef>
                <a:spcPts val="0"/>
              </a:spcBef>
              <a:buNone/>
            </a:pPr>
            <a:endParaRPr/>
          </a:p>
          <a:p>
            <a:pPr lvl="0">
              <a:spcBef>
                <a:spcPts val="0"/>
              </a:spcBef>
              <a:buNone/>
            </a:pPr>
            <a:r>
              <a:rPr lang="en-US"/>
              <a:t>Portable -- pipelines can be executed on multiple execution environments. No lock-in for any cloud provider, or any processing backend.</a:t>
            </a:r>
          </a:p>
          <a:p>
            <a:pPr lvl="0">
              <a:spcBef>
                <a:spcPts val="0"/>
              </a:spcBef>
              <a:buNone/>
            </a:pPr>
            <a:endParaRPr/>
          </a:p>
          <a:p>
            <a:pPr lvl="0" rtl="0">
              <a:spcBef>
                <a:spcPts val="0"/>
              </a:spcBef>
              <a:buNone/>
            </a:pPr>
            <a:r>
              <a:rPr lang="en-US"/>
              <a:t>Extensible -- easy APIs allow more more SDKs, runners, IO connectors, transformation libraries, or domain-specific extensions.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2150"/>
            <a:ext cx="5486400" cy="308610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a:t>Hortonworks: Powering the Future of Data</a:t>
            </a:r>
          </a:p>
        </p:txBody>
      </p:sp>
      <p:sp>
        <p:nvSpPr>
          <p:cNvPr id="6" name="Slide Number Placeholder 5"/>
          <p:cNvSpPr>
            <a:spLocks noGrp="1"/>
          </p:cNvSpPr>
          <p:nvPr>
            <p:ph type="sldNum" sz="quarter" idx="11"/>
          </p:nvPr>
        </p:nvSpPr>
        <p:spPr/>
        <p:txBody>
          <a:bodyPr/>
          <a:lstStyle/>
          <a:p>
            <a:fld id="{65F8852D-A642-44AF-93F0-4A3BD6E66CA8}" type="slidenum">
              <a:rPr lang="en-US" smtClean="0"/>
              <a:pPr/>
              <a:t>30</a:t>
            </a:fld>
            <a:endParaRPr lang="en-US" dirty="0"/>
          </a:p>
        </p:txBody>
      </p:sp>
    </p:spTree>
    <p:extLst>
      <p:ext uri="{BB962C8B-B14F-4D97-AF65-F5344CB8AC3E}">
        <p14:creationId xmlns:p14="http://schemas.microsoft.com/office/powerpoint/2010/main" val="277508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900" dirty="0" smtClean="0"/>
          </a:p>
          <a:p>
            <a:r>
              <a:rPr lang="en-US" sz="900" dirty="0" smtClean="0"/>
              <a:t>for real-time control or anomaly detection; </a:t>
            </a:r>
          </a:p>
          <a:p>
            <a:pPr marL="0" marR="0" indent="0" algn="l" defTabSz="680314" rtl="0" eaLnBrk="1" fontAlgn="auto" latinLnBrk="0" hangingPunct="1">
              <a:lnSpc>
                <a:spcPct val="100000"/>
              </a:lnSpc>
              <a:spcBef>
                <a:spcPts val="0"/>
              </a:spcBef>
              <a:spcAft>
                <a:spcPts val="0"/>
              </a:spcAft>
              <a:buClrTx/>
              <a:buSzTx/>
              <a:buFontTx/>
              <a:buNone/>
              <a:tabLst/>
              <a:defRPr/>
            </a:pPr>
            <a:r>
              <a:rPr lang="en-US" sz="900" dirty="0" smtClean="0"/>
              <a:t>more can be used for </a:t>
            </a:r>
            <a:r>
              <a:rPr lang="en-US" sz="900" b="1" dirty="0" smtClean="0">
                <a:solidFill>
                  <a:srgbClr val="FF0000"/>
                </a:solidFill>
              </a:rPr>
              <a:t>optimization and prediction</a:t>
            </a:r>
          </a:p>
          <a:p>
            <a:endParaRPr lang="en-US" dirty="0" smtClean="0"/>
          </a:p>
          <a:p>
            <a:r>
              <a:rPr lang="en-US" dirty="0" smtClean="0"/>
              <a:t>Let’s take a look at how we are trying to solve these problems today.</a:t>
            </a:r>
            <a:endParaRPr lang="is-IS" dirty="0" smtClean="0"/>
          </a:p>
        </p:txBody>
      </p:sp>
      <p:sp>
        <p:nvSpPr>
          <p:cNvPr id="4" name="Slide Number Placeholder 3"/>
          <p:cNvSpPr>
            <a:spLocks noGrp="1"/>
          </p:cNvSpPr>
          <p:nvPr>
            <p:ph type="sldNum" sz="quarter" idx="10"/>
          </p:nvPr>
        </p:nvSpPr>
        <p:spPr/>
        <p:txBody>
          <a:bodyPr/>
          <a:lstStyle/>
          <a:p>
            <a:fld id="{598599DB-58EF-45E9-BAEE-DC7881B4CAB8}" type="slidenum">
              <a:rPr lang="en-US" smtClean="0"/>
              <a:t>3</a:t>
            </a:fld>
            <a:endParaRPr lang="en-US"/>
          </a:p>
        </p:txBody>
      </p:sp>
    </p:spTree>
    <p:extLst>
      <p:ext uri="{BB962C8B-B14F-4D97-AF65-F5344CB8AC3E}">
        <p14:creationId xmlns:p14="http://schemas.microsoft.com/office/powerpoint/2010/main" val="138021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smtClean="0"/>
          </a:p>
          <a:p>
            <a:r>
              <a:rPr lang="en-US" baseline="0" dirty="0" smtClean="0"/>
              <a:t>Processing engines at the bottom – for sure I have left off many, this is just a representative few that you may work with. </a:t>
            </a:r>
          </a:p>
          <a:p>
            <a:r>
              <a:rPr lang="en-US" baseline="0" dirty="0" smtClean="0"/>
              <a:t>Then on-top of that we have various applications. This layer has your custom “Big Data” application, applications like Apache Zeppelin, or Tableau for reporting, or perhaps </a:t>
            </a:r>
            <a:r>
              <a:rPr lang="en-US" baseline="0" dirty="0" err="1" smtClean="0"/>
              <a:t>StreamAnalytix</a:t>
            </a:r>
            <a:r>
              <a:rPr lang="en-US" baseline="0" dirty="0" smtClean="0"/>
              <a:t>. </a:t>
            </a:r>
          </a:p>
          <a:p>
            <a:endParaRPr lang="en-US" baseline="0" dirty="0" smtClean="0"/>
          </a:p>
          <a:p>
            <a:r>
              <a:rPr lang="en-US" baseline="0" dirty="0" smtClean="0"/>
              <a:t>For sure there is a lot more involved then this simplified diagram shows – but at the 50K foot view this is how things are built today – we have data storage / processing technologies at the bottom and then we put applications (our own or 3</a:t>
            </a:r>
            <a:r>
              <a:rPr lang="en-US" baseline="30000" dirty="0" smtClean="0"/>
              <a:t>rd</a:t>
            </a:r>
            <a:r>
              <a:rPr lang="en-US" baseline="0" dirty="0" smtClean="0"/>
              <a:t> party on top of them).</a:t>
            </a:r>
          </a:p>
          <a:p>
            <a:endParaRPr lang="en-US" baseline="0" dirty="0" smtClean="0"/>
          </a:p>
          <a:p>
            <a:r>
              <a:rPr lang="en-US" baseline="0" dirty="0" smtClean="0"/>
              <a:t>Now let’s look a little bit closer at the storage / processing layer, with our focus just on the streaming related technologies.</a:t>
            </a:r>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4</a:t>
            </a:fld>
            <a:endParaRPr lang="en-US"/>
          </a:p>
        </p:txBody>
      </p:sp>
    </p:spTree>
    <p:extLst>
      <p:ext uri="{BB962C8B-B14F-4D97-AF65-F5344CB8AC3E}">
        <p14:creationId xmlns:p14="http://schemas.microsoft.com/office/powerpoint/2010/main" val="27809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previous</a:t>
            </a:r>
            <a:r>
              <a:rPr lang="en-US" baseline="0" dirty="0" smtClean="0"/>
              <a:t> slide only had a handful of the </a:t>
            </a:r>
            <a:r>
              <a:rPr lang="en-US" baseline="0" dirty="0" err="1" smtClean="0"/>
              <a:t>dspe’s</a:t>
            </a:r>
            <a:r>
              <a:rPr lang="en-US" baseline="0" dirty="0" smtClean="0"/>
              <a:t>, but in reality there are more –</a:t>
            </a:r>
          </a:p>
          <a:p>
            <a:r>
              <a:rPr lang="en-US" baseline="0" dirty="0" smtClean="0"/>
              <a:t>&lt;animate&gt; here are some</a:t>
            </a:r>
          </a:p>
          <a:p>
            <a:r>
              <a:rPr lang="en-US" baseline="0" dirty="0" smtClean="0"/>
              <a:t>&lt;animate&gt; and there are more</a:t>
            </a:r>
          </a:p>
          <a:p>
            <a:r>
              <a:rPr lang="en-US" baseline="0" dirty="0" smtClean="0"/>
              <a:t>&lt;animate&gt; and still more, and at the pace that new ones come out, there may be another one that was just released. </a:t>
            </a:r>
          </a:p>
          <a:p>
            <a:endParaRPr lang="en-US" baseline="0" dirty="0" smtClean="0"/>
          </a:p>
          <a:p>
            <a:r>
              <a:rPr lang="en-US" baseline="0" dirty="0" smtClean="0"/>
              <a:t>Even with this assortment, I am sure there may be some that I missed. </a:t>
            </a:r>
          </a:p>
          <a:p>
            <a:r>
              <a:rPr lang="en-US" baseline="0" dirty="0" smtClean="0"/>
              <a:t>What does this all give us though? A big bowl of soup with each of these having their own API.</a:t>
            </a:r>
          </a:p>
          <a:p>
            <a:endParaRPr lang="en-US" dirty="0" smtClean="0"/>
          </a:p>
          <a:p>
            <a:r>
              <a:rPr lang="en-US" b="1" dirty="0" smtClean="0"/>
              <a:t>Ask audience:</a:t>
            </a:r>
            <a:r>
              <a:rPr lang="en-US" baseline="0" dirty="0" smtClean="0"/>
              <a:t> </a:t>
            </a:r>
            <a:r>
              <a:rPr lang="en-US" dirty="0" smtClean="0"/>
              <a:t>Do you build API’s for your</a:t>
            </a:r>
            <a:r>
              <a:rPr lang="en-US" baseline="0" dirty="0" smtClean="0"/>
              <a:t> </a:t>
            </a:r>
            <a:r>
              <a:rPr lang="en-US" dirty="0" smtClean="0"/>
              <a:t>services?</a:t>
            </a:r>
            <a:r>
              <a:rPr lang="en-US" baseline="0" dirty="0" smtClean="0"/>
              <a:t> </a:t>
            </a:r>
            <a:r>
              <a:rPr lang="en-US" dirty="0" smtClean="0"/>
              <a:t>How many build</a:t>
            </a:r>
            <a:r>
              <a:rPr lang="en-US" baseline="0" dirty="0" smtClean="0"/>
              <a:t> REST API’s? How many build proprietary APIs?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Looking at all of these DSPE’s we are creating Vendor Lock In. Each one of these has s different API, each team working on these spends countless hours developing their API and developers using these API’s spend more time learning them and the concepts.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Energy company situation --- spoke with an IT manager at a mid-west energy company – they are used to processing data 1x a month in a nice fixed structure that get’s loaded into their DW. Now they are going to be deploying smart meters. The commercial customer will send readings every 5 minutes (~8500 msg/month) and the residential customers every 15 min (~3000 msg/month). The data will be for the entire house, no longer a fixed record format. She was at a loss for what to do and in know way could hire Spark developers</a:t>
            </a:r>
            <a:endParaRPr lang="en-US" dirty="0" smtClean="0"/>
          </a:p>
        </p:txBody>
      </p:sp>
      <p:sp>
        <p:nvSpPr>
          <p:cNvPr id="4" name="Slide Number Placeholder 3"/>
          <p:cNvSpPr>
            <a:spLocks noGrp="1"/>
          </p:cNvSpPr>
          <p:nvPr>
            <p:ph type="sldNum" sz="quarter" idx="10"/>
          </p:nvPr>
        </p:nvSpPr>
        <p:spPr/>
        <p:txBody>
          <a:bodyPr/>
          <a:lstStyle/>
          <a:p>
            <a:fld id="{598599DB-58EF-45E9-BAEE-DC7881B4CAB8}" type="slidenum">
              <a:rPr lang="en-US" smtClean="0"/>
              <a:t>5</a:t>
            </a:fld>
            <a:endParaRPr lang="en-US"/>
          </a:p>
        </p:txBody>
      </p:sp>
    </p:spTree>
    <p:extLst>
      <p:ext uri="{BB962C8B-B14F-4D97-AF65-F5344CB8AC3E}">
        <p14:creationId xmlns:p14="http://schemas.microsoft.com/office/powerpoint/2010/main" val="223270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This is a partial representation of the </a:t>
            </a:r>
            <a:r>
              <a:rPr lang="en-US" baseline="0" dirty="0" err="1" smtClean="0"/>
              <a:t>StreamAnalytix</a:t>
            </a:r>
            <a:r>
              <a:rPr lang="en-US" baseline="0" dirty="0" smtClean="0"/>
              <a:t> product offering – to the left is their data ingestion and above the platform are various UI’s from </a:t>
            </a:r>
            <a:r>
              <a:rPr lang="en-US" baseline="0" dirty="0" err="1" smtClean="0"/>
              <a:t>devops</a:t>
            </a:r>
            <a:r>
              <a:rPr lang="en-US" baseline="0" dirty="0" smtClean="0"/>
              <a:t> to Business Analyst, and the ability to build custom UI’s. </a:t>
            </a:r>
          </a:p>
          <a:p>
            <a:endParaRPr lang="en-US" baseline="0" dirty="0" smtClean="0"/>
          </a:p>
          <a:p>
            <a:r>
              <a:rPr lang="en-US" baseline="0" dirty="0" smtClean="0"/>
              <a:t>This is the type of tool that our friend at the energy company is going to need. But what if </a:t>
            </a:r>
            <a:r>
              <a:rPr lang="en-US" dirty="0" smtClean="0"/>
              <a:t>you worked</a:t>
            </a:r>
            <a:r>
              <a:rPr lang="en-US" baseline="0" dirty="0" smtClean="0"/>
              <a:t> on the Open Source Streaming Engine part of this platform, what do you think life would be like if you needed to add Apache Apex or any of the other 25+ engines out there to this? </a:t>
            </a:r>
            <a:endParaRPr lang="en-US" baseline="0" dirty="0" smtClean="0"/>
          </a:p>
        </p:txBody>
      </p:sp>
      <p:sp>
        <p:nvSpPr>
          <p:cNvPr id="4" name="Slide Number Placeholder 3"/>
          <p:cNvSpPr>
            <a:spLocks noGrp="1"/>
          </p:cNvSpPr>
          <p:nvPr>
            <p:ph type="sldNum" sz="quarter" idx="10"/>
          </p:nvPr>
        </p:nvSpPr>
        <p:spPr/>
        <p:txBody>
          <a:bodyPr/>
          <a:lstStyle/>
          <a:p>
            <a:fld id="{598599DB-58EF-45E9-BAEE-DC7881B4CAB8}" type="slidenum">
              <a:rPr lang="en-US" smtClean="0"/>
              <a:t>6</a:t>
            </a:fld>
            <a:endParaRPr lang="en-US"/>
          </a:p>
        </p:txBody>
      </p:sp>
    </p:spTree>
    <p:extLst>
      <p:ext uri="{BB962C8B-B14F-4D97-AF65-F5344CB8AC3E}">
        <p14:creationId xmlns:p14="http://schemas.microsoft.com/office/powerpoint/2010/main" val="388249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what the developers would be doing after being asked to add Apache Apex and other engines to the </a:t>
            </a:r>
            <a:r>
              <a:rPr lang="en-US" baseline="0" dirty="0" err="1" smtClean="0"/>
              <a:t>StreamAnalytix</a:t>
            </a:r>
            <a:r>
              <a:rPr lang="en-US" baseline="0" dirty="0" smtClean="0"/>
              <a:t> platform. Not only is this very expensive for the company, but it is very fragile and unsustainable!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only way we can get to a place as a community where we can support these type tool vendors, application developers building their own amazing technology, and business users is with a common API and common way to think about these systems. That common way IS APACHE BEAM!. If we adopt this idea, get rid of the API vendor lock-in and develop an </a:t>
            </a:r>
            <a:r>
              <a:rPr lang="en-US" dirty="0" smtClean="0"/>
              <a:t>open market for data processing engines, there will be plenty of room left</a:t>
            </a:r>
            <a:r>
              <a:rPr lang="en-US" baseline="0" dirty="0" smtClean="0"/>
              <a:t> for</a:t>
            </a:r>
            <a:r>
              <a:rPr lang="en-US" dirty="0" smtClean="0"/>
              <a:t> innovation and differentiation.</a:t>
            </a:r>
            <a:r>
              <a:rPr lang="en-US" baseline="0" dirty="0" smtClean="0"/>
              <a:t> Instead of focusing on market dominance via API lock-in, engines can compete in areas </a:t>
            </a:r>
            <a:r>
              <a:rPr lang="en-US" dirty="0" smtClean="0"/>
              <a:t>such as performance, latency, scalability, ease-of-operational-maintenance, automatic tuning, etc. Overall this will</a:t>
            </a:r>
            <a:r>
              <a:rPr lang="en-US" baseline="0" dirty="0" smtClean="0"/>
              <a:t> be a</a:t>
            </a:r>
            <a:r>
              <a:rPr lang="en-US" dirty="0" smtClean="0"/>
              <a:t> very good thing for the industry as a whole.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look closer at Apache</a:t>
            </a:r>
            <a:r>
              <a:rPr lang="en-US" baseline="0" dirty="0" smtClean="0"/>
              <a:t> Beam and how it will enable us to reach these goals.</a:t>
            </a:r>
            <a:endParaRPr lang="en-US" dirty="0" smtClean="0"/>
          </a:p>
          <a:p>
            <a:endParaRPr lang="en-US" dirty="0"/>
          </a:p>
        </p:txBody>
      </p:sp>
      <p:sp>
        <p:nvSpPr>
          <p:cNvPr id="4" name="Slide Number Placeholder 3"/>
          <p:cNvSpPr>
            <a:spLocks noGrp="1"/>
          </p:cNvSpPr>
          <p:nvPr>
            <p:ph type="sldNum" sz="quarter" idx="10"/>
          </p:nvPr>
        </p:nvSpPr>
        <p:spPr/>
        <p:txBody>
          <a:bodyPr/>
          <a:lstStyle/>
          <a:p>
            <a:fld id="{598599DB-58EF-45E9-BAEE-DC7881B4CAB8}" type="slidenum">
              <a:rPr lang="en-US" smtClean="0"/>
              <a:t>7</a:t>
            </a:fld>
            <a:endParaRPr lang="en-US"/>
          </a:p>
        </p:txBody>
      </p:sp>
    </p:spTree>
    <p:extLst>
      <p:ext uri="{BB962C8B-B14F-4D97-AF65-F5344CB8AC3E}">
        <p14:creationId xmlns:p14="http://schemas.microsoft.com/office/powerpoint/2010/main" val="30887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dirty="0">
                <a:solidFill>
                  <a:schemeClr val="dk1"/>
                </a:solidFill>
              </a:rPr>
              <a:t>Google published the original paper on MapReduce in 2004, which fundamentally change the way we do distributed processing. This paper described a generalized solution for specifying logic that runs in parallel across multiple machines while shielding the author from dealing with low level details like moving data between machines and handling fault tolerance.</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US" dirty="0">
                <a:solidFill>
                  <a:schemeClr val="dk1"/>
                </a:solidFill>
              </a:rPr>
              <a:t>&lt;animate&gt; At this point, things diverge a little bit. Inside Google, engineers kept innovating but within a relatively homogeneous environment. In this environment there were limited file formats to deal with, only a handful of languages, and standardized tooling. This meant </a:t>
            </a:r>
            <a:r>
              <a:rPr lang="en-US" dirty="0" err="1">
                <a:solidFill>
                  <a:schemeClr val="dk1"/>
                </a:solidFill>
              </a:rPr>
              <a:t>Googlers</a:t>
            </a:r>
            <a:r>
              <a:rPr lang="en-US" dirty="0">
                <a:solidFill>
                  <a:schemeClr val="dk1"/>
                </a:solidFill>
              </a:rPr>
              <a:t> were able to focus on refining the core methodology. Google continued to publish papers about these new ideas -- which meant non-</a:t>
            </a:r>
            <a:r>
              <a:rPr lang="en-US" dirty="0" err="1">
                <a:solidFill>
                  <a:schemeClr val="dk1"/>
                </a:solidFill>
              </a:rPr>
              <a:t>Googlers</a:t>
            </a:r>
            <a:r>
              <a:rPr lang="en-US" dirty="0">
                <a:solidFill>
                  <a:schemeClr val="dk1"/>
                </a:solidFill>
              </a:rPr>
              <a:t> got lots of </a:t>
            </a:r>
            <a:r>
              <a:rPr lang="en-US" dirty="0" err="1">
                <a:solidFill>
                  <a:schemeClr val="dk1"/>
                </a:solidFill>
              </a:rPr>
              <a:t>pdfs</a:t>
            </a:r>
            <a:r>
              <a:rPr lang="en-US" dirty="0">
                <a:solidFill>
                  <a:schemeClr val="dk1"/>
                </a:solidFill>
              </a:rPr>
              <a:t> to read, but not much concrete to play with.</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US" dirty="0">
                <a:solidFill>
                  <a:schemeClr val="dk1"/>
                </a:solidFill>
              </a:rPr>
              <a:t>&lt;animate&gt; Outside Google, the open source community created it’s own MapReduce implementation in Hadoop. An entire data processing ecosystem developed, and occasionally some of this was influenced by those Google papers.</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US" dirty="0">
                <a:solidFill>
                  <a:schemeClr val="dk1"/>
                </a:solidFill>
              </a:rPr>
              <a:t>&lt;animate&gt; In 2014, Google announced Google Cloud Dataflow, which was based on technology that evolved from MapReduce, but included newer ideas like </a:t>
            </a:r>
            <a:r>
              <a:rPr lang="en-US" dirty="0" err="1">
                <a:solidFill>
                  <a:schemeClr val="dk1"/>
                </a:solidFill>
              </a:rPr>
              <a:t>FlumeJava’s</a:t>
            </a:r>
            <a:r>
              <a:rPr lang="en-US" dirty="0">
                <a:solidFill>
                  <a:schemeClr val="dk1"/>
                </a:solidFill>
              </a:rPr>
              <a:t> improved abstractions and Millwheel’s focus on streaming and </a:t>
            </a:r>
            <a:r>
              <a:rPr lang="en-US" dirty="0" err="1">
                <a:solidFill>
                  <a:schemeClr val="dk1"/>
                </a:solidFill>
              </a:rPr>
              <a:t>realtime</a:t>
            </a:r>
            <a:r>
              <a:rPr lang="en-US" dirty="0">
                <a:solidFill>
                  <a:schemeClr val="dk1"/>
                </a:solidFill>
              </a:rPr>
              <a:t> execution. Google Cloud Dataflow included both a new programming model for writing both batch and streaming data processing pipelines, as well as a fully managed service for executing them.</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US" dirty="0">
                <a:solidFill>
                  <a:schemeClr val="dk1"/>
                </a:solidFill>
              </a:rPr>
              <a:t>&lt;animate&gt; In January 2016, Google, along with a handful of partners donated this programming model to the Apache Software Foundation, as the incubating project Apache Beam.</a:t>
            </a:r>
          </a:p>
          <a:p>
            <a:pPr lvl="0" rt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Now that we understand the evolution of Beam, lets</a:t>
            </a:r>
            <a:r>
              <a:rPr lang="en-US" baseline="0" dirty="0" smtClean="0"/>
              <a:t> discuss the vision.</a:t>
            </a:r>
          </a:p>
          <a:p>
            <a:pPr lvl="0" rtl="0">
              <a:spcBef>
                <a:spcPts val="0"/>
              </a:spcBef>
              <a:buNone/>
            </a:pPr>
            <a:endParaRPr lang="en-US" dirty="0" smtClean="0"/>
          </a:p>
          <a:p>
            <a:pPr lvl="0" rtl="0">
              <a:spcBef>
                <a:spcPts val="0"/>
              </a:spcBef>
              <a:buNone/>
            </a:pPr>
            <a:r>
              <a:rPr lang="en-US" dirty="0" smtClean="0"/>
              <a:t>The </a:t>
            </a:r>
            <a:r>
              <a:rPr lang="en-US" dirty="0"/>
              <a:t>goal in Beam is to fully support three different categories of users.</a:t>
            </a:r>
          </a:p>
          <a:p>
            <a:pPr lvl="0" rtl="0">
              <a:spcBef>
                <a:spcPts val="0"/>
              </a:spcBef>
              <a:buNone/>
            </a:pP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users who are just interested in writing data processing pipelines. They want to use the language that they want to use and choose the runtime that works for them, whether it’s on premise, on a hand-tuned cloud cluster, or on a fully managed service</a:t>
            </a:r>
            <a:r>
              <a:rPr lang="en-US" dirty="0" smtClean="0"/>
              <a:t>. A</a:t>
            </a:r>
            <a:r>
              <a:rPr lang="en-US" baseline="0" dirty="0" smtClean="0"/>
              <a:t> </a:t>
            </a:r>
            <a:r>
              <a:rPr lang="en-US" dirty="0" smtClean="0"/>
              <a:t>a unified programming model for expressing batch and streaming use cases</a:t>
            </a:r>
            <a:r>
              <a:rPr lang="en-US" baseline="0" dirty="0" smtClean="0"/>
              <a:t> makes this possible</a:t>
            </a:r>
            <a:r>
              <a:rPr lang="en-US" dirty="0" smtClean="0"/>
              <a:t> </a:t>
            </a:r>
            <a:endParaRPr lang="en-US" dirty="0"/>
          </a:p>
          <a:p>
            <a:pPr lvl="0">
              <a:spcBef>
                <a:spcPts val="0"/>
              </a:spcBef>
              <a:buNone/>
            </a:pPr>
            <a:endParaRPr dirty="0"/>
          </a:p>
          <a:p>
            <a:pPr lvl="0">
              <a:spcBef>
                <a:spcPts val="0"/>
              </a:spcBef>
              <a:buNone/>
            </a:pPr>
            <a:r>
              <a:rPr lang="en-US" dirty="0"/>
              <a:t>But, we have more differentiators here!</a:t>
            </a:r>
          </a:p>
          <a:p>
            <a:pPr lvl="0">
              <a:spcBef>
                <a:spcPts val="0"/>
              </a:spcBef>
              <a:buNone/>
            </a:pPr>
            <a:endParaRPr dirty="0"/>
          </a:p>
          <a:p>
            <a:pPr lvl="0">
              <a:spcBef>
                <a:spcPts val="0"/>
              </a:spcBef>
              <a:buNone/>
            </a:pPr>
            <a:r>
              <a:rPr lang="en-US" dirty="0"/>
              <a:t>We want to support SDK writers too. This allows others in the open source community to create Beam SDKs in other languages or even narrower domain-specific extensions or DSLs. If you are an </a:t>
            </a:r>
            <a:r>
              <a:rPr lang="en-US" dirty="0" smtClean="0"/>
              <a:t>developing a new project that exposes </a:t>
            </a:r>
            <a:r>
              <a:rPr lang="en-US" dirty="0"/>
              <a:t>APIs, you can consider connecting it with Beam. You will automatically get Beam’s ability to run on many different </a:t>
            </a:r>
            <a:r>
              <a:rPr lang="en-US" dirty="0" err="1"/>
              <a:t>backends</a:t>
            </a:r>
            <a:r>
              <a:rPr lang="en-US" dirty="0"/>
              <a:t>, not just your own</a:t>
            </a:r>
            <a:r>
              <a:rPr lang="en-US" dirty="0" smtClean="0"/>
              <a:t>. Today there is</a:t>
            </a:r>
            <a:r>
              <a:rPr lang="en-US" baseline="0" dirty="0" smtClean="0"/>
              <a:t> a JAVA SDK that was developed as part of the Cloud Dataflow, others, including Python will follow.</a:t>
            </a:r>
            <a:endParaRPr lang="en-US" dirty="0"/>
          </a:p>
          <a:p>
            <a:pPr lvl="0">
              <a:spcBef>
                <a:spcPts val="0"/>
              </a:spcBef>
              <a:buNone/>
            </a:pPr>
            <a:endParaRPr dirty="0"/>
          </a:p>
          <a:p>
            <a:pPr lvl="0" rtl="0">
              <a:spcBef>
                <a:spcPts val="0"/>
              </a:spcBef>
              <a:buNone/>
            </a:pPr>
            <a:r>
              <a:rPr lang="en-US" dirty="0"/>
              <a:t>Finally, we want to support runner writers. If you are an Apache project that has a distributed processing backend, you can consider writing a Beam runner for it. All the variety of Beam SDKs can then run on your backend</a:t>
            </a:r>
            <a:r>
              <a:rPr lang="en-US" dirty="0" smtClean="0"/>
              <a:t>.</a:t>
            </a:r>
          </a:p>
          <a:p>
            <a:pPr marL="921716" lvl="1">
              <a:lnSpc>
                <a:spcPct val="150000"/>
              </a:lnSpc>
              <a:spcBef>
                <a:spcPts val="0"/>
              </a:spcBef>
              <a:buClr>
                <a:srgbClr val="666666"/>
              </a:buClr>
            </a:pPr>
            <a:endParaRPr lang="en-US" sz="3200" dirty="0" smtClean="0">
              <a:solidFill>
                <a:srgbClr val="666666"/>
              </a:solidFill>
            </a:endParaRPr>
          </a:p>
          <a:p>
            <a:pPr marL="921716" lvl="1">
              <a:lnSpc>
                <a:spcPct val="150000"/>
              </a:lnSpc>
              <a:spcBef>
                <a:spcPts val="0"/>
              </a:spcBef>
              <a:buClr>
                <a:srgbClr val="666666"/>
              </a:buClr>
            </a:pPr>
            <a:r>
              <a:rPr lang="en-US" sz="3200" dirty="0" smtClean="0">
                <a:solidFill>
                  <a:srgbClr val="666666"/>
                </a:solidFill>
              </a:rPr>
              <a:t>Today there is support for:</a:t>
            </a:r>
          </a:p>
          <a:p>
            <a:pPr marL="921716" lvl="1">
              <a:lnSpc>
                <a:spcPct val="150000"/>
              </a:lnSpc>
              <a:spcBef>
                <a:spcPts val="0"/>
              </a:spcBef>
              <a:buClr>
                <a:srgbClr val="666666"/>
              </a:buClr>
            </a:pPr>
            <a:r>
              <a:rPr lang="en-US" sz="3200" dirty="0" smtClean="0">
                <a:solidFill>
                  <a:srgbClr val="666666"/>
                </a:solidFill>
              </a:rPr>
              <a:t>Apache Flink (thanks to data Artisans)</a:t>
            </a:r>
          </a:p>
          <a:p>
            <a:pPr marL="921716" lvl="1">
              <a:lnSpc>
                <a:spcPct val="150000"/>
              </a:lnSpc>
              <a:spcBef>
                <a:spcPts val="0"/>
              </a:spcBef>
              <a:buClr>
                <a:srgbClr val="666666"/>
              </a:buClr>
            </a:pPr>
            <a:r>
              <a:rPr lang="en-US" sz="3200" dirty="0" smtClean="0">
                <a:solidFill>
                  <a:srgbClr val="666666"/>
                </a:solidFill>
              </a:rPr>
              <a:t>Apache Spark (thanks to </a:t>
            </a:r>
            <a:r>
              <a:rPr lang="en-US" sz="3200" dirty="0" err="1" smtClean="0">
                <a:solidFill>
                  <a:srgbClr val="666666"/>
                </a:solidFill>
              </a:rPr>
              <a:t>Cloudera</a:t>
            </a:r>
            <a:r>
              <a:rPr lang="en-US" sz="3200" dirty="0" smtClean="0">
                <a:solidFill>
                  <a:srgbClr val="666666"/>
                </a:solidFill>
              </a:rPr>
              <a:t> and PayPal)</a:t>
            </a:r>
          </a:p>
          <a:p>
            <a:pPr marL="921716" lvl="1">
              <a:lnSpc>
                <a:spcPct val="150000"/>
              </a:lnSpc>
              <a:spcBef>
                <a:spcPts val="0"/>
              </a:spcBef>
              <a:buClr>
                <a:srgbClr val="666666"/>
              </a:buClr>
            </a:pPr>
            <a:r>
              <a:rPr lang="en-US" sz="3200" dirty="0" smtClean="0">
                <a:solidFill>
                  <a:srgbClr val="666666"/>
                </a:solidFill>
              </a:rPr>
              <a:t>Google Cloud Dataflow (fully managed service)</a:t>
            </a:r>
          </a:p>
          <a:p>
            <a:pPr marL="921716" lvl="1">
              <a:lnSpc>
                <a:spcPct val="150000"/>
              </a:lnSpc>
              <a:spcBef>
                <a:spcPts val="0"/>
              </a:spcBef>
              <a:buClr>
                <a:srgbClr val="666666"/>
              </a:buClr>
            </a:pPr>
            <a:r>
              <a:rPr lang="en-US" sz="3200" dirty="0" smtClean="0">
                <a:solidFill>
                  <a:srgbClr val="666666"/>
                </a:solidFill>
              </a:rPr>
              <a:t>Local runner for testing</a:t>
            </a:r>
          </a:p>
          <a:p>
            <a:pPr lvl="0" rtl="0">
              <a:spcBef>
                <a:spcPts val="0"/>
              </a:spcBef>
              <a:buNone/>
            </a:pPr>
            <a:endParaRPr lang="en-US" dirty="0" smtClean="0"/>
          </a:p>
          <a:p>
            <a:pPr lvl="0" rtl="0">
              <a:spcBef>
                <a:spcPts val="0"/>
              </a:spcBef>
              <a:buNone/>
            </a:pPr>
            <a:r>
              <a:rPr lang="en-US" dirty="0" smtClean="0"/>
              <a:t>As you may see here one of key differentiators – the goal is not to provide yet another processing backend; put to have the portability to run on many existing processing </a:t>
            </a:r>
            <a:r>
              <a:rPr lang="en-US" dirty="0" err="1" smtClean="0"/>
              <a:t>backends</a:t>
            </a:r>
            <a:r>
              <a:rPr lang="en-US" dirty="0" smtClean="0"/>
              <a:t>.</a:t>
            </a:r>
          </a:p>
          <a:p>
            <a:pPr lvl="0" rtl="0">
              <a:spcBef>
                <a:spcPts val="0"/>
              </a:spcBef>
              <a:buNone/>
            </a:pPr>
            <a:r>
              <a:rPr lang="en-US" dirty="0" smtClean="0"/>
              <a:t>Now instead of having our API soup and vendor-</a:t>
            </a:r>
            <a:r>
              <a:rPr lang="en-US" dirty="0" err="1" smtClean="0"/>
              <a:t>lockin</a:t>
            </a:r>
            <a:r>
              <a:rPr lang="en-US" dirty="0" smtClean="0"/>
              <a:t> we have a single API to learn – in essence this becomes the JDBC for processing engines!</a:t>
            </a:r>
            <a:r>
              <a:rPr lang="en-US" baseline="0" dirty="0" smtClean="0"/>
              <a:t>  </a:t>
            </a:r>
            <a:endParaRPr lang="en-US" dirty="0" smtClean="0"/>
          </a:p>
          <a:p>
            <a:pPr lvl="0" rtl="0">
              <a:spcBef>
                <a:spcPts val="0"/>
              </a:spcBef>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Green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7" name="Title 1"/>
          <p:cNvSpPr>
            <a:spLocks noGrp="1"/>
          </p:cNvSpPr>
          <p:nvPr>
            <p:ph type="ctrTitle" hasCustomPrompt="1"/>
          </p:nvPr>
        </p:nvSpPr>
        <p:spPr bwMode="gray">
          <a:xfrm>
            <a:off x="533400" y="1834925"/>
            <a:ext cx="5125567" cy="955646"/>
          </a:xfrm>
          <a:prstGeom prst="rect">
            <a:avLst/>
          </a:prstGeom>
          <a:noFill/>
          <a:effectLst>
            <a:outerShdw blurRad="127000" algn="ctr" rotWithShape="0">
              <a:srgbClr val="000000"/>
            </a:outerShdw>
          </a:effectLst>
        </p:spPr>
        <p:txBody>
          <a:bodyPr wrap="square" lIns="0" bIns="0" anchor="b" anchorCtr="0">
            <a:spAutoFit/>
          </a:bodyPr>
          <a:lstStyle>
            <a:lvl1pPr marL="0" indent="0" algn="l" defTabSz="304016">
              <a:lnSpc>
                <a:spcPct val="85000"/>
              </a:lnSpc>
              <a:spcAft>
                <a:spcPts val="0"/>
              </a:spcAft>
              <a:tabLst/>
              <a:defRPr sz="3600" b="1" baseline="0">
                <a:solidFill>
                  <a:schemeClr val="bg2"/>
                </a:solidFill>
                <a:latin typeface="+mj-lt"/>
                <a:cs typeface="Arial"/>
              </a:defRPr>
            </a:lvl1pPr>
          </a:lstStyle>
          <a:p>
            <a:r>
              <a:rPr lang="en-US" dirty="0"/>
              <a:t>Title Goes Here</a:t>
            </a:r>
            <a:br>
              <a:rPr lang="en-US" dirty="0"/>
            </a:br>
            <a:r>
              <a:rPr lang="en-US" dirty="0"/>
              <a:t>(Maximum Four Lines)</a:t>
            </a:r>
          </a:p>
        </p:txBody>
      </p:sp>
      <p:sp>
        <p:nvSpPr>
          <p:cNvPr id="8" name="Subtitle 2"/>
          <p:cNvSpPr>
            <a:spLocks noGrp="1"/>
          </p:cNvSpPr>
          <p:nvPr>
            <p:ph type="subTitle" idx="1" hasCustomPrompt="1"/>
          </p:nvPr>
        </p:nvSpPr>
        <p:spPr bwMode="gray">
          <a:xfrm>
            <a:off x="533400" y="2906386"/>
            <a:ext cx="5125567" cy="323165"/>
          </a:xfrm>
          <a:prstGeom prst="rect">
            <a:avLst/>
          </a:prstGeom>
          <a:effectLst>
            <a:outerShdw blurRad="63500" algn="ctr" rotWithShape="0">
              <a:srgbClr val="000000">
                <a:alpha val="50000"/>
              </a:srgbClr>
            </a:outerShdw>
          </a:effectLst>
        </p:spPr>
        <p:txBody>
          <a:bodyPr wrap="square" lIns="0" tIns="0" bIns="0">
            <a:spAutoFit/>
          </a:bodyPr>
          <a:lstStyle>
            <a:lvl1pPr marL="0" indent="0" algn="l">
              <a:lnSpc>
                <a:spcPct val="85000"/>
              </a:lnSpc>
              <a:spcBef>
                <a:spcPts val="112"/>
              </a:spcBef>
              <a:spcAft>
                <a:spcPts val="112"/>
              </a:spcAft>
              <a:buNone/>
              <a:defRPr sz="2400" b="1" baseline="0">
                <a:solidFill>
                  <a:schemeClr val="accent6"/>
                </a:solidFill>
                <a:latin typeface="+mj-lt"/>
                <a:cs typeface="Arial"/>
              </a:defRPr>
            </a:lvl1pPr>
            <a:lvl2pPr marL="306141" indent="0" algn="ctr">
              <a:buNone/>
              <a:defRPr>
                <a:solidFill>
                  <a:schemeClr val="tx1">
                    <a:tint val="75000"/>
                  </a:schemeClr>
                </a:solidFill>
              </a:defRPr>
            </a:lvl2pPr>
            <a:lvl3pPr marL="612282" indent="0" algn="ctr">
              <a:buNone/>
              <a:defRPr>
                <a:solidFill>
                  <a:schemeClr val="tx1">
                    <a:tint val="75000"/>
                  </a:schemeClr>
                </a:solidFill>
              </a:defRPr>
            </a:lvl3pPr>
            <a:lvl4pPr marL="918423" indent="0" algn="ctr">
              <a:buNone/>
              <a:defRPr>
                <a:solidFill>
                  <a:schemeClr val="tx1">
                    <a:tint val="75000"/>
                  </a:schemeClr>
                </a:solidFill>
              </a:defRPr>
            </a:lvl4pPr>
            <a:lvl5pPr marL="1224564" indent="0" algn="ctr">
              <a:buNone/>
              <a:defRPr>
                <a:solidFill>
                  <a:schemeClr val="tx1">
                    <a:tint val="75000"/>
                  </a:schemeClr>
                </a:solidFill>
              </a:defRPr>
            </a:lvl5pPr>
            <a:lvl6pPr marL="1530706" indent="0" algn="ctr">
              <a:buNone/>
              <a:defRPr>
                <a:solidFill>
                  <a:schemeClr val="tx1">
                    <a:tint val="75000"/>
                  </a:schemeClr>
                </a:solidFill>
              </a:defRPr>
            </a:lvl6pPr>
            <a:lvl7pPr marL="1836847" indent="0" algn="ctr">
              <a:buNone/>
              <a:defRPr>
                <a:solidFill>
                  <a:schemeClr val="tx1">
                    <a:tint val="75000"/>
                  </a:schemeClr>
                </a:solidFill>
              </a:defRPr>
            </a:lvl7pPr>
            <a:lvl8pPr marL="2142988" indent="0" algn="ctr">
              <a:buNone/>
              <a:defRPr>
                <a:solidFill>
                  <a:schemeClr val="tx1">
                    <a:tint val="75000"/>
                  </a:schemeClr>
                </a:solidFill>
              </a:defRPr>
            </a:lvl8pPr>
            <a:lvl9pPr marL="2449129" indent="0" algn="ctr">
              <a:buNone/>
              <a:defRPr>
                <a:solidFill>
                  <a:schemeClr val="tx1">
                    <a:tint val="75000"/>
                  </a:schemeClr>
                </a:solidFill>
              </a:defRPr>
            </a:lvl9pPr>
          </a:lstStyle>
          <a:p>
            <a:r>
              <a:rPr lang="en-US" dirty="0"/>
              <a:t>Optional Subhead or Speaker Name</a:t>
            </a:r>
          </a:p>
        </p:txBody>
      </p:sp>
      <p:sp>
        <p:nvSpPr>
          <p:cNvPr id="3" name="Content Placeholder 2"/>
          <p:cNvSpPr>
            <a:spLocks noGrp="1"/>
          </p:cNvSpPr>
          <p:nvPr>
            <p:ph sz="quarter" idx="10"/>
          </p:nvPr>
        </p:nvSpPr>
        <p:spPr bwMode="gray">
          <a:xfrm>
            <a:off x="533400" y="3277564"/>
            <a:ext cx="5125567" cy="323165"/>
          </a:xfrm>
          <a:effectLst>
            <a:outerShdw blurRad="63500" algn="ctr" rotWithShape="0">
              <a:srgbClr val="000000">
                <a:alpha val="50000"/>
              </a:srgbClr>
            </a:outerShdw>
          </a:effectLst>
        </p:spPr>
        <p:txBody>
          <a:bodyPr wrap="square" tIns="0" bIns="0">
            <a:spAutoFit/>
          </a:bodyPr>
          <a:lstStyle>
            <a:lvl1pPr marL="0" indent="0">
              <a:lnSpc>
                <a:spcPct val="85000"/>
              </a:lnSpc>
              <a:buNone/>
              <a:defRPr sz="2400">
                <a:solidFill>
                  <a:schemeClr val="bg2"/>
                </a:solidFill>
              </a:defRPr>
            </a:lvl1pPr>
          </a:lstStyle>
          <a:p>
            <a:pPr lvl="0"/>
            <a:r>
              <a:rPr lang="en-US" smtClean="0"/>
              <a:t>Click to edit Master text styles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65" y="4508501"/>
            <a:ext cx="1610035" cy="513199"/>
          </a:xfrm>
          <a:prstGeom prst="rect">
            <a:avLst/>
          </a:prstGeom>
        </p:spPr>
      </p:pic>
    </p:spTree>
    <p:extLst>
      <p:ext uri="{BB962C8B-B14F-4D97-AF65-F5344CB8AC3E}">
        <p14:creationId xmlns:p14="http://schemas.microsoft.com/office/powerpoint/2010/main" val="344761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533400" y="411596"/>
            <a:ext cx="8229600" cy="323165"/>
          </a:xfrm>
          <a:prstGeom prst="rect">
            <a:avLst/>
          </a:prstGeom>
          <a:noFill/>
          <a:effectLst/>
        </p:spPr>
        <p:txBody>
          <a:bodyPr wrap="square" lIns="0" tIns="0" rIns="0" bIns="0" anchor="ctr" anchorCtr="0">
            <a:spAutoFit/>
          </a:bodyPr>
          <a:lstStyle>
            <a:lvl1pPr marL="0" indent="0" algn="l" defTabSz="304016">
              <a:lnSpc>
                <a:spcPct val="85000"/>
              </a:lnSpc>
              <a:spcAft>
                <a:spcPts val="0"/>
              </a:spcAft>
              <a:tabLst/>
              <a:defRPr sz="2400" b="1" baseline="0">
                <a:solidFill>
                  <a:schemeClr val="tx1"/>
                </a:solidFill>
                <a:latin typeface="+mj-lt"/>
                <a:cs typeface="Arial"/>
              </a:defRPr>
            </a:lvl1pPr>
          </a:lstStyle>
          <a:p>
            <a:r>
              <a:rPr lang="en-US" dirty="0"/>
              <a:t>Title Goes Here</a:t>
            </a:r>
          </a:p>
        </p:txBody>
      </p:sp>
    </p:spTree>
    <p:extLst>
      <p:ext uri="{BB962C8B-B14F-4D97-AF65-F5344CB8AC3E}">
        <p14:creationId xmlns:p14="http://schemas.microsoft.com/office/powerpoint/2010/main" val="982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92" y="-7855"/>
            <a:ext cx="9153801" cy="5149013"/>
          </a:xfrm>
          <a:prstGeom prst="rect">
            <a:avLst/>
          </a:prstGeom>
        </p:spPr>
      </p:pic>
      <p:sp>
        <p:nvSpPr>
          <p:cNvPr id="7" name="Title 1"/>
          <p:cNvSpPr>
            <a:spLocks noGrp="1"/>
          </p:cNvSpPr>
          <p:nvPr>
            <p:ph type="ctrTitle" hasCustomPrompt="1"/>
          </p:nvPr>
        </p:nvSpPr>
        <p:spPr bwMode="gray">
          <a:xfrm>
            <a:off x="647095" y="388133"/>
            <a:ext cx="1927575" cy="538609"/>
          </a:xfrm>
          <a:prstGeom prst="rect">
            <a:avLst/>
          </a:prstGeom>
          <a:noFill/>
          <a:effectLst>
            <a:outerShdw blurRad="127000" algn="ctr" rotWithShape="0">
              <a:srgbClr val="000000"/>
            </a:outerShdw>
          </a:effectLst>
        </p:spPr>
        <p:txBody>
          <a:bodyPr wrap="square" lIns="0" tIns="0" rIns="0" bIns="0" anchor="t" anchorCtr="0">
            <a:spAutoFit/>
          </a:bodyPr>
          <a:lstStyle>
            <a:lvl1pPr marL="0" indent="0" algn="l" defTabSz="304016">
              <a:lnSpc>
                <a:spcPct val="85000"/>
              </a:lnSpc>
              <a:spcAft>
                <a:spcPts val="0"/>
              </a:spcAft>
              <a:tabLst/>
              <a:defRPr sz="4000" b="1" baseline="0">
                <a:solidFill>
                  <a:schemeClr val="bg2"/>
                </a:solidFill>
                <a:latin typeface="+mj-lt"/>
                <a:cs typeface="Arial"/>
              </a:defRPr>
            </a:lvl1pPr>
          </a:lstStyle>
          <a:p>
            <a:r>
              <a:rPr lang="en-US" dirty="0"/>
              <a:t>Agenda</a:t>
            </a:r>
          </a:p>
        </p:txBody>
      </p:sp>
      <p:sp>
        <p:nvSpPr>
          <p:cNvPr id="4" name="Content Placeholder 3"/>
          <p:cNvSpPr>
            <a:spLocks noGrp="1"/>
          </p:cNvSpPr>
          <p:nvPr>
            <p:ph sz="quarter" idx="10"/>
          </p:nvPr>
        </p:nvSpPr>
        <p:spPr bwMode="gray">
          <a:xfrm>
            <a:off x="3556000" y="1012616"/>
            <a:ext cx="5143500" cy="296235"/>
          </a:xfrm>
          <a:prstGeom prst="rect">
            <a:avLst/>
          </a:prstGeom>
          <a:effectLst/>
        </p:spPr>
        <p:txBody>
          <a:bodyPr wrap="square" lIns="0" tIns="0" rIns="0" bIns="0">
            <a:spAutoFit/>
          </a:bodyPr>
          <a:lstStyle>
            <a:lvl1pPr marL="0" indent="0">
              <a:lnSpc>
                <a:spcPct val="90000"/>
              </a:lnSpc>
              <a:spcBef>
                <a:spcPts val="670"/>
              </a:spcBef>
              <a:spcAft>
                <a:spcPts val="670"/>
              </a:spcAft>
              <a:buClr>
                <a:schemeClr val="bg2"/>
              </a:buClr>
              <a:buSzPct val="75000"/>
              <a:buFont typeface="Wingdings 2" pitchFamily="18" charset="2"/>
              <a:buNone/>
              <a:defRPr sz="2100" b="0">
                <a:solidFill>
                  <a:schemeClr val="bg2"/>
                </a:solidFill>
              </a:defRPr>
            </a:lvl1pPr>
            <a:lvl2pPr>
              <a:lnSpc>
                <a:spcPct val="90000"/>
              </a:lnSpc>
              <a:spcBef>
                <a:spcPts val="335"/>
              </a:spcBef>
              <a:defRPr sz="1300">
                <a:solidFill>
                  <a:schemeClr val="tx2"/>
                </a:solidFill>
              </a:defRPr>
            </a:lvl2pPr>
            <a:lvl3pPr>
              <a:defRPr sz="1600"/>
            </a:lvl3pPr>
            <a:lvl4pPr>
              <a:defRPr sz="1600"/>
            </a:lvl4pPr>
            <a:lvl5pPr>
              <a:defRPr sz="1600"/>
            </a:lvl5pPr>
          </a:lstStyle>
          <a:p>
            <a:pPr lvl="0"/>
            <a:r>
              <a:rPr lang="en-US" smtClean="0"/>
              <a:t>Click to edit Master text styles</a:t>
            </a:r>
          </a:p>
        </p:txBody>
      </p:sp>
      <p:sp>
        <p:nvSpPr>
          <p:cNvPr id="10" name="TextBox 9"/>
          <p:cNvSpPr txBox="1"/>
          <p:nvPr/>
        </p:nvSpPr>
        <p:spPr>
          <a:xfrm>
            <a:off x="519879" y="4930911"/>
            <a:ext cx="105548" cy="98745"/>
          </a:xfrm>
          <a:prstGeom prst="rect">
            <a:avLst/>
          </a:prstGeom>
          <a:noFill/>
        </p:spPr>
        <p:txBody>
          <a:bodyPr wrap="none" lIns="0" tIns="0" rIns="0" bIns="0" rtlCol="0">
            <a:spAutoFit/>
          </a:bodyPr>
          <a:lstStyle/>
          <a:p>
            <a:pPr defTabSz="306141">
              <a:lnSpc>
                <a:spcPct val="90000"/>
              </a:lnSpc>
            </a:pPr>
            <a:fld id="{9484F7A5-6A8F-8446-A111-2677E1911D97}" type="slidenum">
              <a:rPr lang="en-US" sz="700" b="0" spc="-47" smtClean="0">
                <a:solidFill>
                  <a:schemeClr val="accent4">
                    <a:lumMod val="50000"/>
                  </a:schemeClr>
                </a:solidFill>
              </a:rPr>
              <a:pPr defTabSz="306141">
                <a:lnSpc>
                  <a:spcPct val="90000"/>
                </a:lnSpc>
              </a:pPr>
              <a:t>‹#›</a:t>
            </a:fld>
            <a:endParaRPr lang="en-US" sz="700" b="0" spc="-47" dirty="0">
              <a:solidFill>
                <a:schemeClr val="accent4">
                  <a:lumMod val="50000"/>
                </a:schemeClr>
              </a:solidFill>
            </a:endParaRPr>
          </a:p>
        </p:txBody>
      </p:sp>
      <p:sp>
        <p:nvSpPr>
          <p:cNvPr id="11" name="TextBox 10"/>
          <p:cNvSpPr txBox="1"/>
          <p:nvPr/>
        </p:nvSpPr>
        <p:spPr>
          <a:xfrm>
            <a:off x="809625" y="4930911"/>
            <a:ext cx="1654975" cy="92333"/>
          </a:xfrm>
          <a:prstGeom prst="rect">
            <a:avLst/>
          </a:prstGeom>
        </p:spPr>
        <p:txBody>
          <a:bodyPr wrap="none" lIns="0" tIns="0" rIns="0" bIns="0">
            <a:spAutoFit/>
          </a:bodyPr>
          <a:lstStyle/>
          <a:p>
            <a:pPr>
              <a:spcBef>
                <a:spcPts val="0"/>
              </a:spcBef>
              <a:buFont typeface="Arial"/>
              <a:buNone/>
              <a:defRPr/>
            </a:pPr>
            <a:r>
              <a:rPr lang="en-US" sz="600" dirty="0">
                <a:solidFill>
                  <a:schemeClr val="accent4">
                    <a:lumMod val="50000"/>
                  </a:schemeClr>
                </a:solidFill>
                <a:latin typeface="+mn-lt"/>
                <a:ea typeface="ヒラギノ角ゴ Pro W3" charset="-128"/>
                <a:cs typeface="ヒラギノ角ゴ Pro W3" charset="-128"/>
              </a:rPr>
              <a:t>©</a:t>
            </a:r>
            <a:r>
              <a:rPr lang="en-US" sz="600" baseline="0" dirty="0">
                <a:solidFill>
                  <a:schemeClr val="accent4">
                    <a:lumMod val="50000"/>
                  </a:schemeClr>
                </a:solidFill>
                <a:latin typeface="+mn-lt"/>
                <a:ea typeface="ヒラギノ角ゴ Pro W3" charset="-128"/>
                <a:cs typeface="ヒラギノ角ゴ Pro W3" charset="-128"/>
              </a:rPr>
              <a:t> Hortonworks </a:t>
            </a:r>
            <a:r>
              <a:rPr lang="en-US" sz="600" dirty="0">
                <a:solidFill>
                  <a:schemeClr val="accent4">
                    <a:lumMod val="50000"/>
                  </a:schemeClr>
                </a:solidFill>
                <a:latin typeface="+mn-lt"/>
                <a:ea typeface="ヒラギノ角ゴ Pro W3" charset="-128"/>
                <a:cs typeface="ヒラギノ角ゴ Pro W3" charset="-128"/>
              </a:rPr>
              <a:t>Inc. 2011 – 2016. All Rights Reserved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125" y="4714875"/>
            <a:ext cx="1028341" cy="327784"/>
          </a:xfrm>
          <a:prstGeom prst="rect">
            <a:avLst/>
          </a:prstGeom>
        </p:spPr>
      </p:pic>
    </p:spTree>
    <p:extLst>
      <p:ext uri="{BB962C8B-B14F-4D97-AF65-F5344CB8AC3E}">
        <p14:creationId xmlns:p14="http://schemas.microsoft.com/office/powerpoint/2010/main" val="4607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533400" y="411596"/>
            <a:ext cx="8229600" cy="323165"/>
          </a:xfrm>
          <a:prstGeom prst="rect">
            <a:avLst/>
          </a:prstGeom>
          <a:noFill/>
          <a:effectLst/>
        </p:spPr>
        <p:txBody>
          <a:bodyPr wrap="square" lIns="0" tIns="0" rIns="0" bIns="0" anchor="ctr" anchorCtr="0">
            <a:spAutoFit/>
          </a:bodyPr>
          <a:lstStyle>
            <a:lvl1pPr marL="0" indent="0" algn="l" defTabSz="304016">
              <a:lnSpc>
                <a:spcPct val="85000"/>
              </a:lnSpc>
              <a:spcAft>
                <a:spcPts val="0"/>
              </a:spcAft>
              <a:tabLst/>
              <a:defRPr sz="2400" b="1" baseline="0">
                <a:solidFill>
                  <a:schemeClr val="tx1"/>
                </a:solidFill>
                <a:latin typeface="+mj-lt"/>
                <a:cs typeface="Arial"/>
              </a:defRPr>
            </a:lvl1pPr>
          </a:lstStyle>
          <a:p>
            <a:r>
              <a:rPr lang="en-US" dirty="0"/>
              <a:t>Title Goes Here</a:t>
            </a:r>
          </a:p>
        </p:txBody>
      </p:sp>
      <p:sp>
        <p:nvSpPr>
          <p:cNvPr id="4" name="Content Placeholder 3"/>
          <p:cNvSpPr>
            <a:spLocks noGrp="1"/>
          </p:cNvSpPr>
          <p:nvPr>
            <p:ph sz="quarter" idx="10"/>
          </p:nvPr>
        </p:nvSpPr>
        <p:spPr>
          <a:xfrm>
            <a:off x="533400" y="1232014"/>
            <a:ext cx="8229600" cy="282770"/>
          </a:xfrm>
          <a:prstGeom prst="rect">
            <a:avLst/>
          </a:prstGeom>
        </p:spPr>
        <p:txBody>
          <a:bodyPr lIns="0" tIns="0" bIns="0" anchor="b" anchorCtr="0">
            <a:spAutoFit/>
          </a:bodyPr>
          <a:lstStyle>
            <a:lvl1pPr marL="0" indent="0">
              <a:lnSpc>
                <a:spcPct val="85000"/>
              </a:lnSpc>
              <a:spcBef>
                <a:spcPts val="335"/>
              </a:spcBef>
              <a:buClr>
                <a:schemeClr val="accent1"/>
              </a:buClr>
              <a:buSzPct val="75000"/>
              <a:buFont typeface="Wingdings 2" pitchFamily="18" charset="2"/>
              <a:buNone/>
              <a:defRPr sz="2100" b="1" baseline="0">
                <a:solidFill>
                  <a:schemeClr val="tx2"/>
                </a:solidFill>
              </a:defRPr>
            </a:lvl1pPr>
            <a:lvl2pPr>
              <a:lnSpc>
                <a:spcPct val="90000"/>
              </a:lnSpc>
              <a:spcBef>
                <a:spcPts val="335"/>
              </a:spcBef>
              <a:defRPr sz="1300"/>
            </a:lvl2pPr>
            <a:lvl3pPr>
              <a:defRPr sz="1600"/>
            </a:lvl3pPr>
            <a:lvl4pPr>
              <a:defRPr sz="1600"/>
            </a:lvl4pPr>
            <a:lvl5pPr>
              <a:defRPr sz="1600"/>
            </a:lvl5pPr>
          </a:lstStyle>
          <a:p>
            <a:pPr lvl="0"/>
            <a:r>
              <a:rPr lang="en-US" smtClean="0"/>
              <a:t>Click to edit Master text styles</a:t>
            </a:r>
          </a:p>
        </p:txBody>
      </p:sp>
      <p:sp>
        <p:nvSpPr>
          <p:cNvPr id="6" name="Content Placeholder 5"/>
          <p:cNvSpPr>
            <a:spLocks noGrp="1"/>
          </p:cNvSpPr>
          <p:nvPr>
            <p:ph sz="quarter" idx="11"/>
          </p:nvPr>
        </p:nvSpPr>
        <p:spPr>
          <a:xfrm>
            <a:off x="533400" y="1830092"/>
            <a:ext cx="8229600" cy="499111"/>
          </a:xfrm>
          <a:prstGeom prst="rect">
            <a:avLst/>
          </a:prstGeom>
        </p:spPr>
        <p:txBody>
          <a:bodyPr lIns="0" tIns="0" bIns="0">
            <a:spAutoFit/>
          </a:bodyPr>
          <a:lstStyle>
            <a:lvl1pPr marL="229606" indent="-229606">
              <a:lnSpc>
                <a:spcPct val="90000"/>
              </a:lnSpc>
              <a:spcBef>
                <a:spcPts val="893"/>
              </a:spcBef>
              <a:buClr>
                <a:schemeClr val="accent1"/>
              </a:buClr>
              <a:buSzPct val="75000"/>
              <a:buFont typeface="Wingdings 2" pitchFamily="18" charset="2"/>
              <a:buChar char="Ã"/>
              <a:defRPr sz="1800"/>
            </a:lvl1pPr>
            <a:lvl2pPr>
              <a:lnSpc>
                <a:spcPct val="90000"/>
              </a:lnSpc>
              <a:spcBef>
                <a:spcPts val="298"/>
              </a:spcBef>
              <a:spcAft>
                <a:spcPts val="0"/>
              </a:spcAft>
              <a:defRPr sz="1500"/>
            </a:lvl2pPr>
            <a:lvl3pPr>
              <a:defRPr sz="1600"/>
            </a:lvl3pPr>
            <a:lvl4pPr>
              <a:defRPr sz="1600"/>
            </a:lvl4pPr>
            <a:lvl5pPr>
              <a:defRPr sz="1600"/>
            </a:lvl5pPr>
          </a:lstStyle>
          <a:p>
            <a:pPr lvl="0"/>
            <a:r>
              <a:rPr lang="en-US" smtClean="0"/>
              <a:t>Click to edit Master text styles</a:t>
            </a:r>
          </a:p>
          <a:p>
            <a:pPr lvl="1"/>
            <a:r>
              <a:rPr lang="en-US" smtClean="0"/>
              <a:t>Second level</a:t>
            </a:r>
          </a:p>
        </p:txBody>
      </p:sp>
      <p:cxnSp>
        <p:nvCxnSpPr>
          <p:cNvPr id="8" name="Straight Connector 7"/>
          <p:cNvCxnSpPr/>
          <p:nvPr/>
        </p:nvCxnSpPr>
        <p:spPr>
          <a:xfrm>
            <a:off x="533401" y="1663404"/>
            <a:ext cx="8219829"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06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reen Section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7" name="Title 1"/>
          <p:cNvSpPr>
            <a:spLocks noGrp="1"/>
          </p:cNvSpPr>
          <p:nvPr>
            <p:ph type="ctrTitle" hasCustomPrompt="1"/>
          </p:nvPr>
        </p:nvSpPr>
        <p:spPr bwMode="gray">
          <a:xfrm>
            <a:off x="533400" y="1910771"/>
            <a:ext cx="8246745" cy="484748"/>
          </a:xfrm>
          <a:prstGeom prst="rect">
            <a:avLst/>
          </a:prstGeom>
          <a:noFill/>
          <a:ln>
            <a:noFill/>
          </a:ln>
          <a:effectLst>
            <a:outerShdw blurRad="127000" algn="ctr" rotWithShape="0">
              <a:srgbClr val="000000"/>
            </a:outerShdw>
          </a:effectLst>
        </p:spPr>
        <p:txBody>
          <a:bodyPr wrap="square" lIns="0" bIns="0" anchor="b" anchorCtr="0">
            <a:spAutoFit/>
          </a:bodyPr>
          <a:lstStyle>
            <a:lvl1pPr marL="0" indent="0" algn="l" defTabSz="304016">
              <a:lnSpc>
                <a:spcPct val="85000"/>
              </a:lnSpc>
              <a:spcAft>
                <a:spcPts val="0"/>
              </a:spcAft>
              <a:tabLst/>
              <a:defRPr sz="3600" b="1" baseline="0">
                <a:solidFill>
                  <a:schemeClr val="bg2"/>
                </a:solidFill>
                <a:latin typeface="+mj-lt"/>
                <a:cs typeface="Arial"/>
              </a:defRPr>
            </a:lvl1pPr>
          </a:lstStyle>
          <a:p>
            <a:r>
              <a:rPr lang="en-US" dirty="0"/>
              <a:t>Section Title Goes Here</a:t>
            </a:r>
          </a:p>
        </p:txBody>
      </p:sp>
      <p:sp>
        <p:nvSpPr>
          <p:cNvPr id="11" name="TextBox 10"/>
          <p:cNvSpPr txBox="1"/>
          <p:nvPr/>
        </p:nvSpPr>
        <p:spPr>
          <a:xfrm>
            <a:off x="519879" y="4930911"/>
            <a:ext cx="105548" cy="98745"/>
          </a:xfrm>
          <a:prstGeom prst="rect">
            <a:avLst/>
          </a:prstGeom>
          <a:noFill/>
        </p:spPr>
        <p:txBody>
          <a:bodyPr wrap="none" lIns="0" tIns="0" rIns="0" bIns="0" rtlCol="0">
            <a:spAutoFit/>
          </a:bodyPr>
          <a:lstStyle/>
          <a:p>
            <a:pPr defTabSz="306141">
              <a:lnSpc>
                <a:spcPct val="90000"/>
              </a:lnSpc>
            </a:pPr>
            <a:fld id="{9484F7A5-6A8F-8446-A111-2677E1911D97}" type="slidenum">
              <a:rPr lang="en-US" sz="700" b="0" spc="-47" smtClean="0">
                <a:solidFill>
                  <a:schemeClr val="accent4">
                    <a:lumMod val="50000"/>
                  </a:schemeClr>
                </a:solidFill>
              </a:rPr>
              <a:pPr defTabSz="306141">
                <a:lnSpc>
                  <a:spcPct val="90000"/>
                </a:lnSpc>
              </a:pPr>
              <a:t>‹#›</a:t>
            </a:fld>
            <a:endParaRPr lang="en-US" sz="700" b="0" spc="-47" dirty="0">
              <a:solidFill>
                <a:schemeClr val="accent4">
                  <a:lumMod val="50000"/>
                </a:schemeClr>
              </a:solidFill>
            </a:endParaRPr>
          </a:p>
        </p:txBody>
      </p:sp>
      <p:sp>
        <p:nvSpPr>
          <p:cNvPr id="13" name="TextBox 12"/>
          <p:cNvSpPr txBox="1"/>
          <p:nvPr/>
        </p:nvSpPr>
        <p:spPr>
          <a:xfrm>
            <a:off x="809625" y="4930911"/>
            <a:ext cx="1654975" cy="92333"/>
          </a:xfrm>
          <a:prstGeom prst="rect">
            <a:avLst/>
          </a:prstGeom>
        </p:spPr>
        <p:txBody>
          <a:bodyPr wrap="none" lIns="0" tIns="0" rIns="0" bIns="0">
            <a:spAutoFit/>
          </a:bodyPr>
          <a:lstStyle/>
          <a:p>
            <a:pPr>
              <a:spcBef>
                <a:spcPts val="0"/>
              </a:spcBef>
              <a:buFont typeface="Arial"/>
              <a:buNone/>
              <a:defRPr/>
            </a:pPr>
            <a:r>
              <a:rPr lang="en-US" sz="600" dirty="0">
                <a:solidFill>
                  <a:schemeClr val="accent4">
                    <a:lumMod val="50000"/>
                  </a:schemeClr>
                </a:solidFill>
                <a:latin typeface="+mn-lt"/>
                <a:ea typeface="ヒラギノ角ゴ Pro W3" charset="-128"/>
                <a:cs typeface="ヒラギノ角ゴ Pro W3" charset="-128"/>
              </a:rPr>
              <a:t>©</a:t>
            </a:r>
            <a:r>
              <a:rPr lang="en-US" sz="600" baseline="0" dirty="0">
                <a:solidFill>
                  <a:schemeClr val="accent4">
                    <a:lumMod val="50000"/>
                  </a:schemeClr>
                </a:solidFill>
                <a:latin typeface="+mn-lt"/>
                <a:ea typeface="ヒラギノ角ゴ Pro W3" charset="-128"/>
                <a:cs typeface="ヒラギノ角ゴ Pro W3" charset="-128"/>
              </a:rPr>
              <a:t> Hortonworks </a:t>
            </a:r>
            <a:r>
              <a:rPr lang="en-US" sz="600" dirty="0">
                <a:solidFill>
                  <a:schemeClr val="accent4">
                    <a:lumMod val="50000"/>
                  </a:schemeClr>
                </a:solidFill>
                <a:latin typeface="+mn-lt"/>
                <a:ea typeface="ヒラギノ角ゴ Pro W3" charset="-128"/>
                <a:cs typeface="ヒラギノ角ゴ Pro W3" charset="-128"/>
              </a:rPr>
              <a:t>Inc. 2011 – 2016. All Rights Reserved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125" y="4714875"/>
            <a:ext cx="1028341" cy="327784"/>
          </a:xfrm>
          <a:prstGeom prst="rect">
            <a:avLst/>
          </a:prstGeom>
        </p:spPr>
      </p:pic>
    </p:spTree>
    <p:extLst>
      <p:ext uri="{BB962C8B-B14F-4D97-AF65-F5344CB8AC3E}">
        <p14:creationId xmlns:p14="http://schemas.microsoft.com/office/powerpoint/2010/main" val="224056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ray Section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92" y="-7855"/>
            <a:ext cx="9153801" cy="5149013"/>
          </a:xfrm>
          <a:prstGeom prst="rect">
            <a:avLst/>
          </a:prstGeom>
        </p:spPr>
      </p:pic>
      <p:sp>
        <p:nvSpPr>
          <p:cNvPr id="7" name="Title 1"/>
          <p:cNvSpPr>
            <a:spLocks noGrp="1"/>
          </p:cNvSpPr>
          <p:nvPr>
            <p:ph type="ctrTitle" hasCustomPrompt="1"/>
          </p:nvPr>
        </p:nvSpPr>
        <p:spPr>
          <a:xfrm>
            <a:off x="533400" y="1910771"/>
            <a:ext cx="8246745" cy="484748"/>
          </a:xfrm>
          <a:prstGeom prst="rect">
            <a:avLst/>
          </a:prstGeom>
          <a:noFill/>
          <a:effectLst/>
        </p:spPr>
        <p:txBody>
          <a:bodyPr wrap="square" lIns="0" bIns="0" anchor="b" anchorCtr="0">
            <a:spAutoFit/>
          </a:bodyPr>
          <a:lstStyle>
            <a:lvl1pPr marL="0" indent="0" algn="l" defTabSz="304016">
              <a:lnSpc>
                <a:spcPct val="85000"/>
              </a:lnSpc>
              <a:spcAft>
                <a:spcPts val="0"/>
              </a:spcAft>
              <a:tabLst/>
              <a:defRPr sz="3600" b="1" baseline="0">
                <a:solidFill>
                  <a:schemeClr val="tx1"/>
                </a:solidFill>
                <a:latin typeface="+mj-lt"/>
                <a:cs typeface="Arial"/>
              </a:defRPr>
            </a:lvl1pPr>
          </a:lstStyle>
          <a:p>
            <a:r>
              <a:rPr lang="en-US" dirty="0"/>
              <a:t>Section Title Goes Here</a:t>
            </a:r>
          </a:p>
        </p:txBody>
      </p:sp>
      <p:sp>
        <p:nvSpPr>
          <p:cNvPr id="11" name="TextBox 10"/>
          <p:cNvSpPr txBox="1"/>
          <p:nvPr/>
        </p:nvSpPr>
        <p:spPr>
          <a:xfrm>
            <a:off x="519879" y="4930911"/>
            <a:ext cx="105548" cy="98745"/>
          </a:xfrm>
          <a:prstGeom prst="rect">
            <a:avLst/>
          </a:prstGeom>
          <a:noFill/>
        </p:spPr>
        <p:txBody>
          <a:bodyPr wrap="none" lIns="0" tIns="0" rIns="0" bIns="0" rtlCol="0">
            <a:spAutoFit/>
          </a:bodyPr>
          <a:lstStyle/>
          <a:p>
            <a:pPr defTabSz="306141">
              <a:lnSpc>
                <a:spcPct val="90000"/>
              </a:lnSpc>
            </a:pPr>
            <a:fld id="{9484F7A5-6A8F-8446-A111-2677E1911D97}" type="slidenum">
              <a:rPr lang="en-US" sz="700" b="0" spc="-47" smtClean="0">
                <a:solidFill>
                  <a:schemeClr val="accent4">
                    <a:lumMod val="50000"/>
                  </a:schemeClr>
                </a:solidFill>
              </a:rPr>
              <a:pPr defTabSz="306141">
                <a:lnSpc>
                  <a:spcPct val="90000"/>
                </a:lnSpc>
              </a:pPr>
              <a:t>‹#›</a:t>
            </a:fld>
            <a:endParaRPr lang="en-US" sz="700" b="0" spc="-47" dirty="0">
              <a:solidFill>
                <a:schemeClr val="accent4">
                  <a:lumMod val="50000"/>
                </a:schemeClr>
              </a:solidFill>
            </a:endParaRPr>
          </a:p>
        </p:txBody>
      </p:sp>
      <p:sp>
        <p:nvSpPr>
          <p:cNvPr id="13" name="TextBox 12"/>
          <p:cNvSpPr txBox="1"/>
          <p:nvPr/>
        </p:nvSpPr>
        <p:spPr>
          <a:xfrm>
            <a:off x="809625" y="4930911"/>
            <a:ext cx="1654975" cy="92333"/>
          </a:xfrm>
          <a:prstGeom prst="rect">
            <a:avLst/>
          </a:prstGeom>
        </p:spPr>
        <p:txBody>
          <a:bodyPr wrap="none" lIns="0" tIns="0" rIns="0" bIns="0">
            <a:spAutoFit/>
          </a:bodyPr>
          <a:lstStyle/>
          <a:p>
            <a:pPr>
              <a:spcBef>
                <a:spcPts val="0"/>
              </a:spcBef>
              <a:buFont typeface="Arial"/>
              <a:buNone/>
              <a:defRPr/>
            </a:pPr>
            <a:r>
              <a:rPr lang="en-US" sz="600" dirty="0">
                <a:solidFill>
                  <a:schemeClr val="accent4">
                    <a:lumMod val="50000"/>
                  </a:schemeClr>
                </a:solidFill>
                <a:latin typeface="+mn-lt"/>
                <a:ea typeface="ヒラギノ角ゴ Pro W3" charset="-128"/>
                <a:cs typeface="ヒラギノ角ゴ Pro W3" charset="-128"/>
              </a:rPr>
              <a:t>©</a:t>
            </a:r>
            <a:r>
              <a:rPr lang="en-US" sz="600" baseline="0" dirty="0">
                <a:solidFill>
                  <a:schemeClr val="accent4">
                    <a:lumMod val="50000"/>
                  </a:schemeClr>
                </a:solidFill>
                <a:latin typeface="+mn-lt"/>
                <a:ea typeface="ヒラギノ角ゴ Pro W3" charset="-128"/>
                <a:cs typeface="ヒラギノ角ゴ Pro W3" charset="-128"/>
              </a:rPr>
              <a:t> Hortonworks </a:t>
            </a:r>
            <a:r>
              <a:rPr lang="en-US" sz="600" dirty="0">
                <a:solidFill>
                  <a:schemeClr val="accent4">
                    <a:lumMod val="50000"/>
                  </a:schemeClr>
                </a:solidFill>
                <a:latin typeface="+mn-lt"/>
                <a:ea typeface="ヒラギノ角ゴ Pro W3" charset="-128"/>
                <a:cs typeface="ヒラギノ角ゴ Pro W3" charset="-128"/>
              </a:rPr>
              <a:t>Inc. 2011 – 2016. All Rights Reserved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125" y="4714875"/>
            <a:ext cx="1028341" cy="327784"/>
          </a:xfrm>
          <a:prstGeom prst="rect">
            <a:avLst/>
          </a:prstGeom>
        </p:spPr>
      </p:pic>
    </p:spTree>
    <p:extLst>
      <p:ext uri="{BB962C8B-B14F-4D97-AF65-F5344CB8AC3E}">
        <p14:creationId xmlns:p14="http://schemas.microsoft.com/office/powerpoint/2010/main" val="182120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9144000" cy="5143500"/>
          </a:xfrm>
          <a:prstGeom prst="rect">
            <a:avLst/>
          </a:prstGeom>
        </p:spPr>
      </p:pic>
      <p:sp>
        <p:nvSpPr>
          <p:cNvPr id="7" name="Title 1"/>
          <p:cNvSpPr>
            <a:spLocks noGrp="1"/>
          </p:cNvSpPr>
          <p:nvPr>
            <p:ph type="ctrTitle" hasCustomPrompt="1"/>
          </p:nvPr>
        </p:nvSpPr>
        <p:spPr bwMode="gray">
          <a:xfrm>
            <a:off x="533400" y="1762590"/>
            <a:ext cx="8246745" cy="605935"/>
          </a:xfrm>
          <a:prstGeom prst="rect">
            <a:avLst/>
          </a:prstGeom>
          <a:noFill/>
          <a:ln>
            <a:noFill/>
          </a:ln>
          <a:effectLst>
            <a:outerShdw blurRad="127000" algn="ctr" rotWithShape="0">
              <a:srgbClr val="000000"/>
            </a:outerShdw>
          </a:effectLst>
        </p:spPr>
        <p:txBody>
          <a:bodyPr wrap="square" lIns="0" bIns="0" anchor="b" anchorCtr="0">
            <a:spAutoFit/>
          </a:bodyPr>
          <a:lstStyle>
            <a:lvl1pPr marL="0" indent="0" algn="l" defTabSz="304016">
              <a:lnSpc>
                <a:spcPct val="85000"/>
              </a:lnSpc>
              <a:spcAft>
                <a:spcPts val="0"/>
              </a:spcAft>
              <a:tabLst/>
              <a:defRPr sz="4500" b="1" baseline="0">
                <a:solidFill>
                  <a:schemeClr val="bg2"/>
                </a:solidFill>
                <a:latin typeface="+mj-lt"/>
                <a:cs typeface="Arial"/>
              </a:defRPr>
            </a:lvl1pPr>
          </a:lstStyle>
          <a:p>
            <a:r>
              <a:rPr lang="en-US" dirty="0"/>
              <a:t>Thank You</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519732"/>
            <a:ext cx="1574800" cy="501968"/>
          </a:xfrm>
          <a:prstGeom prst="rect">
            <a:avLst/>
          </a:prstGeom>
        </p:spPr>
      </p:pic>
      <p:sp>
        <p:nvSpPr>
          <p:cNvPr id="13" name="TextBox 12"/>
          <p:cNvSpPr txBox="1"/>
          <p:nvPr/>
        </p:nvSpPr>
        <p:spPr>
          <a:xfrm>
            <a:off x="519879" y="4930911"/>
            <a:ext cx="105548" cy="98745"/>
          </a:xfrm>
          <a:prstGeom prst="rect">
            <a:avLst/>
          </a:prstGeom>
          <a:noFill/>
        </p:spPr>
        <p:txBody>
          <a:bodyPr wrap="none" lIns="0" tIns="0" rIns="0" bIns="0" rtlCol="0">
            <a:spAutoFit/>
          </a:bodyPr>
          <a:lstStyle/>
          <a:p>
            <a:pPr defTabSz="306141">
              <a:lnSpc>
                <a:spcPct val="90000"/>
              </a:lnSpc>
            </a:pPr>
            <a:fld id="{9484F7A5-6A8F-8446-A111-2677E1911D97}" type="slidenum">
              <a:rPr lang="en-US" sz="700" b="0" spc="-47" smtClean="0">
                <a:solidFill>
                  <a:schemeClr val="accent4">
                    <a:lumMod val="50000"/>
                  </a:schemeClr>
                </a:solidFill>
              </a:rPr>
              <a:pPr defTabSz="306141">
                <a:lnSpc>
                  <a:spcPct val="90000"/>
                </a:lnSpc>
              </a:pPr>
              <a:t>‹#›</a:t>
            </a:fld>
            <a:endParaRPr lang="en-US" sz="700" b="0" spc="-47" dirty="0">
              <a:solidFill>
                <a:schemeClr val="accent4">
                  <a:lumMod val="50000"/>
                </a:schemeClr>
              </a:solidFill>
            </a:endParaRPr>
          </a:p>
        </p:txBody>
      </p:sp>
      <p:sp>
        <p:nvSpPr>
          <p:cNvPr id="14" name="TextBox 13"/>
          <p:cNvSpPr txBox="1"/>
          <p:nvPr/>
        </p:nvSpPr>
        <p:spPr>
          <a:xfrm>
            <a:off x="809625" y="4930911"/>
            <a:ext cx="1654975" cy="92333"/>
          </a:xfrm>
          <a:prstGeom prst="rect">
            <a:avLst/>
          </a:prstGeom>
        </p:spPr>
        <p:txBody>
          <a:bodyPr wrap="none" lIns="0" tIns="0" rIns="0" bIns="0">
            <a:spAutoFit/>
          </a:bodyPr>
          <a:lstStyle/>
          <a:p>
            <a:pPr>
              <a:spcBef>
                <a:spcPts val="0"/>
              </a:spcBef>
              <a:buFont typeface="Arial"/>
              <a:buNone/>
              <a:defRPr/>
            </a:pPr>
            <a:r>
              <a:rPr lang="en-US" sz="600" dirty="0">
                <a:solidFill>
                  <a:schemeClr val="accent4">
                    <a:lumMod val="50000"/>
                  </a:schemeClr>
                </a:solidFill>
                <a:latin typeface="+mn-lt"/>
                <a:ea typeface="ヒラギノ角ゴ Pro W3" charset="-128"/>
                <a:cs typeface="ヒラギノ角ゴ Pro W3" charset="-128"/>
              </a:rPr>
              <a:t>©</a:t>
            </a:r>
            <a:r>
              <a:rPr lang="en-US" sz="600" baseline="0" dirty="0">
                <a:solidFill>
                  <a:schemeClr val="accent4">
                    <a:lumMod val="50000"/>
                  </a:schemeClr>
                </a:solidFill>
                <a:latin typeface="+mn-lt"/>
                <a:ea typeface="ヒラギノ角ゴ Pro W3" charset="-128"/>
                <a:cs typeface="ヒラギノ角ゴ Pro W3" charset="-128"/>
              </a:rPr>
              <a:t> Hortonworks </a:t>
            </a:r>
            <a:r>
              <a:rPr lang="en-US" sz="600" dirty="0">
                <a:solidFill>
                  <a:schemeClr val="accent4">
                    <a:lumMod val="50000"/>
                  </a:schemeClr>
                </a:solidFill>
                <a:latin typeface="+mn-lt"/>
                <a:ea typeface="ヒラギノ角ゴ Pro W3" charset="-128"/>
                <a:cs typeface="ヒラギノ角ゴ Pro W3" charset="-128"/>
              </a:rPr>
              <a:t>Inc. 2011 – 2016. All Rights Reserved</a:t>
            </a:r>
          </a:p>
        </p:txBody>
      </p:sp>
    </p:spTree>
    <p:extLst>
      <p:ext uri="{BB962C8B-B14F-4D97-AF65-F5344CB8AC3E}">
        <p14:creationId xmlns:p14="http://schemas.microsoft.com/office/powerpoint/2010/main" val="328176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41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eam">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81000" y="304800"/>
            <a:ext cx="8229600" cy="579603"/>
          </a:xfrm>
          <a:prstGeom prst="rect">
            <a:avLst/>
          </a:prstGeom>
          <a:noFill/>
          <a:ln>
            <a:noFill/>
          </a:ln>
        </p:spPr>
        <p:txBody>
          <a:bodyPr lIns="91419" tIns="91419" rIns="91419" bIns="91419" anchor="t" anchorCtr="0"/>
          <a:lstStyle>
            <a:lvl1pPr marL="0" marR="0" lvl="0" indent="0" algn="l" rtl="0">
              <a:lnSpc>
                <a:spcPct val="90000"/>
              </a:lnSpc>
              <a:spcBef>
                <a:spcPts val="0"/>
              </a:spcBef>
              <a:buClr>
                <a:schemeClr val="dk2"/>
              </a:buClr>
              <a:buFont typeface="Roboto"/>
              <a:buNone/>
              <a:defRPr sz="2800" b="0" i="0" u="none" strike="noStrike" cap="none">
                <a:solidFill>
                  <a:schemeClr val="dk2"/>
                </a:solidFill>
                <a:latin typeface="Roboto"/>
                <a:ea typeface="Roboto"/>
                <a:cs typeface="Roboto"/>
                <a:sym typeface="Robot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381000" y="1219200"/>
            <a:ext cx="5943600" cy="438539"/>
          </a:xfrm>
          <a:prstGeom prst="rect">
            <a:avLst/>
          </a:prstGeom>
          <a:noFill/>
          <a:ln>
            <a:noFill/>
          </a:ln>
        </p:spPr>
        <p:txBody>
          <a:bodyPr lIns="91419" tIns="91419" rIns="91419" bIns="91419" anchor="t" anchorCtr="0"/>
          <a:lstStyle>
            <a:lvl1pPr marL="0" marR="0" lvl="0" indent="0" algn="l" rtl="0">
              <a:lnSpc>
                <a:spcPct val="90000"/>
              </a:lnSpc>
              <a:spcBef>
                <a:spcPts val="1200"/>
              </a:spcBef>
              <a:buClr>
                <a:schemeClr val="accent6"/>
              </a:buClr>
              <a:buFont typeface="Arial"/>
              <a:buNone/>
              <a:defRPr sz="1800" b="0" i="0" u="none" strike="noStrike" cap="none">
                <a:solidFill>
                  <a:schemeClr val="accent6"/>
                </a:solidFill>
                <a:latin typeface="Roboto"/>
                <a:ea typeface="Roboto"/>
                <a:cs typeface="Roboto"/>
                <a:sym typeface="Roboto"/>
              </a:defRPr>
            </a:lvl1pPr>
            <a:lvl2pPr marL="341290" marR="0" lvl="1" indent="-125404" algn="l" rtl="0">
              <a:lnSpc>
                <a:spcPct val="90000"/>
              </a:lnSpc>
              <a:spcBef>
                <a:spcPts val="1200"/>
              </a:spcBef>
              <a:buClr>
                <a:schemeClr val="accent6"/>
              </a:buClr>
              <a:buSzPct val="100000"/>
              <a:buFont typeface="Noto Sans Symbols"/>
              <a:buChar char="▪"/>
              <a:defRPr sz="1600" b="0" i="0" u="none" strike="noStrike" cap="none">
                <a:solidFill>
                  <a:schemeClr val="accent6"/>
                </a:solidFill>
                <a:latin typeface="Roboto"/>
                <a:ea typeface="Roboto"/>
                <a:cs typeface="Roboto"/>
                <a:sym typeface="Roboto"/>
              </a:defRPr>
            </a:lvl2pPr>
            <a:lvl3pPr marL="512729" marR="0" lvl="2" indent="-80957" algn="l" rtl="0">
              <a:lnSpc>
                <a:spcPct val="90000"/>
              </a:lnSpc>
              <a:spcBef>
                <a:spcPts val="600"/>
              </a:spcBef>
              <a:buClr>
                <a:schemeClr val="accent6"/>
              </a:buClr>
              <a:buSzPct val="100000"/>
              <a:buFont typeface="Merriweather Sans"/>
              <a:buChar char="–"/>
              <a:defRPr sz="1400" b="0" i="0" u="none" strike="noStrike" cap="none">
                <a:solidFill>
                  <a:schemeClr val="accent6"/>
                </a:solidFill>
                <a:latin typeface="Roboto"/>
                <a:ea typeface="Roboto"/>
                <a:cs typeface="Roboto"/>
                <a:sym typeface="Roboto"/>
              </a:defRPr>
            </a:lvl3pPr>
            <a:lvl4pPr marL="682581" marR="0" lvl="3" indent="-98419" algn="l" rtl="0">
              <a:lnSpc>
                <a:spcPct val="90000"/>
              </a:lnSpc>
              <a:spcBef>
                <a:spcPts val="600"/>
              </a:spcBef>
              <a:buClr>
                <a:schemeClr val="accent6"/>
              </a:buClr>
              <a:buSzPct val="100000"/>
              <a:buFont typeface="Arial"/>
              <a:buChar char="•"/>
              <a:defRPr sz="1200" b="0" i="0" u="none" strike="noStrike" cap="none">
                <a:solidFill>
                  <a:schemeClr val="accent6"/>
                </a:solidFill>
                <a:latin typeface="Roboto"/>
                <a:ea typeface="Roboto"/>
                <a:cs typeface="Roboto"/>
                <a:sym typeface="Roboto"/>
              </a:defRPr>
            </a:lvl4pPr>
            <a:lvl5pPr marL="0" marR="0" lvl="4" indent="114293" algn="l" rtl="0">
              <a:lnSpc>
                <a:spcPct val="90000"/>
              </a:lnSpc>
              <a:spcBef>
                <a:spcPts val="1200"/>
              </a:spcBef>
              <a:buClr>
                <a:schemeClr val="accent6"/>
              </a:buClr>
              <a:buSzPct val="100000"/>
              <a:buFont typeface="Arial"/>
              <a:buChar char="»"/>
              <a:defRPr sz="1800" b="0" i="0" u="none" strike="noStrike" cap="none">
                <a:solidFill>
                  <a:schemeClr val="accent6"/>
                </a:solidFill>
                <a:latin typeface="Roboto"/>
                <a:ea typeface="Roboto"/>
                <a:cs typeface="Roboto"/>
                <a:sym typeface="Roboto"/>
              </a:defRPr>
            </a:lvl5pPr>
            <a:lvl6pPr marL="2514439" marR="0" lvl="5" indent="-10159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10" marR="0" lvl="6" indent="-10159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781" marR="0" lvl="7" indent="-10159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951" marR="0" lvl="8" indent="-10159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89816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ulletpoints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4003" y="446317"/>
            <a:ext cx="8213417" cy="584006"/>
          </a:xfrm>
        </p:spPr>
        <p:txBody>
          <a:bodyPr/>
          <a:lstStyle>
            <a:lvl1pPr>
              <a:defRPr sz="2200"/>
            </a:lvl1pPr>
          </a:lstStyle>
          <a:p>
            <a:r>
              <a:rPr lang="en-US" noProof="0" dirty="0" err="1" smtClean="0"/>
              <a:t>Lorem</a:t>
            </a:r>
            <a:r>
              <a:rPr lang="en-US" noProof="0" dirty="0" smtClean="0"/>
              <a:t> </a:t>
            </a:r>
            <a:r>
              <a:rPr lang="en-US" noProof="0" dirty="0" err="1" smtClean="0"/>
              <a:t>ipsum</a:t>
            </a:r>
            <a:r>
              <a:rPr lang="en-US" noProof="0" dirty="0" smtClean="0"/>
              <a:t/>
            </a:r>
            <a:br>
              <a:rPr lang="en-US" noProof="0" dirty="0" smtClean="0"/>
            </a:br>
            <a:r>
              <a:rPr lang="en-US" noProof="0" dirty="0" smtClean="0"/>
              <a:t>Dolor sit </a:t>
            </a:r>
            <a:r>
              <a:rPr lang="en-US" noProof="0" dirty="0" err="1" smtClean="0"/>
              <a:t>amet</a:t>
            </a:r>
            <a:r>
              <a:rPr lang="en-US" noProof="0" dirty="0" smtClean="0"/>
              <a:t>, </a:t>
            </a:r>
            <a:r>
              <a:rPr lang="en-US" noProof="0" dirty="0" err="1" smtClean="0"/>
              <a:t>consectetuer</a:t>
            </a:r>
            <a:r>
              <a:rPr lang="en-US" noProof="0" dirty="0" smtClean="0"/>
              <a:t> </a:t>
            </a:r>
            <a:r>
              <a:rPr lang="en-US" noProof="0" dirty="0" err="1" smtClean="0"/>
              <a:t>adipiscing</a:t>
            </a:r>
            <a:r>
              <a:rPr lang="en-US" noProof="0" dirty="0" smtClean="0"/>
              <a:t> </a:t>
            </a:r>
            <a:r>
              <a:rPr lang="en-US" noProof="0" dirty="0" err="1" smtClean="0"/>
              <a:t>elit</a:t>
            </a:r>
            <a:r>
              <a:rPr lang="en-US" noProof="0" dirty="0" smtClean="0"/>
              <a:t>. Nam quam </a:t>
            </a:r>
            <a:r>
              <a:rPr lang="en-US" noProof="0" dirty="0" err="1" smtClean="0"/>
              <a:t>nunc</a:t>
            </a:r>
            <a:r>
              <a:rPr lang="en-US" noProof="0" dirty="0" smtClean="0"/>
              <a:t>.</a:t>
            </a:r>
            <a:endParaRPr lang="en-US" noProof="0" dirty="0"/>
          </a:p>
        </p:txBody>
      </p:sp>
      <p:sp>
        <p:nvSpPr>
          <p:cNvPr id="10" name="Textplatzhalter 9"/>
          <p:cNvSpPr>
            <a:spLocks noGrp="1"/>
          </p:cNvSpPr>
          <p:nvPr>
            <p:ph type="body" sz="quarter" idx="11"/>
          </p:nvPr>
        </p:nvSpPr>
        <p:spPr>
          <a:xfrm>
            <a:off x="503238" y="1136812"/>
            <a:ext cx="8247062" cy="2532104"/>
          </a:xfrm>
          <a:prstGeom prst="rect">
            <a:avLst/>
          </a:prstGeom>
        </p:spPr>
        <p:txBody>
          <a:bodyPr vert="horz" lIns="0" tIns="0" rIns="0" bIns="0"/>
          <a:lstStyle>
            <a:lvl1pPr marL="224986" indent="-224986" algn="l">
              <a:lnSpc>
                <a:spcPct val="100000"/>
              </a:lnSpc>
              <a:spcAft>
                <a:spcPts val="429"/>
              </a:spcAft>
              <a:buClr>
                <a:schemeClr val="tx2"/>
              </a:buClr>
              <a:buSzPct val="120000"/>
              <a:buFont typeface="Arial"/>
              <a:buChar char="•"/>
              <a:defRPr sz="2500">
                <a:solidFill>
                  <a:schemeClr val="tx1"/>
                </a:solidFill>
                <a:latin typeface="+mn-lt"/>
              </a:defRPr>
            </a:lvl1pPr>
            <a:lvl2pPr marL="707098" indent="-192845" algn="l">
              <a:lnSpc>
                <a:spcPct val="100000"/>
              </a:lnSpc>
              <a:spcBef>
                <a:spcPts val="0"/>
              </a:spcBef>
              <a:spcAft>
                <a:spcPts val="179"/>
              </a:spcAft>
              <a:buClr>
                <a:schemeClr val="tx1"/>
              </a:buClr>
              <a:buFont typeface="Arial"/>
              <a:buChar char="•"/>
              <a:defRPr sz="2500">
                <a:solidFill>
                  <a:schemeClr val="tx1"/>
                </a:solidFill>
                <a:latin typeface="+mn-lt"/>
              </a:defRPr>
            </a:lvl2pPr>
            <a:lvl3pPr marL="1157069" indent="-224986" algn="l">
              <a:lnSpc>
                <a:spcPct val="100000"/>
              </a:lnSpc>
              <a:buFont typeface="Symbol" charset="2"/>
              <a:buChar char="-"/>
              <a:defRPr sz="2500">
                <a:solidFill>
                  <a:schemeClr val="tx1"/>
                </a:solidFill>
              </a:defRPr>
            </a:lvl3pPr>
            <a:lvl4pPr marL="1645609" indent="-192845" algn="l">
              <a:lnSpc>
                <a:spcPct val="100000"/>
              </a:lnSpc>
              <a:spcBef>
                <a:spcPts val="179"/>
              </a:spcBef>
              <a:buFont typeface="Lucida Grande"/>
              <a:buChar char="»"/>
              <a:defRPr sz="2500">
                <a:solidFill>
                  <a:schemeClr val="tx1"/>
                </a:solidFill>
              </a:defRPr>
            </a:lvl4pPr>
            <a:lvl5pPr marL="1836847" indent="-204094">
              <a:buFont typeface="Lucida Grande"/>
              <a:buChar cha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a:p>
            <a:pPr lvl="3"/>
            <a:endParaRPr lang="en-US" dirty="0" smtClean="0"/>
          </a:p>
        </p:txBody>
      </p:sp>
    </p:spTree>
    <p:extLst>
      <p:ext uri="{BB962C8B-B14F-4D97-AF65-F5344CB8AC3E}">
        <p14:creationId xmlns:p14="http://schemas.microsoft.com/office/powerpoint/2010/main" val="385854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Gray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7" name="Title 1"/>
          <p:cNvSpPr>
            <a:spLocks noGrp="1"/>
          </p:cNvSpPr>
          <p:nvPr>
            <p:ph type="ctrTitle" hasCustomPrompt="1"/>
          </p:nvPr>
        </p:nvSpPr>
        <p:spPr bwMode="gray">
          <a:xfrm>
            <a:off x="533400" y="1834925"/>
            <a:ext cx="5125567" cy="955646"/>
          </a:xfrm>
          <a:prstGeom prst="rect">
            <a:avLst/>
          </a:prstGeom>
          <a:noFill/>
          <a:effectLst/>
        </p:spPr>
        <p:txBody>
          <a:bodyPr wrap="square" lIns="0" bIns="0" anchor="b" anchorCtr="0">
            <a:spAutoFit/>
          </a:bodyPr>
          <a:lstStyle>
            <a:lvl1pPr marL="0" indent="0" algn="l" defTabSz="304016">
              <a:lnSpc>
                <a:spcPct val="85000"/>
              </a:lnSpc>
              <a:spcAft>
                <a:spcPts val="0"/>
              </a:spcAft>
              <a:tabLst/>
              <a:defRPr sz="3600" b="1" baseline="0">
                <a:solidFill>
                  <a:schemeClr val="bg1"/>
                </a:solidFill>
                <a:latin typeface="+mj-lt"/>
                <a:cs typeface="Arial"/>
              </a:defRPr>
            </a:lvl1pPr>
          </a:lstStyle>
          <a:p>
            <a:r>
              <a:rPr lang="en-US" dirty="0"/>
              <a:t>Title Goes Here</a:t>
            </a:r>
            <a:br>
              <a:rPr lang="en-US" dirty="0"/>
            </a:br>
            <a:r>
              <a:rPr lang="en-US" dirty="0"/>
              <a:t>(Maximum Four Lines)</a:t>
            </a:r>
          </a:p>
        </p:txBody>
      </p:sp>
      <p:sp>
        <p:nvSpPr>
          <p:cNvPr id="8" name="Subtitle 2"/>
          <p:cNvSpPr>
            <a:spLocks noGrp="1"/>
          </p:cNvSpPr>
          <p:nvPr>
            <p:ph type="subTitle" idx="1" hasCustomPrompt="1"/>
          </p:nvPr>
        </p:nvSpPr>
        <p:spPr bwMode="gray">
          <a:xfrm>
            <a:off x="533400" y="2906386"/>
            <a:ext cx="5125567" cy="323165"/>
          </a:xfrm>
          <a:prstGeom prst="rect">
            <a:avLst/>
          </a:prstGeom>
          <a:effectLst/>
        </p:spPr>
        <p:txBody>
          <a:bodyPr wrap="square" lIns="0" tIns="0" bIns="0">
            <a:spAutoFit/>
          </a:bodyPr>
          <a:lstStyle>
            <a:lvl1pPr marL="0" indent="0" algn="l">
              <a:lnSpc>
                <a:spcPct val="85000"/>
              </a:lnSpc>
              <a:spcBef>
                <a:spcPts val="112"/>
              </a:spcBef>
              <a:spcAft>
                <a:spcPts val="112"/>
              </a:spcAft>
              <a:buNone/>
              <a:defRPr sz="2400" b="1" baseline="0">
                <a:solidFill>
                  <a:schemeClr val="tx2"/>
                </a:solidFill>
                <a:latin typeface="+mj-lt"/>
                <a:cs typeface="Arial"/>
              </a:defRPr>
            </a:lvl1pPr>
            <a:lvl2pPr marL="306141" indent="0" algn="ctr">
              <a:buNone/>
              <a:defRPr>
                <a:solidFill>
                  <a:schemeClr val="tx1">
                    <a:tint val="75000"/>
                  </a:schemeClr>
                </a:solidFill>
              </a:defRPr>
            </a:lvl2pPr>
            <a:lvl3pPr marL="612282" indent="0" algn="ctr">
              <a:buNone/>
              <a:defRPr>
                <a:solidFill>
                  <a:schemeClr val="tx1">
                    <a:tint val="75000"/>
                  </a:schemeClr>
                </a:solidFill>
              </a:defRPr>
            </a:lvl3pPr>
            <a:lvl4pPr marL="918423" indent="0" algn="ctr">
              <a:buNone/>
              <a:defRPr>
                <a:solidFill>
                  <a:schemeClr val="tx1">
                    <a:tint val="75000"/>
                  </a:schemeClr>
                </a:solidFill>
              </a:defRPr>
            </a:lvl4pPr>
            <a:lvl5pPr marL="1224564" indent="0" algn="ctr">
              <a:buNone/>
              <a:defRPr>
                <a:solidFill>
                  <a:schemeClr val="tx1">
                    <a:tint val="75000"/>
                  </a:schemeClr>
                </a:solidFill>
              </a:defRPr>
            </a:lvl5pPr>
            <a:lvl6pPr marL="1530706" indent="0" algn="ctr">
              <a:buNone/>
              <a:defRPr>
                <a:solidFill>
                  <a:schemeClr val="tx1">
                    <a:tint val="75000"/>
                  </a:schemeClr>
                </a:solidFill>
              </a:defRPr>
            </a:lvl6pPr>
            <a:lvl7pPr marL="1836847" indent="0" algn="ctr">
              <a:buNone/>
              <a:defRPr>
                <a:solidFill>
                  <a:schemeClr val="tx1">
                    <a:tint val="75000"/>
                  </a:schemeClr>
                </a:solidFill>
              </a:defRPr>
            </a:lvl7pPr>
            <a:lvl8pPr marL="2142988" indent="0" algn="ctr">
              <a:buNone/>
              <a:defRPr>
                <a:solidFill>
                  <a:schemeClr val="tx1">
                    <a:tint val="75000"/>
                  </a:schemeClr>
                </a:solidFill>
              </a:defRPr>
            </a:lvl8pPr>
            <a:lvl9pPr marL="2449129" indent="0" algn="ctr">
              <a:buNone/>
              <a:defRPr>
                <a:solidFill>
                  <a:schemeClr val="tx1">
                    <a:tint val="75000"/>
                  </a:schemeClr>
                </a:solidFill>
              </a:defRPr>
            </a:lvl9pPr>
          </a:lstStyle>
          <a:p>
            <a:r>
              <a:rPr lang="en-US" dirty="0"/>
              <a:t>Optional Subhead or Speaker Name</a:t>
            </a:r>
          </a:p>
        </p:txBody>
      </p:sp>
      <p:sp>
        <p:nvSpPr>
          <p:cNvPr id="3" name="Content Placeholder 2"/>
          <p:cNvSpPr>
            <a:spLocks noGrp="1"/>
          </p:cNvSpPr>
          <p:nvPr>
            <p:ph sz="quarter" idx="10"/>
          </p:nvPr>
        </p:nvSpPr>
        <p:spPr bwMode="gray">
          <a:xfrm>
            <a:off x="533400" y="3277564"/>
            <a:ext cx="5125567" cy="323165"/>
          </a:xfrm>
          <a:effectLst/>
        </p:spPr>
        <p:txBody>
          <a:bodyPr wrap="square" tIns="0" bIns="0">
            <a:spAutoFit/>
          </a:bodyPr>
          <a:lstStyle>
            <a:lvl1pPr marL="0" indent="0">
              <a:lnSpc>
                <a:spcPct val="85000"/>
              </a:lnSpc>
              <a:buNone/>
              <a:defRPr sz="2400">
                <a:solidFill>
                  <a:schemeClr val="tx1"/>
                </a:solidFill>
              </a:defRPr>
            </a:lvl1pPr>
          </a:lstStyle>
          <a:p>
            <a:pPr lvl="0"/>
            <a:r>
              <a:rPr lang="en-US" smtClean="0"/>
              <a:t>Click to edit Master text styles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65" y="4508501"/>
            <a:ext cx="1610035" cy="513199"/>
          </a:xfrm>
          <a:prstGeom prst="rect">
            <a:avLst/>
          </a:prstGeom>
        </p:spPr>
      </p:pic>
    </p:spTree>
    <p:extLst>
      <p:ext uri="{BB962C8B-B14F-4D97-AF65-F5344CB8AC3E}">
        <p14:creationId xmlns:p14="http://schemas.microsoft.com/office/powerpoint/2010/main" val="8613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White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7" name="Title 1"/>
          <p:cNvSpPr>
            <a:spLocks noGrp="1"/>
          </p:cNvSpPr>
          <p:nvPr>
            <p:ph type="ctrTitle" hasCustomPrompt="1"/>
          </p:nvPr>
        </p:nvSpPr>
        <p:spPr bwMode="gray">
          <a:xfrm>
            <a:off x="533400" y="1834925"/>
            <a:ext cx="5125567" cy="955646"/>
          </a:xfrm>
          <a:prstGeom prst="rect">
            <a:avLst/>
          </a:prstGeom>
          <a:noFill/>
          <a:effectLst/>
        </p:spPr>
        <p:txBody>
          <a:bodyPr wrap="square" lIns="0" bIns="0" anchor="b" anchorCtr="0">
            <a:spAutoFit/>
          </a:bodyPr>
          <a:lstStyle>
            <a:lvl1pPr marL="0" indent="0" algn="l" defTabSz="304016">
              <a:lnSpc>
                <a:spcPct val="85000"/>
              </a:lnSpc>
              <a:spcAft>
                <a:spcPts val="0"/>
              </a:spcAft>
              <a:tabLst/>
              <a:defRPr sz="3600" b="1" baseline="0">
                <a:solidFill>
                  <a:schemeClr val="bg1"/>
                </a:solidFill>
                <a:latin typeface="+mj-lt"/>
                <a:cs typeface="Arial"/>
              </a:defRPr>
            </a:lvl1pPr>
          </a:lstStyle>
          <a:p>
            <a:r>
              <a:rPr lang="en-US" dirty="0"/>
              <a:t>Title Goes Here</a:t>
            </a:r>
            <a:br>
              <a:rPr lang="en-US" dirty="0"/>
            </a:br>
            <a:r>
              <a:rPr lang="en-US" dirty="0"/>
              <a:t>(Maximum Four Lines)</a:t>
            </a:r>
          </a:p>
        </p:txBody>
      </p:sp>
      <p:sp>
        <p:nvSpPr>
          <p:cNvPr id="8" name="Subtitle 2"/>
          <p:cNvSpPr>
            <a:spLocks noGrp="1"/>
          </p:cNvSpPr>
          <p:nvPr>
            <p:ph type="subTitle" idx="1" hasCustomPrompt="1"/>
          </p:nvPr>
        </p:nvSpPr>
        <p:spPr bwMode="gray">
          <a:xfrm>
            <a:off x="533400" y="2906386"/>
            <a:ext cx="5125567" cy="323165"/>
          </a:xfrm>
          <a:prstGeom prst="rect">
            <a:avLst/>
          </a:prstGeom>
          <a:effectLst/>
        </p:spPr>
        <p:txBody>
          <a:bodyPr wrap="square" lIns="0" tIns="0" bIns="0">
            <a:spAutoFit/>
          </a:bodyPr>
          <a:lstStyle>
            <a:lvl1pPr marL="0" indent="0" algn="l">
              <a:lnSpc>
                <a:spcPct val="85000"/>
              </a:lnSpc>
              <a:spcBef>
                <a:spcPts val="112"/>
              </a:spcBef>
              <a:spcAft>
                <a:spcPts val="112"/>
              </a:spcAft>
              <a:buNone/>
              <a:defRPr sz="2400" b="1" baseline="0">
                <a:solidFill>
                  <a:schemeClr val="tx2"/>
                </a:solidFill>
                <a:latin typeface="+mj-lt"/>
                <a:cs typeface="Arial"/>
              </a:defRPr>
            </a:lvl1pPr>
            <a:lvl2pPr marL="306141" indent="0" algn="ctr">
              <a:buNone/>
              <a:defRPr>
                <a:solidFill>
                  <a:schemeClr val="tx1">
                    <a:tint val="75000"/>
                  </a:schemeClr>
                </a:solidFill>
              </a:defRPr>
            </a:lvl2pPr>
            <a:lvl3pPr marL="612282" indent="0" algn="ctr">
              <a:buNone/>
              <a:defRPr>
                <a:solidFill>
                  <a:schemeClr val="tx1">
                    <a:tint val="75000"/>
                  </a:schemeClr>
                </a:solidFill>
              </a:defRPr>
            </a:lvl3pPr>
            <a:lvl4pPr marL="918423" indent="0" algn="ctr">
              <a:buNone/>
              <a:defRPr>
                <a:solidFill>
                  <a:schemeClr val="tx1">
                    <a:tint val="75000"/>
                  </a:schemeClr>
                </a:solidFill>
              </a:defRPr>
            </a:lvl4pPr>
            <a:lvl5pPr marL="1224564" indent="0" algn="ctr">
              <a:buNone/>
              <a:defRPr>
                <a:solidFill>
                  <a:schemeClr val="tx1">
                    <a:tint val="75000"/>
                  </a:schemeClr>
                </a:solidFill>
              </a:defRPr>
            </a:lvl5pPr>
            <a:lvl6pPr marL="1530706" indent="0" algn="ctr">
              <a:buNone/>
              <a:defRPr>
                <a:solidFill>
                  <a:schemeClr val="tx1">
                    <a:tint val="75000"/>
                  </a:schemeClr>
                </a:solidFill>
              </a:defRPr>
            </a:lvl6pPr>
            <a:lvl7pPr marL="1836847" indent="0" algn="ctr">
              <a:buNone/>
              <a:defRPr>
                <a:solidFill>
                  <a:schemeClr val="tx1">
                    <a:tint val="75000"/>
                  </a:schemeClr>
                </a:solidFill>
              </a:defRPr>
            </a:lvl7pPr>
            <a:lvl8pPr marL="2142988" indent="0" algn="ctr">
              <a:buNone/>
              <a:defRPr>
                <a:solidFill>
                  <a:schemeClr val="tx1">
                    <a:tint val="75000"/>
                  </a:schemeClr>
                </a:solidFill>
              </a:defRPr>
            </a:lvl8pPr>
            <a:lvl9pPr marL="2449129" indent="0" algn="ctr">
              <a:buNone/>
              <a:defRPr>
                <a:solidFill>
                  <a:schemeClr val="tx1">
                    <a:tint val="75000"/>
                  </a:schemeClr>
                </a:solidFill>
              </a:defRPr>
            </a:lvl9pPr>
          </a:lstStyle>
          <a:p>
            <a:r>
              <a:rPr lang="en-US" dirty="0"/>
              <a:t>Optional Subhead or Speaker Name</a:t>
            </a:r>
          </a:p>
        </p:txBody>
      </p:sp>
      <p:sp>
        <p:nvSpPr>
          <p:cNvPr id="3" name="Content Placeholder 2"/>
          <p:cNvSpPr>
            <a:spLocks noGrp="1"/>
          </p:cNvSpPr>
          <p:nvPr>
            <p:ph sz="quarter" idx="10"/>
          </p:nvPr>
        </p:nvSpPr>
        <p:spPr bwMode="gray">
          <a:xfrm>
            <a:off x="533400" y="3277564"/>
            <a:ext cx="5125567" cy="323165"/>
          </a:xfrm>
          <a:effectLst/>
        </p:spPr>
        <p:txBody>
          <a:bodyPr wrap="square" tIns="0" bIns="0">
            <a:spAutoFit/>
          </a:bodyPr>
          <a:lstStyle>
            <a:lvl1pPr marL="0" indent="0">
              <a:lnSpc>
                <a:spcPct val="85000"/>
              </a:lnSpc>
              <a:buNone/>
              <a:defRPr sz="2400">
                <a:solidFill>
                  <a:schemeClr val="tx1"/>
                </a:solidFill>
              </a:defRPr>
            </a:lvl1pPr>
          </a:lstStyle>
          <a:p>
            <a:pPr lvl="0"/>
            <a:r>
              <a:rPr lang="en-US" smtClean="0"/>
              <a:t>Click to edit Master text styles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65" y="4508501"/>
            <a:ext cx="1610035" cy="513199"/>
          </a:xfrm>
          <a:prstGeom prst="rect">
            <a:avLst/>
          </a:prstGeom>
        </p:spPr>
      </p:pic>
    </p:spTree>
    <p:extLst>
      <p:ext uri="{BB962C8B-B14F-4D97-AF65-F5344CB8AC3E}">
        <p14:creationId xmlns:p14="http://schemas.microsoft.com/office/powerpoint/2010/main" val="956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hot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875" y="-11906"/>
            <a:ext cx="9165167" cy="5155406"/>
          </a:xfrm>
          <a:prstGeom prst="rect">
            <a:avLst/>
          </a:prstGeom>
        </p:spPr>
      </p:pic>
      <p:sp>
        <p:nvSpPr>
          <p:cNvPr id="9" name="Rectangle 8"/>
          <p:cNvSpPr/>
          <p:nvPr/>
        </p:nvSpPr>
        <p:spPr>
          <a:xfrm>
            <a:off x="0" y="1059656"/>
            <a:ext cx="5334000" cy="2952750"/>
          </a:xfrm>
          <a:prstGeom prst="rect">
            <a:avLst/>
          </a:prstGeom>
          <a:gradFill>
            <a:gsLst>
              <a:gs pos="7000">
                <a:schemeClr val="tx1">
                  <a:alpha val="50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68031" tIns="51024" rIns="68031" bIns="51024" rtlCol="0" anchor="t" anchorCtr="0"/>
          <a:lstStyle/>
          <a:p>
            <a:pPr algn="l"/>
            <a:endParaRPr lang="en-US" sz="1200" dirty="0">
              <a:solidFill>
                <a:schemeClr val="bg2"/>
              </a:solidFill>
            </a:endParaRPr>
          </a:p>
        </p:txBody>
      </p:sp>
      <p:sp>
        <p:nvSpPr>
          <p:cNvPr id="7" name="Title 1"/>
          <p:cNvSpPr>
            <a:spLocks noGrp="1"/>
          </p:cNvSpPr>
          <p:nvPr>
            <p:ph type="ctrTitle" hasCustomPrompt="1"/>
          </p:nvPr>
        </p:nvSpPr>
        <p:spPr bwMode="gray">
          <a:xfrm>
            <a:off x="533400" y="1834925"/>
            <a:ext cx="5125567" cy="955646"/>
          </a:xfrm>
          <a:prstGeom prst="rect">
            <a:avLst/>
          </a:prstGeom>
          <a:noFill/>
          <a:effectLst/>
        </p:spPr>
        <p:txBody>
          <a:bodyPr wrap="square" lIns="0" bIns="0" anchor="b" anchorCtr="0">
            <a:spAutoFit/>
          </a:bodyPr>
          <a:lstStyle>
            <a:lvl1pPr marL="0" indent="0" algn="l" defTabSz="304016">
              <a:lnSpc>
                <a:spcPct val="85000"/>
              </a:lnSpc>
              <a:spcAft>
                <a:spcPts val="0"/>
              </a:spcAft>
              <a:tabLst/>
              <a:defRPr sz="3600" b="1" baseline="0">
                <a:solidFill>
                  <a:schemeClr val="bg2"/>
                </a:solidFill>
                <a:latin typeface="+mj-lt"/>
                <a:cs typeface="Arial"/>
              </a:defRPr>
            </a:lvl1pPr>
          </a:lstStyle>
          <a:p>
            <a:r>
              <a:rPr lang="en-US" dirty="0"/>
              <a:t>Title Goes Here</a:t>
            </a:r>
            <a:br>
              <a:rPr lang="en-US" dirty="0"/>
            </a:br>
            <a:r>
              <a:rPr lang="en-US" dirty="0"/>
              <a:t>(Maximum Four Lines)</a:t>
            </a:r>
          </a:p>
        </p:txBody>
      </p:sp>
      <p:sp>
        <p:nvSpPr>
          <p:cNvPr id="8" name="Subtitle 2"/>
          <p:cNvSpPr>
            <a:spLocks noGrp="1"/>
          </p:cNvSpPr>
          <p:nvPr>
            <p:ph type="subTitle" idx="1" hasCustomPrompt="1"/>
          </p:nvPr>
        </p:nvSpPr>
        <p:spPr bwMode="gray">
          <a:xfrm>
            <a:off x="533400" y="2906386"/>
            <a:ext cx="5125567" cy="323165"/>
          </a:xfrm>
          <a:prstGeom prst="rect">
            <a:avLst/>
          </a:prstGeom>
          <a:effectLst/>
        </p:spPr>
        <p:txBody>
          <a:bodyPr wrap="square" lIns="0" tIns="0" bIns="0">
            <a:spAutoFit/>
          </a:bodyPr>
          <a:lstStyle>
            <a:lvl1pPr marL="0" indent="0" algn="l">
              <a:lnSpc>
                <a:spcPct val="85000"/>
              </a:lnSpc>
              <a:spcBef>
                <a:spcPts val="112"/>
              </a:spcBef>
              <a:spcAft>
                <a:spcPts val="112"/>
              </a:spcAft>
              <a:buNone/>
              <a:defRPr sz="2400" b="1" baseline="0">
                <a:solidFill>
                  <a:schemeClr val="accent6"/>
                </a:solidFill>
                <a:latin typeface="+mj-lt"/>
                <a:cs typeface="Arial"/>
              </a:defRPr>
            </a:lvl1pPr>
            <a:lvl2pPr marL="306141" indent="0" algn="ctr">
              <a:buNone/>
              <a:defRPr>
                <a:solidFill>
                  <a:schemeClr val="tx1">
                    <a:tint val="75000"/>
                  </a:schemeClr>
                </a:solidFill>
              </a:defRPr>
            </a:lvl2pPr>
            <a:lvl3pPr marL="612282" indent="0" algn="ctr">
              <a:buNone/>
              <a:defRPr>
                <a:solidFill>
                  <a:schemeClr val="tx1">
                    <a:tint val="75000"/>
                  </a:schemeClr>
                </a:solidFill>
              </a:defRPr>
            </a:lvl3pPr>
            <a:lvl4pPr marL="918423" indent="0" algn="ctr">
              <a:buNone/>
              <a:defRPr>
                <a:solidFill>
                  <a:schemeClr val="tx1">
                    <a:tint val="75000"/>
                  </a:schemeClr>
                </a:solidFill>
              </a:defRPr>
            </a:lvl4pPr>
            <a:lvl5pPr marL="1224564" indent="0" algn="ctr">
              <a:buNone/>
              <a:defRPr>
                <a:solidFill>
                  <a:schemeClr val="tx1">
                    <a:tint val="75000"/>
                  </a:schemeClr>
                </a:solidFill>
              </a:defRPr>
            </a:lvl5pPr>
            <a:lvl6pPr marL="1530706" indent="0" algn="ctr">
              <a:buNone/>
              <a:defRPr>
                <a:solidFill>
                  <a:schemeClr val="tx1">
                    <a:tint val="75000"/>
                  </a:schemeClr>
                </a:solidFill>
              </a:defRPr>
            </a:lvl6pPr>
            <a:lvl7pPr marL="1836847" indent="0" algn="ctr">
              <a:buNone/>
              <a:defRPr>
                <a:solidFill>
                  <a:schemeClr val="tx1">
                    <a:tint val="75000"/>
                  </a:schemeClr>
                </a:solidFill>
              </a:defRPr>
            </a:lvl7pPr>
            <a:lvl8pPr marL="2142988" indent="0" algn="ctr">
              <a:buNone/>
              <a:defRPr>
                <a:solidFill>
                  <a:schemeClr val="tx1">
                    <a:tint val="75000"/>
                  </a:schemeClr>
                </a:solidFill>
              </a:defRPr>
            </a:lvl8pPr>
            <a:lvl9pPr marL="2449129" indent="0" algn="ctr">
              <a:buNone/>
              <a:defRPr>
                <a:solidFill>
                  <a:schemeClr val="tx1">
                    <a:tint val="75000"/>
                  </a:schemeClr>
                </a:solidFill>
              </a:defRPr>
            </a:lvl9pPr>
          </a:lstStyle>
          <a:p>
            <a:r>
              <a:rPr lang="en-US" dirty="0"/>
              <a:t>Optional Subhead or Speaker Name</a:t>
            </a:r>
          </a:p>
        </p:txBody>
      </p:sp>
      <p:sp>
        <p:nvSpPr>
          <p:cNvPr id="3" name="Content Placeholder 2"/>
          <p:cNvSpPr>
            <a:spLocks noGrp="1"/>
          </p:cNvSpPr>
          <p:nvPr>
            <p:ph sz="quarter" idx="10"/>
          </p:nvPr>
        </p:nvSpPr>
        <p:spPr bwMode="gray">
          <a:xfrm>
            <a:off x="533400" y="3277564"/>
            <a:ext cx="5125567" cy="323165"/>
          </a:xfrm>
          <a:effectLst/>
        </p:spPr>
        <p:txBody>
          <a:bodyPr wrap="square" tIns="0" bIns="0">
            <a:spAutoFit/>
          </a:bodyPr>
          <a:lstStyle>
            <a:lvl1pPr marL="0" indent="0">
              <a:lnSpc>
                <a:spcPct val="85000"/>
              </a:lnSpc>
              <a:buNone/>
              <a:defRPr sz="2400">
                <a:solidFill>
                  <a:schemeClr val="bg2"/>
                </a:solidFill>
              </a:defRPr>
            </a:lvl1pPr>
          </a:lstStyle>
          <a:p>
            <a:pPr lvl="0"/>
            <a:r>
              <a:rPr lang="en-US" smtClean="0"/>
              <a:t>Click to edit Master text styles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265" y="4508501"/>
            <a:ext cx="1610035" cy="513199"/>
          </a:xfrm>
          <a:prstGeom prst="rect">
            <a:avLst/>
          </a:prstGeom>
        </p:spPr>
      </p:pic>
    </p:spTree>
    <p:extLst>
      <p:ext uri="{BB962C8B-B14F-4D97-AF65-F5344CB8AC3E}">
        <p14:creationId xmlns:p14="http://schemas.microsoft.com/office/powerpoint/2010/main" val="145972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Photo Title, Option 1">
    <p:bg>
      <p:bgPr>
        <a:solidFill>
          <a:schemeClr val="accent4">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906"/>
            <a:ext cx="9165167" cy="5155406"/>
          </a:xfrm>
          <a:prstGeom prst="rect">
            <a:avLst/>
          </a:prstGeom>
        </p:spPr>
      </p:pic>
      <p:sp>
        <p:nvSpPr>
          <p:cNvPr id="7" name="Title 1"/>
          <p:cNvSpPr>
            <a:spLocks noGrp="1"/>
          </p:cNvSpPr>
          <p:nvPr>
            <p:ph type="ctrTitle" hasCustomPrompt="1"/>
          </p:nvPr>
        </p:nvSpPr>
        <p:spPr bwMode="gray">
          <a:xfrm>
            <a:off x="533400" y="1834925"/>
            <a:ext cx="5125567" cy="955646"/>
          </a:xfrm>
          <a:prstGeom prst="rect">
            <a:avLst/>
          </a:prstGeom>
          <a:noFill/>
          <a:effectLst/>
        </p:spPr>
        <p:txBody>
          <a:bodyPr wrap="square" lIns="0" bIns="0" anchor="b" anchorCtr="0">
            <a:spAutoFit/>
          </a:bodyPr>
          <a:lstStyle>
            <a:lvl1pPr marL="0" indent="0" algn="l" defTabSz="304016">
              <a:lnSpc>
                <a:spcPct val="85000"/>
              </a:lnSpc>
              <a:spcAft>
                <a:spcPts val="0"/>
              </a:spcAft>
              <a:tabLst/>
              <a:defRPr sz="3600" b="1" baseline="0">
                <a:solidFill>
                  <a:schemeClr val="bg2"/>
                </a:solidFill>
                <a:latin typeface="+mj-lt"/>
                <a:cs typeface="Arial"/>
              </a:defRPr>
            </a:lvl1pPr>
          </a:lstStyle>
          <a:p>
            <a:r>
              <a:rPr lang="en-US" dirty="0"/>
              <a:t>Title Goes Here</a:t>
            </a:r>
            <a:br>
              <a:rPr lang="en-US" dirty="0"/>
            </a:br>
            <a:r>
              <a:rPr lang="en-US" dirty="0"/>
              <a:t>(Maximum Four Lines)</a:t>
            </a:r>
          </a:p>
        </p:txBody>
      </p:sp>
      <p:sp>
        <p:nvSpPr>
          <p:cNvPr id="8" name="Subtitle 2"/>
          <p:cNvSpPr>
            <a:spLocks noGrp="1"/>
          </p:cNvSpPr>
          <p:nvPr>
            <p:ph type="subTitle" idx="1" hasCustomPrompt="1"/>
          </p:nvPr>
        </p:nvSpPr>
        <p:spPr bwMode="gray">
          <a:xfrm>
            <a:off x="533400" y="2906386"/>
            <a:ext cx="5125567" cy="323165"/>
          </a:xfrm>
          <a:prstGeom prst="rect">
            <a:avLst/>
          </a:prstGeom>
          <a:effectLst/>
        </p:spPr>
        <p:txBody>
          <a:bodyPr wrap="square" lIns="0" tIns="0" bIns="0">
            <a:spAutoFit/>
          </a:bodyPr>
          <a:lstStyle>
            <a:lvl1pPr marL="0" indent="0" algn="l">
              <a:lnSpc>
                <a:spcPct val="85000"/>
              </a:lnSpc>
              <a:spcBef>
                <a:spcPts val="112"/>
              </a:spcBef>
              <a:spcAft>
                <a:spcPts val="112"/>
              </a:spcAft>
              <a:buNone/>
              <a:defRPr sz="2400" b="1" baseline="0">
                <a:solidFill>
                  <a:schemeClr val="accent6"/>
                </a:solidFill>
                <a:latin typeface="+mj-lt"/>
                <a:cs typeface="Arial"/>
              </a:defRPr>
            </a:lvl1pPr>
            <a:lvl2pPr marL="306141" indent="0" algn="ctr">
              <a:buNone/>
              <a:defRPr>
                <a:solidFill>
                  <a:schemeClr val="tx1">
                    <a:tint val="75000"/>
                  </a:schemeClr>
                </a:solidFill>
              </a:defRPr>
            </a:lvl2pPr>
            <a:lvl3pPr marL="612282" indent="0" algn="ctr">
              <a:buNone/>
              <a:defRPr>
                <a:solidFill>
                  <a:schemeClr val="tx1">
                    <a:tint val="75000"/>
                  </a:schemeClr>
                </a:solidFill>
              </a:defRPr>
            </a:lvl3pPr>
            <a:lvl4pPr marL="918423" indent="0" algn="ctr">
              <a:buNone/>
              <a:defRPr>
                <a:solidFill>
                  <a:schemeClr val="tx1">
                    <a:tint val="75000"/>
                  </a:schemeClr>
                </a:solidFill>
              </a:defRPr>
            </a:lvl4pPr>
            <a:lvl5pPr marL="1224564" indent="0" algn="ctr">
              <a:buNone/>
              <a:defRPr>
                <a:solidFill>
                  <a:schemeClr val="tx1">
                    <a:tint val="75000"/>
                  </a:schemeClr>
                </a:solidFill>
              </a:defRPr>
            </a:lvl5pPr>
            <a:lvl6pPr marL="1530706" indent="0" algn="ctr">
              <a:buNone/>
              <a:defRPr>
                <a:solidFill>
                  <a:schemeClr val="tx1">
                    <a:tint val="75000"/>
                  </a:schemeClr>
                </a:solidFill>
              </a:defRPr>
            </a:lvl6pPr>
            <a:lvl7pPr marL="1836847" indent="0" algn="ctr">
              <a:buNone/>
              <a:defRPr>
                <a:solidFill>
                  <a:schemeClr val="tx1">
                    <a:tint val="75000"/>
                  </a:schemeClr>
                </a:solidFill>
              </a:defRPr>
            </a:lvl7pPr>
            <a:lvl8pPr marL="2142988" indent="0" algn="ctr">
              <a:buNone/>
              <a:defRPr>
                <a:solidFill>
                  <a:schemeClr val="tx1">
                    <a:tint val="75000"/>
                  </a:schemeClr>
                </a:solidFill>
              </a:defRPr>
            </a:lvl8pPr>
            <a:lvl9pPr marL="2449129" indent="0" algn="ctr">
              <a:buNone/>
              <a:defRPr>
                <a:solidFill>
                  <a:schemeClr val="tx1">
                    <a:tint val="75000"/>
                  </a:schemeClr>
                </a:solidFill>
              </a:defRPr>
            </a:lvl9pPr>
          </a:lstStyle>
          <a:p>
            <a:r>
              <a:rPr lang="en-US" dirty="0"/>
              <a:t>Optional Subhead or Speaker Name</a:t>
            </a:r>
          </a:p>
        </p:txBody>
      </p:sp>
      <p:sp>
        <p:nvSpPr>
          <p:cNvPr id="3" name="Content Placeholder 2"/>
          <p:cNvSpPr>
            <a:spLocks noGrp="1"/>
          </p:cNvSpPr>
          <p:nvPr>
            <p:ph sz="quarter" idx="10"/>
          </p:nvPr>
        </p:nvSpPr>
        <p:spPr bwMode="gray">
          <a:xfrm>
            <a:off x="533400" y="3277564"/>
            <a:ext cx="5125567" cy="323165"/>
          </a:xfrm>
          <a:effectLst/>
        </p:spPr>
        <p:txBody>
          <a:bodyPr wrap="square" tIns="0" bIns="0">
            <a:spAutoFit/>
          </a:bodyPr>
          <a:lstStyle>
            <a:lvl1pPr marL="0" indent="0">
              <a:lnSpc>
                <a:spcPct val="85000"/>
              </a:lnSpc>
              <a:buNone/>
              <a:defRPr sz="2400">
                <a:solidFill>
                  <a:schemeClr val="bg2"/>
                </a:solidFill>
              </a:defRPr>
            </a:lvl1pPr>
          </a:lstStyle>
          <a:p>
            <a:pPr lvl="0"/>
            <a:r>
              <a:rPr lang="en-US" smtClean="0"/>
              <a:t>Click to edit Master text styles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65" y="4508501"/>
            <a:ext cx="1610035" cy="513199"/>
          </a:xfrm>
          <a:prstGeom prst="rect">
            <a:avLst/>
          </a:prstGeom>
        </p:spPr>
      </p:pic>
    </p:spTree>
    <p:extLst>
      <p:ext uri="{BB962C8B-B14F-4D97-AF65-F5344CB8AC3E}">
        <p14:creationId xmlns:p14="http://schemas.microsoft.com/office/powerpoint/2010/main" val="67717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ustom Photo Title, Option 2 ">
    <p:bg>
      <p:bgPr>
        <a:solidFill>
          <a:schemeClr val="accent4">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906"/>
            <a:ext cx="9165167" cy="5155406"/>
          </a:xfrm>
          <a:prstGeom prst="rect">
            <a:avLst/>
          </a:prstGeom>
        </p:spPr>
      </p:pic>
      <p:sp>
        <p:nvSpPr>
          <p:cNvPr id="9" name="Rectangle 8"/>
          <p:cNvSpPr/>
          <p:nvPr/>
        </p:nvSpPr>
        <p:spPr>
          <a:xfrm>
            <a:off x="0" y="1059656"/>
            <a:ext cx="5334000" cy="2952750"/>
          </a:xfrm>
          <a:prstGeom prst="rect">
            <a:avLst/>
          </a:prstGeom>
          <a:gradFill>
            <a:gsLst>
              <a:gs pos="7000">
                <a:schemeClr val="tx1">
                  <a:alpha val="50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68031" tIns="51024" rIns="68031" bIns="51024" rtlCol="0" anchor="t" anchorCtr="0"/>
          <a:lstStyle/>
          <a:p>
            <a:pPr algn="l"/>
            <a:endParaRPr lang="en-US" sz="1200" dirty="0">
              <a:solidFill>
                <a:schemeClr val="bg2"/>
              </a:solidFill>
            </a:endParaRPr>
          </a:p>
        </p:txBody>
      </p:sp>
      <p:sp>
        <p:nvSpPr>
          <p:cNvPr id="7" name="Title 1"/>
          <p:cNvSpPr>
            <a:spLocks noGrp="1"/>
          </p:cNvSpPr>
          <p:nvPr>
            <p:ph type="ctrTitle" hasCustomPrompt="1"/>
          </p:nvPr>
        </p:nvSpPr>
        <p:spPr bwMode="gray">
          <a:xfrm>
            <a:off x="533400" y="1834925"/>
            <a:ext cx="5125567" cy="955646"/>
          </a:xfrm>
          <a:prstGeom prst="rect">
            <a:avLst/>
          </a:prstGeom>
          <a:noFill/>
          <a:effectLst/>
        </p:spPr>
        <p:txBody>
          <a:bodyPr wrap="square" lIns="0" bIns="0" anchor="b" anchorCtr="0">
            <a:spAutoFit/>
          </a:bodyPr>
          <a:lstStyle>
            <a:lvl1pPr marL="0" indent="0" algn="l" defTabSz="304016">
              <a:lnSpc>
                <a:spcPct val="85000"/>
              </a:lnSpc>
              <a:spcAft>
                <a:spcPts val="0"/>
              </a:spcAft>
              <a:tabLst/>
              <a:defRPr sz="3600" b="1" baseline="0">
                <a:solidFill>
                  <a:schemeClr val="bg2"/>
                </a:solidFill>
                <a:latin typeface="+mj-lt"/>
                <a:cs typeface="Arial"/>
              </a:defRPr>
            </a:lvl1pPr>
          </a:lstStyle>
          <a:p>
            <a:r>
              <a:rPr lang="en-US" dirty="0"/>
              <a:t>Title Goes Here</a:t>
            </a:r>
            <a:br>
              <a:rPr lang="en-US" dirty="0"/>
            </a:br>
            <a:r>
              <a:rPr lang="en-US" dirty="0"/>
              <a:t>(Maximum Four Lines)</a:t>
            </a:r>
          </a:p>
        </p:txBody>
      </p:sp>
      <p:sp>
        <p:nvSpPr>
          <p:cNvPr id="8" name="Subtitle 2"/>
          <p:cNvSpPr>
            <a:spLocks noGrp="1"/>
          </p:cNvSpPr>
          <p:nvPr>
            <p:ph type="subTitle" idx="1" hasCustomPrompt="1"/>
          </p:nvPr>
        </p:nvSpPr>
        <p:spPr bwMode="gray">
          <a:xfrm>
            <a:off x="533400" y="2906386"/>
            <a:ext cx="5125567" cy="323165"/>
          </a:xfrm>
          <a:prstGeom prst="rect">
            <a:avLst/>
          </a:prstGeom>
          <a:effectLst/>
        </p:spPr>
        <p:txBody>
          <a:bodyPr wrap="square" lIns="0" tIns="0" bIns="0">
            <a:spAutoFit/>
          </a:bodyPr>
          <a:lstStyle>
            <a:lvl1pPr marL="0" indent="0" algn="l">
              <a:lnSpc>
                <a:spcPct val="85000"/>
              </a:lnSpc>
              <a:spcBef>
                <a:spcPts val="112"/>
              </a:spcBef>
              <a:spcAft>
                <a:spcPts val="112"/>
              </a:spcAft>
              <a:buNone/>
              <a:defRPr sz="2400" b="1" baseline="0">
                <a:solidFill>
                  <a:schemeClr val="accent6"/>
                </a:solidFill>
                <a:latin typeface="+mj-lt"/>
                <a:cs typeface="Arial"/>
              </a:defRPr>
            </a:lvl1pPr>
            <a:lvl2pPr marL="306141" indent="0" algn="ctr">
              <a:buNone/>
              <a:defRPr>
                <a:solidFill>
                  <a:schemeClr val="tx1">
                    <a:tint val="75000"/>
                  </a:schemeClr>
                </a:solidFill>
              </a:defRPr>
            </a:lvl2pPr>
            <a:lvl3pPr marL="612282" indent="0" algn="ctr">
              <a:buNone/>
              <a:defRPr>
                <a:solidFill>
                  <a:schemeClr val="tx1">
                    <a:tint val="75000"/>
                  </a:schemeClr>
                </a:solidFill>
              </a:defRPr>
            </a:lvl3pPr>
            <a:lvl4pPr marL="918423" indent="0" algn="ctr">
              <a:buNone/>
              <a:defRPr>
                <a:solidFill>
                  <a:schemeClr val="tx1">
                    <a:tint val="75000"/>
                  </a:schemeClr>
                </a:solidFill>
              </a:defRPr>
            </a:lvl4pPr>
            <a:lvl5pPr marL="1224564" indent="0" algn="ctr">
              <a:buNone/>
              <a:defRPr>
                <a:solidFill>
                  <a:schemeClr val="tx1">
                    <a:tint val="75000"/>
                  </a:schemeClr>
                </a:solidFill>
              </a:defRPr>
            </a:lvl5pPr>
            <a:lvl6pPr marL="1530706" indent="0" algn="ctr">
              <a:buNone/>
              <a:defRPr>
                <a:solidFill>
                  <a:schemeClr val="tx1">
                    <a:tint val="75000"/>
                  </a:schemeClr>
                </a:solidFill>
              </a:defRPr>
            </a:lvl6pPr>
            <a:lvl7pPr marL="1836847" indent="0" algn="ctr">
              <a:buNone/>
              <a:defRPr>
                <a:solidFill>
                  <a:schemeClr val="tx1">
                    <a:tint val="75000"/>
                  </a:schemeClr>
                </a:solidFill>
              </a:defRPr>
            </a:lvl7pPr>
            <a:lvl8pPr marL="2142988" indent="0" algn="ctr">
              <a:buNone/>
              <a:defRPr>
                <a:solidFill>
                  <a:schemeClr val="tx1">
                    <a:tint val="75000"/>
                  </a:schemeClr>
                </a:solidFill>
              </a:defRPr>
            </a:lvl8pPr>
            <a:lvl9pPr marL="2449129" indent="0" algn="ctr">
              <a:buNone/>
              <a:defRPr>
                <a:solidFill>
                  <a:schemeClr val="tx1">
                    <a:tint val="75000"/>
                  </a:schemeClr>
                </a:solidFill>
              </a:defRPr>
            </a:lvl9pPr>
          </a:lstStyle>
          <a:p>
            <a:r>
              <a:rPr lang="en-US" dirty="0"/>
              <a:t>Optional Subhead or Speaker Name</a:t>
            </a:r>
          </a:p>
        </p:txBody>
      </p:sp>
      <p:sp>
        <p:nvSpPr>
          <p:cNvPr id="3" name="Content Placeholder 2"/>
          <p:cNvSpPr>
            <a:spLocks noGrp="1"/>
          </p:cNvSpPr>
          <p:nvPr>
            <p:ph sz="quarter" idx="10"/>
          </p:nvPr>
        </p:nvSpPr>
        <p:spPr bwMode="gray">
          <a:xfrm>
            <a:off x="533400" y="3277564"/>
            <a:ext cx="5125567" cy="323165"/>
          </a:xfrm>
          <a:effectLst/>
        </p:spPr>
        <p:txBody>
          <a:bodyPr wrap="square" tIns="0" bIns="0">
            <a:spAutoFit/>
          </a:bodyPr>
          <a:lstStyle>
            <a:lvl1pPr marL="0" indent="0">
              <a:lnSpc>
                <a:spcPct val="85000"/>
              </a:lnSpc>
              <a:buNone/>
              <a:defRPr sz="2400">
                <a:solidFill>
                  <a:schemeClr val="bg2"/>
                </a:solidFill>
              </a:defRPr>
            </a:lvl1pPr>
          </a:lstStyle>
          <a:p>
            <a:pPr lvl="0"/>
            <a:r>
              <a:rPr lang="en-US" smtClean="0"/>
              <a:t>Click to edit Master text styles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65" y="4508501"/>
            <a:ext cx="1610035" cy="513199"/>
          </a:xfrm>
          <a:prstGeom prst="rect">
            <a:avLst/>
          </a:prstGeom>
        </p:spPr>
      </p:pic>
    </p:spTree>
    <p:extLst>
      <p:ext uri="{BB962C8B-B14F-4D97-AF65-F5344CB8AC3E}">
        <p14:creationId xmlns:p14="http://schemas.microsoft.com/office/powerpoint/2010/main" val="23935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533400" y="411596"/>
            <a:ext cx="8229600" cy="323165"/>
          </a:xfrm>
          <a:prstGeom prst="rect">
            <a:avLst/>
          </a:prstGeom>
          <a:noFill/>
          <a:effectLst/>
        </p:spPr>
        <p:txBody>
          <a:bodyPr wrap="square" lIns="0" tIns="0" rIns="0" bIns="0" anchor="ctr" anchorCtr="0">
            <a:spAutoFit/>
          </a:bodyPr>
          <a:lstStyle>
            <a:lvl1pPr marL="0" indent="0" algn="l" defTabSz="304016">
              <a:lnSpc>
                <a:spcPct val="85000"/>
              </a:lnSpc>
              <a:spcAft>
                <a:spcPts val="0"/>
              </a:spcAft>
              <a:tabLst/>
              <a:defRPr sz="2400" b="1" baseline="0">
                <a:solidFill>
                  <a:schemeClr val="tx1"/>
                </a:solidFill>
                <a:latin typeface="+mj-lt"/>
                <a:cs typeface="Arial"/>
              </a:defRPr>
            </a:lvl1pPr>
          </a:lstStyle>
          <a:p>
            <a:r>
              <a:rPr lang="en-US" dirty="0"/>
              <a:t>Title Goes Here</a:t>
            </a:r>
          </a:p>
        </p:txBody>
      </p:sp>
      <p:sp>
        <p:nvSpPr>
          <p:cNvPr id="4" name="Content Placeholder 3"/>
          <p:cNvSpPr>
            <a:spLocks noGrp="1"/>
          </p:cNvSpPr>
          <p:nvPr>
            <p:ph sz="quarter" idx="10"/>
          </p:nvPr>
        </p:nvSpPr>
        <p:spPr>
          <a:xfrm>
            <a:off x="533400" y="1085850"/>
            <a:ext cx="8229600" cy="499111"/>
          </a:xfrm>
          <a:prstGeom prst="rect">
            <a:avLst/>
          </a:prstGeom>
        </p:spPr>
        <p:txBody>
          <a:bodyPr lIns="0" tIns="0" bIns="0">
            <a:spAutoFit/>
          </a:bodyPr>
          <a:lstStyle>
            <a:lvl1pPr marL="229606" indent="-229606">
              <a:lnSpc>
                <a:spcPct val="90000"/>
              </a:lnSpc>
              <a:spcBef>
                <a:spcPts val="893"/>
              </a:spcBef>
              <a:buClr>
                <a:schemeClr val="accent1"/>
              </a:buClr>
              <a:buSzPct val="75000"/>
              <a:buFont typeface="Wingdings 2" pitchFamily="18" charset="2"/>
              <a:buChar char="Ã"/>
              <a:defRPr sz="1800"/>
            </a:lvl1pPr>
            <a:lvl2pPr>
              <a:lnSpc>
                <a:spcPct val="90000"/>
              </a:lnSpc>
              <a:spcBef>
                <a:spcPts val="298"/>
              </a:spcBef>
              <a:defRPr sz="1500"/>
            </a:lvl2pPr>
            <a:lvl3pPr>
              <a:defRPr sz="1600"/>
            </a:lvl3pPr>
            <a:lvl4pPr>
              <a:defRPr sz="1600"/>
            </a:lvl4pPr>
            <a:lvl5pPr>
              <a:defRPr sz="16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080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533400" y="411596"/>
            <a:ext cx="8229600" cy="323165"/>
          </a:xfrm>
          <a:prstGeom prst="rect">
            <a:avLst/>
          </a:prstGeom>
          <a:noFill/>
          <a:effectLst/>
        </p:spPr>
        <p:txBody>
          <a:bodyPr wrap="square" lIns="0" tIns="0" rIns="0" bIns="0" anchor="ctr" anchorCtr="0">
            <a:spAutoFit/>
          </a:bodyPr>
          <a:lstStyle>
            <a:lvl1pPr marL="0" indent="0" algn="l" defTabSz="304016">
              <a:lnSpc>
                <a:spcPct val="85000"/>
              </a:lnSpc>
              <a:spcAft>
                <a:spcPts val="0"/>
              </a:spcAft>
              <a:tabLst/>
              <a:defRPr sz="2400" b="1" baseline="0">
                <a:solidFill>
                  <a:schemeClr val="tx1"/>
                </a:solidFill>
                <a:latin typeface="+mj-lt"/>
                <a:cs typeface="Arial"/>
              </a:defRPr>
            </a:lvl1pPr>
          </a:lstStyle>
          <a:p>
            <a:r>
              <a:rPr lang="en-US" dirty="0"/>
              <a:t>Title Goes Here</a:t>
            </a:r>
          </a:p>
        </p:txBody>
      </p:sp>
      <p:sp>
        <p:nvSpPr>
          <p:cNvPr id="4" name="Content Placeholder 3"/>
          <p:cNvSpPr>
            <a:spLocks noGrp="1"/>
          </p:cNvSpPr>
          <p:nvPr>
            <p:ph sz="quarter" idx="10"/>
          </p:nvPr>
        </p:nvSpPr>
        <p:spPr>
          <a:xfrm>
            <a:off x="533400" y="1379786"/>
            <a:ext cx="8229600" cy="499111"/>
          </a:xfrm>
          <a:prstGeom prst="rect">
            <a:avLst/>
          </a:prstGeom>
        </p:spPr>
        <p:txBody>
          <a:bodyPr lIns="0" tIns="0" bIns="0">
            <a:spAutoFit/>
          </a:bodyPr>
          <a:lstStyle>
            <a:lvl1pPr marL="229606" indent="-229606">
              <a:lnSpc>
                <a:spcPct val="90000"/>
              </a:lnSpc>
              <a:spcBef>
                <a:spcPts val="893"/>
              </a:spcBef>
              <a:buClr>
                <a:schemeClr val="accent1"/>
              </a:buClr>
              <a:buSzPct val="75000"/>
              <a:buFont typeface="Wingdings 2" pitchFamily="18" charset="2"/>
              <a:buChar char="Ã"/>
              <a:defRPr sz="1800"/>
            </a:lvl1pPr>
            <a:lvl2pPr>
              <a:lnSpc>
                <a:spcPct val="90000"/>
              </a:lnSpc>
              <a:spcBef>
                <a:spcPts val="298"/>
              </a:spcBef>
              <a:defRPr sz="1500"/>
            </a:lvl2pPr>
            <a:lvl3pPr>
              <a:defRPr sz="1600"/>
            </a:lvl3pPr>
            <a:lvl4pPr>
              <a:defRPr sz="1600"/>
            </a:lvl4pPr>
            <a:lvl5pPr>
              <a:defRPr sz="1600"/>
            </a:lvl5pPr>
          </a:lstStyle>
          <a:p>
            <a:pPr lvl="0"/>
            <a:r>
              <a:rPr lang="en-US" smtClean="0"/>
              <a:t>Click to edit Master text styles</a:t>
            </a:r>
          </a:p>
          <a:p>
            <a:pPr lvl="1"/>
            <a:r>
              <a:rPr lang="en-US" smtClean="0"/>
              <a:t>Second level</a:t>
            </a:r>
          </a:p>
        </p:txBody>
      </p:sp>
      <p:sp>
        <p:nvSpPr>
          <p:cNvPr id="3" name="Content Placeholder 2"/>
          <p:cNvSpPr>
            <a:spLocks noGrp="1"/>
          </p:cNvSpPr>
          <p:nvPr>
            <p:ph sz="quarter" idx="11"/>
          </p:nvPr>
        </p:nvSpPr>
        <p:spPr>
          <a:xfrm>
            <a:off x="533400" y="1054068"/>
            <a:ext cx="8229600" cy="242374"/>
          </a:xfrm>
        </p:spPr>
        <p:txBody>
          <a:bodyPr tIns="0" bIns="0" anchor="b" anchorCtr="0">
            <a:spAutoFit/>
          </a:bodyPr>
          <a:lstStyle>
            <a:lvl1pPr marL="0" indent="0">
              <a:lnSpc>
                <a:spcPct val="85000"/>
              </a:lnSpc>
              <a:spcBef>
                <a:spcPts val="670"/>
              </a:spcBef>
              <a:buNone/>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634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33400" y="1379786"/>
            <a:ext cx="3975100" cy="499111"/>
          </a:xfrm>
          <a:prstGeom prst="rect">
            <a:avLst/>
          </a:prstGeom>
        </p:spPr>
        <p:txBody>
          <a:bodyPr wrap="square" lIns="0" tIns="0" bIns="0">
            <a:spAutoFit/>
          </a:bodyPr>
          <a:lstStyle>
            <a:lvl1pPr marL="229606" indent="-229606">
              <a:lnSpc>
                <a:spcPct val="90000"/>
              </a:lnSpc>
              <a:spcBef>
                <a:spcPts val="893"/>
              </a:spcBef>
              <a:buClr>
                <a:schemeClr val="accent1"/>
              </a:buClr>
              <a:buSzPct val="75000"/>
              <a:buFont typeface="Wingdings 2" pitchFamily="18" charset="2"/>
              <a:buChar char="Ã"/>
              <a:defRPr sz="1800"/>
            </a:lvl1pPr>
            <a:lvl2pPr>
              <a:lnSpc>
                <a:spcPct val="90000"/>
              </a:lnSpc>
              <a:spcBef>
                <a:spcPts val="298"/>
              </a:spcBef>
              <a:defRPr sz="1500"/>
            </a:lvl2pPr>
            <a:lvl3pPr>
              <a:defRPr sz="1600"/>
            </a:lvl3pPr>
            <a:lvl4pPr>
              <a:defRPr sz="1600"/>
            </a:lvl4pPr>
            <a:lvl5pPr>
              <a:defRPr sz="1600"/>
            </a:lvl5pPr>
          </a:lstStyle>
          <a:p>
            <a:pPr lvl="0"/>
            <a:r>
              <a:rPr lang="en-US" smtClean="0"/>
              <a:t>Click to edit Master text styles</a:t>
            </a:r>
          </a:p>
          <a:p>
            <a:pPr lvl="1"/>
            <a:r>
              <a:rPr lang="en-US" smtClean="0"/>
              <a:t>Second level</a:t>
            </a:r>
          </a:p>
        </p:txBody>
      </p:sp>
      <p:sp>
        <p:nvSpPr>
          <p:cNvPr id="12" name="Content Placeholder 2"/>
          <p:cNvSpPr>
            <a:spLocks noGrp="1"/>
          </p:cNvSpPr>
          <p:nvPr>
            <p:ph sz="quarter" idx="11"/>
          </p:nvPr>
        </p:nvSpPr>
        <p:spPr>
          <a:xfrm>
            <a:off x="533400" y="1054068"/>
            <a:ext cx="3975100" cy="242374"/>
          </a:xfrm>
        </p:spPr>
        <p:txBody>
          <a:bodyPr wrap="square" tIns="0" bIns="0" anchor="b" anchorCtr="0">
            <a:spAutoFit/>
          </a:bodyPr>
          <a:lstStyle>
            <a:lvl1pPr marL="0" indent="0">
              <a:lnSpc>
                <a:spcPct val="85000"/>
              </a:lnSpc>
              <a:spcBef>
                <a:spcPts val="670"/>
              </a:spcBef>
              <a:buNone/>
              <a:defRPr b="1">
                <a:solidFill>
                  <a:schemeClr val="tx2"/>
                </a:solidFill>
              </a:defRPr>
            </a:lvl1pPr>
          </a:lstStyle>
          <a:p>
            <a:pPr lvl="0"/>
            <a:r>
              <a:rPr lang="en-US" smtClean="0"/>
              <a:t>Click to edit Master text styles</a:t>
            </a:r>
          </a:p>
        </p:txBody>
      </p:sp>
      <p:sp>
        <p:nvSpPr>
          <p:cNvPr id="13" name="Content Placeholder 3"/>
          <p:cNvSpPr>
            <a:spLocks noGrp="1"/>
          </p:cNvSpPr>
          <p:nvPr>
            <p:ph sz="quarter" idx="12"/>
          </p:nvPr>
        </p:nvSpPr>
        <p:spPr>
          <a:xfrm>
            <a:off x="4780434" y="1379786"/>
            <a:ext cx="3975100" cy="499111"/>
          </a:xfrm>
          <a:prstGeom prst="rect">
            <a:avLst/>
          </a:prstGeom>
        </p:spPr>
        <p:txBody>
          <a:bodyPr wrap="square" lIns="0" tIns="0" bIns="0">
            <a:spAutoFit/>
          </a:bodyPr>
          <a:lstStyle>
            <a:lvl1pPr marL="229606" indent="-229606">
              <a:lnSpc>
                <a:spcPct val="90000"/>
              </a:lnSpc>
              <a:spcBef>
                <a:spcPts val="893"/>
              </a:spcBef>
              <a:buClr>
                <a:schemeClr val="accent1"/>
              </a:buClr>
              <a:buSzPct val="75000"/>
              <a:buFont typeface="Wingdings 2" pitchFamily="18" charset="2"/>
              <a:buChar char="Ã"/>
              <a:defRPr sz="1800"/>
            </a:lvl1pPr>
            <a:lvl2pPr>
              <a:lnSpc>
                <a:spcPct val="90000"/>
              </a:lnSpc>
              <a:spcBef>
                <a:spcPts val="298"/>
              </a:spcBef>
              <a:defRPr sz="1500"/>
            </a:lvl2pPr>
            <a:lvl3pPr>
              <a:defRPr sz="1600"/>
            </a:lvl3pPr>
            <a:lvl4pPr>
              <a:defRPr sz="1600"/>
            </a:lvl4pPr>
            <a:lvl5pPr>
              <a:defRPr sz="1600"/>
            </a:lvl5pPr>
          </a:lstStyle>
          <a:p>
            <a:pPr lvl="0"/>
            <a:r>
              <a:rPr lang="en-US" smtClean="0"/>
              <a:t>Click to edit Master text styles</a:t>
            </a:r>
          </a:p>
          <a:p>
            <a:pPr lvl="1"/>
            <a:r>
              <a:rPr lang="en-US" smtClean="0"/>
              <a:t>Second level</a:t>
            </a:r>
          </a:p>
        </p:txBody>
      </p:sp>
      <p:sp>
        <p:nvSpPr>
          <p:cNvPr id="14" name="Content Placeholder 2"/>
          <p:cNvSpPr>
            <a:spLocks noGrp="1"/>
          </p:cNvSpPr>
          <p:nvPr>
            <p:ph sz="quarter" idx="13"/>
          </p:nvPr>
        </p:nvSpPr>
        <p:spPr>
          <a:xfrm>
            <a:off x="4780434" y="1054068"/>
            <a:ext cx="3975100" cy="242374"/>
          </a:xfrm>
        </p:spPr>
        <p:txBody>
          <a:bodyPr wrap="square" tIns="0" bIns="0" anchor="b" anchorCtr="0">
            <a:spAutoFit/>
          </a:bodyPr>
          <a:lstStyle>
            <a:lvl1pPr marL="0" indent="0">
              <a:lnSpc>
                <a:spcPct val="85000"/>
              </a:lnSpc>
              <a:spcBef>
                <a:spcPts val="670"/>
              </a:spcBef>
              <a:buNone/>
              <a:defRPr b="1">
                <a:solidFill>
                  <a:schemeClr val="tx2"/>
                </a:solidFill>
              </a:defRPr>
            </a:lvl1pPr>
          </a:lstStyle>
          <a:p>
            <a:pPr lvl="0"/>
            <a:r>
              <a:rPr lang="en-US" smtClean="0"/>
              <a:t>Click to edit Master text styles</a:t>
            </a:r>
          </a:p>
        </p:txBody>
      </p:sp>
      <p:sp>
        <p:nvSpPr>
          <p:cNvPr id="15" name="Title 1"/>
          <p:cNvSpPr>
            <a:spLocks noGrp="1"/>
          </p:cNvSpPr>
          <p:nvPr>
            <p:ph type="ctrTitle" hasCustomPrompt="1"/>
          </p:nvPr>
        </p:nvSpPr>
        <p:spPr bwMode="gray">
          <a:xfrm>
            <a:off x="533400" y="411596"/>
            <a:ext cx="8229600" cy="323165"/>
          </a:xfrm>
          <a:prstGeom prst="rect">
            <a:avLst/>
          </a:prstGeom>
          <a:noFill/>
          <a:effectLst/>
        </p:spPr>
        <p:txBody>
          <a:bodyPr wrap="square" lIns="0" tIns="0" rIns="0" bIns="0" anchor="ctr" anchorCtr="0">
            <a:spAutoFit/>
          </a:bodyPr>
          <a:lstStyle>
            <a:lvl1pPr marL="0" indent="0" algn="l" defTabSz="304016">
              <a:lnSpc>
                <a:spcPct val="85000"/>
              </a:lnSpc>
              <a:spcAft>
                <a:spcPts val="0"/>
              </a:spcAft>
              <a:tabLst/>
              <a:defRPr sz="2400" b="1" baseline="0">
                <a:solidFill>
                  <a:schemeClr val="tx1"/>
                </a:solidFill>
                <a:latin typeface="+mj-lt"/>
                <a:cs typeface="Arial"/>
              </a:defRPr>
            </a:lvl1pPr>
          </a:lstStyle>
          <a:p>
            <a:r>
              <a:rPr lang="en-US" dirty="0"/>
              <a:t>Title Goes Here</a:t>
            </a:r>
          </a:p>
        </p:txBody>
      </p:sp>
    </p:spTree>
    <p:extLst>
      <p:ext uri="{BB962C8B-B14F-4D97-AF65-F5344CB8AC3E}">
        <p14:creationId xmlns:p14="http://schemas.microsoft.com/office/powerpoint/2010/main" val="375383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410609"/>
            <a:ext cx="8229203" cy="323165"/>
          </a:xfrm>
          <a:prstGeom prst="rect">
            <a:avLst/>
          </a:prstGeom>
        </p:spPr>
        <p:txBody>
          <a:bodyPr vert="horz" lIns="0" tIns="0" rIns="0" bIns="0" rtlCol="0" anchor="ctr"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1085850"/>
            <a:ext cx="8229203" cy="499111"/>
          </a:xfrm>
          <a:prstGeom prst="rect">
            <a:avLst/>
          </a:prstGeom>
        </p:spPr>
        <p:txBody>
          <a:bodyPr vert="horz" lIns="0" tIns="0" rIns="0" bIns="0" rtlCol="0">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14907674"/>
      </p:ext>
    </p:extLst>
  </p:cSld>
  <p:clrMap bg1="lt1" tx1="dk1" bg2="lt2" tx2="dk2" accent1="accent1" accent2="accent2" accent3="accent3" accent4="accent4" accent5="accent5" accent6="accent6" hlink="hlink" folHlink="folHlink"/>
  <p:sldLayoutIdLst>
    <p:sldLayoutId id="2147483773" r:id="rId1"/>
    <p:sldLayoutId id="2147483791" r:id="rId2"/>
    <p:sldLayoutId id="2147483792" r:id="rId3"/>
    <p:sldLayoutId id="2147483793" r:id="rId4"/>
    <p:sldLayoutId id="2147483794" r:id="rId5"/>
    <p:sldLayoutId id="2147483795" r:id="rId6"/>
    <p:sldLayoutId id="2147483789" r:id="rId7"/>
    <p:sldLayoutId id="2147483743" r:id="rId8"/>
    <p:sldLayoutId id="2147483776" r:id="rId9"/>
    <p:sldLayoutId id="2147483784" r:id="rId10"/>
    <p:sldLayoutId id="2147483780" r:id="rId11"/>
    <p:sldLayoutId id="2147483778" r:id="rId12"/>
    <p:sldLayoutId id="2147483756" r:id="rId13"/>
    <p:sldLayoutId id="2147483758" r:id="rId14"/>
    <p:sldLayoutId id="2147483766" r:id="rId15"/>
    <p:sldLayoutId id="2147483775" r:id="rId16"/>
    <p:sldLayoutId id="2147483796" r:id="rId17"/>
    <p:sldLayoutId id="214748379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06141" rtl="0" eaLnBrk="1" fontAlgn="base" hangingPunct="1">
        <a:lnSpc>
          <a:spcPct val="85000"/>
        </a:lnSpc>
        <a:spcBef>
          <a:spcPct val="0"/>
        </a:spcBef>
        <a:spcAft>
          <a:spcPct val="0"/>
        </a:spcAft>
        <a:defRPr sz="2400" b="1" kern="1200">
          <a:solidFill>
            <a:schemeClr val="tx1"/>
          </a:solidFill>
          <a:latin typeface="+mj-lt"/>
          <a:ea typeface="ヒラギノ角ゴ Pro W3" charset="-128"/>
          <a:cs typeface="ヒラギノ角ゴ Pro W3" charset="-128"/>
        </a:defRPr>
      </a:lvl1pPr>
      <a:lvl2pPr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2pPr>
      <a:lvl3pPr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3pPr>
      <a:lvl4pPr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4pPr>
      <a:lvl5pPr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5pPr>
      <a:lvl6pPr marL="306141"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6pPr>
      <a:lvl7pPr marL="612282"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7pPr>
      <a:lvl8pPr marL="918423"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8pPr>
      <a:lvl9pPr marL="1224564" algn="l" defTabSz="306141" rtl="0" eaLnBrk="1" fontAlgn="base" hangingPunct="1">
        <a:spcBef>
          <a:spcPct val="0"/>
        </a:spcBef>
        <a:spcAft>
          <a:spcPct val="0"/>
        </a:spcAft>
        <a:defRPr sz="2400">
          <a:solidFill>
            <a:schemeClr val="tx1"/>
          </a:solidFill>
          <a:latin typeface="Arial" charset="0"/>
          <a:ea typeface="ヒラギノ角ゴ Pro W3" charset="-128"/>
          <a:cs typeface="ヒラギノ角ゴ Pro W3" charset="-128"/>
        </a:defRPr>
      </a:lvl9pPr>
    </p:titleStyle>
    <p:bodyStyle>
      <a:lvl1pPr marL="229606" indent="-229606" algn="l" defTabSz="306141" rtl="0" eaLnBrk="1" fontAlgn="base" hangingPunct="1">
        <a:lnSpc>
          <a:spcPct val="90000"/>
        </a:lnSpc>
        <a:spcBef>
          <a:spcPts val="893"/>
        </a:spcBef>
        <a:spcAft>
          <a:spcPct val="0"/>
        </a:spcAft>
        <a:buClr>
          <a:schemeClr val="accent1"/>
        </a:buClr>
        <a:buSzPct val="75000"/>
        <a:buFont typeface="Wingdings 2" pitchFamily="18" charset="2"/>
        <a:buChar char="Ã"/>
        <a:defRPr sz="1800" kern="1200">
          <a:solidFill>
            <a:schemeClr val="tx1"/>
          </a:solidFill>
          <a:latin typeface="+mn-lt"/>
          <a:ea typeface="ヒラギノ角ゴ Pro W3" charset="-128"/>
          <a:cs typeface="ヒラギノ角ゴ Pro W3" charset="-128"/>
        </a:defRPr>
      </a:lvl1pPr>
      <a:lvl2pPr marL="497479" indent="-191338" algn="l" defTabSz="306141" rtl="0" eaLnBrk="1" fontAlgn="base" hangingPunct="1">
        <a:lnSpc>
          <a:spcPct val="90000"/>
        </a:lnSpc>
        <a:spcBef>
          <a:spcPts val="298"/>
        </a:spcBef>
        <a:spcAft>
          <a:spcPct val="0"/>
        </a:spcAft>
        <a:buFont typeface="Arial" charset="0"/>
        <a:buChar char="–"/>
        <a:defRPr sz="1500" kern="1200">
          <a:solidFill>
            <a:schemeClr val="tx1"/>
          </a:solidFill>
          <a:latin typeface="+mn-lt"/>
          <a:ea typeface="ヒラギノ角ゴ Pro W3" charset="-128"/>
          <a:cs typeface="ヒラギノ角ゴ Pro W3" charset="-128"/>
        </a:defRPr>
      </a:lvl2pPr>
      <a:lvl3pPr marL="765353" indent="-153071" algn="l" defTabSz="306141" rtl="0" eaLnBrk="1" fontAlgn="base" hangingPunct="1">
        <a:spcBef>
          <a:spcPct val="20000"/>
        </a:spcBef>
        <a:spcAft>
          <a:spcPct val="0"/>
        </a:spcAft>
        <a:buFont typeface="Arial" charset="0"/>
        <a:buChar char="•"/>
        <a:defRPr sz="1600" kern="1200">
          <a:solidFill>
            <a:schemeClr val="tx1"/>
          </a:solidFill>
          <a:latin typeface="+mn-lt"/>
          <a:ea typeface="ヒラギノ角ゴ Pro W3" charset="-128"/>
          <a:cs typeface="ヒラギノ角ゴ Pro W3" charset="-128"/>
        </a:defRPr>
      </a:lvl3pPr>
      <a:lvl4pPr marL="1071494" indent="-153071" algn="l" defTabSz="306141" rtl="0" eaLnBrk="1" fontAlgn="base" hangingPunct="1">
        <a:spcBef>
          <a:spcPct val="20000"/>
        </a:spcBef>
        <a:spcAft>
          <a:spcPct val="0"/>
        </a:spcAft>
        <a:buFont typeface="Arial" charset="0"/>
        <a:buChar char="–"/>
        <a:defRPr sz="1600" kern="1200">
          <a:solidFill>
            <a:schemeClr val="tx1"/>
          </a:solidFill>
          <a:latin typeface="+mn-lt"/>
          <a:ea typeface="ヒラギノ角ゴ Pro W3" charset="-128"/>
          <a:cs typeface="ヒラギノ角ゴ Pro W3" charset="-128"/>
        </a:defRPr>
      </a:lvl4pPr>
      <a:lvl5pPr marL="1377635" indent="-153071" algn="l" defTabSz="306141" rtl="0" eaLnBrk="1" fontAlgn="base" hangingPunct="1">
        <a:spcBef>
          <a:spcPct val="20000"/>
        </a:spcBef>
        <a:spcAft>
          <a:spcPct val="0"/>
        </a:spcAft>
        <a:buFont typeface="Arial" charset="0"/>
        <a:buChar char="»"/>
        <a:defRPr sz="1600" kern="1200">
          <a:solidFill>
            <a:schemeClr val="tx1"/>
          </a:solidFill>
          <a:latin typeface="+mn-lt"/>
          <a:ea typeface="ヒラギノ角ゴ Pro W3" charset="-128"/>
          <a:cs typeface="ヒラギノ角ゴ Pro W3" charset="-128"/>
        </a:defRPr>
      </a:lvl5pPr>
      <a:lvl6pPr marL="1683776" indent="-153071" algn="l" defTabSz="306141" rtl="0" eaLnBrk="1" latinLnBrk="0" hangingPunct="1">
        <a:spcBef>
          <a:spcPct val="20000"/>
        </a:spcBef>
        <a:buFont typeface="Arial"/>
        <a:buChar char="•"/>
        <a:defRPr sz="1300" kern="1200">
          <a:solidFill>
            <a:schemeClr val="tx1"/>
          </a:solidFill>
          <a:latin typeface="+mn-lt"/>
          <a:ea typeface="+mn-ea"/>
          <a:cs typeface="+mn-cs"/>
        </a:defRPr>
      </a:lvl6pPr>
      <a:lvl7pPr marL="1989917" indent="-153071" algn="l" defTabSz="306141" rtl="0" eaLnBrk="1" latinLnBrk="0" hangingPunct="1">
        <a:spcBef>
          <a:spcPct val="20000"/>
        </a:spcBef>
        <a:buFont typeface="Arial"/>
        <a:buChar char="•"/>
        <a:defRPr sz="1300" kern="1200">
          <a:solidFill>
            <a:schemeClr val="tx1"/>
          </a:solidFill>
          <a:latin typeface="+mn-lt"/>
          <a:ea typeface="+mn-ea"/>
          <a:cs typeface="+mn-cs"/>
        </a:defRPr>
      </a:lvl7pPr>
      <a:lvl8pPr marL="2296058" indent="-153071" algn="l" defTabSz="306141" rtl="0" eaLnBrk="1" latinLnBrk="0" hangingPunct="1">
        <a:spcBef>
          <a:spcPct val="20000"/>
        </a:spcBef>
        <a:buFont typeface="Arial"/>
        <a:buChar char="•"/>
        <a:defRPr sz="1300" kern="1200">
          <a:solidFill>
            <a:schemeClr val="tx1"/>
          </a:solidFill>
          <a:latin typeface="+mn-lt"/>
          <a:ea typeface="+mn-ea"/>
          <a:cs typeface="+mn-cs"/>
        </a:defRPr>
      </a:lvl8pPr>
      <a:lvl9pPr marL="2602200" indent="-153071" algn="l" defTabSz="306141"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306141" rtl="0" eaLnBrk="1" latinLnBrk="0" hangingPunct="1">
        <a:defRPr sz="1200" kern="1200">
          <a:solidFill>
            <a:schemeClr val="tx1"/>
          </a:solidFill>
          <a:latin typeface="+mn-lt"/>
          <a:ea typeface="+mn-ea"/>
          <a:cs typeface="+mn-cs"/>
        </a:defRPr>
      </a:lvl1pPr>
      <a:lvl2pPr marL="306141" algn="l" defTabSz="306141" rtl="0" eaLnBrk="1" latinLnBrk="0" hangingPunct="1">
        <a:defRPr sz="1200" kern="1200">
          <a:solidFill>
            <a:schemeClr val="tx1"/>
          </a:solidFill>
          <a:latin typeface="+mn-lt"/>
          <a:ea typeface="+mn-ea"/>
          <a:cs typeface="+mn-cs"/>
        </a:defRPr>
      </a:lvl2pPr>
      <a:lvl3pPr marL="612282" algn="l" defTabSz="306141" rtl="0" eaLnBrk="1" latinLnBrk="0" hangingPunct="1">
        <a:defRPr sz="1200" kern="1200">
          <a:solidFill>
            <a:schemeClr val="tx1"/>
          </a:solidFill>
          <a:latin typeface="+mn-lt"/>
          <a:ea typeface="+mn-ea"/>
          <a:cs typeface="+mn-cs"/>
        </a:defRPr>
      </a:lvl3pPr>
      <a:lvl4pPr marL="918423" algn="l" defTabSz="306141" rtl="0" eaLnBrk="1" latinLnBrk="0" hangingPunct="1">
        <a:defRPr sz="1200" kern="1200">
          <a:solidFill>
            <a:schemeClr val="tx1"/>
          </a:solidFill>
          <a:latin typeface="+mn-lt"/>
          <a:ea typeface="+mn-ea"/>
          <a:cs typeface="+mn-cs"/>
        </a:defRPr>
      </a:lvl4pPr>
      <a:lvl5pPr marL="1224564" algn="l" defTabSz="306141" rtl="0" eaLnBrk="1" latinLnBrk="0" hangingPunct="1">
        <a:defRPr sz="1200" kern="1200">
          <a:solidFill>
            <a:schemeClr val="tx1"/>
          </a:solidFill>
          <a:latin typeface="+mn-lt"/>
          <a:ea typeface="+mn-ea"/>
          <a:cs typeface="+mn-cs"/>
        </a:defRPr>
      </a:lvl5pPr>
      <a:lvl6pPr marL="1530706" algn="l" defTabSz="306141" rtl="0" eaLnBrk="1" latinLnBrk="0" hangingPunct="1">
        <a:defRPr sz="1200" kern="1200">
          <a:solidFill>
            <a:schemeClr val="tx1"/>
          </a:solidFill>
          <a:latin typeface="+mn-lt"/>
          <a:ea typeface="+mn-ea"/>
          <a:cs typeface="+mn-cs"/>
        </a:defRPr>
      </a:lvl6pPr>
      <a:lvl7pPr marL="1836847" algn="l" defTabSz="306141" rtl="0" eaLnBrk="1" latinLnBrk="0" hangingPunct="1">
        <a:defRPr sz="1200" kern="1200">
          <a:solidFill>
            <a:schemeClr val="tx1"/>
          </a:solidFill>
          <a:latin typeface="+mn-lt"/>
          <a:ea typeface="+mn-ea"/>
          <a:cs typeface="+mn-cs"/>
        </a:defRPr>
      </a:lvl7pPr>
      <a:lvl8pPr marL="2142988" algn="l" defTabSz="306141" rtl="0" eaLnBrk="1" latinLnBrk="0" hangingPunct="1">
        <a:defRPr sz="1200" kern="1200">
          <a:solidFill>
            <a:schemeClr val="tx1"/>
          </a:solidFill>
          <a:latin typeface="+mn-lt"/>
          <a:ea typeface="+mn-ea"/>
          <a:cs typeface="+mn-cs"/>
        </a:defRPr>
      </a:lvl8pPr>
      <a:lvl9pPr marL="2449129" algn="l" defTabSz="30614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51.png"/><Relationship Id="rId5"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hyperlink" Target="http://beam.incubator.apache.org" TargetMode="External"/><Relationship Id="rId4" Type="http://schemas.openxmlformats.org/officeDocument/2006/relationships/hyperlink" Target="https://www.oreilly.com/ideas/the-world-beyond-batch-streaming-101" TargetMode="External"/><Relationship Id="rId5" Type="http://schemas.openxmlformats.org/officeDocument/2006/relationships/hyperlink" Target="https://www.oreilly.com/ideas/the-world-beyond-batch-streaming-102" TargetMode="External"/><Relationship Id="rId6" Type="http://schemas.openxmlformats.org/officeDocument/2006/relationships/hyperlink" Target="http://goo.gl/eWTLH1" TargetMode="External"/><Relationship Id="rId7"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loud.google.com/blog/big-data/2016/05/why-apache-beam-a-google-perspectiv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png"/><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33400" y="1239596"/>
            <a:ext cx="6065844" cy="955646"/>
          </a:xfrm>
        </p:spPr>
        <p:txBody>
          <a:bodyPr/>
          <a:lstStyle/>
          <a:p>
            <a:r>
              <a:rPr lang="en-US" dirty="0"/>
              <a:t>Apache Beam: The Case for Unifying Streaming API's</a:t>
            </a:r>
            <a:endParaRPr lang="en-US" dirty="0"/>
          </a:p>
        </p:txBody>
      </p:sp>
      <p:sp>
        <p:nvSpPr>
          <p:cNvPr id="14" name="Subtitle 13"/>
          <p:cNvSpPr>
            <a:spLocks noGrp="1"/>
          </p:cNvSpPr>
          <p:nvPr>
            <p:ph type="subTitle" idx="1"/>
          </p:nvPr>
        </p:nvSpPr>
        <p:spPr/>
        <p:txBody>
          <a:bodyPr/>
          <a:lstStyle/>
          <a:p>
            <a:r>
              <a:rPr lang="en-US" dirty="0" smtClean="0"/>
              <a:t>Andrew Psaltis</a:t>
            </a:r>
            <a:endParaRPr lang="en-US" dirty="0"/>
          </a:p>
        </p:txBody>
      </p:sp>
      <p:sp>
        <p:nvSpPr>
          <p:cNvPr id="2" name="Content Placeholder 1"/>
          <p:cNvSpPr>
            <a:spLocks noGrp="1"/>
          </p:cNvSpPr>
          <p:nvPr>
            <p:ph sz="quarter" idx="10"/>
          </p:nvPr>
        </p:nvSpPr>
        <p:spPr>
          <a:xfrm>
            <a:off x="533400" y="3277564"/>
            <a:ext cx="5125567" cy="1065548"/>
          </a:xfrm>
        </p:spPr>
        <p:txBody>
          <a:bodyPr/>
          <a:lstStyle/>
          <a:p>
            <a:r>
              <a:rPr lang="en-US" dirty="0" smtClean="0"/>
              <a:t>HDF / IoT Product Solution Architect</a:t>
            </a:r>
          </a:p>
          <a:p>
            <a:r>
              <a:rPr lang="en-US" dirty="0" smtClean="0"/>
              <a:t>@itmdata</a:t>
            </a:r>
            <a:r>
              <a:rPr lang="en-US" dirty="0"/>
              <a:t/>
            </a:r>
            <a:br>
              <a:rPr lang="en-US" dirty="0"/>
            </a:br>
            <a:r>
              <a:rPr lang="en-US" dirty="0" smtClean="0"/>
              <a:t>June 13, 2016</a:t>
            </a:r>
            <a:endParaRPr lang="en-US" dirty="0"/>
          </a:p>
        </p:txBody>
      </p:sp>
    </p:spTree>
    <p:extLst>
      <p:ext uri="{BB962C8B-B14F-4D97-AF65-F5344CB8AC3E}">
        <p14:creationId xmlns:p14="http://schemas.microsoft.com/office/powerpoint/2010/main" val="162133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381000" y="304800"/>
            <a:ext cx="8229600" cy="914400"/>
          </a:xfrm>
          <a:prstGeom prst="rect">
            <a:avLst/>
          </a:prstGeom>
        </p:spPr>
        <p:txBody>
          <a:bodyPr lIns="91419" tIns="91419" rIns="91419" bIns="91419" anchor="t" anchorCtr="0">
            <a:noAutofit/>
          </a:bodyPr>
          <a:lstStyle/>
          <a:p>
            <a:pPr>
              <a:spcBef>
                <a:spcPts val="0"/>
              </a:spcBef>
            </a:pPr>
            <a:r>
              <a:rPr lang="en-US"/>
              <a:t>The Beam Model: Asking the Right Questions </a:t>
            </a:r>
          </a:p>
        </p:txBody>
      </p:sp>
      <p:sp>
        <p:nvSpPr>
          <p:cNvPr id="159" name="Shape 159"/>
          <p:cNvSpPr txBox="1">
            <a:spLocks noGrp="1"/>
          </p:cNvSpPr>
          <p:nvPr>
            <p:ph sz="quarter" idx="10"/>
          </p:nvPr>
        </p:nvSpPr>
        <p:spPr>
          <a:xfrm>
            <a:off x="364325" y="958375"/>
            <a:ext cx="8398800" cy="3638400"/>
          </a:xfrm>
          <a:prstGeom prst="rect">
            <a:avLst/>
          </a:prstGeom>
        </p:spPr>
        <p:txBody>
          <a:bodyPr lIns="91419" tIns="91419" rIns="91419" bIns="91419" anchor="t" anchorCtr="0">
            <a:noAutofit/>
          </a:bodyPr>
          <a:lstStyle/>
          <a:p>
            <a:pPr marR="101593">
              <a:lnSpc>
                <a:spcPct val="150000"/>
              </a:lnSpc>
              <a:spcBef>
                <a:spcPts val="800"/>
              </a:spcBef>
              <a:spcAft>
                <a:spcPts val="1300"/>
              </a:spcAft>
              <a:buNone/>
            </a:pPr>
            <a:r>
              <a:rPr lang="en-US" sz="2400" b="1" i="1">
                <a:solidFill>
                  <a:schemeClr val="accent3"/>
                </a:solidFill>
                <a:highlight>
                  <a:srgbClr val="FFFFFF"/>
                </a:highlight>
              </a:rPr>
              <a:t>What</a:t>
            </a:r>
            <a:r>
              <a:rPr lang="en-US" sz="2400">
                <a:solidFill>
                  <a:srgbClr val="222222"/>
                </a:solidFill>
                <a:highlight>
                  <a:srgbClr val="FFFFFF"/>
                </a:highlight>
              </a:rPr>
              <a:t> </a:t>
            </a:r>
            <a:r>
              <a:rPr lang="en-US" sz="2400">
                <a:solidFill>
                  <a:srgbClr val="666666"/>
                </a:solidFill>
                <a:highlight>
                  <a:srgbClr val="FFFFFF"/>
                </a:highlight>
              </a:rPr>
              <a:t>results are calculated? </a:t>
            </a:r>
          </a:p>
          <a:p>
            <a:pPr marR="101593">
              <a:lnSpc>
                <a:spcPct val="150000"/>
              </a:lnSpc>
              <a:spcBef>
                <a:spcPts val="800"/>
              </a:spcBef>
              <a:spcAft>
                <a:spcPts val="1300"/>
              </a:spcAft>
              <a:buNone/>
            </a:pPr>
            <a:r>
              <a:rPr lang="en-US" sz="2400" b="1" i="1">
                <a:solidFill>
                  <a:schemeClr val="accent1"/>
                </a:solidFill>
                <a:highlight>
                  <a:srgbClr val="FFFFFF"/>
                </a:highlight>
              </a:rPr>
              <a:t>Where</a:t>
            </a:r>
            <a:r>
              <a:rPr lang="en-US" sz="2400" b="1">
                <a:solidFill>
                  <a:srgbClr val="222222"/>
                </a:solidFill>
                <a:highlight>
                  <a:srgbClr val="FFFFFF"/>
                </a:highlight>
              </a:rPr>
              <a:t> </a:t>
            </a:r>
            <a:r>
              <a:rPr lang="en-US" sz="2400">
                <a:solidFill>
                  <a:srgbClr val="666666"/>
                </a:solidFill>
                <a:highlight>
                  <a:srgbClr val="FFFFFF"/>
                </a:highlight>
              </a:rPr>
              <a:t>in event time are results calculated? </a:t>
            </a:r>
          </a:p>
          <a:p>
            <a:pPr marR="101593">
              <a:lnSpc>
                <a:spcPct val="150000"/>
              </a:lnSpc>
              <a:spcBef>
                <a:spcPts val="800"/>
              </a:spcBef>
              <a:spcAft>
                <a:spcPts val="1300"/>
              </a:spcAft>
              <a:buNone/>
            </a:pPr>
            <a:r>
              <a:rPr lang="en-US" sz="2400" b="1" i="1">
                <a:solidFill>
                  <a:schemeClr val="accent4"/>
                </a:solidFill>
                <a:highlight>
                  <a:srgbClr val="FFFFFF"/>
                </a:highlight>
              </a:rPr>
              <a:t>When</a:t>
            </a:r>
            <a:r>
              <a:rPr lang="en-US" sz="2400" b="1">
                <a:solidFill>
                  <a:srgbClr val="222222"/>
                </a:solidFill>
                <a:highlight>
                  <a:srgbClr val="FFFFFF"/>
                </a:highlight>
              </a:rPr>
              <a:t> </a:t>
            </a:r>
            <a:r>
              <a:rPr lang="en-US" sz="2400">
                <a:solidFill>
                  <a:srgbClr val="666666"/>
                </a:solidFill>
                <a:highlight>
                  <a:srgbClr val="FFFFFF"/>
                </a:highlight>
              </a:rPr>
              <a:t>in processing time are results materialized? </a:t>
            </a:r>
          </a:p>
          <a:p>
            <a:pPr marR="101593">
              <a:lnSpc>
                <a:spcPct val="150000"/>
              </a:lnSpc>
              <a:spcBef>
                <a:spcPts val="800"/>
              </a:spcBef>
              <a:spcAft>
                <a:spcPts val="1300"/>
              </a:spcAft>
              <a:buNone/>
            </a:pPr>
            <a:r>
              <a:rPr lang="en-US" sz="2400" b="1" i="1">
                <a:solidFill>
                  <a:schemeClr val="accent2"/>
                </a:solidFill>
                <a:highlight>
                  <a:srgbClr val="FFFFFF"/>
                </a:highlight>
              </a:rPr>
              <a:t>How</a:t>
            </a:r>
            <a:r>
              <a:rPr lang="en-US" sz="2400" b="1">
                <a:solidFill>
                  <a:srgbClr val="222222"/>
                </a:solidFill>
                <a:highlight>
                  <a:srgbClr val="FFFFFF"/>
                </a:highlight>
              </a:rPr>
              <a:t> </a:t>
            </a:r>
            <a:r>
              <a:rPr lang="en-US" sz="2400">
                <a:solidFill>
                  <a:srgbClr val="666666"/>
                </a:solidFill>
                <a:highlight>
                  <a:srgbClr val="FFFFFF"/>
                </a:highlight>
              </a:rPr>
              <a:t>do refinements of results relate? </a:t>
            </a:r>
          </a:p>
        </p:txBody>
      </p:sp>
      <p:sp>
        <p:nvSpPr>
          <p:cNvPr id="4" name="Shape 59"/>
          <p:cNvSpPr txBox="1">
            <a:spLocks/>
          </p:cNvSpPr>
          <p:nvPr/>
        </p:nvSpPr>
        <p:spPr>
          <a:xfrm>
            <a:off x="0" y="4881562"/>
            <a:ext cx="3766750" cy="261938"/>
          </a:xfrm>
          <a:prstGeom prst="rect">
            <a:avLst/>
          </a:prstGeom>
          <a:noFill/>
          <a:ln>
            <a:noFill/>
          </a:ln>
        </p:spPr>
        <p:txBody>
          <a:bodyPr vert="horz" lIns="68020" tIns="68020" rIns="68020" bIns="68020" rtlCol="0" anchor="t" anchorCtr="0">
            <a:noAutofit/>
          </a:bodyPr>
          <a:lstStyle>
            <a:lvl1pPr marL="0" marR="0" lvl="0" indent="0" algn="l" defTabSz="411480" rtl="0" eaLnBrk="1" fontAlgn="base" hangingPunct="1">
              <a:lnSpc>
                <a:spcPct val="90000"/>
              </a:lnSpc>
              <a:spcBef>
                <a:spcPts val="1613"/>
              </a:spcBef>
              <a:spcAft>
                <a:spcPct val="0"/>
              </a:spcAft>
              <a:buClr>
                <a:schemeClr val="accent6"/>
              </a:buClr>
              <a:buSzPct val="75000"/>
              <a:buFont typeface="Arial"/>
              <a:buNone/>
              <a:defRPr sz="2400" b="0" i="0" u="none" strike="noStrike" kern="1200" cap="none">
                <a:solidFill>
                  <a:schemeClr val="accent6"/>
                </a:solidFill>
                <a:latin typeface="Roboto"/>
                <a:ea typeface="Roboto"/>
                <a:cs typeface="Roboto"/>
                <a:sym typeface="Roboto"/>
              </a:defRPr>
            </a:lvl1pPr>
            <a:lvl2pPr marL="458723" marR="0" lvl="1" indent="-168554" algn="l" defTabSz="411480" rtl="0" eaLnBrk="1" fontAlgn="base" hangingPunct="1">
              <a:lnSpc>
                <a:spcPct val="90000"/>
              </a:lnSpc>
              <a:spcBef>
                <a:spcPts val="1613"/>
              </a:spcBef>
              <a:spcAft>
                <a:spcPct val="0"/>
              </a:spcAft>
              <a:buClr>
                <a:schemeClr val="accent6"/>
              </a:buClr>
              <a:buSzPct val="100000"/>
              <a:buFont typeface="Noto Sans Symbols"/>
              <a:buChar char="▪"/>
              <a:defRPr sz="2200" b="0" i="0" u="none" strike="noStrike" kern="1200" cap="none">
                <a:solidFill>
                  <a:schemeClr val="accent6"/>
                </a:solidFill>
                <a:latin typeface="Roboto"/>
                <a:ea typeface="Roboto"/>
                <a:cs typeface="Roboto"/>
                <a:sym typeface="Roboto"/>
              </a:defRPr>
            </a:lvl2pPr>
            <a:lvl3pPr marL="689152" marR="0" lvl="2" indent="-108813" algn="l" defTabSz="411480" rtl="0" eaLnBrk="1" fontAlgn="base" hangingPunct="1">
              <a:lnSpc>
                <a:spcPct val="90000"/>
              </a:lnSpc>
              <a:spcBef>
                <a:spcPts val="806"/>
              </a:spcBef>
              <a:spcAft>
                <a:spcPct val="0"/>
              </a:spcAft>
              <a:buClr>
                <a:schemeClr val="accent6"/>
              </a:buClr>
              <a:buSzPct val="100000"/>
              <a:buFont typeface="Merriweather Sans"/>
              <a:buChar char="–"/>
              <a:defRPr sz="1900" b="0" i="0" u="none" strike="noStrike" kern="1200" cap="none">
                <a:solidFill>
                  <a:schemeClr val="accent6"/>
                </a:solidFill>
                <a:latin typeface="Roboto"/>
                <a:ea typeface="Roboto"/>
                <a:cs typeface="Roboto"/>
                <a:sym typeface="Roboto"/>
              </a:defRPr>
            </a:lvl3pPr>
            <a:lvl4pPr marL="917448" marR="0" lvl="3" indent="-132283" algn="l" defTabSz="411480" rtl="0" eaLnBrk="1" fontAlgn="base" hangingPunct="1">
              <a:lnSpc>
                <a:spcPct val="90000"/>
              </a:lnSpc>
              <a:spcBef>
                <a:spcPts val="806"/>
              </a:spcBef>
              <a:spcAft>
                <a:spcPct val="0"/>
              </a:spcAft>
              <a:buClr>
                <a:schemeClr val="accent6"/>
              </a:buClr>
              <a:buSzPct val="100000"/>
              <a:buFont typeface="Arial"/>
              <a:buChar char="•"/>
              <a:defRPr sz="1600" b="0" i="0" u="none" strike="noStrike" kern="1200" cap="none">
                <a:solidFill>
                  <a:schemeClr val="accent6"/>
                </a:solidFill>
                <a:latin typeface="Roboto"/>
                <a:ea typeface="Roboto"/>
                <a:cs typeface="Roboto"/>
                <a:sym typeface="Roboto"/>
              </a:defRPr>
            </a:lvl4pPr>
            <a:lvl5pPr marL="0" marR="0" lvl="4" indent="153619" algn="l" defTabSz="411480" rtl="0" eaLnBrk="1" fontAlgn="base" hangingPunct="1">
              <a:lnSpc>
                <a:spcPct val="90000"/>
              </a:lnSpc>
              <a:spcBef>
                <a:spcPts val="1613"/>
              </a:spcBef>
              <a:spcAft>
                <a:spcPct val="0"/>
              </a:spcAft>
              <a:buClr>
                <a:schemeClr val="accent6"/>
              </a:buClr>
              <a:buSzPct val="100000"/>
              <a:buFont typeface="Arial"/>
              <a:buChar char="»"/>
              <a:defRPr sz="2400" b="0" i="0" u="none" strike="noStrike" kern="1200" cap="none">
                <a:solidFill>
                  <a:schemeClr val="accent6"/>
                </a:solidFill>
                <a:latin typeface="Roboto"/>
                <a:ea typeface="Roboto"/>
                <a:cs typeface="Roboto"/>
                <a:sym typeface="Roboto"/>
              </a:defRPr>
            </a:lvl5pPr>
            <a:lvl6pPr marL="3379622" marR="0" lvl="5"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6pPr>
            <a:lvl7pPr marL="3994099" marR="0" lvl="6"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7pPr>
            <a:lvl8pPr marL="4608576" marR="0" lvl="7"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8pPr>
            <a:lvl9pPr marL="5223053" marR="0" lvl="8"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9pPr>
          </a:lstStyle>
          <a:p>
            <a:pPr algn="ctr">
              <a:spcBef>
                <a:spcPts val="0"/>
              </a:spcBef>
            </a:pPr>
            <a:r>
              <a:rPr lang="en-US" sz="800" dirty="0">
                <a:solidFill>
                  <a:schemeClr val="bg1"/>
                </a:solidFill>
              </a:rPr>
              <a:t>Slide by Frances Perry &amp; Tyler </a:t>
            </a:r>
            <a:r>
              <a:rPr lang="en-US" sz="800" dirty="0" err="1">
                <a:solidFill>
                  <a:schemeClr val="bg1"/>
                </a:solidFill>
              </a:rPr>
              <a:t>Akidau</a:t>
            </a:r>
            <a:r>
              <a:rPr lang="en-US" sz="800" dirty="0">
                <a:solidFill>
                  <a:schemeClr val="bg1"/>
                </a:solidFill>
              </a:rPr>
              <a:t>, April 2016</a:t>
            </a:r>
          </a:p>
        </p:txBody>
      </p:sp>
    </p:spTree>
    <p:extLst>
      <p:ext uri="{BB962C8B-B14F-4D97-AF65-F5344CB8AC3E}">
        <p14:creationId xmlns:p14="http://schemas.microsoft.com/office/powerpoint/2010/main" val="22749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381000" y="304800"/>
            <a:ext cx="8229600" cy="914400"/>
          </a:xfrm>
          <a:prstGeom prst="rect">
            <a:avLst/>
          </a:prstGeom>
        </p:spPr>
        <p:txBody>
          <a:bodyPr lIns="91419" tIns="91419" rIns="91419" bIns="91419" anchor="t" anchorCtr="0">
            <a:noAutofit/>
          </a:bodyPr>
          <a:lstStyle/>
          <a:p>
            <a:pPr>
              <a:lnSpc>
                <a:spcPct val="100000"/>
              </a:lnSpc>
              <a:spcBef>
                <a:spcPts val="0"/>
              </a:spcBef>
            </a:pPr>
            <a:r>
              <a:rPr lang="en-US">
                <a:solidFill>
                  <a:srgbClr val="000000"/>
                </a:solidFill>
              </a:rPr>
              <a:t>Customizing</a:t>
            </a:r>
            <a:r>
              <a:rPr lang="en-US">
                <a:solidFill>
                  <a:schemeClr val="lt1"/>
                </a:solidFill>
              </a:rPr>
              <a:t> </a:t>
            </a:r>
            <a:r>
              <a:rPr lang="en-US" b="1">
                <a:solidFill>
                  <a:schemeClr val="accent3"/>
                </a:solidFill>
              </a:rPr>
              <a:t>What</a:t>
            </a:r>
            <a:r>
              <a:rPr lang="en-US" b="1">
                <a:solidFill>
                  <a:srgbClr val="000000"/>
                </a:solidFill>
              </a:rPr>
              <a:t> </a:t>
            </a:r>
            <a:r>
              <a:rPr lang="en-US" b="1">
                <a:solidFill>
                  <a:schemeClr val="accent1"/>
                </a:solidFill>
              </a:rPr>
              <a:t>Where</a:t>
            </a:r>
            <a:r>
              <a:rPr lang="en-US" b="1">
                <a:solidFill>
                  <a:schemeClr val="lt1"/>
                </a:solidFill>
              </a:rPr>
              <a:t> </a:t>
            </a:r>
            <a:r>
              <a:rPr lang="en-US" b="1">
                <a:solidFill>
                  <a:schemeClr val="accent4"/>
                </a:solidFill>
              </a:rPr>
              <a:t>When</a:t>
            </a:r>
            <a:r>
              <a:rPr lang="en-US" b="1">
                <a:solidFill>
                  <a:schemeClr val="lt1"/>
                </a:solidFill>
              </a:rPr>
              <a:t> </a:t>
            </a:r>
            <a:r>
              <a:rPr lang="en-US" b="1">
                <a:solidFill>
                  <a:schemeClr val="accent2"/>
                </a:solidFill>
              </a:rPr>
              <a:t>How</a:t>
            </a:r>
          </a:p>
        </p:txBody>
      </p:sp>
      <p:sp>
        <p:nvSpPr>
          <p:cNvPr id="165" name="Shape 165"/>
          <p:cNvSpPr txBox="1"/>
          <p:nvPr/>
        </p:nvSpPr>
        <p:spPr>
          <a:xfrm>
            <a:off x="4393952" y="3080687"/>
            <a:ext cx="2629499" cy="223800"/>
          </a:xfrm>
          <a:prstGeom prst="rect">
            <a:avLst/>
          </a:prstGeom>
          <a:noFill/>
          <a:ln>
            <a:noFill/>
          </a:ln>
        </p:spPr>
        <p:txBody>
          <a:bodyPr lIns="68571" tIns="68571" rIns="68571" bIns="68571" anchor="ctr" anchorCtr="0">
            <a:noAutofit/>
          </a:bodyPr>
          <a:lstStyle/>
          <a:p>
            <a:pPr algn="ctr">
              <a:lnSpc>
                <a:spcPct val="115000"/>
              </a:lnSpc>
            </a:pPr>
            <a:r>
              <a:rPr lang="en-US" sz="2200" b="1">
                <a:solidFill>
                  <a:schemeClr val="accent4"/>
                </a:solidFill>
                <a:latin typeface="Roboto"/>
                <a:ea typeface="Roboto"/>
                <a:cs typeface="Roboto"/>
                <a:sym typeface="Roboto"/>
              </a:rPr>
              <a:t>3</a:t>
            </a:r>
          </a:p>
          <a:p>
            <a:pPr algn="ctr">
              <a:lnSpc>
                <a:spcPct val="115000"/>
              </a:lnSpc>
            </a:pPr>
            <a:r>
              <a:rPr lang="en-US" sz="2200" b="1">
                <a:solidFill>
                  <a:schemeClr val="accent4"/>
                </a:solidFill>
                <a:latin typeface="Roboto"/>
                <a:ea typeface="Roboto"/>
                <a:cs typeface="Roboto"/>
                <a:sym typeface="Roboto"/>
              </a:rPr>
              <a:t>Streaming</a:t>
            </a:r>
          </a:p>
        </p:txBody>
      </p:sp>
      <p:sp>
        <p:nvSpPr>
          <p:cNvPr id="166" name="Shape 166"/>
          <p:cNvSpPr txBox="1"/>
          <p:nvPr/>
        </p:nvSpPr>
        <p:spPr>
          <a:xfrm>
            <a:off x="6251056" y="3257768"/>
            <a:ext cx="3110399" cy="223800"/>
          </a:xfrm>
          <a:prstGeom prst="rect">
            <a:avLst/>
          </a:prstGeom>
          <a:noFill/>
          <a:ln>
            <a:noFill/>
          </a:ln>
        </p:spPr>
        <p:txBody>
          <a:bodyPr lIns="68571" tIns="68571" rIns="68571" bIns="68571" anchor="ctr" anchorCtr="0">
            <a:noAutofit/>
          </a:bodyPr>
          <a:lstStyle/>
          <a:p>
            <a:pPr algn="ctr"/>
            <a:r>
              <a:rPr lang="en-US" sz="2200" b="1">
                <a:solidFill>
                  <a:schemeClr val="accent2"/>
                </a:solidFill>
                <a:latin typeface="Roboto"/>
                <a:ea typeface="Roboto"/>
                <a:cs typeface="Roboto"/>
                <a:sym typeface="Roboto"/>
              </a:rPr>
              <a:t>4</a:t>
            </a:r>
          </a:p>
          <a:p>
            <a:pPr algn="ctr"/>
            <a:r>
              <a:rPr lang="en-US" sz="2200" b="1">
                <a:solidFill>
                  <a:schemeClr val="accent2"/>
                </a:solidFill>
                <a:latin typeface="Roboto"/>
                <a:ea typeface="Roboto"/>
                <a:cs typeface="Roboto"/>
                <a:sym typeface="Roboto"/>
              </a:rPr>
              <a:t>Streaming</a:t>
            </a:r>
            <a:br>
              <a:rPr lang="en-US" sz="2200" b="1">
                <a:solidFill>
                  <a:schemeClr val="accent2"/>
                </a:solidFill>
                <a:latin typeface="Roboto"/>
                <a:ea typeface="Roboto"/>
                <a:cs typeface="Roboto"/>
                <a:sym typeface="Roboto"/>
              </a:rPr>
            </a:br>
            <a:r>
              <a:rPr lang="en-US" sz="2200" b="1">
                <a:solidFill>
                  <a:schemeClr val="accent2"/>
                </a:solidFill>
                <a:latin typeface="Roboto"/>
                <a:ea typeface="Roboto"/>
                <a:cs typeface="Roboto"/>
                <a:sym typeface="Roboto"/>
              </a:rPr>
              <a:t> + Accumulation</a:t>
            </a:r>
          </a:p>
        </p:txBody>
      </p:sp>
      <p:sp>
        <p:nvSpPr>
          <p:cNvPr id="167" name="Shape 167"/>
          <p:cNvSpPr txBox="1"/>
          <p:nvPr/>
        </p:nvSpPr>
        <p:spPr>
          <a:xfrm>
            <a:off x="-45175" y="3257762"/>
            <a:ext cx="2689800" cy="223800"/>
          </a:xfrm>
          <a:prstGeom prst="rect">
            <a:avLst/>
          </a:prstGeom>
          <a:noFill/>
          <a:ln>
            <a:noFill/>
          </a:ln>
        </p:spPr>
        <p:txBody>
          <a:bodyPr lIns="68571" tIns="68571" rIns="68571" bIns="68571" anchor="ctr" anchorCtr="0">
            <a:noAutofit/>
          </a:bodyPr>
          <a:lstStyle/>
          <a:p>
            <a:pPr algn="ctr">
              <a:lnSpc>
                <a:spcPct val="115000"/>
              </a:lnSpc>
            </a:pPr>
            <a:r>
              <a:rPr lang="en-US" sz="2200" b="1">
                <a:solidFill>
                  <a:schemeClr val="accent3"/>
                </a:solidFill>
                <a:latin typeface="Roboto"/>
                <a:ea typeface="Roboto"/>
                <a:cs typeface="Roboto"/>
                <a:sym typeface="Roboto"/>
              </a:rPr>
              <a:t>1</a:t>
            </a:r>
          </a:p>
          <a:p>
            <a:pPr algn="ctr">
              <a:lnSpc>
                <a:spcPct val="115000"/>
              </a:lnSpc>
            </a:pPr>
            <a:r>
              <a:rPr lang="en-US" sz="2200" b="1">
                <a:solidFill>
                  <a:schemeClr val="accent3"/>
                </a:solidFill>
                <a:latin typeface="Roboto"/>
                <a:ea typeface="Roboto"/>
                <a:cs typeface="Roboto"/>
                <a:sym typeface="Roboto"/>
              </a:rPr>
              <a:t>Classic </a:t>
            </a:r>
          </a:p>
          <a:p>
            <a:pPr algn="ctr">
              <a:lnSpc>
                <a:spcPct val="115000"/>
              </a:lnSpc>
            </a:pPr>
            <a:r>
              <a:rPr lang="en-US" sz="2200" b="1">
                <a:solidFill>
                  <a:schemeClr val="accent3"/>
                </a:solidFill>
                <a:latin typeface="Roboto"/>
                <a:ea typeface="Roboto"/>
                <a:cs typeface="Roboto"/>
                <a:sym typeface="Roboto"/>
              </a:rPr>
              <a:t>Batch</a:t>
            </a:r>
          </a:p>
        </p:txBody>
      </p:sp>
      <p:sp>
        <p:nvSpPr>
          <p:cNvPr id="168" name="Shape 168"/>
          <p:cNvSpPr txBox="1"/>
          <p:nvPr/>
        </p:nvSpPr>
        <p:spPr>
          <a:xfrm>
            <a:off x="2107155" y="3191368"/>
            <a:ext cx="3110400" cy="223800"/>
          </a:xfrm>
          <a:prstGeom prst="rect">
            <a:avLst/>
          </a:prstGeom>
          <a:noFill/>
          <a:ln>
            <a:noFill/>
          </a:ln>
        </p:spPr>
        <p:txBody>
          <a:bodyPr lIns="68571" tIns="68571" rIns="68571" bIns="68571" anchor="ctr" anchorCtr="0">
            <a:noAutofit/>
          </a:bodyPr>
          <a:lstStyle/>
          <a:p>
            <a:pPr algn="ctr"/>
            <a:r>
              <a:rPr lang="en-US" sz="2200" b="1">
                <a:solidFill>
                  <a:schemeClr val="accent1"/>
                </a:solidFill>
                <a:latin typeface="Roboto"/>
                <a:ea typeface="Roboto"/>
                <a:cs typeface="Roboto"/>
                <a:sym typeface="Roboto"/>
              </a:rPr>
              <a:t>2</a:t>
            </a:r>
          </a:p>
          <a:p>
            <a:pPr algn="ctr"/>
            <a:r>
              <a:rPr lang="en-US" sz="2200" b="1">
                <a:solidFill>
                  <a:schemeClr val="accent1"/>
                </a:solidFill>
                <a:latin typeface="Roboto"/>
                <a:ea typeface="Roboto"/>
                <a:cs typeface="Roboto"/>
                <a:sym typeface="Roboto"/>
              </a:rPr>
              <a:t>Windowed </a:t>
            </a:r>
          </a:p>
          <a:p>
            <a:pPr algn="ctr"/>
            <a:r>
              <a:rPr lang="en-US" sz="2200" b="1">
                <a:solidFill>
                  <a:schemeClr val="accent1"/>
                </a:solidFill>
                <a:latin typeface="Roboto"/>
                <a:ea typeface="Roboto"/>
                <a:cs typeface="Roboto"/>
                <a:sym typeface="Roboto"/>
              </a:rPr>
              <a:t>Batch</a:t>
            </a:r>
          </a:p>
        </p:txBody>
      </p:sp>
      <p:pic>
        <p:nvPicPr>
          <p:cNvPr id="169" name="Shape 169"/>
          <p:cNvPicPr preferRelativeResize="0"/>
          <p:nvPr/>
        </p:nvPicPr>
        <p:blipFill>
          <a:blip r:embed="rId3">
            <a:alphaModFix/>
          </a:blip>
          <a:stretch>
            <a:fillRect/>
          </a:stretch>
        </p:blipFill>
        <p:spPr>
          <a:xfrm>
            <a:off x="240451" y="1456903"/>
            <a:ext cx="2172464" cy="1344371"/>
          </a:xfrm>
          <a:prstGeom prst="rect">
            <a:avLst/>
          </a:prstGeom>
          <a:noFill/>
          <a:ln>
            <a:noFill/>
          </a:ln>
        </p:spPr>
      </p:pic>
      <p:pic>
        <p:nvPicPr>
          <p:cNvPr id="170" name="Shape 170"/>
          <p:cNvPicPr preferRelativeResize="0"/>
          <p:nvPr/>
        </p:nvPicPr>
        <p:blipFill>
          <a:blip r:embed="rId4">
            <a:alphaModFix/>
          </a:blip>
          <a:stretch>
            <a:fillRect/>
          </a:stretch>
        </p:blipFill>
        <p:spPr>
          <a:xfrm>
            <a:off x="2580569" y="1451998"/>
            <a:ext cx="2172464" cy="1344371"/>
          </a:xfrm>
          <a:prstGeom prst="rect">
            <a:avLst/>
          </a:prstGeom>
          <a:noFill/>
          <a:ln>
            <a:noFill/>
          </a:ln>
        </p:spPr>
      </p:pic>
      <p:pic>
        <p:nvPicPr>
          <p:cNvPr id="171" name="Shape 171"/>
          <p:cNvPicPr preferRelativeResize="0"/>
          <p:nvPr/>
        </p:nvPicPr>
        <p:blipFill>
          <a:blip r:embed="rId5">
            <a:alphaModFix/>
          </a:blip>
          <a:stretch>
            <a:fillRect/>
          </a:stretch>
        </p:blipFill>
        <p:spPr>
          <a:xfrm>
            <a:off x="4920686" y="1439669"/>
            <a:ext cx="1913544" cy="1344368"/>
          </a:xfrm>
          <a:prstGeom prst="rect">
            <a:avLst/>
          </a:prstGeom>
          <a:noFill/>
          <a:ln>
            <a:noFill/>
          </a:ln>
        </p:spPr>
      </p:pic>
      <p:pic>
        <p:nvPicPr>
          <p:cNvPr id="172" name="Shape 172"/>
          <p:cNvPicPr preferRelativeResize="0"/>
          <p:nvPr/>
        </p:nvPicPr>
        <p:blipFill>
          <a:blip r:embed="rId6">
            <a:alphaModFix/>
          </a:blip>
          <a:stretch>
            <a:fillRect/>
          </a:stretch>
        </p:blipFill>
        <p:spPr>
          <a:xfrm>
            <a:off x="7001886" y="1452009"/>
            <a:ext cx="1913544" cy="1344368"/>
          </a:xfrm>
          <a:prstGeom prst="rect">
            <a:avLst/>
          </a:prstGeom>
          <a:noFill/>
          <a:ln>
            <a:noFill/>
          </a:ln>
        </p:spPr>
      </p:pic>
      <p:sp>
        <p:nvSpPr>
          <p:cNvPr id="11" name="Shape 59"/>
          <p:cNvSpPr txBox="1">
            <a:spLocks/>
          </p:cNvSpPr>
          <p:nvPr/>
        </p:nvSpPr>
        <p:spPr>
          <a:xfrm>
            <a:off x="0" y="4881562"/>
            <a:ext cx="3766750" cy="261938"/>
          </a:xfrm>
          <a:prstGeom prst="rect">
            <a:avLst/>
          </a:prstGeom>
          <a:noFill/>
          <a:ln>
            <a:noFill/>
          </a:ln>
        </p:spPr>
        <p:txBody>
          <a:bodyPr vert="horz" lIns="68020" tIns="68020" rIns="68020" bIns="68020" rtlCol="0" anchor="t" anchorCtr="0">
            <a:noAutofit/>
          </a:bodyPr>
          <a:lstStyle>
            <a:lvl1pPr marL="0" marR="0" lvl="0" indent="0" algn="l" defTabSz="411480" rtl="0" eaLnBrk="1" fontAlgn="base" hangingPunct="1">
              <a:lnSpc>
                <a:spcPct val="90000"/>
              </a:lnSpc>
              <a:spcBef>
                <a:spcPts val="1613"/>
              </a:spcBef>
              <a:spcAft>
                <a:spcPct val="0"/>
              </a:spcAft>
              <a:buClr>
                <a:schemeClr val="accent6"/>
              </a:buClr>
              <a:buSzPct val="75000"/>
              <a:buFont typeface="Arial"/>
              <a:buNone/>
              <a:defRPr sz="2400" b="0" i="0" u="none" strike="noStrike" kern="1200" cap="none">
                <a:solidFill>
                  <a:schemeClr val="accent6"/>
                </a:solidFill>
                <a:latin typeface="Roboto"/>
                <a:ea typeface="Roboto"/>
                <a:cs typeface="Roboto"/>
                <a:sym typeface="Roboto"/>
              </a:defRPr>
            </a:lvl1pPr>
            <a:lvl2pPr marL="458723" marR="0" lvl="1" indent="-168554" algn="l" defTabSz="411480" rtl="0" eaLnBrk="1" fontAlgn="base" hangingPunct="1">
              <a:lnSpc>
                <a:spcPct val="90000"/>
              </a:lnSpc>
              <a:spcBef>
                <a:spcPts val="1613"/>
              </a:spcBef>
              <a:spcAft>
                <a:spcPct val="0"/>
              </a:spcAft>
              <a:buClr>
                <a:schemeClr val="accent6"/>
              </a:buClr>
              <a:buSzPct val="100000"/>
              <a:buFont typeface="Noto Sans Symbols"/>
              <a:buChar char="▪"/>
              <a:defRPr sz="2200" b="0" i="0" u="none" strike="noStrike" kern="1200" cap="none">
                <a:solidFill>
                  <a:schemeClr val="accent6"/>
                </a:solidFill>
                <a:latin typeface="Roboto"/>
                <a:ea typeface="Roboto"/>
                <a:cs typeface="Roboto"/>
                <a:sym typeface="Roboto"/>
              </a:defRPr>
            </a:lvl2pPr>
            <a:lvl3pPr marL="689152" marR="0" lvl="2" indent="-108813" algn="l" defTabSz="411480" rtl="0" eaLnBrk="1" fontAlgn="base" hangingPunct="1">
              <a:lnSpc>
                <a:spcPct val="90000"/>
              </a:lnSpc>
              <a:spcBef>
                <a:spcPts val="806"/>
              </a:spcBef>
              <a:spcAft>
                <a:spcPct val="0"/>
              </a:spcAft>
              <a:buClr>
                <a:schemeClr val="accent6"/>
              </a:buClr>
              <a:buSzPct val="100000"/>
              <a:buFont typeface="Merriweather Sans"/>
              <a:buChar char="–"/>
              <a:defRPr sz="1900" b="0" i="0" u="none" strike="noStrike" kern="1200" cap="none">
                <a:solidFill>
                  <a:schemeClr val="accent6"/>
                </a:solidFill>
                <a:latin typeface="Roboto"/>
                <a:ea typeface="Roboto"/>
                <a:cs typeface="Roboto"/>
                <a:sym typeface="Roboto"/>
              </a:defRPr>
            </a:lvl3pPr>
            <a:lvl4pPr marL="917448" marR="0" lvl="3" indent="-132283" algn="l" defTabSz="411480" rtl="0" eaLnBrk="1" fontAlgn="base" hangingPunct="1">
              <a:lnSpc>
                <a:spcPct val="90000"/>
              </a:lnSpc>
              <a:spcBef>
                <a:spcPts val="806"/>
              </a:spcBef>
              <a:spcAft>
                <a:spcPct val="0"/>
              </a:spcAft>
              <a:buClr>
                <a:schemeClr val="accent6"/>
              </a:buClr>
              <a:buSzPct val="100000"/>
              <a:buFont typeface="Arial"/>
              <a:buChar char="•"/>
              <a:defRPr sz="1600" b="0" i="0" u="none" strike="noStrike" kern="1200" cap="none">
                <a:solidFill>
                  <a:schemeClr val="accent6"/>
                </a:solidFill>
                <a:latin typeface="Roboto"/>
                <a:ea typeface="Roboto"/>
                <a:cs typeface="Roboto"/>
                <a:sym typeface="Roboto"/>
              </a:defRPr>
            </a:lvl4pPr>
            <a:lvl5pPr marL="0" marR="0" lvl="4" indent="153619" algn="l" defTabSz="411480" rtl="0" eaLnBrk="1" fontAlgn="base" hangingPunct="1">
              <a:lnSpc>
                <a:spcPct val="90000"/>
              </a:lnSpc>
              <a:spcBef>
                <a:spcPts val="1613"/>
              </a:spcBef>
              <a:spcAft>
                <a:spcPct val="0"/>
              </a:spcAft>
              <a:buClr>
                <a:schemeClr val="accent6"/>
              </a:buClr>
              <a:buSzPct val="100000"/>
              <a:buFont typeface="Arial"/>
              <a:buChar char="»"/>
              <a:defRPr sz="2400" b="0" i="0" u="none" strike="noStrike" kern="1200" cap="none">
                <a:solidFill>
                  <a:schemeClr val="accent6"/>
                </a:solidFill>
                <a:latin typeface="Roboto"/>
                <a:ea typeface="Roboto"/>
                <a:cs typeface="Roboto"/>
                <a:sym typeface="Roboto"/>
              </a:defRPr>
            </a:lvl5pPr>
            <a:lvl6pPr marL="3379622" marR="0" lvl="5"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6pPr>
            <a:lvl7pPr marL="3994099" marR="0" lvl="6"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7pPr>
            <a:lvl8pPr marL="4608576" marR="0" lvl="7"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8pPr>
            <a:lvl9pPr marL="5223053" marR="0" lvl="8"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9pPr>
          </a:lstStyle>
          <a:p>
            <a:pPr algn="ctr">
              <a:spcBef>
                <a:spcPts val="0"/>
              </a:spcBef>
            </a:pPr>
            <a:r>
              <a:rPr lang="en-US" sz="800" dirty="0">
                <a:solidFill>
                  <a:schemeClr val="bg1"/>
                </a:solidFill>
              </a:rPr>
              <a:t>Slide by Frances Perry &amp; Tyler </a:t>
            </a:r>
            <a:r>
              <a:rPr lang="en-US" sz="800" dirty="0" err="1">
                <a:solidFill>
                  <a:schemeClr val="bg1"/>
                </a:solidFill>
              </a:rPr>
              <a:t>Akidau</a:t>
            </a:r>
            <a:r>
              <a:rPr lang="en-US" sz="800" dirty="0">
                <a:solidFill>
                  <a:schemeClr val="bg1"/>
                </a:solidFill>
              </a:rPr>
              <a:t>, April 2016</a:t>
            </a:r>
          </a:p>
        </p:txBody>
      </p:sp>
    </p:spTree>
    <p:extLst>
      <p:ext uri="{BB962C8B-B14F-4D97-AF65-F5344CB8AC3E}">
        <p14:creationId xmlns:p14="http://schemas.microsoft.com/office/powerpoint/2010/main" val="10099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3874"/>
            <a:ext cx="8229600" cy="538609"/>
          </a:xfrm>
        </p:spPr>
        <p:txBody>
          <a:bodyPr/>
          <a:lstStyle/>
          <a:p>
            <a:r>
              <a:rPr lang="en-US" sz="4000" i="1" dirty="0"/>
              <a:t>PCollection</a:t>
            </a:r>
            <a:endParaRPr lang="en-US" sz="4000" dirty="0"/>
          </a:p>
        </p:txBody>
      </p:sp>
      <p:sp>
        <p:nvSpPr>
          <p:cNvPr id="3" name="Content Placeholder 2"/>
          <p:cNvSpPr>
            <a:spLocks noGrp="1"/>
          </p:cNvSpPr>
          <p:nvPr>
            <p:ph sz="quarter" idx="10"/>
          </p:nvPr>
        </p:nvSpPr>
        <p:spPr>
          <a:xfrm>
            <a:off x="533400" y="1085851"/>
            <a:ext cx="8229600" cy="838691"/>
          </a:xfrm>
        </p:spPr>
        <p:txBody>
          <a:bodyPr/>
          <a:lstStyle/>
          <a:p>
            <a:pPr marL="0" indent="0">
              <a:buNone/>
            </a:pPr>
            <a:r>
              <a:rPr lang="en-US" sz="3000" i="1" dirty="0"/>
              <a:t>R</a:t>
            </a:r>
            <a:r>
              <a:rPr lang="en-US" sz="3000" dirty="0"/>
              <a:t>epresents a collection of data, which could be bounded or unbounded in size.</a:t>
            </a:r>
          </a:p>
        </p:txBody>
      </p:sp>
      <p:pic>
        <p:nvPicPr>
          <p:cNvPr id="5" name="Picture 4" descr="p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052" y="2342106"/>
            <a:ext cx="5486400" cy="1543050"/>
          </a:xfrm>
          <a:prstGeom prst="rect">
            <a:avLst/>
          </a:prstGeom>
        </p:spPr>
      </p:pic>
    </p:spTree>
    <p:extLst>
      <p:ext uri="{BB962C8B-B14F-4D97-AF65-F5344CB8AC3E}">
        <p14:creationId xmlns:p14="http://schemas.microsoft.com/office/powerpoint/2010/main" val="28667014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3874"/>
            <a:ext cx="8229600" cy="538609"/>
          </a:xfrm>
        </p:spPr>
        <p:txBody>
          <a:bodyPr/>
          <a:lstStyle/>
          <a:p>
            <a:r>
              <a:rPr lang="en-US" sz="4000" i="1" dirty="0"/>
              <a:t>PTransform</a:t>
            </a:r>
            <a:endParaRPr lang="en-US" sz="4000" dirty="0"/>
          </a:p>
        </p:txBody>
      </p:sp>
      <p:sp>
        <p:nvSpPr>
          <p:cNvPr id="3" name="Content Placeholder 2"/>
          <p:cNvSpPr>
            <a:spLocks noGrp="1"/>
          </p:cNvSpPr>
          <p:nvPr>
            <p:ph sz="quarter" idx="10"/>
          </p:nvPr>
        </p:nvSpPr>
        <p:spPr>
          <a:xfrm>
            <a:off x="533400" y="1085850"/>
            <a:ext cx="8229600" cy="754822"/>
          </a:xfrm>
        </p:spPr>
        <p:txBody>
          <a:bodyPr/>
          <a:lstStyle/>
          <a:p>
            <a:pPr>
              <a:buFont typeface="Arial"/>
              <a:buChar char="•"/>
            </a:pPr>
            <a:r>
              <a:rPr lang="en-US" sz="2700" i="1" dirty="0"/>
              <a:t>PTransform</a:t>
            </a:r>
            <a:r>
              <a:rPr lang="en-US" sz="2700" dirty="0"/>
              <a:t>: represents a computation that transforms input PCollections into output PCollections.</a:t>
            </a:r>
          </a:p>
        </p:txBody>
      </p:sp>
      <p:pic>
        <p:nvPicPr>
          <p:cNvPr id="4" name="Picture 3" descr="transf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131" y="2482268"/>
            <a:ext cx="5633078" cy="403736"/>
          </a:xfrm>
          <a:prstGeom prst="rect">
            <a:avLst/>
          </a:prstGeom>
        </p:spPr>
      </p:pic>
    </p:spTree>
    <p:extLst>
      <p:ext uri="{BB962C8B-B14F-4D97-AF65-F5344CB8AC3E}">
        <p14:creationId xmlns:p14="http://schemas.microsoft.com/office/powerpoint/2010/main" val="23865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3874"/>
            <a:ext cx="8229600" cy="538609"/>
          </a:xfrm>
        </p:spPr>
        <p:txBody>
          <a:bodyPr/>
          <a:lstStyle/>
          <a:p>
            <a:r>
              <a:rPr lang="en-US" sz="4000" i="1" dirty="0"/>
              <a:t>Pipeline</a:t>
            </a:r>
            <a:endParaRPr lang="en-US" sz="4000" dirty="0"/>
          </a:p>
        </p:txBody>
      </p:sp>
      <p:sp>
        <p:nvSpPr>
          <p:cNvPr id="3" name="Content Placeholder 2"/>
          <p:cNvSpPr>
            <a:spLocks noGrp="1"/>
          </p:cNvSpPr>
          <p:nvPr>
            <p:ph sz="quarter" idx="10"/>
          </p:nvPr>
        </p:nvSpPr>
        <p:spPr>
          <a:xfrm>
            <a:off x="533400" y="1085850"/>
            <a:ext cx="8229600" cy="754822"/>
          </a:xfrm>
        </p:spPr>
        <p:txBody>
          <a:bodyPr/>
          <a:lstStyle/>
          <a:p>
            <a:pPr>
              <a:buFont typeface="Arial"/>
              <a:buChar char="•"/>
            </a:pPr>
            <a:r>
              <a:rPr lang="en-US" sz="2700" i="1" dirty="0"/>
              <a:t>Pipeline</a:t>
            </a:r>
            <a:r>
              <a:rPr lang="en-US" sz="2700" dirty="0"/>
              <a:t>: manages a directed acyclic graph of PTransforms and PCollections that is ready for execution.</a:t>
            </a:r>
          </a:p>
        </p:txBody>
      </p:sp>
    </p:spTree>
    <p:extLst>
      <p:ext uri="{BB962C8B-B14F-4D97-AF65-F5344CB8AC3E}">
        <p14:creationId xmlns:p14="http://schemas.microsoft.com/office/powerpoint/2010/main" val="306953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3874"/>
            <a:ext cx="8229600" cy="538609"/>
          </a:xfrm>
        </p:spPr>
        <p:txBody>
          <a:bodyPr/>
          <a:lstStyle/>
          <a:p>
            <a:r>
              <a:rPr lang="en-US" sz="4000" i="1" dirty="0"/>
              <a:t>PipelineRunner</a:t>
            </a:r>
            <a:endParaRPr lang="en-US" sz="4000" dirty="0"/>
          </a:p>
        </p:txBody>
      </p:sp>
      <p:sp>
        <p:nvSpPr>
          <p:cNvPr id="3" name="Content Placeholder 2"/>
          <p:cNvSpPr>
            <a:spLocks noGrp="1"/>
          </p:cNvSpPr>
          <p:nvPr>
            <p:ph sz="quarter" idx="10"/>
          </p:nvPr>
        </p:nvSpPr>
        <p:spPr>
          <a:xfrm>
            <a:off x="533400" y="1085850"/>
            <a:ext cx="8229600" cy="754822"/>
          </a:xfrm>
        </p:spPr>
        <p:txBody>
          <a:bodyPr/>
          <a:lstStyle/>
          <a:p>
            <a:pPr>
              <a:buFont typeface="Arial"/>
              <a:buChar char="•"/>
            </a:pPr>
            <a:r>
              <a:rPr lang="en-US" sz="2700" i="1" dirty="0"/>
              <a:t>PipelineRunner</a:t>
            </a:r>
            <a:r>
              <a:rPr lang="en-US" sz="2700" dirty="0"/>
              <a:t>: specifies where and how the pipeline should execute.</a:t>
            </a:r>
          </a:p>
        </p:txBody>
      </p:sp>
    </p:spTree>
    <p:extLst>
      <p:ext uri="{BB962C8B-B14F-4D97-AF65-F5344CB8AC3E}">
        <p14:creationId xmlns:p14="http://schemas.microsoft.com/office/powerpoint/2010/main" val="184184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 name="Picture 23" descr="gp-m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3" y="347776"/>
            <a:ext cx="6492875" cy="214313"/>
          </a:xfrm>
          <a:prstGeom prst="rect">
            <a:avLst/>
          </a:prstGeom>
        </p:spPr>
      </p:pic>
      <p:pic>
        <p:nvPicPr>
          <p:cNvPr id="28" name="Picture 27" descr="gp-spl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14" y="627467"/>
            <a:ext cx="8715375" cy="404813"/>
          </a:xfrm>
          <a:prstGeom prst="rect">
            <a:avLst/>
          </a:prstGeom>
        </p:spPr>
      </p:pic>
      <p:sp>
        <p:nvSpPr>
          <p:cNvPr id="33" name="TextBox 32"/>
          <p:cNvSpPr txBox="1"/>
          <p:nvPr/>
        </p:nvSpPr>
        <p:spPr>
          <a:xfrm>
            <a:off x="1544503" y="1761420"/>
            <a:ext cx="6093916" cy="564257"/>
          </a:xfrm>
          <a:prstGeom prst="rect">
            <a:avLst/>
          </a:prstGeom>
        </p:spPr>
        <p:txBody>
          <a:bodyPr vert="horz" wrap="none" lIns="0" tIns="0" rIns="0" bIns="0" rtlCol="0" anchor="ctr" anchorCtr="0">
            <a:spAutoFit/>
          </a:bodyPr>
          <a:lstStyle/>
          <a:p>
            <a:pPr algn="ctr">
              <a:lnSpc>
                <a:spcPct val="90000"/>
              </a:lnSpc>
              <a:spcBef>
                <a:spcPts val="893"/>
              </a:spcBef>
            </a:pPr>
            <a:r>
              <a:rPr lang="en-US" sz="4000" dirty="0"/>
              <a:t>Word Count using GearPump</a:t>
            </a:r>
          </a:p>
        </p:txBody>
      </p:sp>
    </p:spTree>
    <p:extLst>
      <p:ext uri="{BB962C8B-B14F-4D97-AF65-F5344CB8AC3E}">
        <p14:creationId xmlns:p14="http://schemas.microsoft.com/office/powerpoint/2010/main" val="19752900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p-split-imp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63500"/>
            <a:ext cx="7035800" cy="5003800"/>
          </a:xfrm>
          <a:prstGeom prst="rect">
            <a:avLst/>
          </a:prstGeom>
        </p:spPr>
      </p:pic>
    </p:spTree>
    <p:extLst>
      <p:ext uri="{BB962C8B-B14F-4D97-AF65-F5344CB8AC3E}">
        <p14:creationId xmlns:p14="http://schemas.microsoft.com/office/powerpoint/2010/main" val="7688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 name="Picture 23" descr="gp-m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2" y="347776"/>
            <a:ext cx="7281748" cy="320468"/>
          </a:xfrm>
          <a:prstGeom prst="rect">
            <a:avLst/>
          </a:prstGeom>
        </p:spPr>
      </p:pic>
      <p:pic>
        <p:nvPicPr>
          <p:cNvPr id="27" name="Picture 26" descr="gp-sum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13" y="1356696"/>
            <a:ext cx="7709647" cy="516000"/>
          </a:xfrm>
          <a:prstGeom prst="rect">
            <a:avLst/>
          </a:prstGeom>
        </p:spPr>
      </p:pic>
      <p:pic>
        <p:nvPicPr>
          <p:cNvPr id="28" name="Picture 27" descr="gp-spl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30" y="742905"/>
            <a:ext cx="7680009" cy="475629"/>
          </a:xfrm>
          <a:prstGeom prst="rect">
            <a:avLst/>
          </a:prstGeom>
        </p:spPr>
      </p:pic>
    </p:spTree>
    <p:extLst>
      <p:ext uri="{BB962C8B-B14F-4D97-AF65-F5344CB8AC3E}">
        <p14:creationId xmlns:p14="http://schemas.microsoft.com/office/powerpoint/2010/main" val="145794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p-sum-imp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564" y="301652"/>
            <a:ext cx="6146800" cy="4597400"/>
          </a:xfrm>
          <a:prstGeom prst="rect">
            <a:avLst/>
          </a:prstGeom>
        </p:spPr>
      </p:pic>
    </p:spTree>
    <p:extLst>
      <p:ext uri="{BB962C8B-B14F-4D97-AF65-F5344CB8AC3E}">
        <p14:creationId xmlns:p14="http://schemas.microsoft.com/office/powerpoint/2010/main" val="18466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503238" y="914400"/>
            <a:ext cx="8247062" cy="3886200"/>
          </a:xfrm>
          <a:prstGeom prst="rect">
            <a:avLst/>
          </a:prstGeom>
        </p:spPr>
        <p:txBody>
          <a:bodyPr>
            <a:normAutofit/>
          </a:bodyPr>
          <a:lstStyle/>
          <a:p>
            <a:pPr marL="0" indent="0">
              <a:spcBef>
                <a:spcPts val="1339"/>
              </a:spcBef>
              <a:buNone/>
              <a:defRPr/>
            </a:pPr>
            <a:r>
              <a:rPr lang="en-US" sz="4500" dirty="0"/>
              <a:t>Today </a:t>
            </a:r>
            <a:r>
              <a:rPr lang="en-US" sz="4500" dirty="0"/>
              <a:t>if a byte of data was </a:t>
            </a:r>
            <a:r>
              <a:rPr lang="en-US" sz="4500" dirty="0">
                <a:latin typeface="Consolas"/>
                <a:cs typeface="Consolas"/>
              </a:rPr>
              <a:t>1 </a:t>
            </a:r>
            <a:r>
              <a:rPr lang="en-US" sz="4500" dirty="0"/>
              <a:t>gallon of water we </a:t>
            </a:r>
            <a:r>
              <a:rPr lang="en-US" sz="4500" dirty="0"/>
              <a:t>could fill an average house in 10 seconds, by 2020 it will take </a:t>
            </a:r>
            <a:r>
              <a:rPr lang="en-US" sz="4500" dirty="0"/>
              <a:t>only 2.</a:t>
            </a:r>
          </a:p>
          <a:p>
            <a:pPr>
              <a:spcBef>
                <a:spcPts val="1339"/>
              </a:spcBef>
              <a:defRPr/>
            </a:pPr>
            <a:endParaRPr lang="en-US" dirty="0"/>
          </a:p>
          <a:p>
            <a:pPr>
              <a:spcBef>
                <a:spcPts val="1339"/>
              </a:spcBef>
              <a:defRPr/>
            </a:pPr>
            <a:endParaRPr lang="en-US" dirty="0"/>
          </a:p>
          <a:p>
            <a:pPr>
              <a:spcBef>
                <a:spcPts val="1339"/>
              </a:spcBef>
              <a:defRPr/>
            </a:pPr>
            <a:endParaRPr lang="en-US" dirty="0"/>
          </a:p>
          <a:p>
            <a:endParaRPr lang="en-US" sz="2200" dirty="0"/>
          </a:p>
          <a:p>
            <a:endParaRPr lang="en-US" dirty="0"/>
          </a:p>
        </p:txBody>
      </p:sp>
    </p:spTree>
    <p:extLst>
      <p:ext uri="{BB962C8B-B14F-4D97-AF65-F5344CB8AC3E}">
        <p14:creationId xmlns:p14="http://schemas.microsoft.com/office/powerpoint/2010/main" val="145430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 name="Picture 23" descr="gp-m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3" y="347775"/>
            <a:ext cx="5454015" cy="240030"/>
          </a:xfrm>
          <a:prstGeom prst="rect">
            <a:avLst/>
          </a:prstGeom>
        </p:spPr>
      </p:pic>
      <p:pic>
        <p:nvPicPr>
          <p:cNvPr id="27" name="Picture 26" descr="gp-sum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22" y="1125818"/>
            <a:ext cx="7506865" cy="502428"/>
          </a:xfrm>
          <a:prstGeom prst="rect">
            <a:avLst/>
          </a:prstGeom>
        </p:spPr>
      </p:pic>
      <p:pic>
        <p:nvPicPr>
          <p:cNvPr id="28" name="Picture 27" descr="gp-spl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123" y="627466"/>
            <a:ext cx="8112734" cy="502428"/>
          </a:xfrm>
          <a:prstGeom prst="rect">
            <a:avLst/>
          </a:prstGeom>
        </p:spPr>
      </p:pic>
      <p:pic>
        <p:nvPicPr>
          <p:cNvPr id="29" name="Picture 28" descr="gp-setgrap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23" y="1652220"/>
            <a:ext cx="5039060" cy="1374289"/>
          </a:xfrm>
          <a:prstGeom prst="rect">
            <a:avLst/>
          </a:prstGeom>
        </p:spPr>
      </p:pic>
      <p:pic>
        <p:nvPicPr>
          <p:cNvPr id="31" name="Picture 30" descr="gp-clust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123" y="3937850"/>
            <a:ext cx="5955254" cy="679756"/>
          </a:xfrm>
          <a:prstGeom prst="rect">
            <a:avLst/>
          </a:prstGeom>
        </p:spPr>
      </p:pic>
      <p:pic>
        <p:nvPicPr>
          <p:cNvPr id="32" name="Picture 31" descr="gp-set-conf.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122" y="3135363"/>
            <a:ext cx="7920633" cy="443319"/>
          </a:xfrm>
          <a:prstGeom prst="rect">
            <a:avLst/>
          </a:prstGeom>
        </p:spPr>
      </p:pic>
    </p:spTree>
    <p:extLst>
      <p:ext uri="{BB962C8B-B14F-4D97-AF65-F5344CB8AC3E}">
        <p14:creationId xmlns:p14="http://schemas.microsoft.com/office/powerpoint/2010/main" val="75473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811" y="1761420"/>
            <a:ext cx="6835304" cy="564257"/>
          </a:xfrm>
          <a:prstGeom prst="rect">
            <a:avLst/>
          </a:prstGeom>
        </p:spPr>
        <p:txBody>
          <a:bodyPr vert="horz" wrap="none" lIns="0" tIns="0" rIns="0" bIns="0" rtlCol="0" anchor="ctr" anchorCtr="0">
            <a:spAutoFit/>
          </a:bodyPr>
          <a:lstStyle/>
          <a:p>
            <a:pPr algn="ctr">
              <a:lnSpc>
                <a:spcPct val="90000"/>
              </a:lnSpc>
              <a:spcBef>
                <a:spcPts val="893"/>
              </a:spcBef>
            </a:pPr>
            <a:r>
              <a:rPr lang="en-US" sz="4000" dirty="0"/>
              <a:t>Word Count using </a:t>
            </a:r>
            <a:r>
              <a:rPr lang="en-US" sz="4000" dirty="0" smtClean="0"/>
              <a:t>Kafka Streams</a:t>
            </a:r>
            <a:endParaRPr lang="en-US" sz="4000" dirty="0"/>
          </a:p>
        </p:txBody>
      </p:sp>
    </p:spTree>
    <p:extLst>
      <p:ext uri="{BB962C8B-B14F-4D97-AF65-F5344CB8AC3E}">
        <p14:creationId xmlns:p14="http://schemas.microsoft.com/office/powerpoint/2010/main" val="7250000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ilder-sour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25" y="763980"/>
            <a:ext cx="6235700" cy="609600"/>
          </a:xfrm>
          <a:prstGeom prst="rect">
            <a:avLst/>
          </a:prstGeom>
        </p:spPr>
      </p:pic>
      <p:pic>
        <p:nvPicPr>
          <p:cNvPr id="10" name="Picture 9" descr="s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83" y="4463056"/>
            <a:ext cx="5130800" cy="406400"/>
          </a:xfrm>
          <a:prstGeom prst="rect">
            <a:avLst/>
          </a:prstGeom>
        </p:spPr>
      </p:pic>
      <p:pic>
        <p:nvPicPr>
          <p:cNvPr id="11" name="Picture 10" descr="setup-prop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53" y="169851"/>
            <a:ext cx="5715000" cy="609600"/>
          </a:xfrm>
          <a:prstGeom prst="rect">
            <a:avLst/>
          </a:prstGeom>
        </p:spPr>
      </p:pic>
      <p:pic>
        <p:nvPicPr>
          <p:cNvPr id="12" name="Picture 11" descr="soure-op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00" y="1143381"/>
            <a:ext cx="8128000" cy="2933700"/>
          </a:xfrm>
          <a:prstGeom prst="rect">
            <a:avLst/>
          </a:prstGeom>
        </p:spPr>
      </p:pic>
    </p:spTree>
    <p:extLst>
      <p:ext uri="{BB962C8B-B14F-4D97-AF65-F5344CB8AC3E}">
        <p14:creationId xmlns:p14="http://schemas.microsoft.com/office/powerpoint/2010/main" val="32790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3405" y="1761420"/>
            <a:ext cx="6736119" cy="564257"/>
          </a:xfrm>
          <a:prstGeom prst="rect">
            <a:avLst/>
          </a:prstGeom>
        </p:spPr>
        <p:txBody>
          <a:bodyPr vert="horz" wrap="none" lIns="0" tIns="0" rIns="0" bIns="0" rtlCol="0" anchor="ctr" anchorCtr="0">
            <a:spAutoFit/>
          </a:bodyPr>
          <a:lstStyle/>
          <a:p>
            <a:pPr algn="ctr">
              <a:lnSpc>
                <a:spcPct val="90000"/>
              </a:lnSpc>
              <a:spcBef>
                <a:spcPts val="893"/>
              </a:spcBef>
            </a:pPr>
            <a:r>
              <a:rPr lang="en-US" sz="4000" dirty="0"/>
              <a:t>Word Count using </a:t>
            </a:r>
            <a:r>
              <a:rPr lang="en-US" sz="4000" dirty="0" smtClean="0"/>
              <a:t>Apache Beam</a:t>
            </a:r>
            <a:endParaRPr lang="en-US" sz="4000" dirty="0"/>
          </a:p>
        </p:txBody>
      </p:sp>
    </p:spTree>
    <p:extLst>
      <p:ext uri="{BB962C8B-B14F-4D97-AF65-F5344CB8AC3E}">
        <p14:creationId xmlns:p14="http://schemas.microsoft.com/office/powerpoint/2010/main" val="30938469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87" y="231571"/>
            <a:ext cx="6057900" cy="787400"/>
          </a:xfrm>
          <a:prstGeom prst="rect">
            <a:avLst/>
          </a:prstGeom>
        </p:spPr>
      </p:pic>
      <p:pic>
        <p:nvPicPr>
          <p:cNvPr id="5" name="Picture 4" descr="concep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5" y="1202145"/>
            <a:ext cx="5765800" cy="215900"/>
          </a:xfrm>
          <a:prstGeom prst="rect">
            <a:avLst/>
          </a:prstGeom>
        </p:spPr>
      </p:pic>
      <p:pic>
        <p:nvPicPr>
          <p:cNvPr id="6" name="Picture 5" descr="concept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88" y="1597671"/>
            <a:ext cx="6781800" cy="1346200"/>
          </a:xfrm>
          <a:prstGeom prst="rect">
            <a:avLst/>
          </a:prstGeom>
        </p:spPr>
      </p:pic>
      <p:pic>
        <p:nvPicPr>
          <p:cNvPr id="7" name="Picture 6" descr="concept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188" y="3095100"/>
            <a:ext cx="2641600" cy="190500"/>
          </a:xfrm>
          <a:prstGeom prst="rect">
            <a:avLst/>
          </a:prstGeom>
        </p:spPr>
      </p:pic>
      <p:pic>
        <p:nvPicPr>
          <p:cNvPr id="8" name="Picture 7" descr="concept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188" y="3483645"/>
            <a:ext cx="6311900" cy="812800"/>
          </a:xfrm>
          <a:prstGeom prst="rect">
            <a:avLst/>
          </a:prstGeom>
        </p:spPr>
      </p:pic>
      <p:pic>
        <p:nvPicPr>
          <p:cNvPr id="9" name="Picture 8" descr="ru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919" y="4512172"/>
            <a:ext cx="927100" cy="203200"/>
          </a:xfrm>
          <a:prstGeom prst="rect">
            <a:avLst/>
          </a:prstGeom>
        </p:spPr>
      </p:pic>
    </p:spTree>
    <p:extLst>
      <p:ext uri="{BB962C8B-B14F-4D97-AF65-F5344CB8AC3E}">
        <p14:creationId xmlns:p14="http://schemas.microsoft.com/office/powerpoint/2010/main" val="429455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528" y="1967865"/>
            <a:ext cx="8229600" cy="876009"/>
          </a:xfrm>
        </p:spPr>
        <p:txBody>
          <a:bodyPr/>
          <a:lstStyle/>
          <a:p>
            <a:pPr algn="ctr"/>
            <a:r>
              <a:rPr lang="en-US" sz="3300" dirty="0"/>
              <a:t>What if we want to change the runner for Beam?</a:t>
            </a:r>
          </a:p>
        </p:txBody>
      </p:sp>
      <p:pic>
        <p:nvPicPr>
          <p:cNvPr id="4" name="Picture 3" descr="flink-ru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64" y="2065136"/>
            <a:ext cx="7632700" cy="406400"/>
          </a:xfrm>
          <a:prstGeom prst="rect">
            <a:avLst/>
          </a:prstGeom>
        </p:spPr>
      </p:pic>
      <p:pic>
        <p:nvPicPr>
          <p:cNvPr id="5" name="Picture 4" descr="spark-run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63" y="2034179"/>
            <a:ext cx="7734300" cy="482600"/>
          </a:xfrm>
          <a:prstGeom prst="rect">
            <a:avLst/>
          </a:prstGeom>
        </p:spPr>
      </p:pic>
    </p:spTree>
    <p:extLst>
      <p:ext uri="{BB962C8B-B14F-4D97-AF65-F5344CB8AC3E}">
        <p14:creationId xmlns:p14="http://schemas.microsoft.com/office/powerpoint/2010/main" val="354220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0707921" y="4010546"/>
            <a:ext cx="5924459" cy="1886871"/>
            <a:chOff x="1548263" y="4692868"/>
            <a:chExt cx="7109351" cy="3018993"/>
          </a:xfrm>
        </p:grpSpPr>
        <p:pic>
          <p:nvPicPr>
            <p:cNvPr id="13" name="Picture 12"/>
            <p:cNvPicPr>
              <a:picLocks noChangeAspect="1"/>
            </p:cNvPicPr>
            <p:nvPr/>
          </p:nvPicPr>
          <p:blipFill rotWithShape="1">
            <a:blip r:embed="rId3"/>
            <a:srcRect l="1754" t="25848" r="592" b="25031"/>
            <a:stretch/>
          </p:blipFill>
          <p:spPr>
            <a:xfrm>
              <a:off x="2996865" y="6767961"/>
              <a:ext cx="1879399" cy="943900"/>
            </a:xfrm>
            <a:prstGeom prst="rect">
              <a:avLst/>
            </a:prstGeom>
          </p:spPr>
        </p:pic>
        <p:pic>
          <p:nvPicPr>
            <p:cNvPr id="14" name="Picture 13"/>
            <p:cNvPicPr>
              <a:picLocks noChangeAspect="1"/>
            </p:cNvPicPr>
            <p:nvPr/>
          </p:nvPicPr>
          <p:blipFill>
            <a:blip r:embed="rId4"/>
            <a:stretch>
              <a:fillRect/>
            </a:stretch>
          </p:blipFill>
          <p:spPr>
            <a:xfrm>
              <a:off x="4456506" y="4692868"/>
              <a:ext cx="1838778" cy="975041"/>
            </a:xfrm>
            <a:prstGeom prst="rect">
              <a:avLst/>
            </a:prstGeom>
          </p:spPr>
        </p:pic>
        <p:pic>
          <p:nvPicPr>
            <p:cNvPr id="15" name="Picture 14"/>
            <p:cNvPicPr>
              <a:picLocks noChangeAspect="1"/>
            </p:cNvPicPr>
            <p:nvPr/>
          </p:nvPicPr>
          <p:blipFill>
            <a:blip r:embed="rId5"/>
            <a:stretch>
              <a:fillRect/>
            </a:stretch>
          </p:blipFill>
          <p:spPr>
            <a:xfrm>
              <a:off x="5615188" y="5983083"/>
              <a:ext cx="1180298" cy="603968"/>
            </a:xfrm>
            <a:prstGeom prst="rect">
              <a:avLst/>
            </a:prstGeom>
          </p:spPr>
        </p:pic>
        <p:pic>
          <p:nvPicPr>
            <p:cNvPr id="16" name="Picture 15"/>
            <p:cNvPicPr>
              <a:picLocks noChangeAspect="1"/>
            </p:cNvPicPr>
            <p:nvPr/>
          </p:nvPicPr>
          <p:blipFill>
            <a:blip r:embed="rId6"/>
            <a:stretch>
              <a:fillRect/>
            </a:stretch>
          </p:blipFill>
          <p:spPr>
            <a:xfrm>
              <a:off x="1649115" y="5158373"/>
              <a:ext cx="2264171" cy="819490"/>
            </a:xfrm>
            <a:prstGeom prst="rect">
              <a:avLst/>
            </a:prstGeom>
          </p:spPr>
        </p:pic>
        <p:pic>
          <p:nvPicPr>
            <p:cNvPr id="17" name="Picture 16"/>
            <p:cNvPicPr>
              <a:picLocks noChangeAspect="1"/>
            </p:cNvPicPr>
            <p:nvPr/>
          </p:nvPicPr>
          <p:blipFill>
            <a:blip r:embed="rId7"/>
            <a:stretch>
              <a:fillRect/>
            </a:stretch>
          </p:blipFill>
          <p:spPr>
            <a:xfrm>
              <a:off x="6763167" y="4993057"/>
              <a:ext cx="1894447" cy="577704"/>
            </a:xfrm>
            <a:prstGeom prst="rect">
              <a:avLst/>
            </a:prstGeom>
          </p:spPr>
        </p:pic>
        <p:pic>
          <p:nvPicPr>
            <p:cNvPr id="18" name="Picture 17"/>
            <p:cNvPicPr>
              <a:picLocks noChangeAspect="1"/>
            </p:cNvPicPr>
            <p:nvPr/>
          </p:nvPicPr>
          <p:blipFill>
            <a:blip r:embed="rId8"/>
            <a:stretch>
              <a:fillRect/>
            </a:stretch>
          </p:blipFill>
          <p:spPr>
            <a:xfrm>
              <a:off x="3925352" y="5830209"/>
              <a:ext cx="1483901" cy="1200679"/>
            </a:xfrm>
            <a:prstGeom prst="rect">
              <a:avLst/>
            </a:prstGeom>
          </p:spPr>
        </p:pic>
        <p:pic>
          <p:nvPicPr>
            <p:cNvPr id="19" name="Picture 18"/>
            <p:cNvPicPr>
              <a:picLocks noChangeAspect="1"/>
            </p:cNvPicPr>
            <p:nvPr/>
          </p:nvPicPr>
          <p:blipFill>
            <a:blip r:embed="rId9"/>
            <a:stretch>
              <a:fillRect/>
            </a:stretch>
          </p:blipFill>
          <p:spPr>
            <a:xfrm>
              <a:off x="6444908" y="6902657"/>
              <a:ext cx="1920138" cy="649362"/>
            </a:xfrm>
            <a:prstGeom prst="rect">
              <a:avLst/>
            </a:prstGeom>
          </p:spPr>
        </p:pic>
        <p:pic>
          <p:nvPicPr>
            <p:cNvPr id="20" name="Picture 19"/>
            <p:cNvPicPr>
              <a:picLocks noChangeAspect="1"/>
            </p:cNvPicPr>
            <p:nvPr/>
          </p:nvPicPr>
          <p:blipFill>
            <a:blip r:embed="rId10"/>
            <a:stretch>
              <a:fillRect/>
            </a:stretch>
          </p:blipFill>
          <p:spPr>
            <a:xfrm>
              <a:off x="1736150" y="6107103"/>
              <a:ext cx="2005654" cy="570797"/>
            </a:xfrm>
            <a:prstGeom prst="rect">
              <a:avLst/>
            </a:prstGeom>
          </p:spPr>
        </p:pic>
        <p:pic>
          <p:nvPicPr>
            <p:cNvPr id="21" name="Picture 20"/>
            <p:cNvPicPr>
              <a:picLocks noChangeAspect="1"/>
            </p:cNvPicPr>
            <p:nvPr/>
          </p:nvPicPr>
          <p:blipFill>
            <a:blip r:embed="rId11"/>
            <a:stretch>
              <a:fillRect/>
            </a:stretch>
          </p:blipFill>
          <p:spPr>
            <a:xfrm>
              <a:off x="7043762" y="5704502"/>
              <a:ext cx="1027315" cy="1025725"/>
            </a:xfrm>
            <a:prstGeom prst="rect">
              <a:avLst/>
            </a:prstGeom>
          </p:spPr>
        </p:pic>
        <p:pic>
          <p:nvPicPr>
            <p:cNvPr id="22" name="Picture 21"/>
            <p:cNvPicPr>
              <a:picLocks noChangeAspect="1"/>
            </p:cNvPicPr>
            <p:nvPr/>
          </p:nvPicPr>
          <p:blipFill>
            <a:blip r:embed="rId12"/>
            <a:stretch>
              <a:fillRect/>
            </a:stretch>
          </p:blipFill>
          <p:spPr>
            <a:xfrm>
              <a:off x="4881106" y="6751205"/>
              <a:ext cx="1345436" cy="902106"/>
            </a:xfrm>
            <a:prstGeom prst="rect">
              <a:avLst/>
            </a:prstGeom>
          </p:spPr>
        </p:pic>
        <p:pic>
          <p:nvPicPr>
            <p:cNvPr id="23" name="Picture 22"/>
            <p:cNvPicPr>
              <a:picLocks noChangeAspect="1"/>
            </p:cNvPicPr>
            <p:nvPr/>
          </p:nvPicPr>
          <p:blipFill>
            <a:blip r:embed="rId13"/>
            <a:stretch>
              <a:fillRect/>
            </a:stretch>
          </p:blipFill>
          <p:spPr>
            <a:xfrm>
              <a:off x="1548263" y="6880111"/>
              <a:ext cx="1251514" cy="628742"/>
            </a:xfrm>
            <a:prstGeom prst="rect">
              <a:avLst/>
            </a:prstGeom>
          </p:spPr>
        </p:pic>
      </p:grpSp>
      <p:pic>
        <p:nvPicPr>
          <p:cNvPr id="25" name="Picture 24"/>
          <p:cNvPicPr>
            <a:picLocks noChangeAspect="1"/>
          </p:cNvPicPr>
          <p:nvPr/>
        </p:nvPicPr>
        <p:blipFill>
          <a:blip r:embed="rId14"/>
          <a:stretch>
            <a:fillRect/>
          </a:stretch>
        </p:blipFill>
        <p:spPr>
          <a:xfrm>
            <a:off x="5416566" y="2151994"/>
            <a:ext cx="1435100" cy="298450"/>
          </a:xfrm>
          <a:prstGeom prst="rect">
            <a:avLst/>
          </a:prstGeom>
        </p:spPr>
      </p:pic>
      <p:pic>
        <p:nvPicPr>
          <p:cNvPr id="26" name="Picture 25"/>
          <p:cNvPicPr>
            <a:picLocks noChangeAspect="1"/>
          </p:cNvPicPr>
          <p:nvPr/>
        </p:nvPicPr>
        <p:blipFill>
          <a:blip r:embed="rId15"/>
          <a:stretch>
            <a:fillRect/>
          </a:stretch>
        </p:blipFill>
        <p:spPr>
          <a:xfrm>
            <a:off x="5544533" y="1440875"/>
            <a:ext cx="1358900" cy="577850"/>
          </a:xfrm>
          <a:prstGeom prst="rect">
            <a:avLst/>
          </a:prstGeom>
        </p:spPr>
      </p:pic>
      <p:pic>
        <p:nvPicPr>
          <p:cNvPr id="29" name="Picture 28"/>
          <p:cNvPicPr>
            <a:picLocks noChangeAspect="1"/>
          </p:cNvPicPr>
          <p:nvPr/>
        </p:nvPicPr>
        <p:blipFill>
          <a:blip r:embed="rId16"/>
          <a:stretch>
            <a:fillRect/>
          </a:stretch>
        </p:blipFill>
        <p:spPr>
          <a:xfrm>
            <a:off x="3529286" y="1258636"/>
            <a:ext cx="1270000" cy="1016000"/>
          </a:xfrm>
          <a:prstGeom prst="rect">
            <a:avLst/>
          </a:prstGeom>
        </p:spPr>
      </p:pic>
      <p:sp>
        <p:nvSpPr>
          <p:cNvPr id="30" name="TextBox 29"/>
          <p:cNvSpPr txBox="1"/>
          <p:nvPr/>
        </p:nvSpPr>
        <p:spPr>
          <a:xfrm>
            <a:off x="1449539" y="1582930"/>
            <a:ext cx="1303279" cy="617733"/>
          </a:xfrm>
          <a:prstGeom prst="rect">
            <a:avLst/>
          </a:prstGeom>
        </p:spPr>
        <p:txBody>
          <a:bodyPr vert="horz" wrap="none" lIns="0" tIns="0" rIns="0" bIns="0" rtlCol="0" anchor="ctr" anchorCtr="0">
            <a:spAutoFit/>
          </a:bodyPr>
          <a:lstStyle/>
          <a:p>
            <a:pPr algn="ctr">
              <a:lnSpc>
                <a:spcPct val="90000"/>
              </a:lnSpc>
              <a:spcBef>
                <a:spcPts val="893"/>
              </a:spcBef>
            </a:pPr>
            <a:r>
              <a:rPr lang="en-US" sz="1800" b="1" dirty="0"/>
              <a:t>Your Big Data </a:t>
            </a:r>
          </a:p>
          <a:p>
            <a:pPr algn="ctr">
              <a:lnSpc>
                <a:spcPct val="90000"/>
              </a:lnSpc>
              <a:spcBef>
                <a:spcPts val="893"/>
              </a:spcBef>
            </a:pPr>
            <a:r>
              <a:rPr lang="en-US" sz="1800" b="1" dirty="0"/>
              <a:t> Application</a:t>
            </a:r>
          </a:p>
        </p:txBody>
      </p:sp>
      <p:sp>
        <p:nvSpPr>
          <p:cNvPr id="34" name="TextBox 33"/>
          <p:cNvSpPr txBox="1"/>
          <p:nvPr/>
        </p:nvSpPr>
        <p:spPr>
          <a:xfrm>
            <a:off x="1455977" y="578"/>
            <a:ext cx="5648406" cy="1120948"/>
          </a:xfrm>
          <a:prstGeom prst="rect">
            <a:avLst/>
          </a:prstGeom>
        </p:spPr>
        <p:txBody>
          <a:bodyPr vert="horz" wrap="none" lIns="0" tIns="0" rIns="0" bIns="0" rtlCol="0" anchor="ctr" anchorCtr="0">
            <a:spAutoFit/>
          </a:bodyPr>
          <a:lstStyle/>
          <a:p>
            <a:pPr algn="ctr">
              <a:lnSpc>
                <a:spcPct val="90000"/>
              </a:lnSpc>
              <a:spcBef>
                <a:spcPts val="893"/>
              </a:spcBef>
            </a:pPr>
            <a:r>
              <a:rPr lang="en-US" sz="3600" dirty="0"/>
              <a:t>Simplified Future Architecture </a:t>
            </a:r>
          </a:p>
          <a:p>
            <a:pPr algn="ctr">
              <a:lnSpc>
                <a:spcPct val="90000"/>
              </a:lnSpc>
              <a:spcBef>
                <a:spcPts val="893"/>
              </a:spcBef>
            </a:pPr>
            <a:r>
              <a:rPr lang="en-US" sz="3600" dirty="0"/>
              <a:t>with Beam</a:t>
            </a:r>
          </a:p>
        </p:txBody>
      </p:sp>
      <p:sp>
        <p:nvSpPr>
          <p:cNvPr id="2" name="TextBox 1"/>
          <p:cNvSpPr txBox="1"/>
          <p:nvPr/>
        </p:nvSpPr>
        <p:spPr>
          <a:xfrm>
            <a:off x="593677" y="2692716"/>
            <a:ext cx="7857714" cy="507831"/>
          </a:xfrm>
          <a:prstGeom prst="rect">
            <a:avLst/>
          </a:prstGeom>
          <a:ln>
            <a:solidFill>
              <a:schemeClr val="bg1"/>
            </a:solidFill>
          </a:ln>
        </p:spPr>
        <p:txBody>
          <a:bodyPr vert="horz" wrap="square" lIns="0" tIns="0" rIns="0" bIns="0" rtlCol="0" anchor="ctr" anchorCtr="0">
            <a:spAutoFit/>
          </a:bodyPr>
          <a:lstStyle/>
          <a:p>
            <a:pPr algn="ctr">
              <a:lnSpc>
                <a:spcPct val="90000"/>
              </a:lnSpc>
              <a:spcBef>
                <a:spcPts val="893"/>
              </a:spcBef>
            </a:pPr>
            <a:r>
              <a:rPr lang="en-US" sz="3600" dirty="0"/>
              <a:t>Apache Beam</a:t>
            </a:r>
          </a:p>
        </p:txBody>
      </p:sp>
      <p:sp>
        <p:nvSpPr>
          <p:cNvPr id="27" name="TextBox 26"/>
          <p:cNvSpPr txBox="1"/>
          <p:nvPr/>
        </p:nvSpPr>
        <p:spPr>
          <a:xfrm>
            <a:off x="621214" y="3217578"/>
            <a:ext cx="7834615" cy="419346"/>
          </a:xfrm>
          <a:prstGeom prst="rect">
            <a:avLst/>
          </a:prstGeom>
        </p:spPr>
        <p:txBody>
          <a:bodyPr vert="horz" wrap="square" lIns="0" tIns="0" rIns="0" bIns="0" rtlCol="0" anchor="ctr" anchorCtr="0">
            <a:spAutoFit/>
          </a:bodyPr>
          <a:lstStyle/>
          <a:p>
            <a:pPr>
              <a:lnSpc>
                <a:spcPct val="90000"/>
              </a:lnSpc>
              <a:spcBef>
                <a:spcPts val="893"/>
              </a:spcBef>
            </a:pPr>
            <a:r>
              <a:rPr lang="en-US" sz="1500" dirty="0">
                <a:solidFill>
                  <a:schemeClr val="accent5"/>
                </a:solidFill>
              </a:rPr>
              <a:t>Quarks | Gearpump | Concord |  Heron | Pulsar |  Spark | SQLStream  | EsperTech | Google Cloud | S4 | Flink |DataFlow | Storm | Samza | Impetus |Kafka Streams </a:t>
            </a:r>
          </a:p>
        </p:txBody>
      </p:sp>
      <p:sp>
        <p:nvSpPr>
          <p:cNvPr id="28" name="TextBox 27"/>
          <p:cNvSpPr txBox="1"/>
          <p:nvPr/>
        </p:nvSpPr>
        <p:spPr>
          <a:xfrm>
            <a:off x="621214" y="3732838"/>
            <a:ext cx="7845095" cy="419346"/>
          </a:xfrm>
          <a:prstGeom prst="rect">
            <a:avLst/>
          </a:prstGeom>
        </p:spPr>
        <p:txBody>
          <a:bodyPr vert="horz" wrap="square" lIns="0" tIns="0" rIns="0" bIns="0" rtlCol="0" anchor="ctr" anchorCtr="0">
            <a:spAutoFit/>
          </a:bodyPr>
          <a:lstStyle/>
          <a:p>
            <a:pPr>
              <a:lnSpc>
                <a:spcPct val="90000"/>
              </a:lnSpc>
              <a:spcBef>
                <a:spcPts val="893"/>
              </a:spcBef>
            </a:pPr>
            <a:r>
              <a:rPr lang="en-US" sz="1500" dirty="0">
                <a:solidFill>
                  <a:schemeClr val="accent2"/>
                </a:solidFill>
              </a:rPr>
              <a:t>Apache Apex |Storm | Amazon Kinesis | MemSQL | Bottlenose Nerve Center | Striim | Azure Stream Analytics | Informatica | Oracle Stream Analytics </a:t>
            </a:r>
            <a:endParaRPr lang="en-US" sz="1500" dirty="0">
              <a:solidFill>
                <a:schemeClr val="accent5"/>
              </a:solidFill>
            </a:endParaRPr>
          </a:p>
        </p:txBody>
      </p:sp>
      <p:sp>
        <p:nvSpPr>
          <p:cNvPr id="32" name="TextBox 31"/>
          <p:cNvSpPr txBox="1"/>
          <p:nvPr/>
        </p:nvSpPr>
        <p:spPr>
          <a:xfrm>
            <a:off x="621214" y="4160844"/>
            <a:ext cx="7845095" cy="627095"/>
          </a:xfrm>
          <a:prstGeom prst="rect">
            <a:avLst/>
          </a:prstGeom>
        </p:spPr>
        <p:txBody>
          <a:bodyPr vert="horz" wrap="square" lIns="0" tIns="0" rIns="0" bIns="0" rtlCol="0" anchor="ctr" anchorCtr="0">
            <a:spAutoFit/>
          </a:bodyPr>
          <a:lstStyle/>
          <a:p>
            <a:pPr>
              <a:lnSpc>
                <a:spcPct val="90000"/>
              </a:lnSpc>
              <a:spcBef>
                <a:spcPts val="893"/>
              </a:spcBef>
            </a:pPr>
            <a:r>
              <a:rPr lang="en-US" sz="1500" dirty="0">
                <a:solidFill>
                  <a:schemeClr val="tx2"/>
                </a:solidFill>
              </a:rPr>
              <a:t>WS02 Complex Event Processor | IBM InfoSphere Streams | Cisco Connected Streaming Analytics | SAS Event Stream Processing | WS02 Complex Event Processor | TIBCO StreamBase | Software AG Apama Streaming Analytics | MongoDB | Ignite | XAP</a:t>
            </a:r>
          </a:p>
        </p:txBody>
      </p:sp>
    </p:spTree>
    <p:extLst>
      <p:ext uri="{BB962C8B-B14F-4D97-AF65-F5344CB8AC3E}">
        <p14:creationId xmlns:p14="http://schemas.microsoft.com/office/powerpoint/2010/main" val="243083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81000" y="304800"/>
            <a:ext cx="8229600" cy="914400"/>
          </a:xfrm>
          <a:prstGeom prst="rect">
            <a:avLst/>
          </a:prstGeom>
        </p:spPr>
        <p:txBody>
          <a:bodyPr lIns="91419" tIns="91419" rIns="91419" bIns="91419" anchor="t" anchorCtr="0">
            <a:noAutofit/>
          </a:bodyPr>
          <a:lstStyle/>
          <a:p>
            <a:r>
              <a:rPr lang="en-US"/>
              <a:t>Why Apache Beam?</a:t>
            </a:r>
          </a:p>
        </p:txBody>
      </p:sp>
      <p:sp>
        <p:nvSpPr>
          <p:cNvPr id="232" name="Shape 232"/>
          <p:cNvSpPr txBox="1">
            <a:spLocks noGrp="1"/>
          </p:cNvSpPr>
          <p:nvPr>
            <p:ph type="body" idx="1"/>
          </p:nvPr>
        </p:nvSpPr>
        <p:spPr>
          <a:xfrm>
            <a:off x="381000" y="965250"/>
            <a:ext cx="5628600" cy="3454200"/>
          </a:xfrm>
          <a:prstGeom prst="rect">
            <a:avLst/>
          </a:prstGeom>
        </p:spPr>
        <p:txBody>
          <a:bodyPr lIns="91419" tIns="91419" rIns="91419" bIns="91419" anchor="t" anchorCtr="0">
            <a:noAutofit/>
          </a:bodyPr>
          <a:lstStyle/>
          <a:p>
            <a:pPr>
              <a:lnSpc>
                <a:spcPct val="115000"/>
              </a:lnSpc>
              <a:spcAft>
                <a:spcPts val="0"/>
              </a:spcAft>
            </a:pPr>
            <a:r>
              <a:rPr lang="en-US" sz="2000" b="1" i="1">
                <a:solidFill>
                  <a:srgbClr val="666666"/>
                </a:solidFill>
              </a:rPr>
              <a:t>Unified - </a:t>
            </a:r>
            <a:r>
              <a:rPr lang="en-US" sz="2000">
                <a:solidFill>
                  <a:srgbClr val="666666"/>
                </a:solidFill>
              </a:rPr>
              <a:t>One model handles batch and streaming use cases.</a:t>
            </a:r>
            <a:br>
              <a:rPr lang="en-US" sz="2000">
                <a:solidFill>
                  <a:srgbClr val="666666"/>
                </a:solidFill>
              </a:rPr>
            </a:br>
            <a:endParaRPr lang="en-US" sz="2000">
              <a:solidFill>
                <a:srgbClr val="666666"/>
              </a:solidFill>
            </a:endParaRPr>
          </a:p>
          <a:p>
            <a:pPr>
              <a:lnSpc>
                <a:spcPct val="115000"/>
              </a:lnSpc>
              <a:spcAft>
                <a:spcPts val="0"/>
              </a:spcAft>
            </a:pPr>
            <a:r>
              <a:rPr lang="en-US" sz="2000" b="1" i="1">
                <a:solidFill>
                  <a:srgbClr val="666666"/>
                </a:solidFill>
              </a:rPr>
              <a:t>Portable - </a:t>
            </a:r>
            <a:r>
              <a:rPr lang="en-US" sz="2000">
                <a:solidFill>
                  <a:srgbClr val="666666"/>
                </a:solidFill>
              </a:rPr>
              <a:t>Pipelines can be executed on multiple execution environments, avoiding lock-in.</a:t>
            </a:r>
            <a:br>
              <a:rPr lang="en-US" sz="2000">
                <a:solidFill>
                  <a:srgbClr val="666666"/>
                </a:solidFill>
              </a:rPr>
            </a:br>
            <a:endParaRPr lang="en-US" sz="2000">
              <a:solidFill>
                <a:srgbClr val="666666"/>
              </a:solidFill>
            </a:endParaRPr>
          </a:p>
          <a:p>
            <a:pPr>
              <a:lnSpc>
                <a:spcPct val="115000"/>
              </a:lnSpc>
              <a:spcAft>
                <a:spcPts val="0"/>
              </a:spcAft>
            </a:pPr>
            <a:r>
              <a:rPr lang="en-US" sz="2000" b="1" i="1">
                <a:solidFill>
                  <a:srgbClr val="666666"/>
                </a:solidFill>
              </a:rPr>
              <a:t>Extensible - </a:t>
            </a:r>
            <a:r>
              <a:rPr lang="en-US" sz="2000">
                <a:solidFill>
                  <a:srgbClr val="666666"/>
                </a:solidFill>
              </a:rPr>
              <a:t>Supports user and community driven SDKs, Runners, transformation libraries, and IO connectors.</a:t>
            </a:r>
          </a:p>
        </p:txBody>
      </p:sp>
      <p:pic>
        <p:nvPicPr>
          <p:cNvPr id="233" name="Shape 233"/>
          <p:cNvPicPr preferRelativeResize="0"/>
          <p:nvPr/>
        </p:nvPicPr>
        <p:blipFill>
          <a:blip r:embed="rId3">
            <a:alphaModFix/>
          </a:blip>
          <a:stretch>
            <a:fillRect/>
          </a:stretch>
        </p:blipFill>
        <p:spPr>
          <a:xfrm>
            <a:off x="6009601" y="1063847"/>
            <a:ext cx="3015775" cy="3015799"/>
          </a:xfrm>
          <a:prstGeom prst="rect">
            <a:avLst/>
          </a:prstGeom>
          <a:noFill/>
          <a:ln>
            <a:noFill/>
          </a:ln>
        </p:spPr>
      </p:pic>
      <p:sp>
        <p:nvSpPr>
          <p:cNvPr id="5" name="Shape 59"/>
          <p:cNvSpPr txBox="1">
            <a:spLocks/>
          </p:cNvSpPr>
          <p:nvPr/>
        </p:nvSpPr>
        <p:spPr>
          <a:xfrm>
            <a:off x="0" y="4881562"/>
            <a:ext cx="3766750" cy="261938"/>
          </a:xfrm>
          <a:prstGeom prst="rect">
            <a:avLst/>
          </a:prstGeom>
          <a:noFill/>
          <a:ln>
            <a:noFill/>
          </a:ln>
        </p:spPr>
        <p:txBody>
          <a:bodyPr vert="horz" lIns="68020" tIns="68020" rIns="68020" bIns="68020" rtlCol="0" anchor="t" anchorCtr="0">
            <a:noAutofit/>
          </a:bodyPr>
          <a:lstStyle>
            <a:lvl1pPr marL="0" marR="0" lvl="0" indent="0" algn="l" defTabSz="411480" rtl="0" eaLnBrk="1" fontAlgn="base" hangingPunct="1">
              <a:lnSpc>
                <a:spcPct val="90000"/>
              </a:lnSpc>
              <a:spcBef>
                <a:spcPts val="1613"/>
              </a:spcBef>
              <a:spcAft>
                <a:spcPct val="0"/>
              </a:spcAft>
              <a:buClr>
                <a:schemeClr val="accent6"/>
              </a:buClr>
              <a:buSzPct val="75000"/>
              <a:buFont typeface="Arial"/>
              <a:buNone/>
              <a:defRPr sz="2400" b="0" i="0" u="none" strike="noStrike" kern="1200" cap="none">
                <a:solidFill>
                  <a:schemeClr val="accent6"/>
                </a:solidFill>
                <a:latin typeface="Roboto"/>
                <a:ea typeface="Roboto"/>
                <a:cs typeface="Roboto"/>
                <a:sym typeface="Roboto"/>
              </a:defRPr>
            </a:lvl1pPr>
            <a:lvl2pPr marL="458723" marR="0" lvl="1" indent="-168554" algn="l" defTabSz="411480" rtl="0" eaLnBrk="1" fontAlgn="base" hangingPunct="1">
              <a:lnSpc>
                <a:spcPct val="90000"/>
              </a:lnSpc>
              <a:spcBef>
                <a:spcPts val="1613"/>
              </a:spcBef>
              <a:spcAft>
                <a:spcPct val="0"/>
              </a:spcAft>
              <a:buClr>
                <a:schemeClr val="accent6"/>
              </a:buClr>
              <a:buSzPct val="100000"/>
              <a:buFont typeface="Noto Sans Symbols"/>
              <a:buChar char="▪"/>
              <a:defRPr sz="2200" b="0" i="0" u="none" strike="noStrike" kern="1200" cap="none">
                <a:solidFill>
                  <a:schemeClr val="accent6"/>
                </a:solidFill>
                <a:latin typeface="Roboto"/>
                <a:ea typeface="Roboto"/>
                <a:cs typeface="Roboto"/>
                <a:sym typeface="Roboto"/>
              </a:defRPr>
            </a:lvl2pPr>
            <a:lvl3pPr marL="689152" marR="0" lvl="2" indent="-108813" algn="l" defTabSz="411480" rtl="0" eaLnBrk="1" fontAlgn="base" hangingPunct="1">
              <a:lnSpc>
                <a:spcPct val="90000"/>
              </a:lnSpc>
              <a:spcBef>
                <a:spcPts val="806"/>
              </a:spcBef>
              <a:spcAft>
                <a:spcPct val="0"/>
              </a:spcAft>
              <a:buClr>
                <a:schemeClr val="accent6"/>
              </a:buClr>
              <a:buSzPct val="100000"/>
              <a:buFont typeface="Merriweather Sans"/>
              <a:buChar char="–"/>
              <a:defRPr sz="1900" b="0" i="0" u="none" strike="noStrike" kern="1200" cap="none">
                <a:solidFill>
                  <a:schemeClr val="accent6"/>
                </a:solidFill>
                <a:latin typeface="Roboto"/>
                <a:ea typeface="Roboto"/>
                <a:cs typeface="Roboto"/>
                <a:sym typeface="Roboto"/>
              </a:defRPr>
            </a:lvl3pPr>
            <a:lvl4pPr marL="917448" marR="0" lvl="3" indent="-132283" algn="l" defTabSz="411480" rtl="0" eaLnBrk="1" fontAlgn="base" hangingPunct="1">
              <a:lnSpc>
                <a:spcPct val="90000"/>
              </a:lnSpc>
              <a:spcBef>
                <a:spcPts val="806"/>
              </a:spcBef>
              <a:spcAft>
                <a:spcPct val="0"/>
              </a:spcAft>
              <a:buClr>
                <a:schemeClr val="accent6"/>
              </a:buClr>
              <a:buSzPct val="100000"/>
              <a:buFont typeface="Arial"/>
              <a:buChar char="•"/>
              <a:defRPr sz="1600" b="0" i="0" u="none" strike="noStrike" kern="1200" cap="none">
                <a:solidFill>
                  <a:schemeClr val="accent6"/>
                </a:solidFill>
                <a:latin typeface="Roboto"/>
                <a:ea typeface="Roboto"/>
                <a:cs typeface="Roboto"/>
                <a:sym typeface="Roboto"/>
              </a:defRPr>
            </a:lvl4pPr>
            <a:lvl5pPr marL="0" marR="0" lvl="4" indent="153619" algn="l" defTabSz="411480" rtl="0" eaLnBrk="1" fontAlgn="base" hangingPunct="1">
              <a:lnSpc>
                <a:spcPct val="90000"/>
              </a:lnSpc>
              <a:spcBef>
                <a:spcPts val="1613"/>
              </a:spcBef>
              <a:spcAft>
                <a:spcPct val="0"/>
              </a:spcAft>
              <a:buClr>
                <a:schemeClr val="accent6"/>
              </a:buClr>
              <a:buSzPct val="100000"/>
              <a:buFont typeface="Arial"/>
              <a:buChar char="»"/>
              <a:defRPr sz="2400" b="0" i="0" u="none" strike="noStrike" kern="1200" cap="none">
                <a:solidFill>
                  <a:schemeClr val="accent6"/>
                </a:solidFill>
                <a:latin typeface="Roboto"/>
                <a:ea typeface="Roboto"/>
                <a:cs typeface="Roboto"/>
                <a:sym typeface="Roboto"/>
              </a:defRPr>
            </a:lvl5pPr>
            <a:lvl6pPr marL="3379622" marR="0" lvl="5"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6pPr>
            <a:lvl7pPr marL="3994099" marR="0" lvl="6"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7pPr>
            <a:lvl8pPr marL="4608576" marR="0" lvl="7"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8pPr>
            <a:lvl9pPr marL="5223053" marR="0" lvl="8"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9pPr>
          </a:lstStyle>
          <a:p>
            <a:pPr algn="ctr">
              <a:spcBef>
                <a:spcPts val="0"/>
              </a:spcBef>
            </a:pPr>
            <a:r>
              <a:rPr lang="en-US" sz="800" dirty="0">
                <a:solidFill>
                  <a:schemeClr val="bg1"/>
                </a:solidFill>
              </a:rPr>
              <a:t>Slide by Frances Perry &amp; Tyler </a:t>
            </a:r>
            <a:r>
              <a:rPr lang="en-US" sz="800" dirty="0" err="1">
                <a:solidFill>
                  <a:schemeClr val="bg1"/>
                </a:solidFill>
              </a:rPr>
              <a:t>Akidau</a:t>
            </a:r>
            <a:r>
              <a:rPr lang="en-US" sz="800" dirty="0">
                <a:solidFill>
                  <a:schemeClr val="bg1"/>
                </a:solidFill>
              </a:rPr>
              <a:t>, April 2016</a:t>
            </a:r>
          </a:p>
        </p:txBody>
      </p:sp>
    </p:spTree>
    <p:extLst>
      <p:ext uri="{BB962C8B-B14F-4D97-AF65-F5344CB8AC3E}">
        <p14:creationId xmlns:p14="http://schemas.microsoft.com/office/powerpoint/2010/main" val="31168437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ctrTitle"/>
          </p:nvPr>
        </p:nvSpPr>
        <p:spPr>
          <a:xfrm>
            <a:off x="381000" y="304800"/>
            <a:ext cx="8229600" cy="914400"/>
          </a:xfrm>
          <a:prstGeom prst="rect">
            <a:avLst/>
          </a:prstGeom>
        </p:spPr>
        <p:txBody>
          <a:bodyPr lIns="91419" tIns="91419" rIns="91419" bIns="91419" anchor="t" anchorCtr="0">
            <a:noAutofit/>
          </a:bodyPr>
          <a:lstStyle/>
          <a:p>
            <a:pPr>
              <a:spcBef>
                <a:spcPts val="0"/>
              </a:spcBef>
            </a:pPr>
            <a:r>
              <a:rPr lang="en-US"/>
              <a:t>Learn More!</a:t>
            </a:r>
          </a:p>
        </p:txBody>
      </p:sp>
      <p:sp>
        <p:nvSpPr>
          <p:cNvPr id="246" name="Shape 246"/>
          <p:cNvSpPr txBox="1"/>
          <p:nvPr/>
        </p:nvSpPr>
        <p:spPr>
          <a:xfrm>
            <a:off x="599150" y="936650"/>
            <a:ext cx="8229600" cy="3300900"/>
          </a:xfrm>
          <a:prstGeom prst="rect">
            <a:avLst/>
          </a:prstGeom>
          <a:noFill/>
          <a:ln>
            <a:noFill/>
          </a:ln>
        </p:spPr>
        <p:txBody>
          <a:bodyPr lIns="91419" tIns="91419" rIns="91419" bIns="91419" anchor="t" anchorCtr="0">
            <a:noAutofit/>
          </a:bodyPr>
          <a:lstStyle/>
          <a:p>
            <a:pPr>
              <a:lnSpc>
                <a:spcPct val="90000"/>
              </a:lnSpc>
              <a:spcBef>
                <a:spcPts val="1200"/>
              </a:spcBef>
            </a:pPr>
            <a:r>
              <a:rPr lang="en-US" sz="1800" b="1">
                <a:solidFill>
                  <a:schemeClr val="accent6"/>
                </a:solidFill>
                <a:latin typeface="Roboto"/>
                <a:ea typeface="Roboto"/>
                <a:cs typeface="Roboto"/>
                <a:sym typeface="Roboto"/>
              </a:rPr>
              <a:t>Apache Beam (incubating)</a:t>
            </a:r>
            <a:br>
              <a:rPr lang="en-US" sz="1800" b="1">
                <a:solidFill>
                  <a:schemeClr val="accent6"/>
                </a:solidFill>
                <a:latin typeface="Roboto"/>
                <a:ea typeface="Roboto"/>
                <a:cs typeface="Roboto"/>
                <a:sym typeface="Roboto"/>
              </a:rPr>
            </a:br>
            <a:r>
              <a:rPr lang="en-US" sz="1800" b="1">
                <a:solidFill>
                  <a:schemeClr val="accent6"/>
                </a:solidFill>
                <a:latin typeface="Roboto"/>
                <a:ea typeface="Roboto"/>
                <a:cs typeface="Roboto"/>
                <a:sym typeface="Roboto"/>
              </a:rPr>
              <a:t>	 </a:t>
            </a:r>
            <a:r>
              <a:rPr lang="en-US" sz="1800" u="sng">
                <a:solidFill>
                  <a:schemeClr val="accent1"/>
                </a:solidFill>
                <a:latin typeface="Roboto"/>
                <a:ea typeface="Roboto"/>
                <a:cs typeface="Roboto"/>
                <a:sym typeface="Roboto"/>
                <a:hlinkClick r:id="rId3"/>
              </a:rPr>
              <a:t>http://beam.incubator.apache.org</a:t>
            </a:r>
          </a:p>
          <a:p>
            <a:pPr indent="-69845">
              <a:lnSpc>
                <a:spcPct val="90000"/>
              </a:lnSpc>
              <a:spcBef>
                <a:spcPts val="1200"/>
              </a:spcBef>
              <a:buClr>
                <a:schemeClr val="dk1"/>
              </a:buClr>
              <a:buSzPct val="61111"/>
            </a:pPr>
            <a:r>
              <a:rPr lang="en-US" sz="1800" b="1">
                <a:solidFill>
                  <a:schemeClr val="accent6"/>
                </a:solidFill>
                <a:latin typeface="Roboto"/>
                <a:ea typeface="Roboto"/>
                <a:cs typeface="Roboto"/>
                <a:sym typeface="Roboto"/>
              </a:rPr>
              <a:t>The World Beyond Batch 101 &amp; 102 </a:t>
            </a:r>
            <a:br>
              <a:rPr lang="en-US" sz="1800" b="1">
                <a:solidFill>
                  <a:schemeClr val="accent6"/>
                </a:solidFill>
                <a:latin typeface="Roboto"/>
                <a:ea typeface="Roboto"/>
                <a:cs typeface="Roboto"/>
                <a:sym typeface="Roboto"/>
              </a:rPr>
            </a:br>
            <a:r>
              <a:rPr lang="en-US" sz="1800" b="1">
                <a:solidFill>
                  <a:schemeClr val="accent6"/>
                </a:solidFill>
                <a:latin typeface="Roboto"/>
                <a:ea typeface="Roboto"/>
                <a:cs typeface="Roboto"/>
                <a:sym typeface="Roboto"/>
              </a:rPr>
              <a:t>	</a:t>
            </a:r>
            <a:r>
              <a:rPr lang="en-US" sz="1800" u="sng">
                <a:solidFill>
                  <a:schemeClr val="accent1"/>
                </a:solidFill>
                <a:latin typeface="Roboto"/>
                <a:ea typeface="Roboto"/>
                <a:cs typeface="Roboto"/>
                <a:sym typeface="Roboto"/>
                <a:hlinkClick r:id="rId4"/>
              </a:rPr>
              <a:t>https://www.oreilly.com/ideas/the-world-beyond-batch-streaming-101</a:t>
            </a:r>
            <a:r>
              <a:rPr lang="en-US" sz="1800">
                <a:solidFill>
                  <a:schemeClr val="accent1"/>
                </a:solidFill>
                <a:latin typeface="Roboto"/>
                <a:ea typeface="Roboto"/>
                <a:cs typeface="Roboto"/>
                <a:sym typeface="Roboto"/>
              </a:rPr>
              <a:t>  </a:t>
            </a:r>
            <a:br>
              <a:rPr lang="en-US" sz="1800">
                <a:solidFill>
                  <a:schemeClr val="accent1"/>
                </a:solidFill>
                <a:latin typeface="Roboto"/>
                <a:ea typeface="Roboto"/>
                <a:cs typeface="Roboto"/>
                <a:sym typeface="Roboto"/>
              </a:rPr>
            </a:br>
            <a:r>
              <a:rPr lang="en-US" sz="1800">
                <a:solidFill>
                  <a:schemeClr val="accent1"/>
                </a:solidFill>
                <a:latin typeface="Roboto"/>
                <a:ea typeface="Roboto"/>
                <a:cs typeface="Roboto"/>
                <a:sym typeface="Roboto"/>
              </a:rPr>
              <a:t>	</a:t>
            </a:r>
            <a:r>
              <a:rPr lang="en-US" sz="1800" u="sng">
                <a:solidFill>
                  <a:schemeClr val="accent1"/>
                </a:solidFill>
                <a:latin typeface="Roboto"/>
                <a:ea typeface="Roboto"/>
                <a:cs typeface="Roboto"/>
                <a:sym typeface="Roboto"/>
                <a:hlinkClick r:id="rId5"/>
              </a:rPr>
              <a:t>https://www.oreilly.com/ideas/the-world-beyond-batch-streaming-102</a:t>
            </a:r>
            <a:r>
              <a:rPr lang="en-US" sz="1800">
                <a:solidFill>
                  <a:schemeClr val="accent6"/>
                </a:solidFill>
                <a:latin typeface="Roboto"/>
                <a:ea typeface="Roboto"/>
                <a:cs typeface="Roboto"/>
                <a:sym typeface="Roboto"/>
              </a:rPr>
              <a:t> </a:t>
            </a:r>
          </a:p>
          <a:p>
            <a:pPr>
              <a:lnSpc>
                <a:spcPct val="90000"/>
              </a:lnSpc>
              <a:spcBef>
                <a:spcPts val="1200"/>
              </a:spcBef>
              <a:buClr>
                <a:schemeClr val="dk1"/>
              </a:buClr>
              <a:buSzPct val="61111"/>
            </a:pPr>
            <a:r>
              <a:rPr lang="en-US" sz="1800" b="1">
                <a:solidFill>
                  <a:schemeClr val="accent6"/>
                </a:solidFill>
                <a:latin typeface="Roboto"/>
                <a:ea typeface="Roboto"/>
                <a:cs typeface="Roboto"/>
                <a:sym typeface="Roboto"/>
              </a:rPr>
              <a:t>Why Apache Beam? A Google Perspective</a:t>
            </a:r>
            <a:br>
              <a:rPr lang="en-US" sz="1800" b="1">
                <a:solidFill>
                  <a:schemeClr val="accent6"/>
                </a:solidFill>
                <a:latin typeface="Roboto"/>
                <a:ea typeface="Roboto"/>
                <a:cs typeface="Roboto"/>
                <a:sym typeface="Roboto"/>
              </a:rPr>
            </a:br>
            <a:r>
              <a:rPr lang="en-US" sz="1800">
                <a:solidFill>
                  <a:schemeClr val="accent6"/>
                </a:solidFill>
                <a:latin typeface="Roboto"/>
                <a:ea typeface="Roboto"/>
                <a:cs typeface="Roboto"/>
                <a:sym typeface="Roboto"/>
              </a:rPr>
              <a:t>	</a:t>
            </a:r>
            <a:r>
              <a:rPr lang="en-US" sz="1800" u="sng">
                <a:solidFill>
                  <a:schemeClr val="accent1"/>
                </a:solidFill>
                <a:latin typeface="Roboto"/>
                <a:ea typeface="Roboto"/>
                <a:cs typeface="Roboto"/>
                <a:sym typeface="Roboto"/>
                <a:hlinkClick r:id="rId6"/>
              </a:rPr>
              <a:t>http://goo.gl/eWTLH1</a:t>
            </a:r>
            <a:r>
              <a:rPr lang="en-US" sz="1800">
                <a:solidFill>
                  <a:schemeClr val="accent1"/>
                </a:solidFill>
                <a:latin typeface="Roboto"/>
                <a:ea typeface="Roboto"/>
                <a:cs typeface="Roboto"/>
                <a:sym typeface="Roboto"/>
              </a:rPr>
              <a:t> </a:t>
            </a:r>
          </a:p>
          <a:p>
            <a:pPr>
              <a:lnSpc>
                <a:spcPct val="90000"/>
              </a:lnSpc>
              <a:spcBef>
                <a:spcPts val="1200"/>
              </a:spcBef>
              <a:buClr>
                <a:schemeClr val="dk1"/>
              </a:buClr>
              <a:buSzPct val="61111"/>
            </a:pPr>
            <a:r>
              <a:rPr lang="en-US" sz="1800" b="1">
                <a:solidFill>
                  <a:schemeClr val="accent6"/>
                </a:solidFill>
                <a:latin typeface="Roboto"/>
                <a:ea typeface="Roboto"/>
                <a:cs typeface="Roboto"/>
                <a:sym typeface="Roboto"/>
              </a:rPr>
              <a:t>Join the mailing lists!  </a:t>
            </a:r>
            <a:br>
              <a:rPr lang="en-US" sz="1800" b="1">
                <a:solidFill>
                  <a:schemeClr val="accent6"/>
                </a:solidFill>
                <a:latin typeface="Roboto"/>
                <a:ea typeface="Roboto"/>
                <a:cs typeface="Roboto"/>
                <a:sym typeface="Roboto"/>
              </a:rPr>
            </a:br>
            <a:r>
              <a:rPr lang="en-US" sz="1800" b="1">
                <a:solidFill>
                  <a:schemeClr val="accent6"/>
                </a:solidFill>
                <a:latin typeface="Roboto"/>
                <a:ea typeface="Roboto"/>
                <a:cs typeface="Roboto"/>
                <a:sym typeface="Roboto"/>
              </a:rPr>
              <a:t>	</a:t>
            </a:r>
            <a:r>
              <a:rPr lang="en-US" sz="1800" u="sng">
                <a:solidFill>
                  <a:schemeClr val="accent6"/>
                </a:solidFill>
                <a:latin typeface="Roboto"/>
                <a:ea typeface="Roboto"/>
                <a:cs typeface="Roboto"/>
                <a:sym typeface="Roboto"/>
              </a:rPr>
              <a:t>User discussions</a:t>
            </a:r>
            <a:r>
              <a:rPr lang="en-US" sz="1800" b="1">
                <a:solidFill>
                  <a:schemeClr val="accent6"/>
                </a:solidFill>
                <a:latin typeface="Roboto"/>
                <a:ea typeface="Roboto"/>
                <a:cs typeface="Roboto"/>
                <a:sym typeface="Roboto"/>
              </a:rPr>
              <a:t> - </a:t>
            </a:r>
            <a:r>
              <a:rPr lang="en-US" sz="1800">
                <a:solidFill>
                  <a:schemeClr val="accent6"/>
                </a:solidFill>
                <a:latin typeface="Roboto"/>
                <a:ea typeface="Roboto"/>
                <a:cs typeface="Roboto"/>
                <a:sym typeface="Roboto"/>
              </a:rPr>
              <a:t>user-subscribe@beam.incubator.apache.org</a:t>
            </a:r>
            <a:br>
              <a:rPr lang="en-US" sz="1800">
                <a:solidFill>
                  <a:schemeClr val="accent6"/>
                </a:solidFill>
                <a:latin typeface="Roboto"/>
                <a:ea typeface="Roboto"/>
                <a:cs typeface="Roboto"/>
                <a:sym typeface="Roboto"/>
              </a:rPr>
            </a:br>
            <a:r>
              <a:rPr lang="en-US" sz="1800">
                <a:solidFill>
                  <a:schemeClr val="accent6"/>
                </a:solidFill>
                <a:latin typeface="Roboto"/>
                <a:ea typeface="Roboto"/>
                <a:cs typeface="Roboto"/>
                <a:sym typeface="Roboto"/>
              </a:rPr>
              <a:t>	</a:t>
            </a:r>
            <a:r>
              <a:rPr lang="en-US" sz="1800" u="sng">
                <a:solidFill>
                  <a:schemeClr val="accent6"/>
                </a:solidFill>
                <a:latin typeface="Roboto"/>
                <a:ea typeface="Roboto"/>
                <a:cs typeface="Roboto"/>
                <a:sym typeface="Roboto"/>
              </a:rPr>
              <a:t>Development discussions</a:t>
            </a:r>
            <a:r>
              <a:rPr lang="en-US" sz="1800">
                <a:solidFill>
                  <a:schemeClr val="accent6"/>
                </a:solidFill>
                <a:latin typeface="Roboto"/>
                <a:ea typeface="Roboto"/>
                <a:cs typeface="Roboto"/>
                <a:sym typeface="Roboto"/>
              </a:rPr>
              <a:t> - dev-subscribe@beam.incubator.apache.org</a:t>
            </a:r>
          </a:p>
          <a:p>
            <a:pPr>
              <a:lnSpc>
                <a:spcPct val="90000"/>
              </a:lnSpc>
              <a:spcBef>
                <a:spcPts val="1200"/>
              </a:spcBef>
              <a:buClr>
                <a:schemeClr val="dk1"/>
              </a:buClr>
              <a:buSzPct val="61111"/>
            </a:pPr>
            <a:r>
              <a:rPr lang="en-US" sz="1800" b="1">
                <a:solidFill>
                  <a:schemeClr val="accent6"/>
                </a:solidFill>
                <a:latin typeface="Roboto"/>
                <a:ea typeface="Roboto"/>
                <a:cs typeface="Roboto"/>
                <a:sym typeface="Roboto"/>
              </a:rPr>
              <a:t>Follow @ApacheBeam on Twitter</a:t>
            </a:r>
          </a:p>
          <a:p>
            <a:pPr>
              <a:lnSpc>
                <a:spcPct val="90000"/>
              </a:lnSpc>
              <a:spcBef>
                <a:spcPts val="1200"/>
              </a:spcBef>
            </a:pPr>
            <a:endParaRPr sz="1800">
              <a:solidFill>
                <a:schemeClr val="accent1"/>
              </a:solidFill>
              <a:latin typeface="Roboto"/>
              <a:ea typeface="Roboto"/>
              <a:cs typeface="Roboto"/>
              <a:sym typeface="Roboto"/>
            </a:endParaRPr>
          </a:p>
        </p:txBody>
      </p:sp>
      <p:pic>
        <p:nvPicPr>
          <p:cNvPr id="247" name="Shape 247"/>
          <p:cNvPicPr preferRelativeResize="0"/>
          <p:nvPr/>
        </p:nvPicPr>
        <p:blipFill rotWithShape="1">
          <a:blip r:embed="rId7">
            <a:alphaModFix/>
          </a:blip>
          <a:srcRect l="8320" t="8320" r="8883" b="8883"/>
          <a:stretch/>
        </p:blipFill>
        <p:spPr>
          <a:xfrm>
            <a:off x="7964875" y="186049"/>
            <a:ext cx="1033150" cy="1033150"/>
          </a:xfrm>
          <a:prstGeom prst="rect">
            <a:avLst/>
          </a:prstGeom>
          <a:noFill/>
          <a:ln>
            <a:noFill/>
          </a:ln>
        </p:spPr>
      </p:pic>
      <p:sp>
        <p:nvSpPr>
          <p:cNvPr id="5" name="Shape 59"/>
          <p:cNvSpPr txBox="1">
            <a:spLocks/>
          </p:cNvSpPr>
          <p:nvPr/>
        </p:nvSpPr>
        <p:spPr>
          <a:xfrm>
            <a:off x="0" y="4881562"/>
            <a:ext cx="3766750" cy="261938"/>
          </a:xfrm>
          <a:prstGeom prst="rect">
            <a:avLst/>
          </a:prstGeom>
          <a:noFill/>
          <a:ln>
            <a:noFill/>
          </a:ln>
        </p:spPr>
        <p:txBody>
          <a:bodyPr vert="horz" lIns="68020" tIns="68020" rIns="68020" bIns="68020" rtlCol="0" anchor="t" anchorCtr="0">
            <a:noAutofit/>
          </a:bodyPr>
          <a:lstStyle>
            <a:lvl1pPr marL="0" marR="0" lvl="0" indent="0" algn="l" defTabSz="411480" rtl="0" eaLnBrk="1" fontAlgn="base" hangingPunct="1">
              <a:lnSpc>
                <a:spcPct val="90000"/>
              </a:lnSpc>
              <a:spcBef>
                <a:spcPts val="1613"/>
              </a:spcBef>
              <a:spcAft>
                <a:spcPct val="0"/>
              </a:spcAft>
              <a:buClr>
                <a:schemeClr val="accent6"/>
              </a:buClr>
              <a:buSzPct val="75000"/>
              <a:buFont typeface="Arial"/>
              <a:buNone/>
              <a:defRPr sz="2400" b="0" i="0" u="none" strike="noStrike" kern="1200" cap="none">
                <a:solidFill>
                  <a:schemeClr val="accent6"/>
                </a:solidFill>
                <a:latin typeface="Roboto"/>
                <a:ea typeface="Roboto"/>
                <a:cs typeface="Roboto"/>
                <a:sym typeface="Roboto"/>
              </a:defRPr>
            </a:lvl1pPr>
            <a:lvl2pPr marL="458723" marR="0" lvl="1" indent="-168554" algn="l" defTabSz="411480" rtl="0" eaLnBrk="1" fontAlgn="base" hangingPunct="1">
              <a:lnSpc>
                <a:spcPct val="90000"/>
              </a:lnSpc>
              <a:spcBef>
                <a:spcPts val="1613"/>
              </a:spcBef>
              <a:spcAft>
                <a:spcPct val="0"/>
              </a:spcAft>
              <a:buClr>
                <a:schemeClr val="accent6"/>
              </a:buClr>
              <a:buSzPct val="100000"/>
              <a:buFont typeface="Noto Sans Symbols"/>
              <a:buChar char="▪"/>
              <a:defRPr sz="2200" b="0" i="0" u="none" strike="noStrike" kern="1200" cap="none">
                <a:solidFill>
                  <a:schemeClr val="accent6"/>
                </a:solidFill>
                <a:latin typeface="Roboto"/>
                <a:ea typeface="Roboto"/>
                <a:cs typeface="Roboto"/>
                <a:sym typeface="Roboto"/>
              </a:defRPr>
            </a:lvl2pPr>
            <a:lvl3pPr marL="689152" marR="0" lvl="2" indent="-108813" algn="l" defTabSz="411480" rtl="0" eaLnBrk="1" fontAlgn="base" hangingPunct="1">
              <a:lnSpc>
                <a:spcPct val="90000"/>
              </a:lnSpc>
              <a:spcBef>
                <a:spcPts val="806"/>
              </a:spcBef>
              <a:spcAft>
                <a:spcPct val="0"/>
              </a:spcAft>
              <a:buClr>
                <a:schemeClr val="accent6"/>
              </a:buClr>
              <a:buSzPct val="100000"/>
              <a:buFont typeface="Merriweather Sans"/>
              <a:buChar char="–"/>
              <a:defRPr sz="1900" b="0" i="0" u="none" strike="noStrike" kern="1200" cap="none">
                <a:solidFill>
                  <a:schemeClr val="accent6"/>
                </a:solidFill>
                <a:latin typeface="Roboto"/>
                <a:ea typeface="Roboto"/>
                <a:cs typeface="Roboto"/>
                <a:sym typeface="Roboto"/>
              </a:defRPr>
            </a:lvl3pPr>
            <a:lvl4pPr marL="917448" marR="0" lvl="3" indent="-132283" algn="l" defTabSz="411480" rtl="0" eaLnBrk="1" fontAlgn="base" hangingPunct="1">
              <a:lnSpc>
                <a:spcPct val="90000"/>
              </a:lnSpc>
              <a:spcBef>
                <a:spcPts val="806"/>
              </a:spcBef>
              <a:spcAft>
                <a:spcPct val="0"/>
              </a:spcAft>
              <a:buClr>
                <a:schemeClr val="accent6"/>
              </a:buClr>
              <a:buSzPct val="100000"/>
              <a:buFont typeface="Arial"/>
              <a:buChar char="•"/>
              <a:defRPr sz="1600" b="0" i="0" u="none" strike="noStrike" kern="1200" cap="none">
                <a:solidFill>
                  <a:schemeClr val="accent6"/>
                </a:solidFill>
                <a:latin typeface="Roboto"/>
                <a:ea typeface="Roboto"/>
                <a:cs typeface="Roboto"/>
                <a:sym typeface="Roboto"/>
              </a:defRPr>
            </a:lvl4pPr>
            <a:lvl5pPr marL="0" marR="0" lvl="4" indent="153619" algn="l" defTabSz="411480" rtl="0" eaLnBrk="1" fontAlgn="base" hangingPunct="1">
              <a:lnSpc>
                <a:spcPct val="90000"/>
              </a:lnSpc>
              <a:spcBef>
                <a:spcPts val="1613"/>
              </a:spcBef>
              <a:spcAft>
                <a:spcPct val="0"/>
              </a:spcAft>
              <a:buClr>
                <a:schemeClr val="accent6"/>
              </a:buClr>
              <a:buSzPct val="100000"/>
              <a:buFont typeface="Arial"/>
              <a:buChar char="»"/>
              <a:defRPr sz="2400" b="0" i="0" u="none" strike="noStrike" kern="1200" cap="none">
                <a:solidFill>
                  <a:schemeClr val="accent6"/>
                </a:solidFill>
                <a:latin typeface="Roboto"/>
                <a:ea typeface="Roboto"/>
                <a:cs typeface="Roboto"/>
                <a:sym typeface="Roboto"/>
              </a:defRPr>
            </a:lvl5pPr>
            <a:lvl6pPr marL="3379622" marR="0" lvl="5"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6pPr>
            <a:lvl7pPr marL="3994099" marR="0" lvl="6"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7pPr>
            <a:lvl8pPr marL="4608576" marR="0" lvl="7"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8pPr>
            <a:lvl9pPr marL="5223053" marR="0" lvl="8"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9pPr>
          </a:lstStyle>
          <a:p>
            <a:pPr algn="ctr">
              <a:spcBef>
                <a:spcPts val="0"/>
              </a:spcBef>
            </a:pPr>
            <a:r>
              <a:rPr lang="en-US" sz="800" dirty="0">
                <a:solidFill>
                  <a:schemeClr val="bg1"/>
                </a:solidFill>
              </a:rPr>
              <a:t>Slide by Frances Perry &amp; Tyler </a:t>
            </a:r>
            <a:r>
              <a:rPr lang="en-US" sz="800" dirty="0" err="1">
                <a:solidFill>
                  <a:schemeClr val="bg1"/>
                </a:solidFill>
              </a:rPr>
              <a:t>Akidau</a:t>
            </a:r>
            <a:r>
              <a:rPr lang="en-US" sz="800" dirty="0">
                <a:solidFill>
                  <a:schemeClr val="bg1"/>
                </a:solidFill>
              </a:rPr>
              <a:t>, April 2016</a:t>
            </a:r>
          </a:p>
        </p:txBody>
      </p:sp>
    </p:spTree>
    <p:extLst>
      <p:ext uri="{BB962C8B-B14F-4D97-AF65-F5344CB8AC3E}">
        <p14:creationId xmlns:p14="http://schemas.microsoft.com/office/powerpoint/2010/main" val="29340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30705" y="337361"/>
            <a:ext cx="8690934" cy="3617657"/>
          </a:xfrm>
        </p:spPr>
        <p:txBody>
          <a:bodyPr/>
          <a:lstStyle/>
          <a:p>
            <a:pPr marL="0" indent="0">
              <a:buNone/>
            </a:pPr>
            <a:r>
              <a:rPr lang="en-US" sz="6500" dirty="0"/>
              <a:t>The future of streaming and batch is Apache Beam. The choice of runner is up to you.</a:t>
            </a:r>
          </a:p>
        </p:txBody>
      </p:sp>
      <p:sp>
        <p:nvSpPr>
          <p:cNvPr id="4" name="TextBox 3"/>
          <p:cNvSpPr txBox="1"/>
          <p:nvPr/>
        </p:nvSpPr>
        <p:spPr>
          <a:xfrm>
            <a:off x="357308" y="4615447"/>
            <a:ext cx="8571734" cy="506164"/>
          </a:xfrm>
          <a:prstGeom prst="rect">
            <a:avLst/>
          </a:prstGeom>
        </p:spPr>
        <p:txBody>
          <a:bodyPr vert="horz" wrap="square" lIns="0" tIns="0" rIns="0" bIns="0" rtlCol="0" anchor="ctr" anchorCtr="0">
            <a:spAutoFit/>
          </a:bodyPr>
          <a:lstStyle/>
          <a:p>
            <a:pPr>
              <a:lnSpc>
                <a:spcPct val="90000"/>
              </a:lnSpc>
              <a:spcBef>
                <a:spcPts val="893"/>
              </a:spcBef>
            </a:pPr>
            <a:r>
              <a:rPr lang="en-US" sz="1300" dirty="0"/>
              <a:t>Source:</a:t>
            </a:r>
          </a:p>
          <a:p>
            <a:pPr>
              <a:lnSpc>
                <a:spcPct val="90000"/>
              </a:lnSpc>
              <a:spcBef>
                <a:spcPts val="893"/>
              </a:spcBef>
            </a:pPr>
            <a:r>
              <a:rPr lang="en-US" sz="1500" dirty="0"/>
              <a:t> </a:t>
            </a:r>
            <a:r>
              <a:rPr lang="en-US" sz="1500" dirty="0">
                <a:hlinkClick r:id="rId2"/>
              </a:rPr>
              <a:t>https://cloud.google.com/blog/big-data/2016/05/why-apache-beam-a-google-perspective</a:t>
            </a:r>
            <a:endParaRPr lang="en-US" sz="1500" dirty="0"/>
          </a:p>
        </p:txBody>
      </p:sp>
    </p:spTree>
    <p:extLst>
      <p:ext uri="{BB962C8B-B14F-4D97-AF65-F5344CB8AC3E}">
        <p14:creationId xmlns:p14="http://schemas.microsoft.com/office/powerpoint/2010/main" val="263451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9748" y="552450"/>
            <a:ext cx="8247062" cy="1661994"/>
          </a:xfrm>
        </p:spPr>
        <p:txBody>
          <a:bodyPr/>
          <a:lstStyle/>
          <a:p>
            <a:pPr marL="0" indent="0">
              <a:buNone/>
            </a:pPr>
            <a:r>
              <a:rPr lang="en-US" dirty="0"/>
              <a:t> </a:t>
            </a:r>
            <a:r>
              <a:rPr lang="en-US" sz="3600" b="1" dirty="0">
                <a:solidFill>
                  <a:srgbClr val="FF0000"/>
                </a:solidFill>
              </a:rPr>
              <a:t>&lt; 1% </a:t>
            </a:r>
            <a:r>
              <a:rPr lang="en-US" sz="3600" b="1" dirty="0">
                <a:solidFill>
                  <a:srgbClr val="FF0000"/>
                </a:solidFill>
              </a:rPr>
              <a:t>of </a:t>
            </a:r>
            <a:r>
              <a:rPr lang="en-US" sz="3600" b="1" dirty="0">
                <a:solidFill>
                  <a:srgbClr val="FF0000"/>
                </a:solidFill>
              </a:rPr>
              <a:t>the data </a:t>
            </a:r>
            <a:r>
              <a:rPr lang="en-US" sz="3600" dirty="0"/>
              <a:t>being </a:t>
            </a:r>
            <a:r>
              <a:rPr lang="en-US" sz="3600" dirty="0"/>
              <a:t>generated by </a:t>
            </a:r>
            <a:r>
              <a:rPr lang="en-US" sz="3600" dirty="0"/>
              <a:t>the 30,000 sensors on an offshore oil rig is currently </a:t>
            </a:r>
            <a:r>
              <a:rPr lang="en-US" sz="3600" dirty="0" smtClean="0"/>
              <a:t>used</a:t>
            </a:r>
            <a:endParaRPr lang="en-US" sz="3600" b="1" dirty="0">
              <a:solidFill>
                <a:srgbClr val="FF0000"/>
              </a:solidFill>
            </a:endParaRPr>
          </a:p>
        </p:txBody>
      </p:sp>
      <p:sp>
        <p:nvSpPr>
          <p:cNvPr id="4" name="TextBox 3"/>
          <p:cNvSpPr txBox="1"/>
          <p:nvPr/>
        </p:nvSpPr>
        <p:spPr>
          <a:xfrm>
            <a:off x="583640" y="4642721"/>
            <a:ext cx="4065215" cy="253916"/>
          </a:xfrm>
          <a:prstGeom prst="rect">
            <a:avLst/>
          </a:prstGeom>
        </p:spPr>
        <p:txBody>
          <a:bodyPr vert="horz" wrap="none" lIns="0" tIns="0" rIns="0" bIns="0" rtlCol="0" anchor="ctr" anchorCtr="0">
            <a:spAutoFit/>
          </a:bodyPr>
          <a:lstStyle/>
          <a:p>
            <a:pPr algn="ctr">
              <a:lnSpc>
                <a:spcPct val="90000"/>
              </a:lnSpc>
              <a:spcBef>
                <a:spcPts val="893"/>
              </a:spcBef>
            </a:pPr>
            <a:r>
              <a:rPr lang="en-US" sz="1800" dirty="0"/>
              <a:t>SOURCE: McKinsey Global Institute analysis</a:t>
            </a:r>
            <a:endParaRPr lang="en-US" sz="1800" dirty="0"/>
          </a:p>
        </p:txBody>
      </p:sp>
    </p:spTree>
    <p:extLst>
      <p:ext uri="{BB962C8B-B14F-4D97-AF65-F5344CB8AC3E}">
        <p14:creationId xmlns:p14="http://schemas.microsoft.com/office/powerpoint/2010/main" val="18696424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dirty="0"/>
              <a:t>Thank </a:t>
            </a:r>
            <a:r>
              <a:rPr lang="en-US" dirty="0" smtClean="0"/>
              <a:t>You</a:t>
            </a:r>
            <a:endParaRPr lang="en-US" dirty="0"/>
          </a:p>
        </p:txBody>
      </p:sp>
    </p:spTree>
    <p:extLst>
      <p:ext uri="{BB962C8B-B14F-4D97-AF65-F5344CB8AC3E}">
        <p14:creationId xmlns:p14="http://schemas.microsoft.com/office/powerpoint/2010/main" val="15500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570375" y="2933043"/>
            <a:ext cx="5924459" cy="1886871"/>
            <a:chOff x="1548263" y="4692868"/>
            <a:chExt cx="7109351" cy="3018993"/>
          </a:xfrm>
        </p:grpSpPr>
        <p:pic>
          <p:nvPicPr>
            <p:cNvPr id="13" name="Picture 12"/>
            <p:cNvPicPr>
              <a:picLocks noChangeAspect="1"/>
            </p:cNvPicPr>
            <p:nvPr/>
          </p:nvPicPr>
          <p:blipFill rotWithShape="1">
            <a:blip r:embed="rId3"/>
            <a:srcRect l="1754" t="25848" r="592" b="25031"/>
            <a:stretch/>
          </p:blipFill>
          <p:spPr>
            <a:xfrm>
              <a:off x="2996865" y="6767961"/>
              <a:ext cx="1879399" cy="943900"/>
            </a:xfrm>
            <a:prstGeom prst="rect">
              <a:avLst/>
            </a:prstGeom>
          </p:spPr>
        </p:pic>
        <p:pic>
          <p:nvPicPr>
            <p:cNvPr id="14" name="Picture 13"/>
            <p:cNvPicPr>
              <a:picLocks noChangeAspect="1"/>
            </p:cNvPicPr>
            <p:nvPr/>
          </p:nvPicPr>
          <p:blipFill>
            <a:blip r:embed="rId4"/>
            <a:stretch>
              <a:fillRect/>
            </a:stretch>
          </p:blipFill>
          <p:spPr>
            <a:xfrm>
              <a:off x="4456506" y="4692868"/>
              <a:ext cx="1838778" cy="975041"/>
            </a:xfrm>
            <a:prstGeom prst="rect">
              <a:avLst/>
            </a:prstGeom>
          </p:spPr>
        </p:pic>
        <p:pic>
          <p:nvPicPr>
            <p:cNvPr id="15" name="Picture 14"/>
            <p:cNvPicPr>
              <a:picLocks noChangeAspect="1"/>
            </p:cNvPicPr>
            <p:nvPr/>
          </p:nvPicPr>
          <p:blipFill>
            <a:blip r:embed="rId5"/>
            <a:stretch>
              <a:fillRect/>
            </a:stretch>
          </p:blipFill>
          <p:spPr>
            <a:xfrm>
              <a:off x="5615188" y="5983083"/>
              <a:ext cx="1180298" cy="603968"/>
            </a:xfrm>
            <a:prstGeom prst="rect">
              <a:avLst/>
            </a:prstGeom>
          </p:spPr>
        </p:pic>
        <p:pic>
          <p:nvPicPr>
            <p:cNvPr id="16" name="Picture 15"/>
            <p:cNvPicPr>
              <a:picLocks noChangeAspect="1"/>
            </p:cNvPicPr>
            <p:nvPr/>
          </p:nvPicPr>
          <p:blipFill>
            <a:blip r:embed="rId6"/>
            <a:stretch>
              <a:fillRect/>
            </a:stretch>
          </p:blipFill>
          <p:spPr>
            <a:xfrm>
              <a:off x="1649115" y="5158373"/>
              <a:ext cx="2264171" cy="819490"/>
            </a:xfrm>
            <a:prstGeom prst="rect">
              <a:avLst/>
            </a:prstGeom>
          </p:spPr>
        </p:pic>
        <p:pic>
          <p:nvPicPr>
            <p:cNvPr id="17" name="Picture 16"/>
            <p:cNvPicPr>
              <a:picLocks noChangeAspect="1"/>
            </p:cNvPicPr>
            <p:nvPr/>
          </p:nvPicPr>
          <p:blipFill>
            <a:blip r:embed="rId7"/>
            <a:stretch>
              <a:fillRect/>
            </a:stretch>
          </p:blipFill>
          <p:spPr>
            <a:xfrm>
              <a:off x="6763167" y="4993057"/>
              <a:ext cx="1894447" cy="577704"/>
            </a:xfrm>
            <a:prstGeom prst="rect">
              <a:avLst/>
            </a:prstGeom>
          </p:spPr>
        </p:pic>
        <p:pic>
          <p:nvPicPr>
            <p:cNvPr id="18" name="Picture 17"/>
            <p:cNvPicPr>
              <a:picLocks noChangeAspect="1"/>
            </p:cNvPicPr>
            <p:nvPr/>
          </p:nvPicPr>
          <p:blipFill>
            <a:blip r:embed="rId8"/>
            <a:stretch>
              <a:fillRect/>
            </a:stretch>
          </p:blipFill>
          <p:spPr>
            <a:xfrm>
              <a:off x="3925352" y="5830209"/>
              <a:ext cx="1483901" cy="1200679"/>
            </a:xfrm>
            <a:prstGeom prst="rect">
              <a:avLst/>
            </a:prstGeom>
          </p:spPr>
        </p:pic>
        <p:pic>
          <p:nvPicPr>
            <p:cNvPr id="19" name="Picture 18"/>
            <p:cNvPicPr>
              <a:picLocks noChangeAspect="1"/>
            </p:cNvPicPr>
            <p:nvPr/>
          </p:nvPicPr>
          <p:blipFill>
            <a:blip r:embed="rId9"/>
            <a:stretch>
              <a:fillRect/>
            </a:stretch>
          </p:blipFill>
          <p:spPr>
            <a:xfrm>
              <a:off x="6444908" y="6902657"/>
              <a:ext cx="1920138" cy="649362"/>
            </a:xfrm>
            <a:prstGeom prst="rect">
              <a:avLst/>
            </a:prstGeom>
          </p:spPr>
        </p:pic>
        <p:pic>
          <p:nvPicPr>
            <p:cNvPr id="20" name="Picture 19"/>
            <p:cNvPicPr>
              <a:picLocks noChangeAspect="1"/>
            </p:cNvPicPr>
            <p:nvPr/>
          </p:nvPicPr>
          <p:blipFill>
            <a:blip r:embed="rId10"/>
            <a:stretch>
              <a:fillRect/>
            </a:stretch>
          </p:blipFill>
          <p:spPr>
            <a:xfrm>
              <a:off x="1736150" y="6107103"/>
              <a:ext cx="2005654" cy="570797"/>
            </a:xfrm>
            <a:prstGeom prst="rect">
              <a:avLst/>
            </a:prstGeom>
          </p:spPr>
        </p:pic>
        <p:pic>
          <p:nvPicPr>
            <p:cNvPr id="21" name="Picture 20"/>
            <p:cNvPicPr>
              <a:picLocks noChangeAspect="1"/>
            </p:cNvPicPr>
            <p:nvPr/>
          </p:nvPicPr>
          <p:blipFill>
            <a:blip r:embed="rId11"/>
            <a:stretch>
              <a:fillRect/>
            </a:stretch>
          </p:blipFill>
          <p:spPr>
            <a:xfrm>
              <a:off x="7043762" y="5704502"/>
              <a:ext cx="1027315" cy="1025725"/>
            </a:xfrm>
            <a:prstGeom prst="rect">
              <a:avLst/>
            </a:prstGeom>
          </p:spPr>
        </p:pic>
        <p:pic>
          <p:nvPicPr>
            <p:cNvPr id="22" name="Picture 21"/>
            <p:cNvPicPr>
              <a:picLocks noChangeAspect="1"/>
            </p:cNvPicPr>
            <p:nvPr/>
          </p:nvPicPr>
          <p:blipFill>
            <a:blip r:embed="rId12"/>
            <a:stretch>
              <a:fillRect/>
            </a:stretch>
          </p:blipFill>
          <p:spPr>
            <a:xfrm>
              <a:off x="4881106" y="6751205"/>
              <a:ext cx="1345436" cy="902106"/>
            </a:xfrm>
            <a:prstGeom prst="rect">
              <a:avLst/>
            </a:prstGeom>
          </p:spPr>
        </p:pic>
        <p:pic>
          <p:nvPicPr>
            <p:cNvPr id="23" name="Picture 22"/>
            <p:cNvPicPr>
              <a:picLocks noChangeAspect="1"/>
            </p:cNvPicPr>
            <p:nvPr/>
          </p:nvPicPr>
          <p:blipFill>
            <a:blip r:embed="rId13"/>
            <a:stretch>
              <a:fillRect/>
            </a:stretch>
          </p:blipFill>
          <p:spPr>
            <a:xfrm>
              <a:off x="1548263" y="6880111"/>
              <a:ext cx="1251514" cy="628742"/>
            </a:xfrm>
            <a:prstGeom prst="rect">
              <a:avLst/>
            </a:prstGeom>
          </p:spPr>
        </p:pic>
      </p:grpSp>
      <p:grpSp>
        <p:nvGrpSpPr>
          <p:cNvPr id="31" name="Group 30"/>
          <p:cNvGrpSpPr/>
          <p:nvPr/>
        </p:nvGrpSpPr>
        <p:grpSpPr>
          <a:xfrm>
            <a:off x="1449539" y="1042616"/>
            <a:ext cx="6359827" cy="1202285"/>
            <a:chOff x="1739446" y="1668185"/>
            <a:chExt cx="7631792" cy="1923656"/>
          </a:xfrm>
        </p:grpSpPr>
        <p:pic>
          <p:nvPicPr>
            <p:cNvPr id="25" name="Picture 24"/>
            <p:cNvPicPr>
              <a:picLocks noChangeAspect="1"/>
            </p:cNvPicPr>
            <p:nvPr/>
          </p:nvPicPr>
          <p:blipFill>
            <a:blip r:embed="rId14"/>
            <a:stretch>
              <a:fillRect/>
            </a:stretch>
          </p:blipFill>
          <p:spPr>
            <a:xfrm>
              <a:off x="4129045" y="2994941"/>
              <a:ext cx="2870200" cy="596900"/>
            </a:xfrm>
            <a:prstGeom prst="rect">
              <a:avLst/>
            </a:prstGeom>
          </p:spPr>
        </p:pic>
        <p:pic>
          <p:nvPicPr>
            <p:cNvPr id="26" name="Picture 25"/>
            <p:cNvPicPr>
              <a:picLocks noChangeAspect="1"/>
            </p:cNvPicPr>
            <p:nvPr/>
          </p:nvPicPr>
          <p:blipFill>
            <a:blip r:embed="rId15"/>
            <a:stretch>
              <a:fillRect/>
            </a:stretch>
          </p:blipFill>
          <p:spPr>
            <a:xfrm>
              <a:off x="6653438" y="1857151"/>
              <a:ext cx="2717800" cy="1155700"/>
            </a:xfrm>
            <a:prstGeom prst="rect">
              <a:avLst/>
            </a:prstGeom>
          </p:spPr>
        </p:pic>
        <p:pic>
          <p:nvPicPr>
            <p:cNvPr id="29" name="Picture 28"/>
            <p:cNvPicPr>
              <a:picLocks noChangeAspect="1"/>
            </p:cNvPicPr>
            <p:nvPr/>
          </p:nvPicPr>
          <p:blipFill>
            <a:blip r:embed="rId16"/>
            <a:stretch>
              <a:fillRect/>
            </a:stretch>
          </p:blipFill>
          <p:spPr>
            <a:xfrm>
              <a:off x="4235142" y="1668185"/>
              <a:ext cx="1587500" cy="1270000"/>
            </a:xfrm>
            <a:prstGeom prst="rect">
              <a:avLst/>
            </a:prstGeom>
          </p:spPr>
        </p:pic>
        <p:sp>
          <p:nvSpPr>
            <p:cNvPr id="30" name="TextBox 29"/>
            <p:cNvSpPr txBox="1"/>
            <p:nvPr/>
          </p:nvSpPr>
          <p:spPr>
            <a:xfrm>
              <a:off x="1739446" y="2084439"/>
              <a:ext cx="1563935" cy="988373"/>
            </a:xfrm>
            <a:prstGeom prst="rect">
              <a:avLst/>
            </a:prstGeom>
          </p:spPr>
          <p:txBody>
            <a:bodyPr vert="horz" wrap="none" lIns="0" tIns="0" rIns="0" bIns="0" rtlCol="0" anchor="ctr" anchorCtr="0">
              <a:spAutoFit/>
            </a:bodyPr>
            <a:lstStyle/>
            <a:p>
              <a:pPr algn="ctr">
                <a:lnSpc>
                  <a:spcPct val="90000"/>
                </a:lnSpc>
                <a:spcBef>
                  <a:spcPts val="893"/>
                </a:spcBef>
              </a:pPr>
              <a:r>
                <a:rPr lang="en-US" sz="1800" b="1" dirty="0"/>
                <a:t>Your Big Data </a:t>
              </a:r>
            </a:p>
            <a:p>
              <a:pPr algn="ctr">
                <a:lnSpc>
                  <a:spcPct val="90000"/>
                </a:lnSpc>
                <a:spcBef>
                  <a:spcPts val="893"/>
                </a:spcBef>
              </a:pPr>
              <a:r>
                <a:rPr lang="en-US" sz="1800" b="1" dirty="0"/>
                <a:t> Application</a:t>
              </a:r>
            </a:p>
          </p:txBody>
        </p:sp>
      </p:grpSp>
      <p:cxnSp>
        <p:nvCxnSpPr>
          <p:cNvPr id="33" name="Straight Connector 32"/>
          <p:cNvCxnSpPr/>
          <p:nvPr/>
        </p:nvCxnSpPr>
        <p:spPr>
          <a:xfrm flipV="1">
            <a:off x="1291834" y="2731527"/>
            <a:ext cx="6599244" cy="11673"/>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58479" y="202078"/>
            <a:ext cx="5843397" cy="507831"/>
          </a:xfrm>
          <a:prstGeom prst="rect">
            <a:avLst/>
          </a:prstGeom>
        </p:spPr>
        <p:txBody>
          <a:bodyPr vert="horz" wrap="none" lIns="0" tIns="0" rIns="0" bIns="0" rtlCol="0" anchor="ctr" anchorCtr="0">
            <a:spAutoFit/>
          </a:bodyPr>
          <a:lstStyle/>
          <a:p>
            <a:pPr algn="ctr">
              <a:lnSpc>
                <a:spcPct val="90000"/>
              </a:lnSpc>
              <a:spcBef>
                <a:spcPts val="893"/>
              </a:spcBef>
            </a:pPr>
            <a:r>
              <a:rPr lang="en-US" sz="3600" dirty="0"/>
              <a:t>Simplified Current Architecture</a:t>
            </a:r>
          </a:p>
        </p:txBody>
      </p:sp>
    </p:spTree>
    <p:extLst>
      <p:ext uri="{BB962C8B-B14F-4D97-AF65-F5344CB8AC3E}">
        <p14:creationId xmlns:p14="http://schemas.microsoft.com/office/powerpoint/2010/main" val="334930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5637" y="3867591"/>
            <a:ext cx="8568941" cy="701602"/>
          </a:xfrm>
          <a:prstGeom prst="rect">
            <a:avLst/>
          </a:prstGeom>
        </p:spPr>
        <p:txBody>
          <a:bodyPr vert="horz" wrap="square" lIns="0" tIns="0" rIns="0" bIns="0" rtlCol="0" anchor="ctr" anchorCtr="0">
            <a:spAutoFit/>
          </a:bodyPr>
          <a:lstStyle/>
          <a:p>
            <a:pPr>
              <a:lnSpc>
                <a:spcPct val="90000"/>
              </a:lnSpc>
              <a:spcBef>
                <a:spcPts val="893"/>
              </a:spcBef>
            </a:pPr>
            <a:endParaRPr lang="en-US" sz="2100" dirty="0"/>
          </a:p>
          <a:p>
            <a:pPr algn="ctr">
              <a:lnSpc>
                <a:spcPct val="90000"/>
              </a:lnSpc>
              <a:spcBef>
                <a:spcPts val="893"/>
              </a:spcBef>
            </a:pPr>
            <a:endParaRPr lang="en-US" sz="2100" dirty="0" err="1"/>
          </a:p>
        </p:txBody>
      </p:sp>
      <p:sp>
        <p:nvSpPr>
          <p:cNvPr id="18" name="TextBox 17"/>
          <p:cNvSpPr txBox="1"/>
          <p:nvPr/>
        </p:nvSpPr>
        <p:spPr>
          <a:xfrm>
            <a:off x="228600" y="1466310"/>
            <a:ext cx="8918318" cy="1003352"/>
          </a:xfrm>
          <a:prstGeom prst="rect">
            <a:avLst/>
          </a:prstGeom>
        </p:spPr>
        <p:txBody>
          <a:bodyPr vert="horz" wrap="square" lIns="0" tIns="0" rIns="0" bIns="0" rtlCol="0" anchor="ctr" anchorCtr="0">
            <a:spAutoFit/>
          </a:bodyPr>
          <a:lstStyle/>
          <a:p>
            <a:pPr>
              <a:lnSpc>
                <a:spcPct val="90000"/>
              </a:lnSpc>
              <a:spcBef>
                <a:spcPts val="893"/>
              </a:spcBef>
            </a:pPr>
            <a:r>
              <a:rPr lang="en-US" sz="2400" dirty="0">
                <a:solidFill>
                  <a:schemeClr val="accent5"/>
                </a:solidFill>
              </a:rPr>
              <a:t>Quarks | Gearpump | Concord |  Heron | Pulsar |  Spark | SQLStream  | EsperTech | Google Cloud | S4 | Flink |DataFlow | Storm | Samza | Impetus |Kafka Streams</a:t>
            </a:r>
          </a:p>
        </p:txBody>
      </p:sp>
      <p:sp>
        <p:nvSpPr>
          <p:cNvPr id="19" name="TextBox 18"/>
          <p:cNvSpPr txBox="1"/>
          <p:nvPr/>
        </p:nvSpPr>
        <p:spPr>
          <a:xfrm>
            <a:off x="217528" y="259853"/>
            <a:ext cx="8762957" cy="507831"/>
          </a:xfrm>
          <a:prstGeom prst="rect">
            <a:avLst/>
          </a:prstGeom>
        </p:spPr>
        <p:txBody>
          <a:bodyPr vert="horz" wrap="square" lIns="0" tIns="0" rIns="0" bIns="0" rtlCol="0" anchor="ctr" anchorCtr="0">
            <a:spAutoFit/>
          </a:bodyPr>
          <a:lstStyle/>
          <a:p>
            <a:pPr algn="ctr">
              <a:lnSpc>
                <a:spcPct val="90000"/>
              </a:lnSpc>
              <a:spcBef>
                <a:spcPts val="893"/>
              </a:spcBef>
            </a:pPr>
            <a:r>
              <a:rPr lang="en-US" sz="3600" dirty="0"/>
              <a:t>Distributed Streaming Processing Engine </a:t>
            </a:r>
          </a:p>
        </p:txBody>
      </p:sp>
      <p:sp>
        <p:nvSpPr>
          <p:cNvPr id="20" name="TextBox 19"/>
          <p:cNvSpPr txBox="1"/>
          <p:nvPr/>
        </p:nvSpPr>
        <p:spPr>
          <a:xfrm>
            <a:off x="228600" y="2558998"/>
            <a:ext cx="8669990" cy="1003352"/>
          </a:xfrm>
          <a:prstGeom prst="rect">
            <a:avLst/>
          </a:prstGeom>
        </p:spPr>
        <p:txBody>
          <a:bodyPr vert="horz" wrap="square" lIns="0" tIns="0" rIns="0" bIns="0" rtlCol="0" anchor="ctr" anchorCtr="0">
            <a:spAutoFit/>
          </a:bodyPr>
          <a:lstStyle/>
          <a:p>
            <a:pPr>
              <a:lnSpc>
                <a:spcPct val="90000"/>
              </a:lnSpc>
              <a:spcBef>
                <a:spcPts val="893"/>
              </a:spcBef>
            </a:pPr>
            <a:r>
              <a:rPr lang="en-US" sz="2400" dirty="0">
                <a:solidFill>
                  <a:schemeClr val="accent2"/>
                </a:solidFill>
              </a:rPr>
              <a:t>Apache Apex |Storm | Amazon Kinesis | MemSQL | Bottlenose Nerve Center | Striim | Azure Stream Analytics | Informatica | Oracle Stream Analytics |</a:t>
            </a:r>
          </a:p>
        </p:txBody>
      </p:sp>
      <p:sp>
        <p:nvSpPr>
          <p:cNvPr id="21" name="TextBox 20"/>
          <p:cNvSpPr txBox="1"/>
          <p:nvPr/>
        </p:nvSpPr>
        <p:spPr>
          <a:xfrm>
            <a:off x="228600" y="3541928"/>
            <a:ext cx="8669990" cy="1335750"/>
          </a:xfrm>
          <a:prstGeom prst="rect">
            <a:avLst/>
          </a:prstGeom>
        </p:spPr>
        <p:txBody>
          <a:bodyPr vert="horz" wrap="square" lIns="0" tIns="0" rIns="0" bIns="0" rtlCol="0" anchor="ctr" anchorCtr="0">
            <a:spAutoFit/>
          </a:bodyPr>
          <a:lstStyle/>
          <a:p>
            <a:pPr>
              <a:lnSpc>
                <a:spcPct val="90000"/>
              </a:lnSpc>
              <a:spcBef>
                <a:spcPts val="893"/>
              </a:spcBef>
            </a:pPr>
            <a:r>
              <a:rPr lang="en-US" sz="2400" dirty="0">
                <a:solidFill>
                  <a:schemeClr val="tx2"/>
                </a:solidFill>
              </a:rPr>
              <a:t>WS02 Complex Event Processor | IBM InfoSphere Streams | Cisco Connected Streaming Analytics | SAS Event Stream Processing | WS02 Complex Event Processor | TIBCO StreamBase | Software AG Apama Streaming Analytics | MongoDB | Ignite | XAP</a:t>
            </a:r>
          </a:p>
        </p:txBody>
      </p:sp>
      <p:sp>
        <p:nvSpPr>
          <p:cNvPr id="23" name="TextBox 22"/>
          <p:cNvSpPr txBox="1"/>
          <p:nvPr/>
        </p:nvSpPr>
        <p:spPr>
          <a:xfrm>
            <a:off x="2726668" y="666750"/>
            <a:ext cx="2857979" cy="846386"/>
          </a:xfrm>
          <a:prstGeom prst="rect">
            <a:avLst/>
          </a:prstGeom>
        </p:spPr>
        <p:txBody>
          <a:bodyPr vert="horz" wrap="none" lIns="0" tIns="0" rIns="0" bIns="0" rtlCol="0" anchor="ctr" anchorCtr="0">
            <a:spAutoFit/>
          </a:bodyPr>
          <a:lstStyle/>
          <a:p>
            <a:pPr algn="ctr">
              <a:lnSpc>
                <a:spcPct val="90000"/>
              </a:lnSpc>
              <a:spcBef>
                <a:spcPts val="893"/>
              </a:spcBef>
            </a:pPr>
            <a:r>
              <a:rPr lang="en-US" sz="6000" b="1" dirty="0" smtClean="0">
                <a:ln w="1905"/>
                <a:solidFill>
                  <a:srgbClr val="FF0000"/>
                </a:solidFill>
                <a:effectLst>
                  <a:innerShdw blurRad="69850" dist="43180" dir="5400000">
                    <a:srgbClr val="000000">
                      <a:alpha val="65000"/>
                    </a:srgbClr>
                  </a:innerShdw>
                </a:effectLst>
              </a:rPr>
              <a:t>API Soup</a:t>
            </a:r>
            <a:endParaRPr lang="en-US" sz="60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2610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6790" y="49427"/>
            <a:ext cx="5919777" cy="953210"/>
          </a:xfrm>
          <a:prstGeom prst="rect">
            <a:avLst/>
          </a:prstGeom>
        </p:spPr>
        <p:txBody>
          <a:bodyPr vert="horz" wrap="none" lIns="0" tIns="0" rIns="0" bIns="0" rtlCol="0" anchor="ctr" anchorCtr="0">
            <a:spAutoFit/>
          </a:bodyPr>
          <a:lstStyle/>
          <a:p>
            <a:pPr algn="ctr">
              <a:lnSpc>
                <a:spcPct val="90000"/>
              </a:lnSpc>
              <a:spcBef>
                <a:spcPts val="893"/>
              </a:spcBef>
            </a:pPr>
            <a:r>
              <a:rPr lang="en-US" sz="3000" dirty="0"/>
              <a:t>What if we wanted to add support for </a:t>
            </a:r>
          </a:p>
          <a:p>
            <a:pPr algn="ctr">
              <a:lnSpc>
                <a:spcPct val="90000"/>
              </a:lnSpc>
              <a:spcBef>
                <a:spcPts val="893"/>
              </a:spcBef>
            </a:pPr>
            <a:r>
              <a:rPr lang="en-US" sz="3000" dirty="0"/>
              <a:t>Apache Apex?</a:t>
            </a:r>
          </a:p>
        </p:txBody>
      </p:sp>
      <p:pic>
        <p:nvPicPr>
          <p:cNvPr id="10" name="Picture 9" descr="streamanalyti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166" y="1346833"/>
            <a:ext cx="6004560" cy="3108960"/>
          </a:xfrm>
          <a:prstGeom prst="rect">
            <a:avLst/>
          </a:prstGeom>
        </p:spPr>
      </p:pic>
    </p:spTree>
    <p:extLst>
      <p:ext uri="{BB962C8B-B14F-4D97-AF65-F5344CB8AC3E}">
        <p14:creationId xmlns:p14="http://schemas.microsoft.com/office/powerpoint/2010/main" val="2950552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s-10140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6350"/>
            <a:ext cx="5080000" cy="5080000"/>
          </a:xfrm>
          <a:prstGeom prst="rect">
            <a:avLst/>
          </a:prstGeom>
        </p:spPr>
      </p:pic>
    </p:spTree>
    <p:extLst>
      <p:ext uri="{BB962C8B-B14F-4D97-AF65-F5344CB8AC3E}">
        <p14:creationId xmlns:p14="http://schemas.microsoft.com/office/powerpoint/2010/main" val="36951144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304800"/>
            <a:ext cx="8229600" cy="536700"/>
          </a:xfrm>
          <a:prstGeom prst="rect">
            <a:avLst/>
          </a:prstGeom>
        </p:spPr>
        <p:txBody>
          <a:bodyPr lIns="91419" tIns="91419" rIns="91419" bIns="91419" anchor="t" anchorCtr="0">
            <a:noAutofit/>
          </a:bodyPr>
          <a:lstStyle/>
          <a:p>
            <a:r>
              <a:rPr lang="en-US"/>
              <a:t>The Evolution of Apache Beam</a:t>
            </a:r>
          </a:p>
        </p:txBody>
      </p:sp>
      <p:sp>
        <p:nvSpPr>
          <p:cNvPr id="146" name="Shape 146"/>
          <p:cNvSpPr txBox="1">
            <a:spLocks noGrp="1"/>
          </p:cNvSpPr>
          <p:nvPr>
            <p:ph type="body" idx="1"/>
          </p:nvPr>
        </p:nvSpPr>
        <p:spPr>
          <a:xfrm>
            <a:off x="6194198" y="1479475"/>
            <a:ext cx="1145099" cy="638400"/>
          </a:xfrm>
          <a:prstGeom prst="rect">
            <a:avLst/>
          </a:prstGeom>
        </p:spPr>
        <p:txBody>
          <a:bodyPr lIns="91419" tIns="91419" rIns="91419" bIns="91419" anchor="t" anchorCtr="0">
            <a:noAutofit/>
          </a:bodyPr>
          <a:lstStyle/>
          <a:p>
            <a:pPr algn="ctr">
              <a:spcBef>
                <a:spcPts val="0"/>
              </a:spcBef>
            </a:pPr>
            <a:r>
              <a:rPr lang="en-US" sz="1100" b="1" dirty="0">
                <a:solidFill>
                  <a:schemeClr val="accent1"/>
                </a:solidFill>
              </a:rPr>
              <a:t>Google Cloud Dataflow</a:t>
            </a:r>
          </a:p>
        </p:txBody>
      </p:sp>
      <p:sp>
        <p:nvSpPr>
          <p:cNvPr id="66" name="Shape 66"/>
          <p:cNvSpPr txBox="1"/>
          <p:nvPr/>
        </p:nvSpPr>
        <p:spPr>
          <a:xfrm>
            <a:off x="16597" y="2966881"/>
            <a:ext cx="1439194" cy="136534"/>
          </a:xfrm>
          <a:prstGeom prst="rect">
            <a:avLst/>
          </a:prstGeom>
          <a:noFill/>
          <a:ln>
            <a:noFill/>
          </a:ln>
        </p:spPr>
        <p:txBody>
          <a:bodyPr lIns="68571" tIns="68571" rIns="68571" bIns="68571" anchor="ctr" anchorCtr="0">
            <a:noAutofit/>
          </a:bodyPr>
          <a:lstStyle/>
          <a:p>
            <a:pPr algn="ctr"/>
            <a:r>
              <a:rPr lang="en-US" sz="1000">
                <a:latin typeface="Roboto"/>
                <a:ea typeface="Roboto"/>
                <a:cs typeface="Roboto"/>
                <a:sym typeface="Roboto"/>
              </a:rPr>
              <a:t>MapReduce</a:t>
            </a:r>
          </a:p>
        </p:txBody>
      </p:sp>
      <p:grpSp>
        <p:nvGrpSpPr>
          <p:cNvPr id="67" name="Shape 67"/>
          <p:cNvGrpSpPr/>
          <p:nvPr/>
        </p:nvGrpSpPr>
        <p:grpSpPr>
          <a:xfrm>
            <a:off x="1335184" y="1033149"/>
            <a:ext cx="4891818" cy="2821720"/>
            <a:chOff x="1335184" y="1033149"/>
            <a:chExt cx="4891818" cy="2821720"/>
          </a:xfrm>
        </p:grpSpPr>
        <p:grpSp>
          <p:nvGrpSpPr>
            <p:cNvPr id="68" name="Shape 68"/>
            <p:cNvGrpSpPr/>
            <p:nvPr/>
          </p:nvGrpSpPr>
          <p:grpSpPr>
            <a:xfrm>
              <a:off x="3983525" y="1040028"/>
              <a:ext cx="637506" cy="536659"/>
              <a:chOff x="3293488" y="2109683"/>
              <a:chExt cx="1276800" cy="1075039"/>
            </a:xfrm>
          </p:grpSpPr>
          <p:pic>
            <p:nvPicPr>
              <p:cNvPr id="69" name="Shape 69"/>
              <p:cNvPicPr preferRelativeResize="0"/>
              <p:nvPr/>
            </p:nvPicPr>
            <p:blipFill>
              <a:blip r:embed="rId3">
                <a:alphaModFix/>
              </a:blip>
              <a:stretch>
                <a:fillRect/>
              </a:stretch>
            </p:blipFill>
            <p:spPr>
              <a:xfrm>
                <a:off x="3483401" y="2109683"/>
                <a:ext cx="884997" cy="785884"/>
              </a:xfrm>
              <a:prstGeom prst="rect">
                <a:avLst/>
              </a:prstGeom>
              <a:noFill/>
              <a:ln>
                <a:noFill/>
              </a:ln>
            </p:spPr>
          </p:pic>
          <p:sp>
            <p:nvSpPr>
              <p:cNvPr id="70" name="Shape 70"/>
              <p:cNvSpPr txBox="1"/>
              <p:nvPr/>
            </p:nvSpPr>
            <p:spPr>
              <a:xfrm>
                <a:off x="3293488" y="2979523"/>
                <a:ext cx="1276800"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BigTable</a:t>
                </a:r>
              </a:p>
            </p:txBody>
          </p:sp>
        </p:grpSp>
        <p:grpSp>
          <p:nvGrpSpPr>
            <p:cNvPr id="71" name="Shape 71"/>
            <p:cNvGrpSpPr/>
            <p:nvPr/>
          </p:nvGrpSpPr>
          <p:grpSpPr>
            <a:xfrm>
              <a:off x="5502169" y="1040028"/>
              <a:ext cx="724833" cy="536659"/>
              <a:chOff x="3156925" y="2109683"/>
              <a:chExt cx="1451699" cy="1075039"/>
            </a:xfrm>
          </p:grpSpPr>
          <p:pic>
            <p:nvPicPr>
              <p:cNvPr id="72" name="Shape 72"/>
              <p:cNvPicPr preferRelativeResize="0"/>
              <p:nvPr/>
            </p:nvPicPr>
            <p:blipFill>
              <a:blip r:embed="rId3">
                <a:alphaModFix/>
              </a:blip>
              <a:stretch>
                <a:fillRect/>
              </a:stretch>
            </p:blipFill>
            <p:spPr>
              <a:xfrm>
                <a:off x="3437387" y="2109683"/>
                <a:ext cx="884997" cy="785884"/>
              </a:xfrm>
              <a:prstGeom prst="rect">
                <a:avLst/>
              </a:prstGeom>
              <a:noFill/>
              <a:ln>
                <a:noFill/>
              </a:ln>
            </p:spPr>
          </p:pic>
          <p:sp>
            <p:nvSpPr>
              <p:cNvPr id="73" name="Shape 73"/>
              <p:cNvSpPr txBox="1"/>
              <p:nvPr/>
            </p:nvSpPr>
            <p:spPr>
              <a:xfrm>
                <a:off x="3156925" y="2979523"/>
                <a:ext cx="1451699"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Dremel</a:t>
                </a:r>
              </a:p>
            </p:txBody>
          </p:sp>
        </p:grpSp>
        <p:grpSp>
          <p:nvGrpSpPr>
            <p:cNvPr id="74" name="Shape 74"/>
            <p:cNvGrpSpPr/>
            <p:nvPr/>
          </p:nvGrpSpPr>
          <p:grpSpPr>
            <a:xfrm>
              <a:off x="3180538" y="1040028"/>
              <a:ext cx="724833" cy="536663"/>
              <a:chOff x="3128465" y="2109683"/>
              <a:chExt cx="1451700" cy="1075046"/>
            </a:xfrm>
          </p:grpSpPr>
          <p:pic>
            <p:nvPicPr>
              <p:cNvPr id="75" name="Shape 75"/>
              <p:cNvPicPr preferRelativeResize="0"/>
              <p:nvPr/>
            </p:nvPicPr>
            <p:blipFill>
              <a:blip r:embed="rId3">
                <a:alphaModFix/>
              </a:blip>
              <a:stretch>
                <a:fillRect/>
              </a:stretch>
            </p:blipFill>
            <p:spPr>
              <a:xfrm>
                <a:off x="3411801" y="2109683"/>
                <a:ext cx="884997" cy="785884"/>
              </a:xfrm>
              <a:prstGeom prst="rect">
                <a:avLst/>
              </a:prstGeom>
              <a:noFill/>
              <a:ln>
                <a:noFill/>
              </a:ln>
            </p:spPr>
          </p:pic>
          <p:sp>
            <p:nvSpPr>
              <p:cNvPr id="76" name="Shape 76"/>
              <p:cNvSpPr txBox="1"/>
              <p:nvPr/>
            </p:nvSpPr>
            <p:spPr>
              <a:xfrm>
                <a:off x="3128465" y="2979530"/>
                <a:ext cx="1451700"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Colossus</a:t>
                </a:r>
              </a:p>
            </p:txBody>
          </p:sp>
        </p:grpSp>
        <p:grpSp>
          <p:nvGrpSpPr>
            <p:cNvPr id="77" name="Shape 77"/>
            <p:cNvGrpSpPr/>
            <p:nvPr/>
          </p:nvGrpSpPr>
          <p:grpSpPr>
            <a:xfrm>
              <a:off x="5466237" y="1734765"/>
              <a:ext cx="724833" cy="536659"/>
              <a:chOff x="3156925" y="2109683"/>
              <a:chExt cx="1451699" cy="1075039"/>
            </a:xfrm>
          </p:grpSpPr>
          <p:pic>
            <p:nvPicPr>
              <p:cNvPr id="78" name="Shape 78"/>
              <p:cNvPicPr preferRelativeResize="0"/>
              <p:nvPr/>
            </p:nvPicPr>
            <p:blipFill>
              <a:blip r:embed="rId3">
                <a:alphaModFix/>
              </a:blip>
              <a:stretch>
                <a:fillRect/>
              </a:stretch>
            </p:blipFill>
            <p:spPr>
              <a:xfrm>
                <a:off x="3437387" y="2109683"/>
                <a:ext cx="884997" cy="785884"/>
              </a:xfrm>
              <a:prstGeom prst="rect">
                <a:avLst/>
              </a:prstGeom>
              <a:noFill/>
              <a:ln>
                <a:noFill/>
              </a:ln>
            </p:spPr>
          </p:pic>
          <p:sp>
            <p:nvSpPr>
              <p:cNvPr id="79" name="Shape 79"/>
              <p:cNvSpPr txBox="1"/>
              <p:nvPr/>
            </p:nvSpPr>
            <p:spPr>
              <a:xfrm>
                <a:off x="3156925" y="2979523"/>
                <a:ext cx="1451699"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Flume</a:t>
                </a:r>
              </a:p>
            </p:txBody>
          </p:sp>
        </p:grpSp>
        <p:grpSp>
          <p:nvGrpSpPr>
            <p:cNvPr id="80" name="Shape 80"/>
            <p:cNvGrpSpPr/>
            <p:nvPr/>
          </p:nvGrpSpPr>
          <p:grpSpPr>
            <a:xfrm>
              <a:off x="3934440" y="1734765"/>
              <a:ext cx="787745" cy="536655"/>
              <a:chOff x="3167398" y="2470056"/>
              <a:chExt cx="1577700" cy="1075031"/>
            </a:xfrm>
          </p:grpSpPr>
          <p:pic>
            <p:nvPicPr>
              <p:cNvPr id="81" name="Shape 81"/>
              <p:cNvPicPr preferRelativeResize="0"/>
              <p:nvPr/>
            </p:nvPicPr>
            <p:blipFill>
              <a:blip r:embed="rId3">
                <a:alphaModFix/>
              </a:blip>
              <a:stretch>
                <a:fillRect/>
              </a:stretch>
            </p:blipFill>
            <p:spPr>
              <a:xfrm>
                <a:off x="3494905" y="2470056"/>
                <a:ext cx="884997" cy="785884"/>
              </a:xfrm>
              <a:prstGeom prst="rect">
                <a:avLst/>
              </a:prstGeom>
              <a:noFill/>
              <a:ln>
                <a:noFill/>
              </a:ln>
            </p:spPr>
          </p:pic>
          <p:sp>
            <p:nvSpPr>
              <p:cNvPr id="82" name="Shape 82"/>
              <p:cNvSpPr txBox="1"/>
              <p:nvPr/>
            </p:nvSpPr>
            <p:spPr>
              <a:xfrm>
                <a:off x="3167398" y="3339888"/>
                <a:ext cx="1577700"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Megastore</a:t>
                </a:r>
              </a:p>
            </p:txBody>
          </p:sp>
        </p:grpSp>
        <p:grpSp>
          <p:nvGrpSpPr>
            <p:cNvPr id="83" name="Shape 83"/>
            <p:cNvGrpSpPr/>
            <p:nvPr/>
          </p:nvGrpSpPr>
          <p:grpSpPr>
            <a:xfrm>
              <a:off x="3152743" y="1675340"/>
              <a:ext cx="724833" cy="593397"/>
              <a:chOff x="-3126546" y="3382344"/>
              <a:chExt cx="1451700" cy="1188696"/>
            </a:xfrm>
          </p:grpSpPr>
          <p:pic>
            <p:nvPicPr>
              <p:cNvPr id="84" name="Shape 84"/>
              <p:cNvPicPr preferRelativeResize="0"/>
              <p:nvPr/>
            </p:nvPicPr>
            <p:blipFill>
              <a:blip r:embed="rId3">
                <a:alphaModFix/>
              </a:blip>
              <a:stretch>
                <a:fillRect/>
              </a:stretch>
            </p:blipFill>
            <p:spPr>
              <a:xfrm>
                <a:off x="-2843180" y="3382344"/>
                <a:ext cx="884997" cy="785884"/>
              </a:xfrm>
              <a:prstGeom prst="rect">
                <a:avLst/>
              </a:prstGeom>
              <a:noFill/>
              <a:ln>
                <a:noFill/>
              </a:ln>
            </p:spPr>
          </p:pic>
          <p:sp>
            <p:nvSpPr>
              <p:cNvPr id="85" name="Shape 85"/>
              <p:cNvSpPr txBox="1"/>
              <p:nvPr/>
            </p:nvSpPr>
            <p:spPr>
              <a:xfrm>
                <a:off x="-3126546" y="4365841"/>
                <a:ext cx="1451700"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Spanner</a:t>
                </a:r>
              </a:p>
            </p:txBody>
          </p:sp>
        </p:grpSp>
        <p:grpSp>
          <p:nvGrpSpPr>
            <p:cNvPr id="86" name="Shape 86"/>
            <p:cNvGrpSpPr/>
            <p:nvPr/>
          </p:nvGrpSpPr>
          <p:grpSpPr>
            <a:xfrm>
              <a:off x="4699183" y="1040028"/>
              <a:ext cx="724833" cy="536659"/>
              <a:chOff x="3156925" y="2109683"/>
              <a:chExt cx="1451699" cy="1075039"/>
            </a:xfrm>
          </p:grpSpPr>
          <p:pic>
            <p:nvPicPr>
              <p:cNvPr id="87" name="Shape 87"/>
              <p:cNvPicPr preferRelativeResize="0"/>
              <p:nvPr/>
            </p:nvPicPr>
            <p:blipFill>
              <a:blip r:embed="rId3">
                <a:alphaModFix/>
              </a:blip>
              <a:stretch>
                <a:fillRect/>
              </a:stretch>
            </p:blipFill>
            <p:spPr>
              <a:xfrm>
                <a:off x="3437387" y="2109683"/>
                <a:ext cx="884997" cy="785884"/>
              </a:xfrm>
              <a:prstGeom prst="rect">
                <a:avLst/>
              </a:prstGeom>
              <a:noFill/>
              <a:ln>
                <a:noFill/>
              </a:ln>
            </p:spPr>
          </p:pic>
          <p:sp>
            <p:nvSpPr>
              <p:cNvPr id="88" name="Shape 88"/>
              <p:cNvSpPr txBox="1"/>
              <p:nvPr/>
            </p:nvSpPr>
            <p:spPr>
              <a:xfrm>
                <a:off x="3156925" y="2979523"/>
                <a:ext cx="1451699"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PubSub</a:t>
                </a:r>
              </a:p>
            </p:txBody>
          </p:sp>
        </p:grpSp>
        <p:grpSp>
          <p:nvGrpSpPr>
            <p:cNvPr id="89" name="Shape 89"/>
            <p:cNvGrpSpPr/>
            <p:nvPr/>
          </p:nvGrpSpPr>
          <p:grpSpPr>
            <a:xfrm>
              <a:off x="4731794" y="1734765"/>
              <a:ext cx="724833" cy="536659"/>
              <a:chOff x="3156925" y="2109683"/>
              <a:chExt cx="1451699" cy="1075039"/>
            </a:xfrm>
          </p:grpSpPr>
          <p:pic>
            <p:nvPicPr>
              <p:cNvPr id="90" name="Shape 90"/>
              <p:cNvPicPr preferRelativeResize="0"/>
              <p:nvPr/>
            </p:nvPicPr>
            <p:blipFill>
              <a:blip r:embed="rId3">
                <a:alphaModFix/>
              </a:blip>
              <a:stretch>
                <a:fillRect/>
              </a:stretch>
            </p:blipFill>
            <p:spPr>
              <a:xfrm>
                <a:off x="3437387" y="2109683"/>
                <a:ext cx="884997" cy="785884"/>
              </a:xfrm>
              <a:prstGeom prst="rect">
                <a:avLst/>
              </a:prstGeom>
              <a:noFill/>
              <a:ln>
                <a:noFill/>
              </a:ln>
            </p:spPr>
          </p:pic>
          <p:sp>
            <p:nvSpPr>
              <p:cNvPr id="91" name="Shape 91"/>
              <p:cNvSpPr txBox="1"/>
              <p:nvPr/>
            </p:nvSpPr>
            <p:spPr>
              <a:xfrm>
                <a:off x="3156925" y="2979523"/>
                <a:ext cx="1451699" cy="205200"/>
              </a:xfrm>
              <a:prstGeom prst="rect">
                <a:avLst/>
              </a:prstGeom>
              <a:noFill/>
              <a:ln>
                <a:noFill/>
              </a:ln>
            </p:spPr>
            <p:txBody>
              <a:bodyPr lIns="68575" tIns="68575" rIns="68575" bIns="68575" anchor="ctr" anchorCtr="0">
                <a:noAutofit/>
              </a:bodyPr>
              <a:lstStyle/>
              <a:p>
                <a:pPr algn="ctr"/>
                <a:r>
                  <a:rPr lang="en-US" sz="800">
                    <a:solidFill>
                      <a:srgbClr val="666666"/>
                    </a:solidFill>
                    <a:latin typeface="Roboto"/>
                    <a:ea typeface="Roboto"/>
                    <a:cs typeface="Roboto"/>
                    <a:sym typeface="Roboto"/>
                  </a:rPr>
                  <a:t>Millwheel</a:t>
                </a:r>
              </a:p>
            </p:txBody>
          </p:sp>
        </p:grpSp>
        <p:grpSp>
          <p:nvGrpSpPr>
            <p:cNvPr id="92" name="Shape 92"/>
            <p:cNvGrpSpPr/>
            <p:nvPr/>
          </p:nvGrpSpPr>
          <p:grpSpPr>
            <a:xfrm>
              <a:off x="1335184" y="1489960"/>
              <a:ext cx="1207889" cy="2364909"/>
              <a:chOff x="1335184" y="1489960"/>
              <a:chExt cx="1207889" cy="2364909"/>
            </a:xfrm>
          </p:grpSpPr>
          <p:pic>
            <p:nvPicPr>
              <p:cNvPr id="93" name="Shape 93"/>
              <p:cNvPicPr preferRelativeResize="0"/>
              <p:nvPr/>
            </p:nvPicPr>
            <p:blipFill>
              <a:blip r:embed="rId4">
                <a:alphaModFix/>
              </a:blip>
              <a:stretch>
                <a:fillRect/>
              </a:stretch>
            </p:blipFill>
            <p:spPr>
              <a:xfrm>
                <a:off x="1693399" y="1489960"/>
                <a:ext cx="849675" cy="282950"/>
              </a:xfrm>
              <a:prstGeom prst="rect">
                <a:avLst/>
              </a:prstGeom>
              <a:noFill/>
              <a:ln>
                <a:noFill/>
              </a:ln>
            </p:spPr>
          </p:pic>
          <p:grpSp>
            <p:nvGrpSpPr>
              <p:cNvPr id="94" name="Shape 94"/>
              <p:cNvGrpSpPr/>
              <p:nvPr/>
            </p:nvGrpSpPr>
            <p:grpSpPr>
              <a:xfrm rot="-5400000">
                <a:off x="340599" y="2588712"/>
                <a:ext cx="2260741" cy="271571"/>
                <a:chOff x="4562755" y="2624375"/>
                <a:chExt cx="2847282" cy="478625"/>
              </a:xfrm>
            </p:grpSpPr>
            <p:grpSp>
              <p:nvGrpSpPr>
                <p:cNvPr id="95" name="Shape 95"/>
                <p:cNvGrpSpPr/>
                <p:nvPr/>
              </p:nvGrpSpPr>
              <p:grpSpPr>
                <a:xfrm>
                  <a:off x="4562755" y="2776300"/>
                  <a:ext cx="2847282" cy="326700"/>
                  <a:chOff x="4562755" y="2776300"/>
                  <a:chExt cx="2847282" cy="326700"/>
                </a:xfrm>
              </p:grpSpPr>
              <p:cxnSp>
                <p:nvCxnSpPr>
                  <p:cNvPr id="96" name="Shape 96"/>
                  <p:cNvCxnSpPr/>
                  <p:nvPr/>
                </p:nvCxnSpPr>
                <p:spPr>
                  <a:xfrm>
                    <a:off x="4564837" y="2780985"/>
                    <a:ext cx="2845200" cy="0"/>
                  </a:xfrm>
                  <a:prstGeom prst="straightConnector1">
                    <a:avLst/>
                  </a:prstGeom>
                  <a:noFill/>
                  <a:ln w="9525" cap="flat" cmpd="sng">
                    <a:solidFill>
                      <a:schemeClr val="accent1"/>
                    </a:solidFill>
                    <a:prstDash val="solid"/>
                    <a:round/>
                    <a:headEnd type="none" w="lg" len="lg"/>
                    <a:tailEnd type="none" w="lg" len="lg"/>
                  </a:ln>
                </p:spPr>
              </p:cxnSp>
              <p:cxnSp>
                <p:nvCxnSpPr>
                  <p:cNvPr id="97" name="Shape 97"/>
                  <p:cNvCxnSpPr/>
                  <p:nvPr/>
                </p:nvCxnSpPr>
                <p:spPr>
                  <a:xfrm rot="10800000">
                    <a:off x="7409192" y="2776300"/>
                    <a:ext cx="0" cy="326700"/>
                  </a:xfrm>
                  <a:prstGeom prst="straightConnector1">
                    <a:avLst/>
                  </a:prstGeom>
                  <a:noFill/>
                  <a:ln w="9525" cap="flat" cmpd="sng">
                    <a:solidFill>
                      <a:schemeClr val="accent1"/>
                    </a:solidFill>
                    <a:prstDash val="solid"/>
                    <a:round/>
                    <a:headEnd type="oval" w="lg" len="lg"/>
                    <a:tailEnd type="none" w="lg" len="lg"/>
                  </a:ln>
                </p:spPr>
              </p:cxnSp>
              <p:cxnSp>
                <p:nvCxnSpPr>
                  <p:cNvPr id="98" name="Shape 98"/>
                  <p:cNvCxnSpPr/>
                  <p:nvPr/>
                </p:nvCxnSpPr>
                <p:spPr>
                  <a:xfrm rot="10800000">
                    <a:off x="4562755" y="2776300"/>
                    <a:ext cx="0" cy="326700"/>
                  </a:xfrm>
                  <a:prstGeom prst="straightConnector1">
                    <a:avLst/>
                  </a:prstGeom>
                  <a:noFill/>
                  <a:ln w="9525" cap="flat" cmpd="sng">
                    <a:solidFill>
                      <a:schemeClr val="accent1"/>
                    </a:solidFill>
                    <a:prstDash val="solid"/>
                    <a:round/>
                    <a:headEnd type="oval" w="lg" len="lg"/>
                    <a:tailEnd type="none" w="lg" len="lg"/>
                  </a:ln>
                </p:spPr>
              </p:cxnSp>
            </p:grpSp>
            <p:cxnSp>
              <p:nvCxnSpPr>
                <p:cNvPr id="99" name="Shape 99"/>
                <p:cNvCxnSpPr/>
                <p:nvPr/>
              </p:nvCxnSpPr>
              <p:spPr>
                <a:xfrm rot="10800000">
                  <a:off x="5986396" y="2624375"/>
                  <a:ext cx="0" cy="156600"/>
                </a:xfrm>
                <a:prstGeom prst="straightConnector1">
                  <a:avLst/>
                </a:prstGeom>
                <a:noFill/>
                <a:ln w="9525" cap="flat" cmpd="sng">
                  <a:solidFill>
                    <a:schemeClr val="accent1"/>
                  </a:solidFill>
                  <a:prstDash val="solid"/>
                  <a:round/>
                  <a:headEnd type="none" w="lg" len="lg"/>
                  <a:tailEnd type="none" w="lg" len="lg"/>
                </a:ln>
              </p:spPr>
            </p:cxnSp>
          </p:grpSp>
        </p:grpSp>
        <p:grpSp>
          <p:nvGrpSpPr>
            <p:cNvPr id="100" name="Shape 100"/>
            <p:cNvGrpSpPr/>
            <p:nvPr/>
          </p:nvGrpSpPr>
          <p:grpSpPr>
            <a:xfrm rot="-5400000">
              <a:off x="2225432" y="1495634"/>
              <a:ext cx="1196541" cy="271571"/>
              <a:chOff x="1403285" y="2624375"/>
              <a:chExt cx="1425982" cy="478625"/>
            </a:xfrm>
          </p:grpSpPr>
          <p:grpSp>
            <p:nvGrpSpPr>
              <p:cNvPr id="101" name="Shape 101"/>
              <p:cNvGrpSpPr/>
              <p:nvPr/>
            </p:nvGrpSpPr>
            <p:grpSpPr>
              <a:xfrm>
                <a:off x="1403285" y="2776300"/>
                <a:ext cx="1425982" cy="326700"/>
                <a:chOff x="1403285" y="2776300"/>
                <a:chExt cx="1425982" cy="326700"/>
              </a:xfrm>
            </p:grpSpPr>
            <p:cxnSp>
              <p:nvCxnSpPr>
                <p:cNvPr id="102" name="Shape 102"/>
                <p:cNvCxnSpPr/>
                <p:nvPr/>
              </p:nvCxnSpPr>
              <p:spPr>
                <a:xfrm>
                  <a:off x="1405367" y="2780985"/>
                  <a:ext cx="1422300" cy="0"/>
                </a:xfrm>
                <a:prstGeom prst="straightConnector1">
                  <a:avLst/>
                </a:prstGeom>
                <a:noFill/>
                <a:ln w="9525" cap="flat" cmpd="sng">
                  <a:solidFill>
                    <a:schemeClr val="accent1"/>
                  </a:solidFill>
                  <a:prstDash val="solid"/>
                  <a:round/>
                  <a:headEnd type="none" w="lg" len="lg"/>
                  <a:tailEnd type="none" w="lg" len="lg"/>
                </a:ln>
              </p:spPr>
            </p:cxnSp>
            <p:cxnSp>
              <p:nvCxnSpPr>
                <p:cNvPr id="103" name="Shape 103"/>
                <p:cNvCxnSpPr/>
                <p:nvPr/>
              </p:nvCxnSpPr>
              <p:spPr>
                <a:xfrm rot="10800000">
                  <a:off x="2829267" y="2776300"/>
                  <a:ext cx="0" cy="326700"/>
                </a:xfrm>
                <a:prstGeom prst="straightConnector1">
                  <a:avLst/>
                </a:prstGeom>
                <a:noFill/>
                <a:ln w="9525" cap="flat" cmpd="sng">
                  <a:solidFill>
                    <a:schemeClr val="accent1"/>
                  </a:solidFill>
                  <a:prstDash val="solid"/>
                  <a:round/>
                  <a:headEnd type="oval" w="lg" len="lg"/>
                  <a:tailEnd type="none" w="lg" len="lg"/>
                </a:ln>
              </p:spPr>
            </p:cxnSp>
            <p:cxnSp>
              <p:nvCxnSpPr>
                <p:cNvPr id="104" name="Shape 104"/>
                <p:cNvCxnSpPr/>
                <p:nvPr/>
              </p:nvCxnSpPr>
              <p:spPr>
                <a:xfrm rot="10800000">
                  <a:off x="1403285" y="2776300"/>
                  <a:ext cx="0" cy="326700"/>
                </a:xfrm>
                <a:prstGeom prst="straightConnector1">
                  <a:avLst/>
                </a:prstGeom>
                <a:noFill/>
                <a:ln w="9525" cap="flat" cmpd="sng">
                  <a:solidFill>
                    <a:schemeClr val="accent1"/>
                  </a:solidFill>
                  <a:prstDash val="solid"/>
                  <a:round/>
                  <a:headEnd type="oval" w="lg" len="lg"/>
                  <a:tailEnd type="none" w="lg" len="lg"/>
                </a:ln>
              </p:spPr>
            </p:cxnSp>
          </p:grpSp>
          <p:cxnSp>
            <p:nvCxnSpPr>
              <p:cNvPr id="105" name="Shape 105"/>
              <p:cNvCxnSpPr/>
              <p:nvPr/>
            </p:nvCxnSpPr>
            <p:spPr>
              <a:xfrm rot="10800000">
                <a:off x="2116276" y="2624375"/>
                <a:ext cx="0" cy="156600"/>
              </a:xfrm>
              <a:prstGeom prst="straightConnector1">
                <a:avLst/>
              </a:prstGeom>
              <a:noFill/>
              <a:ln w="9525" cap="flat" cmpd="sng">
                <a:solidFill>
                  <a:schemeClr val="accent1"/>
                </a:solidFill>
                <a:prstDash val="solid"/>
                <a:round/>
                <a:headEnd type="none" w="lg" len="lg"/>
                <a:tailEnd type="none" w="lg" len="lg"/>
              </a:ln>
            </p:spPr>
          </p:cxnSp>
        </p:grpSp>
      </p:grpSp>
      <p:grpSp>
        <p:nvGrpSpPr>
          <p:cNvPr id="106" name="Shape 106"/>
          <p:cNvGrpSpPr/>
          <p:nvPr/>
        </p:nvGrpSpPr>
        <p:grpSpPr>
          <a:xfrm rot="5400000" flipH="1">
            <a:off x="6844735" y="1506476"/>
            <a:ext cx="1196541" cy="249890"/>
            <a:chOff x="1403285" y="2624375"/>
            <a:chExt cx="1425982" cy="478625"/>
          </a:xfrm>
        </p:grpSpPr>
        <p:grpSp>
          <p:nvGrpSpPr>
            <p:cNvPr id="107" name="Shape 107"/>
            <p:cNvGrpSpPr/>
            <p:nvPr/>
          </p:nvGrpSpPr>
          <p:grpSpPr>
            <a:xfrm>
              <a:off x="1403285" y="2776300"/>
              <a:ext cx="1425982" cy="326700"/>
              <a:chOff x="1403285" y="2776300"/>
              <a:chExt cx="1425982" cy="326700"/>
            </a:xfrm>
          </p:grpSpPr>
          <p:cxnSp>
            <p:nvCxnSpPr>
              <p:cNvPr id="108" name="Shape 108"/>
              <p:cNvCxnSpPr/>
              <p:nvPr/>
            </p:nvCxnSpPr>
            <p:spPr>
              <a:xfrm>
                <a:off x="1405367" y="2780985"/>
                <a:ext cx="1422300" cy="0"/>
              </a:xfrm>
              <a:prstGeom prst="straightConnector1">
                <a:avLst/>
              </a:prstGeom>
              <a:noFill/>
              <a:ln w="9525" cap="flat" cmpd="sng">
                <a:solidFill>
                  <a:schemeClr val="accent1"/>
                </a:solidFill>
                <a:prstDash val="solid"/>
                <a:round/>
                <a:headEnd type="none" w="lg" len="lg"/>
                <a:tailEnd type="none" w="lg" len="lg"/>
              </a:ln>
            </p:spPr>
          </p:cxnSp>
          <p:cxnSp>
            <p:nvCxnSpPr>
              <p:cNvPr id="109" name="Shape 109"/>
              <p:cNvCxnSpPr/>
              <p:nvPr/>
            </p:nvCxnSpPr>
            <p:spPr>
              <a:xfrm rot="10800000">
                <a:off x="2829267" y="2776300"/>
                <a:ext cx="0" cy="326700"/>
              </a:xfrm>
              <a:prstGeom prst="straightConnector1">
                <a:avLst/>
              </a:prstGeom>
              <a:noFill/>
              <a:ln w="9525" cap="flat" cmpd="sng">
                <a:solidFill>
                  <a:schemeClr val="accent1"/>
                </a:solidFill>
                <a:prstDash val="solid"/>
                <a:round/>
                <a:headEnd type="oval" w="lg" len="lg"/>
                <a:tailEnd type="none" w="lg" len="lg"/>
              </a:ln>
            </p:spPr>
          </p:cxnSp>
          <p:cxnSp>
            <p:nvCxnSpPr>
              <p:cNvPr id="110" name="Shape 110"/>
              <p:cNvCxnSpPr/>
              <p:nvPr/>
            </p:nvCxnSpPr>
            <p:spPr>
              <a:xfrm rot="10800000">
                <a:off x="1403285" y="2776300"/>
                <a:ext cx="0" cy="326700"/>
              </a:xfrm>
              <a:prstGeom prst="straightConnector1">
                <a:avLst/>
              </a:prstGeom>
              <a:noFill/>
              <a:ln w="9525" cap="flat" cmpd="sng">
                <a:solidFill>
                  <a:schemeClr val="accent1"/>
                </a:solidFill>
                <a:prstDash val="solid"/>
                <a:round/>
                <a:headEnd type="oval" w="lg" len="lg"/>
                <a:tailEnd type="none" w="lg" len="lg"/>
              </a:ln>
            </p:spPr>
          </p:cxnSp>
        </p:grpSp>
        <p:cxnSp>
          <p:nvCxnSpPr>
            <p:cNvPr id="111" name="Shape 111"/>
            <p:cNvCxnSpPr/>
            <p:nvPr/>
          </p:nvCxnSpPr>
          <p:spPr>
            <a:xfrm rot="10800000">
              <a:off x="2116276" y="2624375"/>
              <a:ext cx="0" cy="156600"/>
            </a:xfrm>
            <a:prstGeom prst="straightConnector1">
              <a:avLst/>
            </a:prstGeom>
            <a:noFill/>
            <a:ln w="9525" cap="flat" cmpd="sng">
              <a:solidFill>
                <a:schemeClr val="accent1"/>
              </a:solidFill>
              <a:prstDash val="solid"/>
              <a:round/>
              <a:headEnd type="none" w="lg" len="lg"/>
              <a:tailEnd type="none" w="lg" len="lg"/>
            </a:ln>
          </p:spPr>
        </p:cxnSp>
      </p:grpSp>
      <p:grpSp>
        <p:nvGrpSpPr>
          <p:cNvPr id="112" name="Shape 112"/>
          <p:cNvGrpSpPr/>
          <p:nvPr/>
        </p:nvGrpSpPr>
        <p:grpSpPr>
          <a:xfrm rot="5400000" flipH="1">
            <a:off x="6881985" y="3738101"/>
            <a:ext cx="1196541" cy="249890"/>
            <a:chOff x="1403285" y="2624375"/>
            <a:chExt cx="1425982" cy="478625"/>
          </a:xfrm>
        </p:grpSpPr>
        <p:grpSp>
          <p:nvGrpSpPr>
            <p:cNvPr id="113" name="Shape 113"/>
            <p:cNvGrpSpPr/>
            <p:nvPr/>
          </p:nvGrpSpPr>
          <p:grpSpPr>
            <a:xfrm>
              <a:off x="1403285" y="2776300"/>
              <a:ext cx="1425982" cy="326700"/>
              <a:chOff x="1403285" y="2776300"/>
              <a:chExt cx="1425982" cy="326700"/>
            </a:xfrm>
          </p:grpSpPr>
          <p:cxnSp>
            <p:nvCxnSpPr>
              <p:cNvPr id="114" name="Shape 114"/>
              <p:cNvCxnSpPr/>
              <p:nvPr/>
            </p:nvCxnSpPr>
            <p:spPr>
              <a:xfrm>
                <a:off x="1405367" y="2780985"/>
                <a:ext cx="1422300" cy="0"/>
              </a:xfrm>
              <a:prstGeom prst="straightConnector1">
                <a:avLst/>
              </a:prstGeom>
              <a:noFill/>
              <a:ln w="9525" cap="flat" cmpd="sng">
                <a:solidFill>
                  <a:schemeClr val="accent1"/>
                </a:solidFill>
                <a:prstDash val="solid"/>
                <a:round/>
                <a:headEnd type="none" w="lg" len="lg"/>
                <a:tailEnd type="none" w="lg" len="lg"/>
              </a:ln>
            </p:spPr>
          </p:cxnSp>
          <p:cxnSp>
            <p:nvCxnSpPr>
              <p:cNvPr id="115" name="Shape 115"/>
              <p:cNvCxnSpPr/>
              <p:nvPr/>
            </p:nvCxnSpPr>
            <p:spPr>
              <a:xfrm rot="10800000">
                <a:off x="2829267" y="2776300"/>
                <a:ext cx="0" cy="326700"/>
              </a:xfrm>
              <a:prstGeom prst="straightConnector1">
                <a:avLst/>
              </a:prstGeom>
              <a:noFill/>
              <a:ln w="9525" cap="flat" cmpd="sng">
                <a:solidFill>
                  <a:schemeClr val="accent1"/>
                </a:solidFill>
                <a:prstDash val="solid"/>
                <a:round/>
                <a:headEnd type="oval" w="lg" len="lg"/>
                <a:tailEnd type="none" w="lg" len="lg"/>
              </a:ln>
            </p:spPr>
          </p:cxnSp>
          <p:cxnSp>
            <p:nvCxnSpPr>
              <p:cNvPr id="116" name="Shape 116"/>
              <p:cNvCxnSpPr/>
              <p:nvPr/>
            </p:nvCxnSpPr>
            <p:spPr>
              <a:xfrm rot="10800000">
                <a:off x="1403285" y="2776300"/>
                <a:ext cx="0" cy="326700"/>
              </a:xfrm>
              <a:prstGeom prst="straightConnector1">
                <a:avLst/>
              </a:prstGeom>
              <a:noFill/>
              <a:ln w="9525" cap="flat" cmpd="sng">
                <a:solidFill>
                  <a:schemeClr val="accent1"/>
                </a:solidFill>
                <a:prstDash val="solid"/>
                <a:round/>
                <a:headEnd type="oval" w="lg" len="lg"/>
                <a:tailEnd type="none" w="lg" len="lg"/>
              </a:ln>
            </p:spPr>
          </p:cxnSp>
        </p:grpSp>
        <p:cxnSp>
          <p:nvCxnSpPr>
            <p:cNvPr id="117" name="Shape 117"/>
            <p:cNvCxnSpPr/>
            <p:nvPr/>
          </p:nvCxnSpPr>
          <p:spPr>
            <a:xfrm rot="10800000">
              <a:off x="2116276" y="2624375"/>
              <a:ext cx="0" cy="156600"/>
            </a:xfrm>
            <a:prstGeom prst="straightConnector1">
              <a:avLst/>
            </a:prstGeom>
            <a:noFill/>
            <a:ln w="9525" cap="flat" cmpd="sng">
              <a:solidFill>
                <a:schemeClr val="accent1"/>
              </a:solidFill>
              <a:prstDash val="solid"/>
              <a:round/>
              <a:headEnd type="none" w="lg" len="lg"/>
              <a:tailEnd type="none" w="lg" len="lg"/>
            </a:ln>
          </p:spPr>
        </p:cxnSp>
      </p:grpSp>
      <p:grpSp>
        <p:nvGrpSpPr>
          <p:cNvPr id="118" name="Shape 118"/>
          <p:cNvGrpSpPr/>
          <p:nvPr/>
        </p:nvGrpSpPr>
        <p:grpSpPr>
          <a:xfrm>
            <a:off x="1650749" y="3264775"/>
            <a:ext cx="5522412" cy="1196541"/>
            <a:chOff x="1650749" y="3264774"/>
            <a:chExt cx="5522412" cy="1196541"/>
          </a:xfrm>
        </p:grpSpPr>
        <p:pic>
          <p:nvPicPr>
            <p:cNvPr id="119" name="Shape 119"/>
            <p:cNvPicPr preferRelativeResize="0"/>
            <p:nvPr/>
          </p:nvPicPr>
          <p:blipFill>
            <a:blip r:embed="rId5">
              <a:alphaModFix/>
            </a:blip>
            <a:stretch>
              <a:fillRect/>
            </a:stretch>
          </p:blipFill>
          <p:spPr>
            <a:xfrm>
              <a:off x="1650749" y="3672337"/>
              <a:ext cx="935000" cy="381425"/>
            </a:xfrm>
            <a:prstGeom prst="rect">
              <a:avLst/>
            </a:prstGeom>
            <a:noFill/>
            <a:ln>
              <a:noFill/>
            </a:ln>
          </p:spPr>
        </p:pic>
        <p:pic>
          <p:nvPicPr>
            <p:cNvPr id="120" name="Shape 120"/>
            <p:cNvPicPr preferRelativeResize="0"/>
            <p:nvPr/>
          </p:nvPicPr>
          <p:blipFill>
            <a:blip r:embed="rId6">
              <a:alphaModFix/>
            </a:blip>
            <a:stretch>
              <a:fillRect/>
            </a:stretch>
          </p:blipFill>
          <p:spPr>
            <a:xfrm>
              <a:off x="5284183" y="3854862"/>
              <a:ext cx="853425" cy="536674"/>
            </a:xfrm>
            <a:prstGeom prst="rect">
              <a:avLst/>
            </a:prstGeom>
            <a:noFill/>
            <a:ln>
              <a:noFill/>
            </a:ln>
          </p:spPr>
        </p:pic>
        <p:pic>
          <p:nvPicPr>
            <p:cNvPr id="121" name="Shape 121"/>
            <p:cNvPicPr preferRelativeResize="0"/>
            <p:nvPr/>
          </p:nvPicPr>
          <p:blipFill>
            <a:blip r:embed="rId7">
              <a:alphaModFix/>
            </a:blip>
            <a:stretch>
              <a:fillRect/>
            </a:stretch>
          </p:blipFill>
          <p:spPr>
            <a:xfrm>
              <a:off x="4549496" y="3461747"/>
              <a:ext cx="637200" cy="338374"/>
            </a:xfrm>
            <a:prstGeom prst="rect">
              <a:avLst/>
            </a:prstGeom>
            <a:noFill/>
            <a:ln>
              <a:noFill/>
            </a:ln>
          </p:spPr>
        </p:pic>
        <p:pic>
          <p:nvPicPr>
            <p:cNvPr id="122" name="Shape 122"/>
            <p:cNvPicPr preferRelativeResize="0"/>
            <p:nvPr/>
          </p:nvPicPr>
          <p:blipFill>
            <a:blip r:embed="rId8">
              <a:alphaModFix/>
            </a:blip>
            <a:stretch>
              <a:fillRect/>
            </a:stretch>
          </p:blipFill>
          <p:spPr>
            <a:xfrm>
              <a:off x="3151825" y="3902126"/>
              <a:ext cx="586749" cy="393500"/>
            </a:xfrm>
            <a:prstGeom prst="rect">
              <a:avLst/>
            </a:prstGeom>
            <a:noFill/>
            <a:ln>
              <a:noFill/>
            </a:ln>
          </p:spPr>
        </p:pic>
        <p:pic>
          <p:nvPicPr>
            <p:cNvPr id="123" name="Shape 123"/>
            <p:cNvPicPr preferRelativeResize="0"/>
            <p:nvPr/>
          </p:nvPicPr>
          <p:blipFill>
            <a:blip r:embed="rId9">
              <a:alphaModFix/>
            </a:blip>
            <a:stretch>
              <a:fillRect/>
            </a:stretch>
          </p:blipFill>
          <p:spPr>
            <a:xfrm>
              <a:off x="6319737" y="3904500"/>
              <a:ext cx="853425" cy="437399"/>
            </a:xfrm>
            <a:prstGeom prst="rect">
              <a:avLst/>
            </a:prstGeom>
            <a:noFill/>
            <a:ln>
              <a:noFill/>
            </a:ln>
          </p:spPr>
        </p:pic>
        <p:pic>
          <p:nvPicPr>
            <p:cNvPr id="124" name="Shape 124"/>
            <p:cNvPicPr preferRelativeResize="0"/>
            <p:nvPr/>
          </p:nvPicPr>
          <p:blipFill>
            <a:blip r:embed="rId10">
              <a:alphaModFix/>
            </a:blip>
            <a:stretch>
              <a:fillRect/>
            </a:stretch>
          </p:blipFill>
          <p:spPr>
            <a:xfrm>
              <a:off x="3288974" y="3401838"/>
              <a:ext cx="382148" cy="398293"/>
            </a:xfrm>
            <a:prstGeom prst="rect">
              <a:avLst/>
            </a:prstGeom>
            <a:noFill/>
            <a:ln>
              <a:noFill/>
            </a:ln>
          </p:spPr>
        </p:pic>
        <p:pic>
          <p:nvPicPr>
            <p:cNvPr id="125" name="Shape 125"/>
            <p:cNvPicPr preferRelativeResize="0"/>
            <p:nvPr/>
          </p:nvPicPr>
          <p:blipFill>
            <a:blip r:embed="rId11">
              <a:alphaModFix/>
            </a:blip>
            <a:stretch>
              <a:fillRect/>
            </a:stretch>
          </p:blipFill>
          <p:spPr>
            <a:xfrm>
              <a:off x="3876562" y="3950097"/>
              <a:ext cx="596738" cy="398299"/>
            </a:xfrm>
            <a:prstGeom prst="rect">
              <a:avLst/>
            </a:prstGeom>
            <a:noFill/>
            <a:ln>
              <a:noFill/>
            </a:ln>
          </p:spPr>
        </p:pic>
        <p:pic>
          <p:nvPicPr>
            <p:cNvPr id="126" name="Shape 126"/>
            <p:cNvPicPr preferRelativeResize="0"/>
            <p:nvPr/>
          </p:nvPicPr>
          <p:blipFill>
            <a:blip r:embed="rId12">
              <a:alphaModFix/>
            </a:blip>
            <a:stretch>
              <a:fillRect/>
            </a:stretch>
          </p:blipFill>
          <p:spPr>
            <a:xfrm>
              <a:off x="3808283" y="3365978"/>
              <a:ext cx="596724" cy="470016"/>
            </a:xfrm>
            <a:prstGeom prst="rect">
              <a:avLst/>
            </a:prstGeom>
            <a:noFill/>
            <a:ln>
              <a:noFill/>
            </a:ln>
          </p:spPr>
        </p:pic>
        <p:pic>
          <p:nvPicPr>
            <p:cNvPr id="127" name="Shape 127"/>
            <p:cNvPicPr preferRelativeResize="0"/>
            <p:nvPr/>
          </p:nvPicPr>
          <p:blipFill>
            <a:blip r:embed="rId13">
              <a:alphaModFix/>
            </a:blip>
            <a:stretch>
              <a:fillRect/>
            </a:stretch>
          </p:blipFill>
          <p:spPr>
            <a:xfrm>
              <a:off x="6260371" y="3498836"/>
              <a:ext cx="853425" cy="204301"/>
            </a:xfrm>
            <a:prstGeom prst="rect">
              <a:avLst/>
            </a:prstGeom>
            <a:noFill/>
            <a:ln>
              <a:noFill/>
            </a:ln>
          </p:spPr>
        </p:pic>
        <p:pic>
          <p:nvPicPr>
            <p:cNvPr id="128" name="Shape 128"/>
            <p:cNvPicPr preferRelativeResize="0"/>
            <p:nvPr/>
          </p:nvPicPr>
          <p:blipFill>
            <a:blip r:embed="rId14">
              <a:alphaModFix/>
            </a:blip>
            <a:stretch>
              <a:fillRect/>
            </a:stretch>
          </p:blipFill>
          <p:spPr>
            <a:xfrm>
              <a:off x="5398149" y="3447747"/>
              <a:ext cx="507025" cy="306475"/>
            </a:xfrm>
            <a:prstGeom prst="rect">
              <a:avLst/>
            </a:prstGeom>
            <a:noFill/>
            <a:ln>
              <a:noFill/>
            </a:ln>
          </p:spPr>
        </p:pic>
        <p:pic>
          <p:nvPicPr>
            <p:cNvPr id="129" name="Shape 129"/>
            <p:cNvPicPr preferRelativeResize="0"/>
            <p:nvPr/>
          </p:nvPicPr>
          <p:blipFill>
            <a:blip r:embed="rId15">
              <a:alphaModFix/>
            </a:blip>
            <a:stretch>
              <a:fillRect/>
            </a:stretch>
          </p:blipFill>
          <p:spPr>
            <a:xfrm>
              <a:off x="4699173" y="3892174"/>
              <a:ext cx="413375" cy="413400"/>
            </a:xfrm>
            <a:prstGeom prst="rect">
              <a:avLst/>
            </a:prstGeom>
            <a:noFill/>
            <a:ln>
              <a:noFill/>
            </a:ln>
          </p:spPr>
        </p:pic>
        <p:grpSp>
          <p:nvGrpSpPr>
            <p:cNvPr id="130" name="Shape 130"/>
            <p:cNvGrpSpPr/>
            <p:nvPr/>
          </p:nvGrpSpPr>
          <p:grpSpPr>
            <a:xfrm rot="-5400000">
              <a:off x="2217182" y="3727259"/>
              <a:ext cx="1196541" cy="271571"/>
              <a:chOff x="1403285" y="2624375"/>
              <a:chExt cx="1425982" cy="478625"/>
            </a:xfrm>
          </p:grpSpPr>
          <p:grpSp>
            <p:nvGrpSpPr>
              <p:cNvPr id="131" name="Shape 131"/>
              <p:cNvGrpSpPr/>
              <p:nvPr/>
            </p:nvGrpSpPr>
            <p:grpSpPr>
              <a:xfrm>
                <a:off x="1403285" y="2776300"/>
                <a:ext cx="1425982" cy="326700"/>
                <a:chOff x="1403285" y="2776300"/>
                <a:chExt cx="1425982" cy="326700"/>
              </a:xfrm>
            </p:grpSpPr>
            <p:cxnSp>
              <p:nvCxnSpPr>
                <p:cNvPr id="132" name="Shape 132"/>
                <p:cNvCxnSpPr/>
                <p:nvPr/>
              </p:nvCxnSpPr>
              <p:spPr>
                <a:xfrm>
                  <a:off x="1405367" y="2780985"/>
                  <a:ext cx="1422300" cy="0"/>
                </a:xfrm>
                <a:prstGeom prst="straightConnector1">
                  <a:avLst/>
                </a:prstGeom>
                <a:noFill/>
                <a:ln w="9525" cap="flat" cmpd="sng">
                  <a:solidFill>
                    <a:schemeClr val="accent1"/>
                  </a:solidFill>
                  <a:prstDash val="solid"/>
                  <a:round/>
                  <a:headEnd type="none" w="lg" len="lg"/>
                  <a:tailEnd type="none" w="lg" len="lg"/>
                </a:ln>
              </p:spPr>
            </p:cxnSp>
            <p:cxnSp>
              <p:nvCxnSpPr>
                <p:cNvPr id="133" name="Shape 133"/>
                <p:cNvCxnSpPr/>
                <p:nvPr/>
              </p:nvCxnSpPr>
              <p:spPr>
                <a:xfrm rot="10800000">
                  <a:off x="2829267" y="2776300"/>
                  <a:ext cx="0" cy="326700"/>
                </a:xfrm>
                <a:prstGeom prst="straightConnector1">
                  <a:avLst/>
                </a:prstGeom>
                <a:noFill/>
                <a:ln w="9525" cap="flat" cmpd="sng">
                  <a:solidFill>
                    <a:schemeClr val="accent1"/>
                  </a:solidFill>
                  <a:prstDash val="solid"/>
                  <a:round/>
                  <a:headEnd type="oval" w="lg" len="lg"/>
                  <a:tailEnd type="none" w="lg" len="lg"/>
                </a:ln>
              </p:spPr>
            </p:cxnSp>
            <p:cxnSp>
              <p:nvCxnSpPr>
                <p:cNvPr id="134" name="Shape 134"/>
                <p:cNvCxnSpPr/>
                <p:nvPr/>
              </p:nvCxnSpPr>
              <p:spPr>
                <a:xfrm rot="10800000">
                  <a:off x="1403285" y="2776300"/>
                  <a:ext cx="0" cy="326700"/>
                </a:xfrm>
                <a:prstGeom prst="straightConnector1">
                  <a:avLst/>
                </a:prstGeom>
                <a:noFill/>
                <a:ln w="9525" cap="flat" cmpd="sng">
                  <a:solidFill>
                    <a:schemeClr val="accent1"/>
                  </a:solidFill>
                  <a:prstDash val="solid"/>
                  <a:round/>
                  <a:headEnd type="oval" w="lg" len="lg"/>
                  <a:tailEnd type="none" w="lg" len="lg"/>
                </a:ln>
              </p:spPr>
            </p:cxnSp>
          </p:grpSp>
          <p:cxnSp>
            <p:nvCxnSpPr>
              <p:cNvPr id="135" name="Shape 135"/>
              <p:cNvCxnSpPr/>
              <p:nvPr/>
            </p:nvCxnSpPr>
            <p:spPr>
              <a:xfrm rot="10800000">
                <a:off x="2116276" y="2624375"/>
                <a:ext cx="0" cy="156600"/>
              </a:xfrm>
              <a:prstGeom prst="straightConnector1">
                <a:avLst/>
              </a:prstGeom>
              <a:noFill/>
              <a:ln w="9525" cap="flat" cmpd="sng">
                <a:solidFill>
                  <a:schemeClr val="accent1"/>
                </a:solidFill>
                <a:prstDash val="solid"/>
                <a:round/>
                <a:headEnd type="none" w="lg" len="lg"/>
                <a:tailEnd type="none" w="lg" len="lg"/>
              </a:ln>
            </p:spPr>
          </p:cxnSp>
        </p:grpSp>
      </p:grpSp>
      <p:pic>
        <p:nvPicPr>
          <p:cNvPr id="136" name="Shape 136"/>
          <p:cNvPicPr preferRelativeResize="0"/>
          <p:nvPr/>
        </p:nvPicPr>
        <p:blipFill>
          <a:blip r:embed="rId3">
            <a:alphaModFix/>
          </a:blip>
          <a:stretch>
            <a:fillRect/>
          </a:stretch>
        </p:blipFill>
        <p:spPr>
          <a:xfrm>
            <a:off x="515258" y="2485904"/>
            <a:ext cx="441878" cy="392313"/>
          </a:xfrm>
          <a:prstGeom prst="rect">
            <a:avLst/>
          </a:prstGeom>
          <a:noFill/>
          <a:ln>
            <a:noFill/>
          </a:ln>
        </p:spPr>
      </p:pic>
      <p:sp>
        <p:nvSpPr>
          <p:cNvPr id="137" name="Shape 137"/>
          <p:cNvSpPr/>
          <p:nvPr/>
        </p:nvSpPr>
        <p:spPr>
          <a:xfrm>
            <a:off x="7752875" y="2103885"/>
            <a:ext cx="1145100" cy="800400"/>
          </a:xfrm>
          <a:prstGeom prst="rect">
            <a:avLst/>
          </a:prstGeom>
          <a:noFill/>
          <a:ln>
            <a:noFill/>
          </a:ln>
        </p:spPr>
        <p:txBody>
          <a:bodyPr lIns="0" tIns="45697" rIns="0" bIns="45697" anchor="t" anchorCtr="0">
            <a:noAutofit/>
          </a:bodyPr>
          <a:lstStyle/>
          <a:p>
            <a:pPr algn="ctr">
              <a:spcBef>
                <a:spcPts val="600"/>
              </a:spcBef>
            </a:pPr>
            <a:r>
              <a:rPr lang="en-US">
                <a:solidFill>
                  <a:schemeClr val="accent3"/>
                </a:solidFill>
                <a:latin typeface="Roboto"/>
                <a:ea typeface="Roboto"/>
                <a:cs typeface="Roboto"/>
                <a:sym typeface="Roboto"/>
              </a:rPr>
              <a:t>Apache </a:t>
            </a:r>
            <a:br>
              <a:rPr lang="en-US">
                <a:solidFill>
                  <a:schemeClr val="accent3"/>
                </a:solidFill>
                <a:latin typeface="Roboto"/>
                <a:ea typeface="Roboto"/>
                <a:cs typeface="Roboto"/>
                <a:sym typeface="Roboto"/>
              </a:rPr>
            </a:br>
            <a:r>
              <a:rPr lang="en-US">
                <a:solidFill>
                  <a:schemeClr val="accent3"/>
                </a:solidFill>
                <a:latin typeface="Roboto"/>
                <a:ea typeface="Roboto"/>
                <a:cs typeface="Roboto"/>
                <a:sym typeface="Roboto"/>
              </a:rPr>
              <a:t>Beam</a:t>
            </a:r>
          </a:p>
        </p:txBody>
      </p:sp>
      <p:pic>
        <p:nvPicPr>
          <p:cNvPr id="138" name="Shape 138"/>
          <p:cNvPicPr preferRelativeResize="0"/>
          <p:nvPr/>
        </p:nvPicPr>
        <p:blipFill>
          <a:blip r:embed="rId16">
            <a:alphaModFix/>
          </a:blip>
          <a:stretch>
            <a:fillRect/>
          </a:stretch>
        </p:blipFill>
        <p:spPr>
          <a:xfrm>
            <a:off x="8099325" y="2640447"/>
            <a:ext cx="513300" cy="513300"/>
          </a:xfrm>
          <a:prstGeom prst="rect">
            <a:avLst/>
          </a:prstGeom>
          <a:noFill/>
          <a:ln>
            <a:noFill/>
          </a:ln>
        </p:spPr>
      </p:pic>
      <p:grpSp>
        <p:nvGrpSpPr>
          <p:cNvPr id="139" name="Shape 139"/>
          <p:cNvGrpSpPr/>
          <p:nvPr/>
        </p:nvGrpSpPr>
        <p:grpSpPr>
          <a:xfrm rot="5400000" flipH="1">
            <a:off x="6614814" y="2585358"/>
            <a:ext cx="2233658" cy="326709"/>
            <a:chOff x="1403285" y="2624375"/>
            <a:chExt cx="1425982" cy="478625"/>
          </a:xfrm>
        </p:grpSpPr>
        <p:grpSp>
          <p:nvGrpSpPr>
            <p:cNvPr id="140" name="Shape 140"/>
            <p:cNvGrpSpPr/>
            <p:nvPr/>
          </p:nvGrpSpPr>
          <p:grpSpPr>
            <a:xfrm>
              <a:off x="1403285" y="2776300"/>
              <a:ext cx="1425982" cy="326700"/>
              <a:chOff x="1403285" y="2776300"/>
              <a:chExt cx="1425982" cy="326700"/>
            </a:xfrm>
          </p:grpSpPr>
          <p:cxnSp>
            <p:nvCxnSpPr>
              <p:cNvPr id="141" name="Shape 141"/>
              <p:cNvCxnSpPr/>
              <p:nvPr/>
            </p:nvCxnSpPr>
            <p:spPr>
              <a:xfrm>
                <a:off x="1405367" y="2780985"/>
                <a:ext cx="1422300" cy="0"/>
              </a:xfrm>
              <a:prstGeom prst="straightConnector1">
                <a:avLst/>
              </a:prstGeom>
              <a:noFill/>
              <a:ln w="9525" cap="flat" cmpd="sng">
                <a:solidFill>
                  <a:schemeClr val="accent1"/>
                </a:solidFill>
                <a:prstDash val="solid"/>
                <a:round/>
                <a:headEnd type="none" w="lg" len="lg"/>
                <a:tailEnd type="none" w="lg" len="lg"/>
              </a:ln>
            </p:spPr>
          </p:cxnSp>
          <p:cxnSp>
            <p:nvCxnSpPr>
              <p:cNvPr id="142" name="Shape 142"/>
              <p:cNvCxnSpPr/>
              <p:nvPr/>
            </p:nvCxnSpPr>
            <p:spPr>
              <a:xfrm rot="10800000">
                <a:off x="2829267" y="2776300"/>
                <a:ext cx="0" cy="326700"/>
              </a:xfrm>
              <a:prstGeom prst="straightConnector1">
                <a:avLst/>
              </a:prstGeom>
              <a:noFill/>
              <a:ln w="9525" cap="flat" cmpd="sng">
                <a:solidFill>
                  <a:schemeClr val="accent1"/>
                </a:solidFill>
                <a:prstDash val="solid"/>
                <a:round/>
                <a:headEnd type="none" w="lg" len="lg"/>
                <a:tailEnd type="none" w="lg" len="lg"/>
              </a:ln>
            </p:spPr>
          </p:cxnSp>
          <p:cxnSp>
            <p:nvCxnSpPr>
              <p:cNvPr id="143" name="Shape 143"/>
              <p:cNvCxnSpPr/>
              <p:nvPr/>
            </p:nvCxnSpPr>
            <p:spPr>
              <a:xfrm rot="10800000">
                <a:off x="1403285" y="2776300"/>
                <a:ext cx="0" cy="326700"/>
              </a:xfrm>
              <a:prstGeom prst="straightConnector1">
                <a:avLst/>
              </a:prstGeom>
              <a:noFill/>
              <a:ln w="9525" cap="flat" cmpd="sng">
                <a:solidFill>
                  <a:schemeClr val="accent1"/>
                </a:solidFill>
                <a:prstDash val="solid"/>
                <a:round/>
                <a:headEnd type="none" w="lg" len="lg"/>
                <a:tailEnd type="none" w="lg" len="lg"/>
              </a:ln>
            </p:spPr>
          </p:cxnSp>
        </p:grpSp>
        <p:cxnSp>
          <p:nvCxnSpPr>
            <p:cNvPr id="144" name="Shape 144"/>
            <p:cNvCxnSpPr/>
            <p:nvPr/>
          </p:nvCxnSpPr>
          <p:spPr>
            <a:xfrm rot="10800000">
              <a:off x="2116276" y="2624375"/>
              <a:ext cx="0" cy="156600"/>
            </a:xfrm>
            <a:prstGeom prst="straightConnector1">
              <a:avLst/>
            </a:prstGeom>
            <a:noFill/>
            <a:ln w="9525" cap="flat" cmpd="sng">
              <a:solidFill>
                <a:schemeClr val="accent1"/>
              </a:solidFill>
              <a:prstDash val="solid"/>
              <a:round/>
              <a:headEnd type="none" w="lg" len="lg"/>
              <a:tailEnd type="none" w="lg" len="lg"/>
            </a:ln>
          </p:spPr>
        </p:cxnSp>
      </p:grpSp>
      <p:pic>
        <p:nvPicPr>
          <p:cNvPr id="145" name="Shape 145"/>
          <p:cNvPicPr preferRelativeResize="0"/>
          <p:nvPr/>
        </p:nvPicPr>
        <p:blipFill>
          <a:blip r:embed="rId17">
            <a:alphaModFix/>
          </a:blip>
          <a:stretch>
            <a:fillRect/>
          </a:stretch>
        </p:blipFill>
        <p:spPr>
          <a:xfrm>
            <a:off x="6544999" y="1116213"/>
            <a:ext cx="441899" cy="441899"/>
          </a:xfrm>
          <a:prstGeom prst="rect">
            <a:avLst/>
          </a:prstGeom>
          <a:noFill/>
          <a:ln>
            <a:noFill/>
          </a:ln>
        </p:spPr>
      </p:pic>
      <p:sp>
        <p:nvSpPr>
          <p:cNvPr id="147" name="Shape 59"/>
          <p:cNvSpPr txBox="1">
            <a:spLocks/>
          </p:cNvSpPr>
          <p:nvPr/>
        </p:nvSpPr>
        <p:spPr>
          <a:xfrm>
            <a:off x="0" y="4881562"/>
            <a:ext cx="3766750" cy="261938"/>
          </a:xfrm>
          <a:prstGeom prst="rect">
            <a:avLst/>
          </a:prstGeom>
          <a:noFill/>
          <a:ln>
            <a:noFill/>
          </a:ln>
        </p:spPr>
        <p:txBody>
          <a:bodyPr vert="horz" lIns="68020" tIns="68020" rIns="68020" bIns="68020" rtlCol="0" anchor="t" anchorCtr="0">
            <a:noAutofit/>
          </a:bodyPr>
          <a:lstStyle>
            <a:lvl1pPr marL="0" marR="0" lvl="0" indent="0" algn="l" defTabSz="411480" rtl="0" eaLnBrk="1" fontAlgn="base" hangingPunct="1">
              <a:lnSpc>
                <a:spcPct val="90000"/>
              </a:lnSpc>
              <a:spcBef>
                <a:spcPts val="1613"/>
              </a:spcBef>
              <a:spcAft>
                <a:spcPct val="0"/>
              </a:spcAft>
              <a:buClr>
                <a:schemeClr val="accent6"/>
              </a:buClr>
              <a:buSzPct val="75000"/>
              <a:buFont typeface="Arial"/>
              <a:buNone/>
              <a:defRPr sz="2400" b="0" i="0" u="none" strike="noStrike" kern="1200" cap="none">
                <a:solidFill>
                  <a:schemeClr val="accent6"/>
                </a:solidFill>
                <a:latin typeface="Roboto"/>
                <a:ea typeface="Roboto"/>
                <a:cs typeface="Roboto"/>
                <a:sym typeface="Roboto"/>
              </a:defRPr>
            </a:lvl1pPr>
            <a:lvl2pPr marL="458723" marR="0" lvl="1" indent="-168554" algn="l" defTabSz="411480" rtl="0" eaLnBrk="1" fontAlgn="base" hangingPunct="1">
              <a:lnSpc>
                <a:spcPct val="90000"/>
              </a:lnSpc>
              <a:spcBef>
                <a:spcPts val="1613"/>
              </a:spcBef>
              <a:spcAft>
                <a:spcPct val="0"/>
              </a:spcAft>
              <a:buClr>
                <a:schemeClr val="accent6"/>
              </a:buClr>
              <a:buSzPct val="100000"/>
              <a:buFont typeface="Noto Sans Symbols"/>
              <a:buChar char="▪"/>
              <a:defRPr sz="2200" b="0" i="0" u="none" strike="noStrike" kern="1200" cap="none">
                <a:solidFill>
                  <a:schemeClr val="accent6"/>
                </a:solidFill>
                <a:latin typeface="Roboto"/>
                <a:ea typeface="Roboto"/>
                <a:cs typeface="Roboto"/>
                <a:sym typeface="Roboto"/>
              </a:defRPr>
            </a:lvl2pPr>
            <a:lvl3pPr marL="689152" marR="0" lvl="2" indent="-108813" algn="l" defTabSz="411480" rtl="0" eaLnBrk="1" fontAlgn="base" hangingPunct="1">
              <a:lnSpc>
                <a:spcPct val="90000"/>
              </a:lnSpc>
              <a:spcBef>
                <a:spcPts val="806"/>
              </a:spcBef>
              <a:spcAft>
                <a:spcPct val="0"/>
              </a:spcAft>
              <a:buClr>
                <a:schemeClr val="accent6"/>
              </a:buClr>
              <a:buSzPct val="100000"/>
              <a:buFont typeface="Merriweather Sans"/>
              <a:buChar char="–"/>
              <a:defRPr sz="1900" b="0" i="0" u="none" strike="noStrike" kern="1200" cap="none">
                <a:solidFill>
                  <a:schemeClr val="accent6"/>
                </a:solidFill>
                <a:latin typeface="Roboto"/>
                <a:ea typeface="Roboto"/>
                <a:cs typeface="Roboto"/>
                <a:sym typeface="Roboto"/>
              </a:defRPr>
            </a:lvl3pPr>
            <a:lvl4pPr marL="917448" marR="0" lvl="3" indent="-132283" algn="l" defTabSz="411480" rtl="0" eaLnBrk="1" fontAlgn="base" hangingPunct="1">
              <a:lnSpc>
                <a:spcPct val="90000"/>
              </a:lnSpc>
              <a:spcBef>
                <a:spcPts val="806"/>
              </a:spcBef>
              <a:spcAft>
                <a:spcPct val="0"/>
              </a:spcAft>
              <a:buClr>
                <a:schemeClr val="accent6"/>
              </a:buClr>
              <a:buSzPct val="100000"/>
              <a:buFont typeface="Arial"/>
              <a:buChar char="•"/>
              <a:defRPr sz="1600" b="0" i="0" u="none" strike="noStrike" kern="1200" cap="none">
                <a:solidFill>
                  <a:schemeClr val="accent6"/>
                </a:solidFill>
                <a:latin typeface="Roboto"/>
                <a:ea typeface="Roboto"/>
                <a:cs typeface="Roboto"/>
                <a:sym typeface="Roboto"/>
              </a:defRPr>
            </a:lvl4pPr>
            <a:lvl5pPr marL="0" marR="0" lvl="4" indent="153619" algn="l" defTabSz="411480" rtl="0" eaLnBrk="1" fontAlgn="base" hangingPunct="1">
              <a:lnSpc>
                <a:spcPct val="90000"/>
              </a:lnSpc>
              <a:spcBef>
                <a:spcPts val="1613"/>
              </a:spcBef>
              <a:spcAft>
                <a:spcPct val="0"/>
              </a:spcAft>
              <a:buClr>
                <a:schemeClr val="accent6"/>
              </a:buClr>
              <a:buSzPct val="100000"/>
              <a:buFont typeface="Arial"/>
              <a:buChar char="»"/>
              <a:defRPr sz="2400" b="0" i="0" u="none" strike="noStrike" kern="1200" cap="none">
                <a:solidFill>
                  <a:schemeClr val="accent6"/>
                </a:solidFill>
                <a:latin typeface="Roboto"/>
                <a:ea typeface="Roboto"/>
                <a:cs typeface="Roboto"/>
                <a:sym typeface="Roboto"/>
              </a:defRPr>
            </a:lvl5pPr>
            <a:lvl6pPr marL="3379622" marR="0" lvl="5"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6pPr>
            <a:lvl7pPr marL="3994099" marR="0" lvl="6"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7pPr>
            <a:lvl8pPr marL="4608576" marR="0" lvl="7"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8pPr>
            <a:lvl9pPr marL="5223053" marR="0" lvl="8"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9pPr>
          </a:lstStyle>
          <a:p>
            <a:pPr algn="ctr">
              <a:spcBef>
                <a:spcPts val="0"/>
              </a:spcBef>
            </a:pPr>
            <a:r>
              <a:rPr lang="en-US" sz="800" dirty="0">
                <a:solidFill>
                  <a:schemeClr val="bg1"/>
                </a:solidFill>
              </a:rPr>
              <a:t>Slide by Frances Perry &amp; Tyler </a:t>
            </a:r>
            <a:r>
              <a:rPr lang="en-US" sz="800" dirty="0" err="1">
                <a:solidFill>
                  <a:schemeClr val="bg1"/>
                </a:solidFill>
              </a:rPr>
              <a:t>Akidau</a:t>
            </a:r>
            <a:r>
              <a:rPr lang="en-US" sz="800" dirty="0">
                <a:solidFill>
                  <a:schemeClr val="bg1"/>
                </a:solidFill>
              </a:rPr>
              <a:t>, April 2016</a:t>
            </a:r>
          </a:p>
        </p:txBody>
      </p:sp>
    </p:spTree>
    <p:extLst>
      <p:ext uri="{BB962C8B-B14F-4D97-AF65-F5344CB8AC3E}">
        <p14:creationId xmlns:p14="http://schemas.microsoft.com/office/powerpoint/2010/main" val="22438760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1000"/>
                                        <p:tgtEl>
                                          <p:spTgt spid="146"/>
                                        </p:tgtEl>
                                      </p:cBhvr>
                                    </p:animEffect>
                                  </p:childTnLst>
                                </p:cTn>
                              </p:par>
                              <p:par>
                                <p:cTn id="18" presetID="10" presetClass="entr" presetSubtype="0" fill="hold" nodeType="with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1000"/>
                                        <p:tgtEl>
                                          <p:spTgt spid="1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childTnLst>
                                </p:cTn>
                              </p:par>
                              <p:par>
                                <p:cTn id="26" presetID="10" presetClass="entr" presetSubtype="0"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1000"/>
                                        <p:tgtEl>
                                          <p:spTgt spid="139"/>
                                        </p:tgtEl>
                                      </p:cBhvr>
                                    </p:animEffect>
                                  </p:childTnLst>
                                </p:cTn>
                              </p:par>
                              <p:par>
                                <p:cTn id="29" presetID="10"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1000"/>
                                        <p:tgtEl>
                                          <p:spTgt spid="138"/>
                                        </p:tgtEl>
                                      </p:cBhvr>
                                    </p:animEffec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1000"/>
                                        <p:tgtEl>
                                          <p:spTgt spid="106"/>
                                        </p:tgtEl>
                                      </p:cBhvr>
                                    </p:animEffect>
                                  </p:childTnLst>
                                </p:cTn>
                              </p:par>
                              <p:par>
                                <p:cTn id="35" presetID="10"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381000" y="277150"/>
            <a:ext cx="8229600" cy="914400"/>
          </a:xfrm>
          <a:prstGeom prst="rect">
            <a:avLst/>
          </a:prstGeom>
        </p:spPr>
        <p:txBody>
          <a:bodyPr lIns="91419" tIns="91419" rIns="91419" bIns="91419" anchor="t" anchorCtr="0">
            <a:noAutofit/>
          </a:bodyPr>
          <a:lstStyle/>
          <a:p>
            <a:pPr>
              <a:spcBef>
                <a:spcPts val="0"/>
              </a:spcBef>
            </a:pPr>
            <a:r>
              <a:rPr lang="en-US"/>
              <a:t>The Apache Beam Vision</a:t>
            </a:r>
          </a:p>
        </p:txBody>
      </p:sp>
      <p:sp>
        <p:nvSpPr>
          <p:cNvPr id="178" name="Shape 178"/>
          <p:cNvSpPr txBox="1">
            <a:spLocks noGrp="1"/>
          </p:cNvSpPr>
          <p:nvPr>
            <p:ph sz="quarter" idx="10"/>
          </p:nvPr>
        </p:nvSpPr>
        <p:spPr>
          <a:xfrm>
            <a:off x="381000" y="892400"/>
            <a:ext cx="4078500" cy="3527400"/>
          </a:xfrm>
          <a:prstGeom prst="rect">
            <a:avLst/>
          </a:prstGeom>
        </p:spPr>
        <p:txBody>
          <a:bodyPr lIns="91419" tIns="91419" rIns="91419" bIns="91419" anchor="t" anchorCtr="0">
            <a:noAutofit/>
          </a:bodyPr>
          <a:lstStyle/>
          <a:p>
            <a:pPr marL="457171" indent="-330179">
              <a:spcBef>
                <a:spcPts val="0"/>
              </a:spcBef>
              <a:buSzPct val="100000"/>
              <a:buAutoNum type="arabicPeriod"/>
            </a:pPr>
            <a:r>
              <a:rPr lang="en-US" sz="1600" b="1"/>
              <a:t>End users:</a:t>
            </a:r>
            <a:r>
              <a:rPr lang="en-US" sz="1600"/>
              <a:t> who want to write pipelines in a language that’s familiar.</a:t>
            </a:r>
            <a:br>
              <a:rPr lang="en-US" sz="1600"/>
            </a:br>
            <a:endParaRPr lang="en-US" sz="1600"/>
          </a:p>
          <a:p>
            <a:pPr marL="457171" indent="-330179">
              <a:spcBef>
                <a:spcPts val="0"/>
              </a:spcBef>
              <a:buSzPct val="100000"/>
              <a:buAutoNum type="arabicPeriod"/>
            </a:pPr>
            <a:r>
              <a:rPr lang="en-US" sz="1600" b="1"/>
              <a:t>SDK writers:</a:t>
            </a:r>
            <a:r>
              <a:rPr lang="en-US" sz="1600"/>
              <a:t> who want to make Beam concepts available in new languages.</a:t>
            </a:r>
            <a:br>
              <a:rPr lang="en-US" sz="1600"/>
            </a:br>
            <a:endParaRPr lang="en-US" sz="1600"/>
          </a:p>
          <a:p>
            <a:pPr marL="457171" indent="-330179">
              <a:spcBef>
                <a:spcPts val="0"/>
              </a:spcBef>
              <a:buSzPct val="100000"/>
              <a:buAutoNum type="arabicPeriod"/>
            </a:pPr>
            <a:r>
              <a:rPr lang="en-US" sz="1600" b="1"/>
              <a:t>Runner writers:</a:t>
            </a:r>
            <a:r>
              <a:rPr lang="en-US" sz="1600"/>
              <a:t> who have a distributed processing environment and want to support Beam pipelines</a:t>
            </a:r>
          </a:p>
        </p:txBody>
      </p:sp>
      <p:grpSp>
        <p:nvGrpSpPr>
          <p:cNvPr id="179" name="Shape 179"/>
          <p:cNvGrpSpPr/>
          <p:nvPr/>
        </p:nvGrpSpPr>
        <p:grpSpPr>
          <a:xfrm>
            <a:off x="5494783" y="269198"/>
            <a:ext cx="155085" cy="345322"/>
            <a:chOff x="1028700" y="733425"/>
            <a:chExt cx="752475" cy="1676325"/>
          </a:xfrm>
        </p:grpSpPr>
        <p:sp>
          <p:nvSpPr>
            <p:cNvPr id="180" name="Shape 180"/>
            <p:cNvSpPr/>
            <p:nvPr/>
          </p:nvSpPr>
          <p:spPr>
            <a:xfrm>
              <a:off x="1190625" y="733425"/>
              <a:ext cx="419100" cy="419100"/>
            </a:xfrm>
            <a:prstGeom prst="ellipse">
              <a:avLst/>
            </a:prstGeom>
            <a:noFill/>
            <a:ln w="28575" cap="flat" cmpd="sng">
              <a:solidFill>
                <a:srgbClr val="7BAAF7"/>
              </a:solidFill>
              <a:prstDash val="solid"/>
              <a:round/>
              <a:headEnd type="none" w="med" len="med"/>
              <a:tailEnd type="none" w="med" len="med"/>
            </a:ln>
          </p:spPr>
          <p:txBody>
            <a:bodyPr lIns="91425" tIns="91425" rIns="91425" bIns="91425" anchor="ctr" anchorCtr="0">
              <a:noAutofit/>
            </a:bodyPr>
            <a:lstStyle/>
            <a:p>
              <a:endParaRPr/>
            </a:p>
          </p:txBody>
        </p:sp>
        <p:cxnSp>
          <p:nvCxnSpPr>
            <p:cNvPr id="181" name="Shape 181"/>
            <p:cNvCxnSpPr>
              <a:stCxn id="180" idx="4"/>
            </p:cNvCxnSpPr>
            <p:nvPr/>
          </p:nvCxnSpPr>
          <p:spPr>
            <a:xfrm>
              <a:off x="1400175" y="1152525"/>
              <a:ext cx="0" cy="656700"/>
            </a:xfrm>
            <a:prstGeom prst="straightConnector1">
              <a:avLst/>
            </a:prstGeom>
            <a:noFill/>
            <a:ln w="28575" cap="flat" cmpd="sng">
              <a:solidFill>
                <a:srgbClr val="7BAAF7"/>
              </a:solidFill>
              <a:prstDash val="solid"/>
              <a:round/>
              <a:headEnd type="none" w="lg" len="lg"/>
              <a:tailEnd type="none" w="lg" len="lg"/>
            </a:ln>
          </p:spPr>
        </p:cxnSp>
        <p:cxnSp>
          <p:nvCxnSpPr>
            <p:cNvPr id="182" name="Shape 182"/>
            <p:cNvCxnSpPr/>
            <p:nvPr/>
          </p:nvCxnSpPr>
          <p:spPr>
            <a:xfrm flipH="1">
              <a:off x="1104975" y="1819275"/>
              <a:ext cx="295200" cy="581100"/>
            </a:xfrm>
            <a:prstGeom prst="straightConnector1">
              <a:avLst/>
            </a:prstGeom>
            <a:noFill/>
            <a:ln w="28575" cap="flat" cmpd="sng">
              <a:solidFill>
                <a:srgbClr val="7BAAF7"/>
              </a:solidFill>
              <a:prstDash val="solid"/>
              <a:round/>
              <a:headEnd type="none" w="lg" len="lg"/>
              <a:tailEnd type="none" w="lg" len="lg"/>
            </a:ln>
          </p:spPr>
        </p:cxnSp>
        <p:cxnSp>
          <p:nvCxnSpPr>
            <p:cNvPr id="183" name="Shape 183"/>
            <p:cNvCxnSpPr/>
            <p:nvPr/>
          </p:nvCxnSpPr>
          <p:spPr>
            <a:xfrm>
              <a:off x="1419225" y="1847850"/>
              <a:ext cx="266700" cy="561900"/>
            </a:xfrm>
            <a:prstGeom prst="straightConnector1">
              <a:avLst/>
            </a:prstGeom>
            <a:noFill/>
            <a:ln w="28575" cap="flat" cmpd="sng">
              <a:solidFill>
                <a:srgbClr val="7BAAF7"/>
              </a:solidFill>
              <a:prstDash val="solid"/>
              <a:round/>
              <a:headEnd type="none" w="lg" len="lg"/>
              <a:tailEnd type="none" w="lg" len="lg"/>
            </a:ln>
          </p:spPr>
        </p:cxnSp>
        <p:cxnSp>
          <p:nvCxnSpPr>
            <p:cNvPr id="184" name="Shape 184"/>
            <p:cNvCxnSpPr/>
            <p:nvPr/>
          </p:nvCxnSpPr>
          <p:spPr>
            <a:xfrm>
              <a:off x="1028700" y="1333500"/>
              <a:ext cx="371400" cy="228600"/>
            </a:xfrm>
            <a:prstGeom prst="straightConnector1">
              <a:avLst/>
            </a:prstGeom>
            <a:noFill/>
            <a:ln w="28575" cap="flat" cmpd="sng">
              <a:solidFill>
                <a:srgbClr val="7BAAF7"/>
              </a:solidFill>
              <a:prstDash val="solid"/>
              <a:round/>
              <a:headEnd type="none" w="lg" len="lg"/>
              <a:tailEnd type="none" w="lg" len="lg"/>
            </a:ln>
          </p:spPr>
        </p:cxnSp>
        <p:cxnSp>
          <p:nvCxnSpPr>
            <p:cNvPr id="185" name="Shape 185"/>
            <p:cNvCxnSpPr/>
            <p:nvPr/>
          </p:nvCxnSpPr>
          <p:spPr>
            <a:xfrm rot="10800000" flipH="1">
              <a:off x="1400175" y="1343100"/>
              <a:ext cx="381000" cy="219000"/>
            </a:xfrm>
            <a:prstGeom prst="straightConnector1">
              <a:avLst/>
            </a:prstGeom>
            <a:noFill/>
            <a:ln w="28575" cap="flat" cmpd="sng">
              <a:solidFill>
                <a:srgbClr val="7BAAF7"/>
              </a:solidFill>
              <a:prstDash val="solid"/>
              <a:round/>
              <a:headEnd type="none" w="lg" len="lg"/>
              <a:tailEnd type="none" w="lg" len="lg"/>
            </a:ln>
          </p:spPr>
        </p:cxnSp>
      </p:grpSp>
      <p:sp>
        <p:nvSpPr>
          <p:cNvPr id="186" name="Shape 186"/>
          <p:cNvSpPr/>
          <p:nvPr/>
        </p:nvSpPr>
        <p:spPr>
          <a:xfrm>
            <a:off x="7398571" y="3418162"/>
            <a:ext cx="0" cy="0"/>
          </a:xfrm>
          <a:prstGeom prst="arc">
            <a:avLst>
              <a:gd name="adj1" fmla="val 0"/>
              <a:gd name="adj2" fmla="val 5400000"/>
            </a:avLst>
          </a:prstGeom>
          <a:noFill/>
          <a:ln w="19050" cap="flat" cmpd="sng">
            <a:solidFill>
              <a:srgbClr val="000000"/>
            </a:solidFill>
            <a:prstDash val="solid"/>
            <a:round/>
            <a:headEnd type="none" w="med" len="med"/>
            <a:tailEnd type="none" w="med" len="med"/>
          </a:ln>
        </p:spPr>
        <p:txBody>
          <a:bodyPr lIns="91419" tIns="91419" rIns="91419" bIns="91419" anchor="ctr" anchorCtr="0">
            <a:noAutofit/>
          </a:bodyPr>
          <a:lstStyle/>
          <a:p>
            <a:endParaRPr/>
          </a:p>
        </p:txBody>
      </p:sp>
      <p:sp>
        <p:nvSpPr>
          <p:cNvPr id="187" name="Shape 187"/>
          <p:cNvSpPr/>
          <p:nvPr/>
        </p:nvSpPr>
        <p:spPr>
          <a:xfrm>
            <a:off x="5691275" y="3468237"/>
            <a:ext cx="2590200" cy="274800"/>
          </a:xfrm>
          <a:prstGeom prst="rect">
            <a:avLst/>
          </a:prstGeom>
          <a:solidFill>
            <a:schemeClr val="accent6"/>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Beam Model: Fn Runners</a:t>
            </a:r>
          </a:p>
        </p:txBody>
      </p:sp>
      <p:sp>
        <p:nvSpPr>
          <p:cNvPr id="188" name="Shape 188"/>
          <p:cNvSpPr/>
          <p:nvPr/>
        </p:nvSpPr>
        <p:spPr>
          <a:xfrm>
            <a:off x="5630744" y="2529749"/>
            <a:ext cx="845700" cy="682200"/>
          </a:xfrm>
          <a:prstGeom prst="rect">
            <a:avLst/>
          </a:prstGeom>
          <a:solidFill>
            <a:schemeClr val="accent3"/>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Apache Flink</a:t>
            </a:r>
          </a:p>
        </p:txBody>
      </p:sp>
      <p:sp>
        <p:nvSpPr>
          <p:cNvPr id="189" name="Shape 189"/>
          <p:cNvSpPr/>
          <p:nvPr/>
        </p:nvSpPr>
        <p:spPr>
          <a:xfrm>
            <a:off x="7684702" y="2529748"/>
            <a:ext cx="845700" cy="682200"/>
          </a:xfrm>
          <a:prstGeom prst="rect">
            <a:avLst/>
          </a:prstGeom>
          <a:solidFill>
            <a:schemeClr val="accent2"/>
          </a:solidFill>
          <a:ln>
            <a:noFill/>
          </a:ln>
        </p:spPr>
        <p:txBody>
          <a:bodyPr lIns="91419" tIns="91419" rIns="91419" bIns="91419" anchor="ctr" anchorCtr="0">
            <a:noAutofit/>
          </a:bodyPr>
          <a:lstStyle/>
          <a:p>
            <a:pPr algn="ctr"/>
            <a:r>
              <a:rPr lang="en-US" sz="1200" dirty="0">
                <a:solidFill>
                  <a:srgbClr val="FFFFFF"/>
                </a:solidFill>
                <a:latin typeface="Roboto"/>
                <a:ea typeface="Roboto"/>
                <a:cs typeface="Roboto"/>
                <a:sym typeface="Roboto"/>
              </a:rPr>
              <a:t>Apache Spark</a:t>
            </a:r>
          </a:p>
        </p:txBody>
      </p:sp>
      <p:cxnSp>
        <p:nvCxnSpPr>
          <p:cNvPr id="190" name="Shape 190"/>
          <p:cNvCxnSpPr>
            <a:stCxn id="191" idx="2"/>
            <a:endCxn id="188" idx="0"/>
          </p:cNvCxnSpPr>
          <p:nvPr/>
        </p:nvCxnSpPr>
        <p:spPr>
          <a:xfrm flipH="1">
            <a:off x="6053595" y="2290787"/>
            <a:ext cx="932731" cy="238962"/>
          </a:xfrm>
          <a:prstGeom prst="straightConnector1">
            <a:avLst/>
          </a:prstGeom>
          <a:noFill/>
          <a:ln w="9525" cap="flat" cmpd="sng">
            <a:solidFill>
              <a:schemeClr val="accent6"/>
            </a:solidFill>
            <a:prstDash val="solid"/>
            <a:round/>
            <a:headEnd type="none" w="lg" len="lg"/>
            <a:tailEnd type="oval" w="lg" len="lg"/>
          </a:ln>
        </p:spPr>
      </p:cxnSp>
      <p:cxnSp>
        <p:nvCxnSpPr>
          <p:cNvPr id="192" name="Shape 192"/>
          <p:cNvCxnSpPr>
            <a:stCxn id="191" idx="2"/>
            <a:endCxn id="193" idx="0"/>
          </p:cNvCxnSpPr>
          <p:nvPr/>
        </p:nvCxnSpPr>
        <p:spPr>
          <a:xfrm>
            <a:off x="6986325" y="2290787"/>
            <a:ext cx="80141" cy="238961"/>
          </a:xfrm>
          <a:prstGeom prst="straightConnector1">
            <a:avLst/>
          </a:prstGeom>
          <a:noFill/>
          <a:ln w="9525" cap="flat" cmpd="sng">
            <a:solidFill>
              <a:schemeClr val="accent6"/>
            </a:solidFill>
            <a:prstDash val="solid"/>
            <a:round/>
            <a:headEnd type="none" w="lg" len="lg"/>
            <a:tailEnd type="oval" w="lg" len="lg"/>
          </a:ln>
        </p:spPr>
      </p:cxnSp>
      <p:cxnSp>
        <p:nvCxnSpPr>
          <p:cNvPr id="194" name="Shape 194"/>
          <p:cNvCxnSpPr>
            <a:stCxn id="191" idx="2"/>
            <a:endCxn id="189" idx="0"/>
          </p:cNvCxnSpPr>
          <p:nvPr/>
        </p:nvCxnSpPr>
        <p:spPr>
          <a:xfrm>
            <a:off x="6986325" y="2290787"/>
            <a:ext cx="1121227" cy="238961"/>
          </a:xfrm>
          <a:prstGeom prst="straightConnector1">
            <a:avLst/>
          </a:prstGeom>
          <a:noFill/>
          <a:ln w="9525" cap="flat" cmpd="sng">
            <a:solidFill>
              <a:schemeClr val="accent6"/>
            </a:solidFill>
            <a:prstDash val="solid"/>
            <a:round/>
            <a:headEnd type="none" w="lg" len="lg"/>
            <a:tailEnd type="oval" w="lg" len="lg"/>
          </a:ln>
        </p:spPr>
      </p:cxnSp>
      <p:cxnSp>
        <p:nvCxnSpPr>
          <p:cNvPr id="195" name="Shape 195"/>
          <p:cNvCxnSpPr/>
          <p:nvPr/>
        </p:nvCxnSpPr>
        <p:spPr>
          <a:xfrm>
            <a:off x="6100262" y="3211949"/>
            <a:ext cx="886200" cy="256200"/>
          </a:xfrm>
          <a:prstGeom prst="straightConnector1">
            <a:avLst/>
          </a:prstGeom>
          <a:noFill/>
          <a:ln w="9525" cap="flat" cmpd="sng">
            <a:solidFill>
              <a:schemeClr val="accent3"/>
            </a:solidFill>
            <a:prstDash val="solid"/>
            <a:round/>
            <a:headEnd type="none" w="lg" len="lg"/>
            <a:tailEnd type="oval" w="lg" len="lg"/>
          </a:ln>
        </p:spPr>
      </p:cxnSp>
      <p:cxnSp>
        <p:nvCxnSpPr>
          <p:cNvPr id="196" name="Shape 196"/>
          <p:cNvCxnSpPr/>
          <p:nvPr/>
        </p:nvCxnSpPr>
        <p:spPr>
          <a:xfrm>
            <a:off x="6984825" y="3151775"/>
            <a:ext cx="3000" cy="282600"/>
          </a:xfrm>
          <a:prstGeom prst="straightConnector1">
            <a:avLst/>
          </a:prstGeom>
          <a:noFill/>
          <a:ln w="9525" cap="flat" cmpd="sng">
            <a:solidFill>
              <a:srgbClr val="0B5394"/>
            </a:solidFill>
            <a:prstDash val="solid"/>
            <a:round/>
            <a:headEnd type="none" w="lg" len="lg"/>
            <a:tailEnd type="oval" w="lg" len="lg"/>
          </a:ln>
        </p:spPr>
      </p:cxnSp>
      <p:cxnSp>
        <p:nvCxnSpPr>
          <p:cNvPr id="197" name="Shape 197"/>
          <p:cNvCxnSpPr>
            <a:stCxn id="189" idx="2"/>
            <a:endCxn id="187" idx="0"/>
          </p:cNvCxnSpPr>
          <p:nvPr/>
        </p:nvCxnSpPr>
        <p:spPr>
          <a:xfrm flipH="1">
            <a:off x="6986375" y="3211948"/>
            <a:ext cx="1121177" cy="256289"/>
          </a:xfrm>
          <a:prstGeom prst="straightConnector1">
            <a:avLst/>
          </a:prstGeom>
          <a:noFill/>
          <a:ln w="9525" cap="flat" cmpd="sng">
            <a:solidFill>
              <a:schemeClr val="accent2"/>
            </a:solidFill>
            <a:prstDash val="solid"/>
            <a:round/>
            <a:headEnd type="none" w="lg" len="lg"/>
            <a:tailEnd type="oval" w="lg" len="lg"/>
          </a:ln>
        </p:spPr>
      </p:cxnSp>
      <p:cxnSp>
        <p:nvCxnSpPr>
          <p:cNvPr id="198" name="Shape 198"/>
          <p:cNvCxnSpPr>
            <a:endCxn id="199" idx="0"/>
          </p:cNvCxnSpPr>
          <p:nvPr/>
        </p:nvCxnSpPr>
        <p:spPr>
          <a:xfrm>
            <a:off x="5572325" y="640700"/>
            <a:ext cx="0" cy="251700"/>
          </a:xfrm>
          <a:prstGeom prst="straightConnector1">
            <a:avLst/>
          </a:prstGeom>
          <a:noFill/>
          <a:ln w="19050" cap="flat" cmpd="sng">
            <a:solidFill>
              <a:srgbClr val="7BAAF7"/>
            </a:solidFill>
            <a:prstDash val="solid"/>
            <a:round/>
            <a:headEnd type="none" w="lg" len="lg"/>
            <a:tailEnd type="stealth" w="lg" len="lg"/>
          </a:ln>
        </p:spPr>
      </p:cxnSp>
      <p:sp>
        <p:nvSpPr>
          <p:cNvPr id="191" name="Shape 191"/>
          <p:cNvSpPr/>
          <p:nvPr/>
        </p:nvSpPr>
        <p:spPr>
          <a:xfrm>
            <a:off x="5691225" y="2015987"/>
            <a:ext cx="2590200" cy="274800"/>
          </a:xfrm>
          <a:prstGeom prst="rect">
            <a:avLst/>
          </a:prstGeom>
          <a:solidFill>
            <a:schemeClr val="accent6"/>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Beam Model: Pipeline Construction</a:t>
            </a:r>
          </a:p>
        </p:txBody>
      </p:sp>
      <p:cxnSp>
        <p:nvCxnSpPr>
          <p:cNvPr id="200" name="Shape 200"/>
          <p:cNvCxnSpPr/>
          <p:nvPr/>
        </p:nvCxnSpPr>
        <p:spPr>
          <a:xfrm>
            <a:off x="5572325" y="1566029"/>
            <a:ext cx="1414200" cy="367800"/>
          </a:xfrm>
          <a:prstGeom prst="straightConnector1">
            <a:avLst/>
          </a:prstGeom>
          <a:noFill/>
          <a:ln w="9525" cap="flat" cmpd="sng">
            <a:solidFill>
              <a:srgbClr val="7BAAF7"/>
            </a:solidFill>
            <a:prstDash val="solid"/>
            <a:round/>
            <a:headEnd type="none" w="lg" len="lg"/>
            <a:tailEnd type="oval" w="lg" len="lg"/>
          </a:ln>
        </p:spPr>
      </p:cxnSp>
      <p:cxnSp>
        <p:nvCxnSpPr>
          <p:cNvPr id="201" name="Shape 201"/>
          <p:cNvCxnSpPr/>
          <p:nvPr/>
        </p:nvCxnSpPr>
        <p:spPr>
          <a:xfrm flipH="1">
            <a:off x="6986250" y="1548425"/>
            <a:ext cx="1254000" cy="385500"/>
          </a:xfrm>
          <a:prstGeom prst="straightConnector1">
            <a:avLst/>
          </a:prstGeom>
          <a:noFill/>
          <a:ln w="9525" cap="flat" cmpd="sng">
            <a:solidFill>
              <a:schemeClr val="accent4"/>
            </a:solidFill>
            <a:prstDash val="solid"/>
            <a:round/>
            <a:headEnd type="none" w="lg" len="lg"/>
            <a:tailEnd type="oval" w="lg" len="lg"/>
          </a:ln>
        </p:spPr>
      </p:cxnSp>
      <p:cxnSp>
        <p:nvCxnSpPr>
          <p:cNvPr id="202" name="Shape 202"/>
          <p:cNvCxnSpPr>
            <a:stCxn id="203" idx="2"/>
            <a:endCxn id="191" idx="0"/>
          </p:cNvCxnSpPr>
          <p:nvPr/>
        </p:nvCxnSpPr>
        <p:spPr>
          <a:xfrm flipH="1">
            <a:off x="6986225" y="1574500"/>
            <a:ext cx="8100" cy="441600"/>
          </a:xfrm>
          <a:prstGeom prst="straightConnector1">
            <a:avLst/>
          </a:prstGeom>
          <a:noFill/>
          <a:ln w="9525" cap="flat" cmpd="sng">
            <a:solidFill>
              <a:srgbClr val="D9D9D9"/>
            </a:solidFill>
            <a:prstDash val="solid"/>
            <a:round/>
            <a:headEnd type="none" w="lg" len="lg"/>
            <a:tailEnd type="oval" w="lg" len="lg"/>
          </a:ln>
        </p:spPr>
      </p:cxnSp>
      <p:sp>
        <p:nvSpPr>
          <p:cNvPr id="203" name="Shape 203"/>
          <p:cNvSpPr txBox="1"/>
          <p:nvPr/>
        </p:nvSpPr>
        <p:spPr>
          <a:xfrm>
            <a:off x="6457775" y="892300"/>
            <a:ext cx="1073100" cy="682200"/>
          </a:xfrm>
          <a:prstGeom prst="rect">
            <a:avLst/>
          </a:prstGeom>
          <a:solidFill>
            <a:srgbClr val="D5A6BD"/>
          </a:solidFill>
          <a:ln>
            <a:noFill/>
          </a:ln>
        </p:spPr>
        <p:txBody>
          <a:bodyPr lIns="91419" tIns="91419" rIns="91419" bIns="91419" anchor="t" anchorCtr="0">
            <a:noAutofit/>
          </a:bodyPr>
          <a:lstStyle/>
          <a:p>
            <a:pPr algn="ctr"/>
            <a:r>
              <a:rPr lang="en-US" sz="1200">
                <a:solidFill>
                  <a:srgbClr val="FFFFFF"/>
                </a:solidFill>
                <a:latin typeface="Roboto"/>
                <a:ea typeface="Roboto"/>
                <a:cs typeface="Roboto"/>
                <a:sym typeface="Roboto"/>
              </a:rPr>
              <a:t>Other</a:t>
            </a:r>
          </a:p>
          <a:p>
            <a:pPr algn="ctr"/>
            <a:r>
              <a:rPr lang="en-US" sz="1200">
                <a:solidFill>
                  <a:srgbClr val="FFFFFF"/>
                </a:solidFill>
                <a:latin typeface="Roboto"/>
                <a:ea typeface="Roboto"/>
                <a:cs typeface="Roboto"/>
                <a:sym typeface="Roboto"/>
              </a:rPr>
              <a:t>Languages</a:t>
            </a:r>
          </a:p>
        </p:txBody>
      </p:sp>
      <p:sp>
        <p:nvSpPr>
          <p:cNvPr id="199" name="Shape 199"/>
          <p:cNvSpPr/>
          <p:nvPr/>
        </p:nvSpPr>
        <p:spPr>
          <a:xfrm>
            <a:off x="5035775" y="892400"/>
            <a:ext cx="1073100" cy="682200"/>
          </a:xfrm>
          <a:prstGeom prst="rect">
            <a:avLst/>
          </a:prstGeom>
          <a:solidFill>
            <a:srgbClr val="7BAAF7"/>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Beam Java</a:t>
            </a:r>
          </a:p>
        </p:txBody>
      </p:sp>
      <p:grpSp>
        <p:nvGrpSpPr>
          <p:cNvPr id="204" name="Shape 204"/>
          <p:cNvGrpSpPr/>
          <p:nvPr/>
        </p:nvGrpSpPr>
        <p:grpSpPr>
          <a:xfrm>
            <a:off x="8162708" y="269198"/>
            <a:ext cx="155085" cy="345322"/>
            <a:chOff x="1028700" y="733425"/>
            <a:chExt cx="752475" cy="1676325"/>
          </a:xfrm>
        </p:grpSpPr>
        <p:sp>
          <p:nvSpPr>
            <p:cNvPr id="205" name="Shape 205"/>
            <p:cNvSpPr/>
            <p:nvPr/>
          </p:nvSpPr>
          <p:spPr>
            <a:xfrm>
              <a:off x="1190625" y="733425"/>
              <a:ext cx="419100" cy="419100"/>
            </a:xfrm>
            <a:prstGeom prst="ellipse">
              <a:avLst/>
            </a:prstGeom>
            <a:noFill/>
            <a:ln w="28575" cap="flat" cmpd="sng">
              <a:solidFill>
                <a:schemeClr val="accent4"/>
              </a:solidFill>
              <a:prstDash val="solid"/>
              <a:round/>
              <a:headEnd type="none" w="med" len="med"/>
              <a:tailEnd type="none" w="med" len="med"/>
            </a:ln>
          </p:spPr>
          <p:txBody>
            <a:bodyPr lIns="91425" tIns="91425" rIns="91425" bIns="91425" anchor="ctr" anchorCtr="0">
              <a:noAutofit/>
            </a:bodyPr>
            <a:lstStyle/>
            <a:p>
              <a:endParaRPr/>
            </a:p>
          </p:txBody>
        </p:sp>
        <p:cxnSp>
          <p:nvCxnSpPr>
            <p:cNvPr id="206" name="Shape 206"/>
            <p:cNvCxnSpPr>
              <a:stCxn id="205" idx="4"/>
            </p:cNvCxnSpPr>
            <p:nvPr/>
          </p:nvCxnSpPr>
          <p:spPr>
            <a:xfrm>
              <a:off x="1400175" y="1152525"/>
              <a:ext cx="0" cy="656700"/>
            </a:xfrm>
            <a:prstGeom prst="straightConnector1">
              <a:avLst/>
            </a:prstGeom>
            <a:noFill/>
            <a:ln w="28575" cap="flat" cmpd="sng">
              <a:solidFill>
                <a:schemeClr val="accent4"/>
              </a:solidFill>
              <a:prstDash val="solid"/>
              <a:round/>
              <a:headEnd type="none" w="lg" len="lg"/>
              <a:tailEnd type="none" w="lg" len="lg"/>
            </a:ln>
          </p:spPr>
        </p:cxnSp>
        <p:cxnSp>
          <p:nvCxnSpPr>
            <p:cNvPr id="207" name="Shape 207"/>
            <p:cNvCxnSpPr/>
            <p:nvPr/>
          </p:nvCxnSpPr>
          <p:spPr>
            <a:xfrm flipH="1">
              <a:off x="1104975" y="1819275"/>
              <a:ext cx="295200" cy="581100"/>
            </a:xfrm>
            <a:prstGeom prst="straightConnector1">
              <a:avLst/>
            </a:prstGeom>
            <a:noFill/>
            <a:ln w="28575" cap="flat" cmpd="sng">
              <a:solidFill>
                <a:schemeClr val="accent4"/>
              </a:solidFill>
              <a:prstDash val="solid"/>
              <a:round/>
              <a:headEnd type="none" w="lg" len="lg"/>
              <a:tailEnd type="none" w="lg" len="lg"/>
            </a:ln>
          </p:spPr>
        </p:cxnSp>
        <p:cxnSp>
          <p:nvCxnSpPr>
            <p:cNvPr id="208" name="Shape 208"/>
            <p:cNvCxnSpPr/>
            <p:nvPr/>
          </p:nvCxnSpPr>
          <p:spPr>
            <a:xfrm>
              <a:off x="1419225" y="1847850"/>
              <a:ext cx="266700" cy="561900"/>
            </a:xfrm>
            <a:prstGeom prst="straightConnector1">
              <a:avLst/>
            </a:prstGeom>
            <a:noFill/>
            <a:ln w="28575" cap="flat" cmpd="sng">
              <a:solidFill>
                <a:schemeClr val="accent4"/>
              </a:solidFill>
              <a:prstDash val="solid"/>
              <a:round/>
              <a:headEnd type="none" w="lg" len="lg"/>
              <a:tailEnd type="none" w="lg" len="lg"/>
            </a:ln>
          </p:spPr>
        </p:cxnSp>
        <p:cxnSp>
          <p:nvCxnSpPr>
            <p:cNvPr id="209" name="Shape 209"/>
            <p:cNvCxnSpPr/>
            <p:nvPr/>
          </p:nvCxnSpPr>
          <p:spPr>
            <a:xfrm>
              <a:off x="1028700" y="1333500"/>
              <a:ext cx="371400" cy="228600"/>
            </a:xfrm>
            <a:prstGeom prst="straightConnector1">
              <a:avLst/>
            </a:prstGeom>
            <a:noFill/>
            <a:ln w="28575" cap="flat" cmpd="sng">
              <a:solidFill>
                <a:schemeClr val="accent4"/>
              </a:solidFill>
              <a:prstDash val="solid"/>
              <a:round/>
              <a:headEnd type="none" w="lg" len="lg"/>
              <a:tailEnd type="none" w="lg" len="lg"/>
            </a:ln>
          </p:spPr>
        </p:cxnSp>
        <p:cxnSp>
          <p:nvCxnSpPr>
            <p:cNvPr id="210" name="Shape 210"/>
            <p:cNvCxnSpPr/>
            <p:nvPr/>
          </p:nvCxnSpPr>
          <p:spPr>
            <a:xfrm rot="10800000" flipH="1">
              <a:off x="1400175" y="1343100"/>
              <a:ext cx="381000" cy="219000"/>
            </a:xfrm>
            <a:prstGeom prst="straightConnector1">
              <a:avLst/>
            </a:prstGeom>
            <a:noFill/>
            <a:ln w="28575" cap="flat" cmpd="sng">
              <a:solidFill>
                <a:schemeClr val="accent4"/>
              </a:solidFill>
              <a:prstDash val="solid"/>
              <a:round/>
              <a:headEnd type="none" w="lg" len="lg"/>
              <a:tailEnd type="none" w="lg" len="lg"/>
            </a:ln>
          </p:spPr>
        </p:cxnSp>
      </p:grpSp>
      <p:cxnSp>
        <p:nvCxnSpPr>
          <p:cNvPr id="211" name="Shape 211"/>
          <p:cNvCxnSpPr>
            <a:endCxn id="212" idx="0"/>
          </p:cNvCxnSpPr>
          <p:nvPr/>
        </p:nvCxnSpPr>
        <p:spPr>
          <a:xfrm>
            <a:off x="8240250" y="614525"/>
            <a:ext cx="0" cy="251700"/>
          </a:xfrm>
          <a:prstGeom prst="straightConnector1">
            <a:avLst/>
          </a:prstGeom>
          <a:noFill/>
          <a:ln w="19050" cap="flat" cmpd="sng">
            <a:solidFill>
              <a:schemeClr val="accent4"/>
            </a:solidFill>
            <a:prstDash val="solid"/>
            <a:round/>
            <a:headEnd type="none" w="lg" len="lg"/>
            <a:tailEnd type="stealth" w="lg" len="lg"/>
          </a:ln>
        </p:spPr>
      </p:cxnSp>
      <p:sp>
        <p:nvSpPr>
          <p:cNvPr id="212" name="Shape 212"/>
          <p:cNvSpPr/>
          <p:nvPr/>
        </p:nvSpPr>
        <p:spPr>
          <a:xfrm>
            <a:off x="7703700" y="866225"/>
            <a:ext cx="1073100" cy="682200"/>
          </a:xfrm>
          <a:prstGeom prst="rect">
            <a:avLst/>
          </a:prstGeom>
          <a:solidFill>
            <a:schemeClr val="accent4"/>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Beam Python</a:t>
            </a:r>
          </a:p>
        </p:txBody>
      </p:sp>
      <p:sp>
        <p:nvSpPr>
          <p:cNvPr id="213" name="Shape 213"/>
          <p:cNvSpPr/>
          <p:nvPr/>
        </p:nvSpPr>
        <p:spPr>
          <a:xfrm>
            <a:off x="5168650" y="4117425"/>
            <a:ext cx="1146600" cy="274800"/>
          </a:xfrm>
          <a:prstGeom prst="rect">
            <a:avLst/>
          </a:prstGeom>
          <a:solidFill>
            <a:srgbClr val="7BAAF7"/>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Execution</a:t>
            </a:r>
          </a:p>
        </p:txBody>
      </p:sp>
      <p:cxnSp>
        <p:nvCxnSpPr>
          <p:cNvPr id="214" name="Shape 214"/>
          <p:cNvCxnSpPr>
            <a:stCxn id="187" idx="2"/>
            <a:endCxn id="213" idx="0"/>
          </p:cNvCxnSpPr>
          <p:nvPr/>
        </p:nvCxnSpPr>
        <p:spPr>
          <a:xfrm flipH="1">
            <a:off x="5741975" y="3743037"/>
            <a:ext cx="1244400" cy="374400"/>
          </a:xfrm>
          <a:prstGeom prst="straightConnector1">
            <a:avLst/>
          </a:prstGeom>
          <a:noFill/>
          <a:ln w="9525" cap="flat" cmpd="sng">
            <a:solidFill>
              <a:schemeClr val="accent1"/>
            </a:solidFill>
            <a:prstDash val="solid"/>
            <a:round/>
            <a:headEnd type="none" w="lg" len="lg"/>
            <a:tailEnd type="oval" w="lg" len="lg"/>
          </a:ln>
        </p:spPr>
      </p:cxnSp>
      <p:sp>
        <p:nvSpPr>
          <p:cNvPr id="215" name="Shape 215"/>
          <p:cNvSpPr/>
          <p:nvPr/>
        </p:nvSpPr>
        <p:spPr>
          <a:xfrm>
            <a:off x="7665300" y="4117425"/>
            <a:ext cx="1048500" cy="274800"/>
          </a:xfrm>
          <a:prstGeom prst="rect">
            <a:avLst/>
          </a:prstGeom>
          <a:solidFill>
            <a:schemeClr val="accent4"/>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Execution</a:t>
            </a:r>
          </a:p>
        </p:txBody>
      </p:sp>
      <p:cxnSp>
        <p:nvCxnSpPr>
          <p:cNvPr id="216" name="Shape 216"/>
          <p:cNvCxnSpPr>
            <a:stCxn id="187" idx="2"/>
            <a:endCxn id="215" idx="0"/>
          </p:cNvCxnSpPr>
          <p:nvPr/>
        </p:nvCxnSpPr>
        <p:spPr>
          <a:xfrm>
            <a:off x="6986375" y="3743037"/>
            <a:ext cx="1203300" cy="374400"/>
          </a:xfrm>
          <a:prstGeom prst="straightConnector1">
            <a:avLst/>
          </a:prstGeom>
          <a:noFill/>
          <a:ln w="9525" cap="flat" cmpd="sng">
            <a:solidFill>
              <a:schemeClr val="accent4"/>
            </a:solidFill>
            <a:prstDash val="solid"/>
            <a:round/>
            <a:headEnd type="none" w="lg" len="lg"/>
            <a:tailEnd type="oval" w="lg" len="lg"/>
          </a:ln>
        </p:spPr>
      </p:cxnSp>
      <p:sp>
        <p:nvSpPr>
          <p:cNvPr id="193" name="Shape 193"/>
          <p:cNvSpPr/>
          <p:nvPr/>
        </p:nvSpPr>
        <p:spPr>
          <a:xfrm>
            <a:off x="6599243" y="2529748"/>
            <a:ext cx="934445" cy="682200"/>
          </a:xfrm>
          <a:prstGeom prst="rect">
            <a:avLst/>
          </a:prstGeom>
          <a:solidFill>
            <a:srgbClr val="0B5394"/>
          </a:solidFill>
          <a:ln>
            <a:noFill/>
          </a:ln>
        </p:spPr>
        <p:txBody>
          <a:bodyPr lIns="91419" tIns="91419" rIns="91419" bIns="91419" anchor="ctr" anchorCtr="0">
            <a:noAutofit/>
          </a:bodyPr>
          <a:lstStyle/>
          <a:p>
            <a:pPr algn="ctr"/>
            <a:r>
              <a:rPr lang="en-US" sz="1200" dirty="0">
                <a:solidFill>
                  <a:srgbClr val="FFFFFF"/>
                </a:solidFill>
                <a:latin typeface="Roboto"/>
                <a:ea typeface="Roboto"/>
                <a:cs typeface="Roboto"/>
                <a:sym typeface="Roboto"/>
              </a:rPr>
              <a:t>Cloud Dataflow</a:t>
            </a:r>
          </a:p>
        </p:txBody>
      </p:sp>
      <p:sp>
        <p:nvSpPr>
          <p:cNvPr id="217" name="Shape 217"/>
          <p:cNvSpPr/>
          <p:nvPr/>
        </p:nvSpPr>
        <p:spPr>
          <a:xfrm>
            <a:off x="6453725" y="4117425"/>
            <a:ext cx="1073100" cy="274800"/>
          </a:xfrm>
          <a:prstGeom prst="rect">
            <a:avLst/>
          </a:prstGeom>
          <a:solidFill>
            <a:srgbClr val="D5A6BD"/>
          </a:solidFill>
          <a:ln>
            <a:noFill/>
          </a:ln>
        </p:spPr>
        <p:txBody>
          <a:bodyPr lIns="91419" tIns="91419" rIns="91419" bIns="91419" anchor="ctr" anchorCtr="0">
            <a:noAutofit/>
          </a:bodyPr>
          <a:lstStyle/>
          <a:p>
            <a:pPr algn="ctr"/>
            <a:r>
              <a:rPr lang="en-US" sz="1200">
                <a:solidFill>
                  <a:srgbClr val="FFFFFF"/>
                </a:solidFill>
                <a:latin typeface="Roboto"/>
                <a:ea typeface="Roboto"/>
                <a:cs typeface="Roboto"/>
                <a:sym typeface="Roboto"/>
              </a:rPr>
              <a:t>Execution</a:t>
            </a:r>
          </a:p>
        </p:txBody>
      </p:sp>
      <p:cxnSp>
        <p:nvCxnSpPr>
          <p:cNvPr id="218" name="Shape 218"/>
          <p:cNvCxnSpPr>
            <a:stCxn id="187" idx="2"/>
            <a:endCxn id="217" idx="0"/>
          </p:cNvCxnSpPr>
          <p:nvPr/>
        </p:nvCxnSpPr>
        <p:spPr>
          <a:xfrm>
            <a:off x="6986375" y="3743037"/>
            <a:ext cx="3900" cy="374400"/>
          </a:xfrm>
          <a:prstGeom prst="straightConnector1">
            <a:avLst/>
          </a:prstGeom>
          <a:noFill/>
          <a:ln w="9525" cap="flat" cmpd="sng">
            <a:solidFill>
              <a:srgbClr val="D5A6BD"/>
            </a:solidFill>
            <a:prstDash val="solid"/>
            <a:round/>
            <a:headEnd type="none" w="lg" len="lg"/>
            <a:tailEnd type="oval" w="lg" len="lg"/>
          </a:ln>
        </p:spPr>
      </p:cxnSp>
      <p:grpSp>
        <p:nvGrpSpPr>
          <p:cNvPr id="219" name="Shape 219"/>
          <p:cNvGrpSpPr/>
          <p:nvPr/>
        </p:nvGrpSpPr>
        <p:grpSpPr>
          <a:xfrm>
            <a:off x="6867519" y="304798"/>
            <a:ext cx="155085" cy="345322"/>
            <a:chOff x="1028700" y="733425"/>
            <a:chExt cx="752475" cy="1676325"/>
          </a:xfrm>
        </p:grpSpPr>
        <p:sp>
          <p:nvSpPr>
            <p:cNvPr id="220" name="Shape 220"/>
            <p:cNvSpPr/>
            <p:nvPr/>
          </p:nvSpPr>
          <p:spPr>
            <a:xfrm>
              <a:off x="1190625" y="733425"/>
              <a:ext cx="419100" cy="419100"/>
            </a:xfrm>
            <a:prstGeom prst="ellipse">
              <a:avLst/>
            </a:prstGeom>
            <a:noFill/>
            <a:ln w="28575" cap="flat" cmpd="sng">
              <a:solidFill>
                <a:srgbClr val="D5A6BD"/>
              </a:solidFill>
              <a:prstDash val="solid"/>
              <a:round/>
              <a:headEnd type="none" w="med" len="med"/>
              <a:tailEnd type="none" w="med" len="med"/>
            </a:ln>
          </p:spPr>
          <p:txBody>
            <a:bodyPr lIns="91425" tIns="91425" rIns="91425" bIns="91425" anchor="ctr" anchorCtr="0">
              <a:noAutofit/>
            </a:bodyPr>
            <a:lstStyle/>
            <a:p>
              <a:endParaRPr/>
            </a:p>
          </p:txBody>
        </p:sp>
        <p:cxnSp>
          <p:nvCxnSpPr>
            <p:cNvPr id="221" name="Shape 221"/>
            <p:cNvCxnSpPr>
              <a:stCxn id="220" idx="4"/>
            </p:cNvCxnSpPr>
            <p:nvPr/>
          </p:nvCxnSpPr>
          <p:spPr>
            <a:xfrm>
              <a:off x="1400175" y="1152525"/>
              <a:ext cx="0" cy="656700"/>
            </a:xfrm>
            <a:prstGeom prst="straightConnector1">
              <a:avLst/>
            </a:prstGeom>
            <a:noFill/>
            <a:ln w="28575" cap="flat" cmpd="sng">
              <a:solidFill>
                <a:srgbClr val="D5A6BD"/>
              </a:solidFill>
              <a:prstDash val="solid"/>
              <a:round/>
              <a:headEnd type="none" w="lg" len="lg"/>
              <a:tailEnd type="none" w="lg" len="lg"/>
            </a:ln>
          </p:spPr>
        </p:cxnSp>
        <p:cxnSp>
          <p:nvCxnSpPr>
            <p:cNvPr id="222" name="Shape 222"/>
            <p:cNvCxnSpPr/>
            <p:nvPr/>
          </p:nvCxnSpPr>
          <p:spPr>
            <a:xfrm flipH="1">
              <a:off x="1104975" y="1819275"/>
              <a:ext cx="295200" cy="581100"/>
            </a:xfrm>
            <a:prstGeom prst="straightConnector1">
              <a:avLst/>
            </a:prstGeom>
            <a:noFill/>
            <a:ln w="28575" cap="flat" cmpd="sng">
              <a:solidFill>
                <a:srgbClr val="D5A6BD"/>
              </a:solidFill>
              <a:prstDash val="solid"/>
              <a:round/>
              <a:headEnd type="none" w="lg" len="lg"/>
              <a:tailEnd type="none" w="lg" len="lg"/>
            </a:ln>
          </p:spPr>
        </p:cxnSp>
        <p:cxnSp>
          <p:nvCxnSpPr>
            <p:cNvPr id="223" name="Shape 223"/>
            <p:cNvCxnSpPr/>
            <p:nvPr/>
          </p:nvCxnSpPr>
          <p:spPr>
            <a:xfrm>
              <a:off x="1419225" y="1847850"/>
              <a:ext cx="266700" cy="561900"/>
            </a:xfrm>
            <a:prstGeom prst="straightConnector1">
              <a:avLst/>
            </a:prstGeom>
            <a:noFill/>
            <a:ln w="28575" cap="flat" cmpd="sng">
              <a:solidFill>
                <a:srgbClr val="D5A6BD"/>
              </a:solidFill>
              <a:prstDash val="solid"/>
              <a:round/>
              <a:headEnd type="none" w="lg" len="lg"/>
              <a:tailEnd type="none" w="lg" len="lg"/>
            </a:ln>
          </p:spPr>
        </p:cxnSp>
        <p:cxnSp>
          <p:nvCxnSpPr>
            <p:cNvPr id="224" name="Shape 224"/>
            <p:cNvCxnSpPr/>
            <p:nvPr/>
          </p:nvCxnSpPr>
          <p:spPr>
            <a:xfrm>
              <a:off x="1028700" y="1333500"/>
              <a:ext cx="371400" cy="228600"/>
            </a:xfrm>
            <a:prstGeom prst="straightConnector1">
              <a:avLst/>
            </a:prstGeom>
            <a:noFill/>
            <a:ln w="28575" cap="flat" cmpd="sng">
              <a:solidFill>
                <a:srgbClr val="D5A6BD"/>
              </a:solidFill>
              <a:prstDash val="solid"/>
              <a:round/>
              <a:headEnd type="none" w="lg" len="lg"/>
              <a:tailEnd type="none" w="lg" len="lg"/>
            </a:ln>
          </p:spPr>
        </p:cxnSp>
        <p:cxnSp>
          <p:nvCxnSpPr>
            <p:cNvPr id="225" name="Shape 225"/>
            <p:cNvCxnSpPr/>
            <p:nvPr/>
          </p:nvCxnSpPr>
          <p:spPr>
            <a:xfrm rot="10800000" flipH="1">
              <a:off x="1400175" y="1343100"/>
              <a:ext cx="381000" cy="219000"/>
            </a:xfrm>
            <a:prstGeom prst="straightConnector1">
              <a:avLst/>
            </a:prstGeom>
            <a:noFill/>
            <a:ln w="28575" cap="flat" cmpd="sng">
              <a:solidFill>
                <a:srgbClr val="D5A6BD"/>
              </a:solidFill>
              <a:prstDash val="solid"/>
              <a:round/>
              <a:headEnd type="none" w="lg" len="lg"/>
              <a:tailEnd type="none" w="lg" len="lg"/>
            </a:ln>
          </p:spPr>
        </p:cxnSp>
      </p:grpSp>
      <p:cxnSp>
        <p:nvCxnSpPr>
          <p:cNvPr id="226" name="Shape 226"/>
          <p:cNvCxnSpPr/>
          <p:nvPr/>
        </p:nvCxnSpPr>
        <p:spPr>
          <a:xfrm>
            <a:off x="6945062" y="636150"/>
            <a:ext cx="0" cy="251700"/>
          </a:xfrm>
          <a:prstGeom prst="straightConnector1">
            <a:avLst/>
          </a:prstGeom>
          <a:noFill/>
          <a:ln w="19050" cap="flat" cmpd="sng">
            <a:solidFill>
              <a:srgbClr val="D5A6BD"/>
            </a:solidFill>
            <a:prstDash val="solid"/>
            <a:round/>
            <a:headEnd type="none" w="lg" len="lg"/>
            <a:tailEnd type="stealth" w="lg" len="lg"/>
          </a:ln>
        </p:spPr>
      </p:cxnSp>
      <p:sp>
        <p:nvSpPr>
          <p:cNvPr id="52" name="Shape 59"/>
          <p:cNvSpPr txBox="1">
            <a:spLocks/>
          </p:cNvSpPr>
          <p:nvPr/>
        </p:nvSpPr>
        <p:spPr>
          <a:xfrm>
            <a:off x="0" y="4881562"/>
            <a:ext cx="3766750" cy="261938"/>
          </a:xfrm>
          <a:prstGeom prst="rect">
            <a:avLst/>
          </a:prstGeom>
          <a:noFill/>
          <a:ln>
            <a:noFill/>
          </a:ln>
        </p:spPr>
        <p:txBody>
          <a:bodyPr vert="horz" lIns="68020" tIns="68020" rIns="68020" bIns="68020" rtlCol="0" anchor="t" anchorCtr="0">
            <a:noAutofit/>
          </a:bodyPr>
          <a:lstStyle>
            <a:lvl1pPr marL="0" marR="0" lvl="0" indent="0" algn="l" defTabSz="411480" rtl="0" eaLnBrk="1" fontAlgn="base" hangingPunct="1">
              <a:lnSpc>
                <a:spcPct val="90000"/>
              </a:lnSpc>
              <a:spcBef>
                <a:spcPts val="1613"/>
              </a:spcBef>
              <a:spcAft>
                <a:spcPct val="0"/>
              </a:spcAft>
              <a:buClr>
                <a:schemeClr val="accent6"/>
              </a:buClr>
              <a:buSzPct val="75000"/>
              <a:buFont typeface="Arial"/>
              <a:buNone/>
              <a:defRPr sz="2400" b="0" i="0" u="none" strike="noStrike" kern="1200" cap="none">
                <a:solidFill>
                  <a:schemeClr val="accent6"/>
                </a:solidFill>
                <a:latin typeface="Roboto"/>
                <a:ea typeface="Roboto"/>
                <a:cs typeface="Roboto"/>
                <a:sym typeface="Roboto"/>
              </a:defRPr>
            </a:lvl1pPr>
            <a:lvl2pPr marL="458723" marR="0" lvl="1" indent="-168554" algn="l" defTabSz="411480" rtl="0" eaLnBrk="1" fontAlgn="base" hangingPunct="1">
              <a:lnSpc>
                <a:spcPct val="90000"/>
              </a:lnSpc>
              <a:spcBef>
                <a:spcPts val="1613"/>
              </a:spcBef>
              <a:spcAft>
                <a:spcPct val="0"/>
              </a:spcAft>
              <a:buClr>
                <a:schemeClr val="accent6"/>
              </a:buClr>
              <a:buSzPct val="100000"/>
              <a:buFont typeface="Noto Sans Symbols"/>
              <a:buChar char="▪"/>
              <a:defRPr sz="2200" b="0" i="0" u="none" strike="noStrike" kern="1200" cap="none">
                <a:solidFill>
                  <a:schemeClr val="accent6"/>
                </a:solidFill>
                <a:latin typeface="Roboto"/>
                <a:ea typeface="Roboto"/>
                <a:cs typeface="Roboto"/>
                <a:sym typeface="Roboto"/>
              </a:defRPr>
            </a:lvl2pPr>
            <a:lvl3pPr marL="689152" marR="0" lvl="2" indent="-108813" algn="l" defTabSz="411480" rtl="0" eaLnBrk="1" fontAlgn="base" hangingPunct="1">
              <a:lnSpc>
                <a:spcPct val="90000"/>
              </a:lnSpc>
              <a:spcBef>
                <a:spcPts val="806"/>
              </a:spcBef>
              <a:spcAft>
                <a:spcPct val="0"/>
              </a:spcAft>
              <a:buClr>
                <a:schemeClr val="accent6"/>
              </a:buClr>
              <a:buSzPct val="100000"/>
              <a:buFont typeface="Merriweather Sans"/>
              <a:buChar char="–"/>
              <a:defRPr sz="1900" b="0" i="0" u="none" strike="noStrike" kern="1200" cap="none">
                <a:solidFill>
                  <a:schemeClr val="accent6"/>
                </a:solidFill>
                <a:latin typeface="Roboto"/>
                <a:ea typeface="Roboto"/>
                <a:cs typeface="Roboto"/>
                <a:sym typeface="Roboto"/>
              </a:defRPr>
            </a:lvl3pPr>
            <a:lvl4pPr marL="917448" marR="0" lvl="3" indent="-132283" algn="l" defTabSz="411480" rtl="0" eaLnBrk="1" fontAlgn="base" hangingPunct="1">
              <a:lnSpc>
                <a:spcPct val="90000"/>
              </a:lnSpc>
              <a:spcBef>
                <a:spcPts val="806"/>
              </a:spcBef>
              <a:spcAft>
                <a:spcPct val="0"/>
              </a:spcAft>
              <a:buClr>
                <a:schemeClr val="accent6"/>
              </a:buClr>
              <a:buSzPct val="100000"/>
              <a:buFont typeface="Arial"/>
              <a:buChar char="•"/>
              <a:defRPr sz="1600" b="0" i="0" u="none" strike="noStrike" kern="1200" cap="none">
                <a:solidFill>
                  <a:schemeClr val="accent6"/>
                </a:solidFill>
                <a:latin typeface="Roboto"/>
                <a:ea typeface="Roboto"/>
                <a:cs typeface="Roboto"/>
                <a:sym typeface="Roboto"/>
              </a:defRPr>
            </a:lvl4pPr>
            <a:lvl5pPr marL="0" marR="0" lvl="4" indent="153619" algn="l" defTabSz="411480" rtl="0" eaLnBrk="1" fontAlgn="base" hangingPunct="1">
              <a:lnSpc>
                <a:spcPct val="90000"/>
              </a:lnSpc>
              <a:spcBef>
                <a:spcPts val="1613"/>
              </a:spcBef>
              <a:spcAft>
                <a:spcPct val="0"/>
              </a:spcAft>
              <a:buClr>
                <a:schemeClr val="accent6"/>
              </a:buClr>
              <a:buSzPct val="100000"/>
              <a:buFont typeface="Arial"/>
              <a:buChar char="»"/>
              <a:defRPr sz="2400" b="0" i="0" u="none" strike="noStrike" kern="1200" cap="none">
                <a:solidFill>
                  <a:schemeClr val="accent6"/>
                </a:solidFill>
                <a:latin typeface="Roboto"/>
                <a:ea typeface="Roboto"/>
                <a:cs typeface="Roboto"/>
                <a:sym typeface="Roboto"/>
              </a:defRPr>
            </a:lvl5pPr>
            <a:lvl6pPr marL="3379622" marR="0" lvl="5"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6pPr>
            <a:lvl7pPr marL="3994099" marR="0" lvl="6"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7pPr>
            <a:lvl8pPr marL="4608576" marR="0" lvl="7"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8pPr>
            <a:lvl9pPr marL="5223053" marR="0" lvl="8" indent="-136550" algn="l" defTabSz="411480" rtl="0" eaLnBrk="1" latinLnBrk="0" hangingPunct="1">
              <a:spcBef>
                <a:spcPts val="538"/>
              </a:spcBef>
              <a:buClr>
                <a:schemeClr val="dk1"/>
              </a:buClr>
              <a:buSzPct val="100000"/>
              <a:buFont typeface="Arial"/>
              <a:buChar char="•"/>
              <a:defRPr sz="2700" b="0" i="0" u="none" strike="noStrike" kern="1200" cap="none">
                <a:solidFill>
                  <a:schemeClr val="dk1"/>
                </a:solidFill>
                <a:latin typeface="Calibri"/>
                <a:ea typeface="Calibri"/>
                <a:cs typeface="Calibri"/>
                <a:sym typeface="Calibri"/>
              </a:defRPr>
            </a:lvl9pPr>
          </a:lstStyle>
          <a:p>
            <a:pPr algn="ctr">
              <a:spcBef>
                <a:spcPts val="0"/>
              </a:spcBef>
            </a:pPr>
            <a:r>
              <a:rPr lang="en-US" sz="800" dirty="0">
                <a:solidFill>
                  <a:schemeClr val="bg1"/>
                </a:solidFill>
              </a:rPr>
              <a:t>Slide by Frances Perry &amp; Tyler </a:t>
            </a:r>
            <a:r>
              <a:rPr lang="en-US" sz="800" dirty="0" err="1">
                <a:solidFill>
                  <a:schemeClr val="bg1"/>
                </a:solidFill>
              </a:rPr>
              <a:t>Akidau</a:t>
            </a:r>
            <a:r>
              <a:rPr lang="en-US" sz="800" dirty="0">
                <a:solidFill>
                  <a:schemeClr val="bg1"/>
                </a:solidFill>
              </a:rPr>
              <a:t>, April 2016</a:t>
            </a:r>
          </a:p>
        </p:txBody>
      </p:sp>
      <p:sp>
        <p:nvSpPr>
          <p:cNvPr id="54" name="Shape 189"/>
          <p:cNvSpPr/>
          <p:nvPr/>
        </p:nvSpPr>
        <p:spPr>
          <a:xfrm>
            <a:off x="4621030" y="2543286"/>
            <a:ext cx="845700" cy="682200"/>
          </a:xfrm>
          <a:prstGeom prst="rect">
            <a:avLst/>
          </a:prstGeom>
          <a:solidFill>
            <a:schemeClr val="accent2"/>
          </a:solidFill>
          <a:ln>
            <a:noFill/>
          </a:ln>
        </p:spPr>
        <p:txBody>
          <a:bodyPr lIns="91419" tIns="91419" rIns="91419" bIns="91419" anchor="ctr" anchorCtr="0">
            <a:noAutofit/>
          </a:bodyPr>
          <a:lstStyle/>
          <a:p>
            <a:pPr algn="ctr"/>
            <a:r>
              <a:rPr lang="en-US" sz="1200" dirty="0">
                <a:solidFill>
                  <a:srgbClr val="FFFFFF"/>
                </a:solidFill>
                <a:latin typeface="Roboto"/>
                <a:ea typeface="Roboto"/>
                <a:cs typeface="Roboto"/>
                <a:sym typeface="Roboto"/>
              </a:rPr>
              <a:t>Local</a:t>
            </a:r>
            <a:endParaRPr lang="en-US" sz="1200" dirty="0">
              <a:solidFill>
                <a:srgbClr val="FFFFFF"/>
              </a:solidFill>
              <a:latin typeface="Roboto"/>
              <a:ea typeface="Roboto"/>
              <a:cs typeface="Roboto"/>
              <a:sym typeface="Roboto"/>
            </a:endParaRPr>
          </a:p>
        </p:txBody>
      </p:sp>
      <p:cxnSp>
        <p:nvCxnSpPr>
          <p:cNvPr id="55" name="Shape 190"/>
          <p:cNvCxnSpPr>
            <a:stCxn id="191" idx="2"/>
            <a:endCxn id="54" idx="0"/>
          </p:cNvCxnSpPr>
          <p:nvPr/>
        </p:nvCxnSpPr>
        <p:spPr>
          <a:xfrm flipH="1">
            <a:off x="5043880" y="2290787"/>
            <a:ext cx="1942445" cy="252499"/>
          </a:xfrm>
          <a:prstGeom prst="straightConnector1">
            <a:avLst/>
          </a:prstGeom>
          <a:noFill/>
          <a:ln w="9525" cap="flat" cmpd="sng">
            <a:solidFill>
              <a:schemeClr val="accent6"/>
            </a:solidFill>
            <a:prstDash val="solid"/>
            <a:round/>
            <a:headEnd type="none" w="lg" len="lg"/>
            <a:tailEnd type="oval" w="lg" len="lg"/>
          </a:ln>
        </p:spPr>
      </p:cxnSp>
    </p:spTree>
    <p:extLst>
      <p:ext uri="{BB962C8B-B14F-4D97-AF65-F5344CB8AC3E}">
        <p14:creationId xmlns:p14="http://schemas.microsoft.com/office/powerpoint/2010/main" val="57196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tonworks_4x3_Template_2016">
  <a:themeElements>
    <a:clrScheme name="Custom 82">
      <a:dk1>
        <a:sysClr val="windowText" lastClr="000000"/>
      </a:dk1>
      <a:lt1>
        <a:srgbClr val="1E1E1E"/>
      </a:lt1>
      <a:dk2>
        <a:srgbClr val="3B8640"/>
      </a:dk2>
      <a:lt2>
        <a:srgbClr val="FFFFFF"/>
      </a:lt2>
      <a:accent1>
        <a:srgbClr val="3FAE2A"/>
      </a:accent1>
      <a:accent2>
        <a:srgbClr val="3DB5E6"/>
      </a:accent2>
      <a:accent3>
        <a:srgbClr val="44697D"/>
      </a:accent3>
      <a:accent4>
        <a:srgbClr val="DAD9D6"/>
      </a:accent4>
      <a:accent5>
        <a:srgbClr val="FF700A"/>
      </a:accent5>
      <a:accent6>
        <a:srgbClr val="FFC61E"/>
      </a:accent6>
      <a:hlink>
        <a:srgbClr val="3DB5E6"/>
      </a:hlink>
      <a:folHlink>
        <a:srgbClr val="446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lIns="91440" tIns="91440" rIns="91440" bIns="91440" rtlCol="0" anchor="ctr" anchorCtr="0">
        <a:spAutoFit/>
      </a:bodyPr>
      <a:lstStyle>
        <a:defPPr algn="ctr">
          <a:lnSpc>
            <a:spcPct val="90000"/>
          </a:lnSpc>
          <a:spcBef>
            <a:spcPts val="1200"/>
          </a:spcBef>
          <a:defRPr sz="24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ctr" anchorCtr="0">
        <a:spAutoFit/>
      </a:bodyPr>
      <a:lstStyle>
        <a:defPPr algn="ctr">
          <a:lnSpc>
            <a:spcPct val="90000"/>
          </a:lnSpc>
          <a:spcBef>
            <a:spcPts val="1200"/>
          </a:spcBef>
          <a:defRPr sz="2400" dirty="0" err="1" smtClean="0"/>
        </a:defPPr>
      </a:lstStyle>
    </a:txDef>
  </a:objectDefaults>
  <a:extraClrSchemeLst/>
  <a:extLst>
    <a:ext uri="{05A4C25C-085E-4340-85A3-A5531E510DB2}">
      <thm15:themeFamily xmlns:thm15="http://schemas.microsoft.com/office/thememl/2012/main" xmlns="" name="Hortonworks_4x3_Template_2016_BW_v2.pptx" id="{E6C1FEC3-05E8-4D21-BF58-B2CF6D2F20FA}" vid="{440842A4-FC78-47BE-A8E0-473F7DDC3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5914</TotalTime>
  <Words>3427</Words>
  <Application>Microsoft Macintosh PowerPoint</Application>
  <PresentationFormat>On-screen Show (16:9)</PresentationFormat>
  <Paragraphs>282</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Hortonworks_4x3_Template_2016</vt:lpstr>
      <vt:lpstr>Apache Beam: The Case for Unifying Streaming API's</vt:lpstr>
      <vt:lpstr>PowerPoint Presentation</vt:lpstr>
      <vt:lpstr>PowerPoint Presentation</vt:lpstr>
      <vt:lpstr>PowerPoint Presentation</vt:lpstr>
      <vt:lpstr>PowerPoint Presentation</vt:lpstr>
      <vt:lpstr>PowerPoint Presentation</vt:lpstr>
      <vt:lpstr>PowerPoint Presentation</vt:lpstr>
      <vt:lpstr>The Evolution of Apache Beam</vt:lpstr>
      <vt:lpstr>The Apache Beam Vision</vt:lpstr>
      <vt:lpstr>The Beam Model: Asking the Right Questions </vt:lpstr>
      <vt:lpstr>Customizing What Where When How</vt:lpstr>
      <vt:lpstr>PCollection</vt:lpstr>
      <vt:lpstr>PTransform</vt:lpstr>
      <vt:lpstr>Pipeline</vt:lpstr>
      <vt:lpstr>PipelineRunner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we want to change the runner for Beam?</vt:lpstr>
      <vt:lpstr>PowerPoint Presentation</vt:lpstr>
      <vt:lpstr>Why Apache Beam?</vt:lpstr>
      <vt:lpstr>Learn More!</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with a Maximum of Four Lines of Copy</dc:title>
  <dc:creator>martin</dc:creator>
  <cp:lastModifiedBy>Andrew Psaltis</cp:lastModifiedBy>
  <cp:revision>120</cp:revision>
  <dcterms:created xsi:type="dcterms:W3CDTF">2016-03-23T00:09:02Z</dcterms:created>
  <dcterms:modified xsi:type="dcterms:W3CDTF">2016-06-13T11:54:19Z</dcterms:modified>
</cp:coreProperties>
</file>