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9"/>
  </p:notesMasterIdLst>
  <p:sldIdLst>
    <p:sldId id="256" r:id="rId2"/>
    <p:sldId id="259" r:id="rId3"/>
    <p:sldId id="268" r:id="rId4"/>
    <p:sldId id="273" r:id="rId5"/>
    <p:sldId id="269" r:id="rId6"/>
    <p:sldId id="270" r:id="rId7"/>
    <p:sldId id="271" r:id="rId8"/>
    <p:sldId id="272" r:id="rId9"/>
    <p:sldId id="260" r:id="rId10"/>
    <p:sldId id="261" r:id="rId11"/>
    <p:sldId id="262" r:id="rId12"/>
    <p:sldId id="263" r:id="rId13"/>
    <p:sldId id="264" r:id="rId14"/>
    <p:sldId id="265" r:id="rId15"/>
    <p:sldId id="266" r:id="rId16"/>
    <p:sldId id="267"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F6D751-4813-4B60-B634-D47A9228FBB8}" type="datetimeFigureOut">
              <a:rPr lang="en-US" smtClean="0"/>
              <a:t>6/13/2014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DAB1AA-EB5B-4424-9DB6-C0545A7BB470}" type="slidenum">
              <a:rPr lang="en-US" smtClean="0"/>
              <a:t>‹#›</a:t>
            </a:fld>
            <a:endParaRPr lang="en-US"/>
          </a:p>
        </p:txBody>
      </p:sp>
    </p:spTree>
    <p:extLst>
      <p:ext uri="{BB962C8B-B14F-4D97-AF65-F5344CB8AC3E}">
        <p14:creationId xmlns:p14="http://schemas.microsoft.com/office/powerpoint/2010/main" val="2913956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2"/>
          </p:nvPr>
        </p:nvSpPr>
        <p:spPr/>
        <p:txBody>
          <a:bodyPr/>
          <a:lstStyle/>
          <a:p>
            <a:fld id="{211D4B0C-B40C-4B38-86E4-2AFA7E194751}" type="datetime1">
              <a:rPr lang="en-US" smtClean="0"/>
              <a:t>6/13/2014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dirty="0"/>
          </a:p>
        </p:txBody>
      </p:sp>
      <p:sp>
        <p:nvSpPr>
          <p:cNvPr id="10" name="Footer Placeholder 9"/>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211015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2"/>
          </p:nvPr>
        </p:nvSpPr>
        <p:spPr/>
        <p:txBody>
          <a:bodyPr/>
          <a:lstStyle/>
          <a:p>
            <a:fld id="{211D4B0C-B40C-4B38-86E4-2AFA7E194751}" type="datetime1">
              <a:rPr lang="en-US" smtClean="0"/>
              <a:t>6/13/2014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10</a:t>
            </a:fld>
            <a:endParaRPr lang="en-US" dirty="0"/>
          </a:p>
        </p:txBody>
      </p:sp>
      <p:sp>
        <p:nvSpPr>
          <p:cNvPr id="10" name="Footer Placeholder 9"/>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315113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2"/>
          </p:nvPr>
        </p:nvSpPr>
        <p:spPr/>
        <p:txBody>
          <a:bodyPr/>
          <a:lstStyle/>
          <a:p>
            <a:fld id="{211D4B0C-B40C-4B38-86E4-2AFA7E194751}" type="datetime1">
              <a:rPr lang="en-US" smtClean="0"/>
              <a:t>6/13/2014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12</a:t>
            </a:fld>
            <a:endParaRPr lang="en-US" dirty="0"/>
          </a:p>
        </p:txBody>
      </p:sp>
      <p:sp>
        <p:nvSpPr>
          <p:cNvPr id="10" name="Footer Placeholder 9"/>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336321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2"/>
          </p:nvPr>
        </p:nvSpPr>
        <p:spPr/>
        <p:txBody>
          <a:bodyPr/>
          <a:lstStyle/>
          <a:p>
            <a:fld id="{211D4B0C-B40C-4B38-86E4-2AFA7E194751}" type="datetime1">
              <a:rPr lang="en-US" smtClean="0"/>
              <a:t>6/13/2014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14</a:t>
            </a:fld>
            <a:endParaRPr lang="en-US" dirty="0"/>
          </a:p>
        </p:txBody>
      </p:sp>
      <p:sp>
        <p:nvSpPr>
          <p:cNvPr id="10" name="Footer Placeholder 9"/>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848873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2"/>
          </p:nvPr>
        </p:nvSpPr>
        <p:spPr/>
        <p:txBody>
          <a:bodyPr/>
          <a:lstStyle/>
          <a:p>
            <a:fld id="{211D4B0C-B40C-4B38-86E4-2AFA7E194751}" type="datetime1">
              <a:rPr lang="en-US" smtClean="0"/>
              <a:t>6/13/2014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15</a:t>
            </a:fld>
            <a:endParaRPr lang="en-US" dirty="0"/>
          </a:p>
        </p:txBody>
      </p:sp>
      <p:sp>
        <p:nvSpPr>
          <p:cNvPr id="10" name="Footer Placeholder 9"/>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731215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D5EA3B-AEE4-4128-A263-5B36804758D2}"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FB66A-7B40-41AC-891F-3C4E88D01CF0}" type="slidenum">
              <a:rPr lang="en-US" smtClean="0"/>
              <a:t>‹#›</a:t>
            </a:fld>
            <a:endParaRPr lang="en-US"/>
          </a:p>
        </p:txBody>
      </p:sp>
    </p:spTree>
    <p:extLst>
      <p:ext uri="{BB962C8B-B14F-4D97-AF65-F5344CB8AC3E}">
        <p14:creationId xmlns:p14="http://schemas.microsoft.com/office/powerpoint/2010/main" val="10275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D5EA3B-AEE4-4128-A263-5B36804758D2}"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FB66A-7B40-41AC-891F-3C4E88D01CF0}" type="slidenum">
              <a:rPr lang="en-US" smtClean="0"/>
              <a:t>‹#›</a:t>
            </a:fld>
            <a:endParaRPr lang="en-US"/>
          </a:p>
        </p:txBody>
      </p:sp>
    </p:spTree>
    <p:extLst>
      <p:ext uri="{BB962C8B-B14F-4D97-AF65-F5344CB8AC3E}">
        <p14:creationId xmlns:p14="http://schemas.microsoft.com/office/powerpoint/2010/main" val="152344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5D5EA3B-AEE4-4128-A263-5B36804758D2}" type="datetimeFigureOut">
              <a:rPr lang="en-US" smtClean="0"/>
              <a:t>6/13/2014</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F7AFB66A-7B40-41AC-891F-3C4E88D01CF0}" type="slidenum">
              <a:rPr lang="en-US" smtClean="0"/>
              <a:t>‹#›</a:t>
            </a:fld>
            <a:endParaRPr lang="en-US"/>
          </a:p>
        </p:txBody>
      </p:sp>
    </p:spTree>
    <p:extLst>
      <p:ext uri="{BB962C8B-B14F-4D97-AF65-F5344CB8AC3E}">
        <p14:creationId xmlns:p14="http://schemas.microsoft.com/office/powerpoint/2010/main" val="3195618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69240" y="1189176"/>
            <a:ext cx="11655840" cy="2018835"/>
          </a:xfrm>
        </p:spPr>
        <p:txBody>
          <a:bodyPr/>
          <a:lstStyle>
            <a:lvl1pPr marL="0" indent="0">
              <a:buNone/>
              <a:defRPr>
                <a:gradFill>
                  <a:gsLst>
                    <a:gs pos="2920">
                      <a:schemeClr val="tx2"/>
                    </a:gs>
                    <a:gs pos="39000">
                      <a:schemeClr val="tx2"/>
                    </a:gs>
                  </a:gsLst>
                  <a:lin ang="5400000" scaled="0"/>
                </a:gradFill>
              </a:defRPr>
            </a:lvl1pPr>
            <a:lvl2pPr marL="28012" indent="0">
              <a:buNone/>
              <a:defRPr sz="1961"/>
            </a:lvl2pPr>
            <a:lvl3pPr marL="219428" indent="0">
              <a:buNone/>
              <a:defRPr sz="1961"/>
            </a:lvl3pPr>
            <a:lvl4pPr marL="466868" indent="0">
              <a:buNone/>
              <a:defRPr sz="1765"/>
            </a:lvl4pPr>
            <a:lvl5pPr marL="725201" indent="0">
              <a:buNone/>
              <a:defRPr sz="1765"/>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17295697"/>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emo slide">
    <p:bg bwMode="auto">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269302" y="1187644"/>
            <a:ext cx="8067761" cy="2689632"/>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69241" y="1186356"/>
            <a:ext cx="8067822" cy="2697988"/>
          </a:xfrm>
          <a:noFill/>
        </p:spPr>
        <p:txBody>
          <a:bodyPr tIns="91440" bIns="91440" anchor="t" anchorCtr="0"/>
          <a:lstStyle>
            <a:lvl1pPr>
              <a:defRPr sz="7058" spc="-98"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69239" y="3877277"/>
            <a:ext cx="8067813" cy="1793881"/>
          </a:xfrm>
          <a:noFill/>
        </p:spPr>
        <p:txBody>
          <a:bodyPr lIns="182880" tIns="146304" rIns="182880" bIns="146304">
            <a:noAutofit/>
          </a:bodyPr>
          <a:lstStyle>
            <a:lvl1pPr marL="0" indent="0">
              <a:spcBef>
                <a:spcPts val="0"/>
              </a:spcBef>
              <a:buNone/>
              <a:defRPr sz="3529" spc="0" baseline="0">
                <a:gradFill>
                  <a:gsLst>
                    <a:gs pos="0">
                      <a:srgbClr val="FFFFFF"/>
                    </a:gs>
                    <a:gs pos="100000">
                      <a:srgbClr val="FFFFFF"/>
                    </a:gs>
                  </a:gsLst>
                  <a:lin ang="5400000" scaled="0"/>
                </a:gradFill>
                <a:latin typeface="+mj-lt"/>
              </a:defRPr>
            </a:lvl1pPr>
          </a:lstStyle>
          <a:p>
            <a:pPr lvl="0"/>
            <a:r>
              <a:rPr lang="en-US" dirty="0" smtClean="0"/>
              <a:t>Speaker Name</a:t>
            </a:r>
          </a:p>
        </p:txBody>
      </p:sp>
      <p:pic>
        <p:nvPicPr>
          <p:cNvPr id="6" name="TechEd 2014 logo whit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8880125" y="440042"/>
            <a:ext cx="2907036" cy="1257969"/>
          </a:xfrm>
          <a:prstGeom prst="rect">
            <a:avLst/>
          </a:prstGeom>
        </p:spPr>
      </p:pic>
    </p:spTree>
    <p:extLst>
      <p:ext uri="{BB962C8B-B14F-4D97-AF65-F5344CB8AC3E}">
        <p14:creationId xmlns:p14="http://schemas.microsoft.com/office/powerpoint/2010/main" val="15279529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D5EA3B-AEE4-4128-A263-5B36804758D2}"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FB66A-7B40-41AC-891F-3C4E88D01CF0}" type="slidenum">
              <a:rPr lang="en-US" smtClean="0"/>
              <a:t>‹#›</a:t>
            </a:fld>
            <a:endParaRPr lang="en-US"/>
          </a:p>
        </p:txBody>
      </p:sp>
    </p:spTree>
    <p:extLst>
      <p:ext uri="{BB962C8B-B14F-4D97-AF65-F5344CB8AC3E}">
        <p14:creationId xmlns:p14="http://schemas.microsoft.com/office/powerpoint/2010/main" val="271960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D5D5EA3B-AEE4-4128-A263-5B36804758D2}" type="datetimeFigureOut">
              <a:rPr lang="en-US" smtClean="0"/>
              <a:t>6/13/2014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7AFB66A-7B40-41AC-891F-3C4E88D01CF0}" type="slidenum">
              <a:rPr lang="en-US" smtClean="0"/>
              <a:t>‹#›</a:t>
            </a:fld>
            <a:endParaRPr lang="en-US"/>
          </a:p>
        </p:txBody>
      </p:sp>
    </p:spTree>
    <p:extLst>
      <p:ext uri="{BB962C8B-B14F-4D97-AF65-F5344CB8AC3E}">
        <p14:creationId xmlns:p14="http://schemas.microsoft.com/office/powerpoint/2010/main" val="225727625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D5EA3B-AEE4-4128-A263-5B36804758D2}" type="datetimeFigureOut">
              <a:rPr lang="en-US" smtClean="0"/>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FB66A-7B40-41AC-891F-3C4E88D01CF0}" type="slidenum">
              <a:rPr lang="en-US" smtClean="0"/>
              <a:t>‹#›</a:t>
            </a:fld>
            <a:endParaRPr lang="en-US"/>
          </a:p>
        </p:txBody>
      </p:sp>
    </p:spTree>
    <p:extLst>
      <p:ext uri="{BB962C8B-B14F-4D97-AF65-F5344CB8AC3E}">
        <p14:creationId xmlns:p14="http://schemas.microsoft.com/office/powerpoint/2010/main" val="213543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D5EA3B-AEE4-4128-A263-5B36804758D2}" type="datetimeFigureOut">
              <a:rPr lang="en-US" smtClean="0"/>
              <a:t>6/13/2014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AFB66A-7B40-41AC-891F-3C4E88D01CF0}" type="slidenum">
              <a:rPr lang="en-US" smtClean="0"/>
              <a:t>‹#›</a:t>
            </a:fld>
            <a:endParaRPr lang="en-US"/>
          </a:p>
        </p:txBody>
      </p:sp>
    </p:spTree>
    <p:extLst>
      <p:ext uri="{BB962C8B-B14F-4D97-AF65-F5344CB8AC3E}">
        <p14:creationId xmlns:p14="http://schemas.microsoft.com/office/powerpoint/2010/main" val="257037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5EA3B-AEE4-4128-A263-5B36804758D2}" type="datetimeFigureOut">
              <a:rPr lang="en-US" smtClean="0"/>
              <a:t>6/13/2014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AFB66A-7B40-41AC-891F-3C4E88D01CF0}" type="slidenum">
              <a:rPr lang="en-US" smtClean="0"/>
              <a:t>‹#›</a:t>
            </a:fld>
            <a:endParaRPr lang="en-US"/>
          </a:p>
        </p:txBody>
      </p:sp>
    </p:spTree>
    <p:extLst>
      <p:ext uri="{BB962C8B-B14F-4D97-AF65-F5344CB8AC3E}">
        <p14:creationId xmlns:p14="http://schemas.microsoft.com/office/powerpoint/2010/main" val="222020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5EA3B-AEE4-4128-A263-5B36804758D2}" type="datetimeFigureOut">
              <a:rPr lang="en-US" smtClean="0"/>
              <a:t>6/13/2014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AFB66A-7B40-41AC-891F-3C4E88D01CF0}" type="slidenum">
              <a:rPr lang="en-US" smtClean="0"/>
              <a:t>‹#›</a:t>
            </a:fld>
            <a:endParaRPr lang="en-US"/>
          </a:p>
        </p:txBody>
      </p:sp>
    </p:spTree>
    <p:extLst>
      <p:ext uri="{BB962C8B-B14F-4D97-AF65-F5344CB8AC3E}">
        <p14:creationId xmlns:p14="http://schemas.microsoft.com/office/powerpoint/2010/main" val="2553415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5EA3B-AEE4-4128-A263-5B36804758D2}" type="datetimeFigureOut">
              <a:rPr lang="en-US" smtClean="0"/>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FB66A-7B40-41AC-891F-3C4E88D01CF0}" type="slidenum">
              <a:rPr lang="en-US" smtClean="0"/>
              <a:t>‹#›</a:t>
            </a:fld>
            <a:endParaRPr lang="en-US"/>
          </a:p>
        </p:txBody>
      </p:sp>
    </p:spTree>
    <p:extLst>
      <p:ext uri="{BB962C8B-B14F-4D97-AF65-F5344CB8AC3E}">
        <p14:creationId xmlns:p14="http://schemas.microsoft.com/office/powerpoint/2010/main" val="320992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5EA3B-AEE4-4128-A263-5B36804758D2}" type="datetimeFigureOut">
              <a:rPr lang="en-US" smtClean="0"/>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FB66A-7B40-41AC-891F-3C4E88D01CF0}" type="slidenum">
              <a:rPr lang="en-US" smtClean="0"/>
              <a:t>‹#›</a:t>
            </a:fld>
            <a:endParaRPr lang="en-US"/>
          </a:p>
        </p:txBody>
      </p:sp>
    </p:spTree>
    <p:extLst>
      <p:ext uri="{BB962C8B-B14F-4D97-AF65-F5344CB8AC3E}">
        <p14:creationId xmlns:p14="http://schemas.microsoft.com/office/powerpoint/2010/main" val="88688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D5D5EA3B-AEE4-4128-A263-5B36804758D2}" type="datetimeFigureOut">
              <a:rPr lang="en-US" smtClean="0"/>
              <a:t>6/13/2014</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F7AFB66A-7B40-41AC-891F-3C4E88D01CF0}" type="slidenum">
              <a:rPr lang="en-US" smtClean="0"/>
              <a:t>‹#›</a:t>
            </a:fld>
            <a:endParaRPr lang="en-US"/>
          </a:p>
        </p:txBody>
      </p:sp>
    </p:spTree>
    <p:extLst>
      <p:ext uri="{BB962C8B-B14F-4D97-AF65-F5344CB8AC3E}">
        <p14:creationId xmlns:p14="http://schemas.microsoft.com/office/powerpoint/2010/main" val="4030143676"/>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TypeScript: Scaling Up JavaScript</a:t>
            </a:r>
            <a:endParaRPr lang="en-US" dirty="0"/>
          </a:p>
        </p:txBody>
      </p:sp>
      <p:sp>
        <p:nvSpPr>
          <p:cNvPr id="3" name="Subtitle 2"/>
          <p:cNvSpPr>
            <a:spLocks noGrp="1"/>
          </p:cNvSpPr>
          <p:nvPr>
            <p:ph type="subTitle" idx="1"/>
          </p:nvPr>
        </p:nvSpPr>
        <p:spPr/>
        <p:txBody>
          <a:bodyPr/>
          <a:lstStyle/>
          <a:p>
            <a:r>
              <a:rPr lang="en-US" dirty="0" smtClean="0"/>
              <a:t>Jonathan Turner – Program Manager, TypeScript</a:t>
            </a:r>
            <a:endParaRPr lang="en-US" dirty="0"/>
          </a:p>
        </p:txBody>
      </p:sp>
    </p:spTree>
    <p:extLst>
      <p:ext uri="{BB962C8B-B14F-4D97-AF65-F5344CB8AC3E}">
        <p14:creationId xmlns:p14="http://schemas.microsoft.com/office/powerpoint/2010/main" val="649741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TypeScript</a:t>
            </a:r>
            <a:endParaRPr lang="en-US" dirty="0"/>
          </a:p>
        </p:txBody>
      </p:sp>
      <p:sp>
        <p:nvSpPr>
          <p:cNvPr id="6" name="Text Placeholder 5"/>
          <p:cNvSpPr>
            <a:spLocks noGrp="1"/>
          </p:cNvSpPr>
          <p:nvPr>
            <p:ph type="body" sz="quarter" idx="11"/>
          </p:nvPr>
        </p:nvSpPr>
        <p:spPr>
          <a:xfrm>
            <a:off x="267039" y="1970357"/>
            <a:ext cx="11655840" cy="4043133"/>
          </a:xfrm>
        </p:spPr>
        <p:txBody>
          <a:bodyPr>
            <a:noAutofit/>
          </a:bodyPr>
          <a:lstStyle/>
          <a:p>
            <a:r>
              <a:rPr lang="en-US" sz="2800" dirty="0" smtClean="0"/>
              <a:t>Starts with JavaScript</a:t>
            </a:r>
          </a:p>
          <a:p>
            <a:pPr lvl="2"/>
            <a:r>
              <a:rPr lang="en-US" sz="2800" dirty="0" smtClean="0"/>
              <a:t>All JavaScript code is TypeScript code, simply copy and paste</a:t>
            </a:r>
          </a:p>
          <a:p>
            <a:pPr lvl="2"/>
            <a:r>
              <a:rPr lang="en-US" sz="2800" dirty="0" smtClean="0"/>
              <a:t>All JavaScript libraries work with TypeScript</a:t>
            </a:r>
          </a:p>
          <a:p>
            <a:r>
              <a:rPr lang="en-US" sz="2800" dirty="0" smtClean="0"/>
              <a:t>Optional static types, classes, and modules</a:t>
            </a:r>
          </a:p>
          <a:p>
            <a:pPr lvl="2"/>
            <a:r>
              <a:rPr lang="en-US" sz="2800" dirty="0" smtClean="0"/>
              <a:t>Enable scalable application development and excellent tooling</a:t>
            </a:r>
          </a:p>
          <a:p>
            <a:pPr lvl="2"/>
            <a:r>
              <a:rPr lang="en-US" sz="2800" dirty="0" smtClean="0"/>
              <a:t>Zero cost: Static types completely disappear at run-time</a:t>
            </a:r>
          </a:p>
          <a:p>
            <a:r>
              <a:rPr lang="en-US" sz="2800" dirty="0" smtClean="0"/>
              <a:t>Ends with JavaScript</a:t>
            </a:r>
          </a:p>
          <a:p>
            <a:pPr lvl="2"/>
            <a:r>
              <a:rPr lang="en-US" sz="2800" dirty="0" smtClean="0"/>
              <a:t>Compiles to idiomatic JavaScript</a:t>
            </a:r>
          </a:p>
          <a:p>
            <a:pPr lvl="2"/>
            <a:r>
              <a:rPr lang="en-US" sz="2800" dirty="0" smtClean="0"/>
              <a:t>Runs in any browser or host, on any OS</a:t>
            </a:r>
            <a:endParaRPr lang="en-US" sz="2800" dirty="0"/>
          </a:p>
        </p:txBody>
      </p:sp>
    </p:spTree>
    <p:extLst>
      <p:ext uri="{BB962C8B-B14F-4D97-AF65-F5344CB8AC3E}">
        <p14:creationId xmlns:p14="http://schemas.microsoft.com/office/powerpoint/2010/main" val="1525956857"/>
      </p:ext>
    </p:extLst>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9240" y="1186356"/>
            <a:ext cx="11290413" cy="4409226"/>
          </a:xfrm>
        </p:spPr>
        <p:txBody>
          <a:bodyPr>
            <a:normAutofit/>
          </a:bodyPr>
          <a:lstStyle/>
          <a:p>
            <a:r>
              <a:rPr lang="en-US" dirty="0" smtClean="0"/>
              <a:t/>
            </a:r>
            <a:br>
              <a:rPr lang="en-US" dirty="0" smtClean="0"/>
            </a:br>
            <a:r>
              <a:rPr lang="en-US" dirty="0" smtClean="0"/>
              <a:t>Demo: Basic Features of TypeScript</a:t>
            </a:r>
            <a:endParaRPr lang="en-US" dirty="0"/>
          </a:p>
        </p:txBody>
      </p:sp>
    </p:spTree>
    <p:extLst>
      <p:ext uri="{BB962C8B-B14F-4D97-AF65-F5344CB8AC3E}">
        <p14:creationId xmlns:p14="http://schemas.microsoft.com/office/powerpoint/2010/main" val="35815020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Basic Features of TypeScript</a:t>
            </a:r>
            <a:endParaRPr lang="en-US" dirty="0"/>
          </a:p>
        </p:txBody>
      </p:sp>
      <p:sp>
        <p:nvSpPr>
          <p:cNvPr id="6" name="Text Placeholder 5"/>
          <p:cNvSpPr>
            <a:spLocks noGrp="1"/>
          </p:cNvSpPr>
          <p:nvPr>
            <p:ph type="body" sz="quarter" idx="11"/>
          </p:nvPr>
        </p:nvSpPr>
        <p:spPr>
          <a:xfrm>
            <a:off x="267039" y="1833880"/>
            <a:ext cx="11655840" cy="5038830"/>
          </a:xfrm>
        </p:spPr>
        <p:txBody>
          <a:bodyPr>
            <a:normAutofit/>
          </a:bodyPr>
          <a:lstStyle/>
          <a:p>
            <a:r>
              <a:rPr lang="en-US" sz="2400" dirty="0" smtClean="0"/>
              <a:t>Interfaces</a:t>
            </a:r>
          </a:p>
          <a:p>
            <a:pPr lvl="2"/>
            <a:r>
              <a:rPr lang="en-US" sz="2400" dirty="0" smtClean="0"/>
              <a:t>All JavaScript objects can be described with interfaces</a:t>
            </a:r>
          </a:p>
          <a:p>
            <a:pPr lvl="2"/>
            <a:r>
              <a:rPr lang="en-US" sz="2400" dirty="0" smtClean="0"/>
              <a:t>Implicitly met based on shape</a:t>
            </a:r>
          </a:p>
          <a:p>
            <a:r>
              <a:rPr lang="en-US" sz="2400" dirty="0" smtClean="0"/>
              <a:t>Classes</a:t>
            </a:r>
          </a:p>
          <a:p>
            <a:pPr lvl="2"/>
            <a:r>
              <a:rPr lang="en-US" sz="2400" dirty="0" smtClean="0"/>
              <a:t>Allows using common OOP idioms</a:t>
            </a:r>
            <a:endParaRPr lang="en-US" sz="2400" dirty="0"/>
          </a:p>
          <a:p>
            <a:pPr lvl="2"/>
            <a:r>
              <a:rPr lang="en-US" sz="2400" dirty="0" smtClean="0"/>
              <a:t>Compatible with future versions of JavaScript </a:t>
            </a:r>
          </a:p>
          <a:p>
            <a:r>
              <a:rPr lang="en-US" sz="2400" dirty="0" smtClean="0"/>
              <a:t>Generics</a:t>
            </a:r>
            <a:endParaRPr lang="en-US" sz="2400" dirty="0"/>
          </a:p>
          <a:p>
            <a:pPr marL="191416" lvl="2"/>
            <a:r>
              <a:rPr lang="en-US" sz="2400" dirty="0" smtClean="0"/>
              <a:t>Lightweight reusable code with no runtime overhead</a:t>
            </a:r>
            <a:endParaRPr lang="en-US" sz="2400" dirty="0"/>
          </a:p>
          <a:p>
            <a:r>
              <a:rPr lang="en-US" sz="2400" dirty="0" smtClean="0"/>
              <a:t>Modules</a:t>
            </a:r>
          </a:p>
          <a:p>
            <a:pPr lvl="2"/>
            <a:r>
              <a:rPr lang="en-US" sz="2400" dirty="0" smtClean="0"/>
              <a:t>Group related interfaces/classes/functions together</a:t>
            </a:r>
          </a:p>
          <a:p>
            <a:pPr lvl="2"/>
            <a:r>
              <a:rPr lang="en-US" sz="2400" dirty="0" smtClean="0"/>
              <a:t>Move code out of the global namespace</a:t>
            </a:r>
          </a:p>
        </p:txBody>
      </p:sp>
    </p:spTree>
    <p:extLst>
      <p:ext uri="{BB962C8B-B14F-4D97-AF65-F5344CB8AC3E}">
        <p14:creationId xmlns:p14="http://schemas.microsoft.com/office/powerpoint/2010/main" val="1914125189"/>
      </p:ext>
    </p:extLst>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9240" y="1186356"/>
            <a:ext cx="11631607" cy="2697988"/>
          </a:xfrm>
        </p:spPr>
        <p:txBody>
          <a:bodyPr>
            <a:normAutofit fontScale="90000"/>
          </a:bodyPr>
          <a:lstStyle/>
          <a:p>
            <a:r>
              <a:rPr lang="en-US" dirty="0" smtClean="0"/>
              <a:t/>
            </a:r>
            <a:br>
              <a:rPr lang="en-US" dirty="0" smtClean="0"/>
            </a:br>
            <a:r>
              <a:rPr lang="en-US" dirty="0" smtClean="0"/>
              <a:t>Demo: Converting JavaScript to TypeScript</a:t>
            </a:r>
            <a:endParaRPr lang="en-US" dirty="0"/>
          </a:p>
        </p:txBody>
      </p:sp>
    </p:spTree>
    <p:extLst>
      <p:ext uri="{BB962C8B-B14F-4D97-AF65-F5344CB8AC3E}">
        <p14:creationId xmlns:p14="http://schemas.microsoft.com/office/powerpoint/2010/main" val="30984351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TypeScript 1.0</a:t>
            </a:r>
            <a:endParaRPr lang="en-US" dirty="0"/>
          </a:p>
        </p:txBody>
      </p:sp>
      <p:sp>
        <p:nvSpPr>
          <p:cNvPr id="6" name="Text Placeholder 5"/>
          <p:cNvSpPr>
            <a:spLocks noGrp="1"/>
          </p:cNvSpPr>
          <p:nvPr>
            <p:ph type="body" sz="quarter" idx="11"/>
          </p:nvPr>
        </p:nvSpPr>
        <p:spPr>
          <a:xfrm>
            <a:off x="267039" y="2117541"/>
            <a:ext cx="11655840" cy="3047436"/>
          </a:xfrm>
        </p:spPr>
        <p:txBody>
          <a:bodyPr>
            <a:noAutofit/>
          </a:bodyPr>
          <a:lstStyle/>
          <a:p>
            <a:r>
              <a:rPr lang="en-US" sz="2800" dirty="0" smtClean="0"/>
              <a:t>Compiler</a:t>
            </a:r>
          </a:p>
          <a:p>
            <a:pPr lvl="2"/>
            <a:r>
              <a:rPr lang="en-US" sz="2800" dirty="0" smtClean="0"/>
              <a:t>Open Source, written in TypeScript.  </a:t>
            </a:r>
          </a:p>
          <a:p>
            <a:r>
              <a:rPr lang="en-US" sz="2800" dirty="0" smtClean="0"/>
              <a:t>Tooling</a:t>
            </a:r>
          </a:p>
          <a:p>
            <a:pPr lvl="2"/>
            <a:r>
              <a:rPr lang="en-US" sz="2800" dirty="0" smtClean="0"/>
              <a:t>Officially supported in Visual Studio and integrated into Visual Studio Online via Monaco</a:t>
            </a:r>
          </a:p>
          <a:p>
            <a:r>
              <a:rPr lang="en-US" sz="2800" dirty="0" smtClean="0"/>
              <a:t>And More</a:t>
            </a:r>
          </a:p>
          <a:p>
            <a:pPr lvl="2"/>
            <a:r>
              <a:rPr lang="en-US" sz="2800" dirty="0" smtClean="0"/>
              <a:t>Lots of samples, TypeScript handbook, language specification</a:t>
            </a:r>
          </a:p>
        </p:txBody>
      </p:sp>
    </p:spTree>
    <p:extLst>
      <p:ext uri="{BB962C8B-B14F-4D97-AF65-F5344CB8AC3E}">
        <p14:creationId xmlns:p14="http://schemas.microsoft.com/office/powerpoint/2010/main" val="401298017"/>
      </p:ext>
    </p:extLst>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TypeScript Community</a:t>
            </a:r>
            <a:endParaRPr lang="en-US" dirty="0"/>
          </a:p>
        </p:txBody>
      </p:sp>
      <p:sp>
        <p:nvSpPr>
          <p:cNvPr id="6" name="Text Placeholder 5"/>
          <p:cNvSpPr>
            <a:spLocks noGrp="1"/>
          </p:cNvSpPr>
          <p:nvPr>
            <p:ph type="body" sz="quarter" idx="11"/>
          </p:nvPr>
        </p:nvSpPr>
        <p:spPr>
          <a:xfrm>
            <a:off x="267039" y="2117542"/>
            <a:ext cx="11655840" cy="4314687"/>
          </a:xfrm>
        </p:spPr>
        <p:txBody>
          <a:bodyPr>
            <a:noAutofit/>
          </a:bodyPr>
          <a:lstStyle/>
          <a:p>
            <a:r>
              <a:rPr lang="en-US" sz="2400" dirty="0" smtClean="0"/>
              <a:t>Community response</a:t>
            </a:r>
          </a:p>
          <a:p>
            <a:pPr lvl="2"/>
            <a:r>
              <a:rPr lang="en-US" sz="2400" dirty="0" smtClean="0"/>
              <a:t>Over 6000 </a:t>
            </a:r>
            <a:r>
              <a:rPr lang="en-US" sz="2400" dirty="0" err="1" smtClean="0"/>
              <a:t>CodePlex</a:t>
            </a:r>
            <a:r>
              <a:rPr lang="en-US" sz="2400" dirty="0" smtClean="0"/>
              <a:t> posts, 200 forks, 2100 </a:t>
            </a:r>
            <a:r>
              <a:rPr lang="en-US" sz="2400" dirty="0" err="1" smtClean="0"/>
              <a:t>StackOverflow</a:t>
            </a:r>
            <a:r>
              <a:rPr lang="en-US" sz="2400" dirty="0" smtClean="0"/>
              <a:t> questions, 480 feature requests</a:t>
            </a:r>
          </a:p>
          <a:p>
            <a:r>
              <a:rPr lang="en-US" sz="2400" dirty="0" smtClean="0"/>
              <a:t>Ecosystem</a:t>
            </a:r>
          </a:p>
          <a:p>
            <a:pPr lvl="2"/>
            <a:r>
              <a:rPr lang="en-US" sz="2400" dirty="0"/>
              <a:t>5</a:t>
            </a:r>
            <a:r>
              <a:rPr lang="en-US" sz="2400" dirty="0" smtClean="0"/>
              <a:t>00</a:t>
            </a:r>
            <a:r>
              <a:rPr lang="en-US" sz="2400" dirty="0"/>
              <a:t>+ .</a:t>
            </a:r>
            <a:r>
              <a:rPr lang="en-US" sz="2400" dirty="0" err="1"/>
              <a:t>d.ts</a:t>
            </a:r>
            <a:r>
              <a:rPr lang="en-US" sz="2400" dirty="0"/>
              <a:t> </a:t>
            </a:r>
            <a:r>
              <a:rPr lang="en-US" sz="2400" dirty="0" err="1"/>
              <a:t>typings</a:t>
            </a:r>
            <a:r>
              <a:rPr lang="en-US" sz="2400" dirty="0"/>
              <a:t> for a wide range of JavaScript </a:t>
            </a:r>
            <a:r>
              <a:rPr lang="en-US" sz="2400" dirty="0" smtClean="0"/>
              <a:t>libraries, including </a:t>
            </a:r>
            <a:r>
              <a:rPr lang="en-US" sz="2400" dirty="0" err="1" smtClean="0"/>
              <a:t>typings</a:t>
            </a:r>
            <a:r>
              <a:rPr lang="en-US" sz="2400" dirty="0" smtClean="0"/>
              <a:t> </a:t>
            </a:r>
            <a:r>
              <a:rPr lang="en-US" sz="2400" dirty="0"/>
              <a:t>of DOM, jQuery, node.js, </a:t>
            </a:r>
            <a:r>
              <a:rPr lang="en-US" sz="2400" dirty="0" err="1"/>
              <a:t>WinRT</a:t>
            </a:r>
            <a:r>
              <a:rPr lang="en-US" sz="2400" dirty="0"/>
              <a:t>, </a:t>
            </a:r>
            <a:r>
              <a:rPr lang="en-US" sz="2400" dirty="0" err="1" smtClean="0"/>
              <a:t>WinJS</a:t>
            </a:r>
            <a:endParaRPr lang="en-US" sz="2400" dirty="0" smtClean="0"/>
          </a:p>
          <a:p>
            <a:r>
              <a:rPr lang="en-US" sz="2400" dirty="0" smtClean="0"/>
              <a:t>TypeScript support in tools</a:t>
            </a:r>
            <a:endParaRPr lang="en-US" sz="2400" dirty="0"/>
          </a:p>
          <a:p>
            <a:pPr marL="191416" lvl="2"/>
            <a:r>
              <a:rPr lang="en-US" sz="2400" dirty="0" smtClean="0"/>
              <a:t>ASP.NET, node.js, </a:t>
            </a:r>
            <a:r>
              <a:rPr lang="en-US" sz="2400" dirty="0" err="1" smtClean="0"/>
              <a:t>WebStorm</a:t>
            </a:r>
            <a:r>
              <a:rPr lang="en-US" sz="2400" dirty="0" smtClean="0"/>
              <a:t>, Eclipse, Sublime, grunt, Chutzpah</a:t>
            </a:r>
          </a:p>
          <a:p>
            <a:r>
              <a:rPr lang="en-US" sz="2400" dirty="0" smtClean="0"/>
              <a:t>Road-tested</a:t>
            </a:r>
          </a:p>
          <a:p>
            <a:pPr lvl="2"/>
            <a:r>
              <a:rPr lang="en-US" sz="2400" dirty="0" smtClean="0"/>
              <a:t>Used by Bing, Visual Studio, Monaco, Azure, Xbox, Adobe, </a:t>
            </a:r>
            <a:r>
              <a:rPr lang="en-US" sz="2400" dirty="0" err="1" smtClean="0"/>
              <a:t>Palantir</a:t>
            </a:r>
            <a:r>
              <a:rPr lang="en-US" sz="2400" dirty="0" smtClean="0"/>
              <a:t>, </a:t>
            </a:r>
            <a:r>
              <a:rPr lang="en-US" sz="2400" dirty="0" err="1" smtClean="0"/>
              <a:t>SitePen</a:t>
            </a:r>
            <a:r>
              <a:rPr lang="en-US" sz="2400" dirty="0" smtClean="0"/>
              <a:t>, eBay Classifieds Group, and more</a:t>
            </a:r>
          </a:p>
        </p:txBody>
      </p:sp>
    </p:spTree>
    <p:extLst>
      <p:ext uri="{BB962C8B-B14F-4D97-AF65-F5344CB8AC3E}">
        <p14:creationId xmlns:p14="http://schemas.microsoft.com/office/powerpoint/2010/main" val="1851194799"/>
      </p:ext>
    </p:extLst>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sz="quarter" idx="11"/>
          </p:nvPr>
        </p:nvSpPr>
        <p:spPr>
          <a:xfrm>
            <a:off x="267039" y="1912825"/>
            <a:ext cx="11655840" cy="3017264"/>
          </a:xfrm>
        </p:spPr>
        <p:txBody>
          <a:bodyPr/>
          <a:lstStyle/>
          <a:p>
            <a:pPr algn="ctr"/>
            <a:endParaRPr lang="en-US" dirty="0" smtClean="0"/>
          </a:p>
          <a:p>
            <a:pPr algn="ctr"/>
            <a:r>
              <a:rPr lang="en-US" sz="3600" dirty="0" smtClean="0"/>
              <a:t>Large scale </a:t>
            </a:r>
            <a:r>
              <a:rPr lang="en-US" sz="3600" dirty="0"/>
              <a:t>JavaScript</a:t>
            </a:r>
            <a:br>
              <a:rPr lang="en-US" sz="3600" dirty="0"/>
            </a:br>
            <a:r>
              <a:rPr lang="en-US" sz="3600" dirty="0"/>
              <a:t>development is hard.</a:t>
            </a:r>
            <a:br>
              <a:rPr lang="en-US" sz="3600" dirty="0"/>
            </a:br>
            <a:r>
              <a:rPr lang="en-US" sz="3600" dirty="0"/>
              <a:t/>
            </a:r>
            <a:br>
              <a:rPr lang="en-US" sz="3600" dirty="0"/>
            </a:br>
            <a:r>
              <a:rPr lang="en-US" sz="3600" dirty="0"/>
              <a:t>TypeScript makes it easier.</a:t>
            </a:r>
          </a:p>
        </p:txBody>
      </p:sp>
    </p:spTree>
    <p:extLst>
      <p:ext uri="{BB962C8B-B14F-4D97-AF65-F5344CB8AC3E}">
        <p14:creationId xmlns:p14="http://schemas.microsoft.com/office/powerpoint/2010/main" val="167409797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sz="quarter" idx="11"/>
          </p:nvPr>
        </p:nvSpPr>
        <p:spPr>
          <a:xfrm>
            <a:off x="267039" y="2039182"/>
            <a:ext cx="11655840" cy="2018835"/>
          </a:xfrm>
        </p:spPr>
        <p:txBody>
          <a:bodyPr/>
          <a:lstStyle/>
          <a:p>
            <a:r>
              <a:rPr lang="en-US" sz="3600" dirty="0" smtClean="0"/>
              <a:t>http://www.typescriptlang.org</a:t>
            </a:r>
          </a:p>
          <a:p>
            <a:endParaRPr lang="en-US" sz="3600" dirty="0" smtClean="0"/>
          </a:p>
          <a:p>
            <a:r>
              <a:rPr lang="en-US" sz="3600" dirty="0" smtClean="0"/>
              <a:t>http://typescript.codeplex.com</a:t>
            </a:r>
          </a:p>
          <a:p>
            <a:endParaRPr lang="en-US" dirty="0" smtClean="0"/>
          </a:p>
          <a:p>
            <a:endParaRPr lang="en-US" dirty="0"/>
          </a:p>
        </p:txBody>
      </p:sp>
    </p:spTree>
    <p:extLst>
      <p:ext uri="{BB962C8B-B14F-4D97-AF65-F5344CB8AC3E}">
        <p14:creationId xmlns:p14="http://schemas.microsoft.com/office/powerpoint/2010/main" val="388345670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This talk</a:t>
            </a:r>
            <a:endParaRPr lang="en-US" dirty="0"/>
          </a:p>
        </p:txBody>
      </p:sp>
      <p:sp>
        <p:nvSpPr>
          <p:cNvPr id="6" name="Text Placeholder 5"/>
          <p:cNvSpPr>
            <a:spLocks noGrp="1"/>
          </p:cNvSpPr>
          <p:nvPr>
            <p:ph type="body" sz="quarter" idx="11"/>
          </p:nvPr>
        </p:nvSpPr>
        <p:spPr>
          <a:xfrm>
            <a:off x="267039" y="1981065"/>
            <a:ext cx="11655840" cy="4043133"/>
          </a:xfrm>
        </p:spPr>
        <p:txBody>
          <a:bodyPr>
            <a:noAutofit/>
          </a:bodyPr>
          <a:lstStyle/>
          <a:p>
            <a:r>
              <a:rPr lang="en-US" sz="2800" dirty="0" smtClean="0"/>
              <a:t>Introduction to TypeScript</a:t>
            </a:r>
          </a:p>
          <a:p>
            <a:pPr lvl="2"/>
            <a:r>
              <a:rPr lang="en-US" sz="2800" dirty="0" smtClean="0"/>
              <a:t>What is TypeScript?</a:t>
            </a:r>
          </a:p>
          <a:p>
            <a:pPr lvl="2"/>
            <a:r>
              <a:rPr lang="en-US" sz="2800" dirty="0" smtClean="0"/>
              <a:t>Basic features of TypeScript</a:t>
            </a:r>
          </a:p>
          <a:p>
            <a:r>
              <a:rPr lang="en-US" sz="2800" dirty="0" smtClean="0"/>
              <a:t>Converting a JavaScript project to TypeScript</a:t>
            </a:r>
          </a:p>
          <a:p>
            <a:pPr lvl="2"/>
            <a:r>
              <a:rPr lang="en-US" sz="2800" dirty="0" smtClean="0"/>
              <a:t>Gradual conversion of JavaScript</a:t>
            </a:r>
          </a:p>
          <a:p>
            <a:pPr lvl="2"/>
            <a:r>
              <a:rPr lang="en-US" sz="2800" dirty="0" smtClean="0"/>
              <a:t>Benefits of TypeScript</a:t>
            </a:r>
          </a:p>
          <a:p>
            <a:r>
              <a:rPr lang="en-US" sz="2800" dirty="0" smtClean="0"/>
              <a:t>TypeScript in the World</a:t>
            </a:r>
          </a:p>
          <a:p>
            <a:pPr lvl="2"/>
            <a:r>
              <a:rPr lang="en-US" sz="2800" dirty="0" smtClean="0"/>
              <a:t>TypeScript community</a:t>
            </a:r>
            <a:endParaRPr lang="en-US" sz="2800" dirty="0"/>
          </a:p>
          <a:p>
            <a:pPr lvl="2"/>
            <a:r>
              <a:rPr lang="en-US" sz="2800" dirty="0" smtClean="0"/>
              <a:t>Adoption of TypeScript</a:t>
            </a:r>
            <a:endParaRPr lang="en-US" sz="2800" dirty="0"/>
          </a:p>
        </p:txBody>
      </p:sp>
    </p:spTree>
    <p:extLst>
      <p:ext uri="{BB962C8B-B14F-4D97-AF65-F5344CB8AC3E}">
        <p14:creationId xmlns:p14="http://schemas.microsoft.com/office/powerpoint/2010/main" val="2674336197"/>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in the day…</a:t>
            </a:r>
            <a:endParaRPr lang="en-US" dirty="0"/>
          </a:p>
        </p:txBody>
      </p:sp>
      <p:sp>
        <p:nvSpPr>
          <p:cNvPr id="3" name="Text Placeholder 2"/>
          <p:cNvSpPr>
            <a:spLocks noGrp="1"/>
          </p:cNvSpPr>
          <p:nvPr>
            <p:ph type="body" sz="quarter" idx="1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739" y="2408953"/>
            <a:ext cx="4095750" cy="39719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5872" y="1469823"/>
            <a:ext cx="4695825" cy="5286375"/>
          </a:xfrm>
          <a:prstGeom prst="rect">
            <a:avLst/>
          </a:prstGeom>
        </p:spPr>
      </p:pic>
    </p:spTree>
    <p:extLst>
      <p:ext uri="{BB962C8B-B14F-4D97-AF65-F5344CB8AC3E}">
        <p14:creationId xmlns:p14="http://schemas.microsoft.com/office/powerpoint/2010/main" val="277420164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today</a:t>
            </a:r>
            <a:endParaRPr lang="en-US" dirty="0"/>
          </a:p>
        </p:txBody>
      </p:sp>
      <p:sp>
        <p:nvSpPr>
          <p:cNvPr id="3" name="Text Placeholder 2"/>
          <p:cNvSpPr>
            <a:spLocks noGrp="1"/>
          </p:cNvSpPr>
          <p:nvPr>
            <p:ph type="body" sz="quarter" idx="11"/>
          </p:nvPr>
        </p:nvSpPr>
        <p:spPr/>
        <p:txBody>
          <a:bodyPr/>
          <a:lstStyle/>
          <a:p>
            <a:endParaRPr lang="en-US"/>
          </a:p>
        </p:txBody>
      </p:sp>
      <p:pic>
        <p:nvPicPr>
          <p:cNvPr id="4" name="Picture 3"/>
          <p:cNvPicPr>
            <a:picLocks noChangeAspect="1"/>
          </p:cNvPicPr>
          <p:nvPr/>
        </p:nvPicPr>
        <p:blipFill>
          <a:blip r:embed="rId2"/>
          <a:stretch>
            <a:fillRect/>
          </a:stretch>
        </p:blipFill>
        <p:spPr>
          <a:xfrm>
            <a:off x="474088" y="1792936"/>
            <a:ext cx="11241741" cy="4990766"/>
          </a:xfrm>
          <a:prstGeom prst="rect">
            <a:avLst/>
          </a:prstGeom>
        </p:spPr>
      </p:pic>
      <p:sp>
        <p:nvSpPr>
          <p:cNvPr id="5" name="Rectangle 4"/>
          <p:cNvSpPr/>
          <p:nvPr/>
        </p:nvSpPr>
        <p:spPr>
          <a:xfrm>
            <a:off x="2678806" y="3284567"/>
            <a:ext cx="7199290" cy="2962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678806" y="4288319"/>
            <a:ext cx="7199290" cy="2962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29373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Look at JavaScript </a:t>
            </a:r>
            <a:endParaRPr lang="en-US" dirty="0"/>
          </a:p>
        </p:txBody>
      </p:sp>
      <p:sp>
        <p:nvSpPr>
          <p:cNvPr id="3" name="Text Placeholder 2"/>
          <p:cNvSpPr>
            <a:spLocks noGrp="1"/>
          </p:cNvSpPr>
          <p:nvPr>
            <p:ph type="body" sz="quarter" idx="11"/>
          </p:nvPr>
        </p:nvSpPr>
        <p:spPr/>
        <p:txBody>
          <a:bodyPr/>
          <a:lstStyle/>
          <a:p>
            <a:endParaRPr lang="en-US"/>
          </a:p>
        </p:txBody>
      </p:sp>
      <p:pic>
        <p:nvPicPr>
          <p:cNvPr id="4" name="Picture 3"/>
          <p:cNvPicPr>
            <a:picLocks noChangeAspect="1"/>
          </p:cNvPicPr>
          <p:nvPr/>
        </p:nvPicPr>
        <p:blipFill>
          <a:blip r:embed="rId2"/>
          <a:stretch>
            <a:fillRect/>
          </a:stretch>
        </p:blipFill>
        <p:spPr>
          <a:xfrm>
            <a:off x="3091466" y="2367834"/>
            <a:ext cx="4953000" cy="3848100"/>
          </a:xfrm>
          <a:prstGeom prst="rect">
            <a:avLst/>
          </a:prstGeom>
        </p:spPr>
      </p:pic>
    </p:spTree>
    <p:extLst>
      <p:ext uri="{BB962C8B-B14F-4D97-AF65-F5344CB8AC3E}">
        <p14:creationId xmlns:p14="http://schemas.microsoft.com/office/powerpoint/2010/main" val="379278485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Look at JavaScript: Dynamic Types </a:t>
            </a:r>
            <a:endParaRPr lang="en-US" dirty="0"/>
          </a:p>
        </p:txBody>
      </p:sp>
      <p:sp>
        <p:nvSpPr>
          <p:cNvPr id="3" name="Text Placeholder 2"/>
          <p:cNvSpPr>
            <a:spLocks noGrp="1"/>
          </p:cNvSpPr>
          <p:nvPr>
            <p:ph type="body" sz="quarter" idx="11"/>
          </p:nvPr>
        </p:nvSpPr>
        <p:spPr/>
        <p:txBody>
          <a:bodyPr/>
          <a:lstStyle/>
          <a:p>
            <a:endParaRPr lang="en-US"/>
          </a:p>
        </p:txBody>
      </p:sp>
      <p:pic>
        <p:nvPicPr>
          <p:cNvPr id="4" name="Picture 3"/>
          <p:cNvPicPr>
            <a:picLocks noChangeAspect="1"/>
          </p:cNvPicPr>
          <p:nvPr/>
        </p:nvPicPr>
        <p:blipFill>
          <a:blip r:embed="rId2"/>
          <a:stretch>
            <a:fillRect/>
          </a:stretch>
        </p:blipFill>
        <p:spPr>
          <a:xfrm>
            <a:off x="3091466" y="2367834"/>
            <a:ext cx="4953000" cy="3848100"/>
          </a:xfrm>
          <a:prstGeom prst="rect">
            <a:avLst/>
          </a:prstGeom>
        </p:spPr>
      </p:pic>
      <p:sp>
        <p:nvSpPr>
          <p:cNvPr id="5" name="Oval 4"/>
          <p:cNvSpPr/>
          <p:nvPr/>
        </p:nvSpPr>
        <p:spPr>
          <a:xfrm>
            <a:off x="3091466" y="2240924"/>
            <a:ext cx="1132804" cy="45076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14334" y="2943993"/>
            <a:ext cx="1132804" cy="45076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128962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Look at JavaScript: Constructors</a:t>
            </a:r>
            <a:endParaRPr lang="en-US" dirty="0"/>
          </a:p>
        </p:txBody>
      </p:sp>
      <p:sp>
        <p:nvSpPr>
          <p:cNvPr id="3" name="Text Placeholder 2"/>
          <p:cNvSpPr>
            <a:spLocks noGrp="1"/>
          </p:cNvSpPr>
          <p:nvPr>
            <p:ph type="body" sz="quarter" idx="11"/>
          </p:nvPr>
        </p:nvSpPr>
        <p:spPr/>
        <p:txBody>
          <a:bodyPr/>
          <a:lstStyle/>
          <a:p>
            <a:endParaRPr lang="en-US"/>
          </a:p>
        </p:txBody>
      </p:sp>
      <p:pic>
        <p:nvPicPr>
          <p:cNvPr id="4" name="Picture 3"/>
          <p:cNvPicPr>
            <a:picLocks noChangeAspect="1"/>
          </p:cNvPicPr>
          <p:nvPr/>
        </p:nvPicPr>
        <p:blipFill>
          <a:blip r:embed="rId2"/>
          <a:stretch>
            <a:fillRect/>
          </a:stretch>
        </p:blipFill>
        <p:spPr>
          <a:xfrm>
            <a:off x="3091466" y="2367834"/>
            <a:ext cx="4953000" cy="3848100"/>
          </a:xfrm>
          <a:prstGeom prst="rect">
            <a:avLst/>
          </a:prstGeom>
        </p:spPr>
      </p:pic>
      <p:sp>
        <p:nvSpPr>
          <p:cNvPr id="6" name="Oval 5"/>
          <p:cNvSpPr/>
          <p:nvPr/>
        </p:nvSpPr>
        <p:spPr>
          <a:xfrm>
            <a:off x="2949263" y="2697936"/>
            <a:ext cx="4353059" cy="213164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248177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Look at JavaScript: IIFES</a:t>
            </a:r>
            <a:endParaRPr lang="en-US" dirty="0"/>
          </a:p>
        </p:txBody>
      </p:sp>
      <p:sp>
        <p:nvSpPr>
          <p:cNvPr id="3" name="Text Placeholder 2"/>
          <p:cNvSpPr>
            <a:spLocks noGrp="1"/>
          </p:cNvSpPr>
          <p:nvPr>
            <p:ph type="body" sz="quarter" idx="11"/>
          </p:nvPr>
        </p:nvSpPr>
        <p:spPr/>
        <p:txBody>
          <a:bodyPr/>
          <a:lstStyle/>
          <a:p>
            <a:endParaRPr lang="en-US"/>
          </a:p>
        </p:txBody>
      </p:sp>
      <p:pic>
        <p:nvPicPr>
          <p:cNvPr id="4" name="Picture 3"/>
          <p:cNvPicPr>
            <a:picLocks noChangeAspect="1"/>
          </p:cNvPicPr>
          <p:nvPr/>
        </p:nvPicPr>
        <p:blipFill>
          <a:blip r:embed="rId2"/>
          <a:stretch>
            <a:fillRect/>
          </a:stretch>
        </p:blipFill>
        <p:spPr>
          <a:xfrm>
            <a:off x="3091466" y="2367834"/>
            <a:ext cx="4953000" cy="3848100"/>
          </a:xfrm>
          <a:prstGeom prst="rect">
            <a:avLst/>
          </a:prstGeom>
        </p:spPr>
      </p:pic>
      <p:sp>
        <p:nvSpPr>
          <p:cNvPr id="6" name="Oval 5"/>
          <p:cNvSpPr/>
          <p:nvPr/>
        </p:nvSpPr>
        <p:spPr>
          <a:xfrm>
            <a:off x="2949263" y="2697936"/>
            <a:ext cx="3928055" cy="5100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818328" y="4949593"/>
            <a:ext cx="3928055" cy="5100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645896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TypeScript?</a:t>
            </a:r>
            <a:endParaRPr lang="en-US" dirty="0"/>
          </a:p>
        </p:txBody>
      </p:sp>
      <p:sp>
        <p:nvSpPr>
          <p:cNvPr id="3" name="Text Placeholder 2"/>
          <p:cNvSpPr>
            <a:spLocks noGrp="1"/>
          </p:cNvSpPr>
          <p:nvPr>
            <p:ph type="body" sz="quarter" idx="11"/>
          </p:nvPr>
        </p:nvSpPr>
        <p:spPr>
          <a:xfrm>
            <a:off x="267039" y="1792936"/>
            <a:ext cx="11655840" cy="4224169"/>
          </a:xfrm>
        </p:spPr>
        <p:txBody>
          <a:bodyPr/>
          <a:lstStyle/>
          <a:p>
            <a:pPr algn="ctr"/>
            <a:endParaRPr lang="en-US" sz="3200" dirty="0" smtClean="0"/>
          </a:p>
          <a:p>
            <a:pPr algn="ctr"/>
            <a:r>
              <a:rPr lang="en-US" sz="3200" dirty="0" smtClean="0"/>
              <a:t>TypeScript </a:t>
            </a:r>
            <a:r>
              <a:rPr lang="en-US" sz="3200" dirty="0"/>
              <a:t>is a typed superset of JavaScript</a:t>
            </a:r>
            <a:br>
              <a:rPr lang="en-US" sz="3200" dirty="0"/>
            </a:br>
            <a:r>
              <a:rPr lang="en-US" sz="3200" dirty="0"/>
              <a:t>that compiles to plain JavaScript.</a:t>
            </a:r>
            <a:br>
              <a:rPr lang="en-US" sz="3200" dirty="0"/>
            </a:br>
            <a:r>
              <a:rPr lang="en-US" sz="3200" dirty="0"/>
              <a:t/>
            </a:r>
            <a:br>
              <a:rPr lang="en-US" sz="3200" dirty="0"/>
            </a:br>
            <a:r>
              <a:rPr lang="en-US" sz="3200" dirty="0"/>
              <a:t>Any browser. Any host. Any OS.</a:t>
            </a:r>
            <a:br>
              <a:rPr lang="en-US" sz="3200" dirty="0"/>
            </a:br>
            <a:r>
              <a:rPr lang="en-US" sz="3200" dirty="0"/>
              <a:t>Open Source.</a:t>
            </a:r>
          </a:p>
          <a:p>
            <a:endParaRPr lang="en-US" dirty="0"/>
          </a:p>
        </p:txBody>
      </p:sp>
    </p:spTree>
    <p:extLst>
      <p:ext uri="{BB962C8B-B14F-4D97-AF65-F5344CB8AC3E}">
        <p14:creationId xmlns:p14="http://schemas.microsoft.com/office/powerpoint/2010/main" val="1362222174"/>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TC103090430[[fn=Banded]]</Template>
  <TotalTime>769</TotalTime>
  <Words>931</Words>
  <Application>Microsoft Office PowerPoint</Application>
  <PresentationFormat>Widescreen</PresentationFormat>
  <Paragraphs>83</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Corbel</vt:lpstr>
      <vt:lpstr>Segoe UI</vt:lpstr>
      <vt:lpstr>Wingdings</vt:lpstr>
      <vt:lpstr>Banded</vt:lpstr>
      <vt:lpstr>TypeScript: Scaling Up JavaScript</vt:lpstr>
      <vt:lpstr>This talk</vt:lpstr>
      <vt:lpstr>Back in the day…</vt:lpstr>
      <vt:lpstr>…to today</vt:lpstr>
      <vt:lpstr>A Look at JavaScript </vt:lpstr>
      <vt:lpstr>A Look at JavaScript: Dynamic Types </vt:lpstr>
      <vt:lpstr>A Look at JavaScript: Constructors</vt:lpstr>
      <vt:lpstr>A Look at JavaScript: IIFES</vt:lpstr>
      <vt:lpstr>What is TypeScript?</vt:lpstr>
      <vt:lpstr>TypeScript</vt:lpstr>
      <vt:lpstr> Demo: Basic Features of TypeScript</vt:lpstr>
      <vt:lpstr>Basic Features of TypeScript</vt:lpstr>
      <vt:lpstr> Demo: Converting JavaScript to TypeScript</vt:lpstr>
      <vt:lpstr>TypeScript 1.0</vt:lpstr>
      <vt:lpstr>TypeScript Community</vt:lpstr>
      <vt:lpstr>Conclusion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TypeScript: Supersetting JavaScript</dc:title>
  <dc:creator>Jonathan Turner</dc:creator>
  <cp:lastModifiedBy>Jonathan Turner</cp:lastModifiedBy>
  <cp:revision>10</cp:revision>
  <dcterms:created xsi:type="dcterms:W3CDTF">2014-05-30T04:52:38Z</dcterms:created>
  <dcterms:modified xsi:type="dcterms:W3CDTF">2014-06-13T14:11:39Z</dcterms:modified>
</cp:coreProperties>
</file>