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7" r:id="rId5"/>
    <p:sldId id="268" r:id="rId6"/>
    <p:sldId id="283" r:id="rId7"/>
    <p:sldId id="287" r:id="rId8"/>
    <p:sldId id="272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4" r:id="rId21"/>
    <p:sldId id="285" r:id="rId22"/>
    <p:sldId id="270" r:id="rId23"/>
    <p:sldId id="286" r:id="rId24"/>
    <p:sldId id="274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5798" autoAdjust="0"/>
  </p:normalViewPr>
  <p:slideViewPr>
    <p:cSldViewPr>
      <p:cViewPr varScale="1">
        <p:scale>
          <a:sx n="100" d="100"/>
          <a:sy n="100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C9C98-F8F1-49BB-9A24-9FC4FDAC4DB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714F-107F-4A3B-92D0-83D93D377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+ Clive]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the term ‘big data’ evolved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its evolved into – the landscape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that means for us – 1) not just about the size, velocity, sources etc. 2) A ‘label’ describing analytics, infrastructure and a </a:t>
            </a:r>
            <a:r>
              <a:rPr lang="en-US" dirty="0" err="1" smtClean="0">
                <a:solidFill>
                  <a:srgbClr val="FF0000"/>
                </a:solidFill>
              </a:rPr>
              <a:t>smorgasboard</a:t>
            </a:r>
            <a:r>
              <a:rPr lang="en-US" dirty="0" smtClean="0">
                <a:solidFill>
                  <a:srgbClr val="FF0000"/>
                </a:solidFill>
              </a:rPr>
              <a:t> of technologies. (verbally give anecdotes).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1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mongo came out it didn’t do persistent writes by default. Make sure you are very familiar with the exact semantics of what your </a:t>
            </a:r>
            <a:r>
              <a:rPr lang="en-US" baseline="0" dirty="0" err="1" smtClean="0"/>
              <a:t>nosql</a:t>
            </a:r>
            <a:r>
              <a:rPr lang="en-US" baseline="0" dirty="0" smtClean="0"/>
              <a:t> solution offers before jumping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if </a:t>
            </a:r>
            <a:r>
              <a:rPr lang="en-US" dirty="0" err="1" smtClean="0"/>
              <a:t>queueing</a:t>
            </a:r>
            <a:r>
              <a:rPr lang="en-US" baseline="0" dirty="0" smtClean="0"/>
              <a:t> is affecting latency will more parallelism and more machines help latency. Lambda architecture = fast small real time layer in ram, slow large layer running off disk.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Real-time systems typically need low latency, batch systems typically need high throughput.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you deploy – talk</a:t>
            </a:r>
            <a:r>
              <a:rPr lang="en-US" baseline="0" dirty="0" smtClean="0"/>
              <a:t> about how entire racks can be seized, be sure providers actually will inform you if this happens.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40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9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Avoid </a:t>
            </a:r>
            <a:r>
              <a:rPr lang="en-US" dirty="0" err="1" smtClean="0">
                <a:solidFill>
                  <a:srgbClr val="FF0000"/>
                </a:solidFill>
              </a:rPr>
              <a:t>modelling</a:t>
            </a:r>
            <a:r>
              <a:rPr lang="en-US" dirty="0" smtClean="0">
                <a:solidFill>
                  <a:srgbClr val="FF0000"/>
                </a:solidFill>
              </a:rPr>
              <a:t> different complex financial instruments in a relational DB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Specific use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01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Multi-sources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 LOB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Sentiment analysis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83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+ Clive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merging and blurring of data technologies and what’s considered “big data” – a good thing.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Hadoop</a:t>
            </a:r>
            <a:r>
              <a:rPr lang="en-US" dirty="0" smtClean="0">
                <a:solidFill>
                  <a:srgbClr val="FF0000"/>
                </a:solidFill>
              </a:rPr>
              <a:t> 2 (GA release – Oct 2013) has potential for increased capital markets adoptions: - other compute models (e.g. storm), multiple apps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believe a CM is going through a sea change, adoption of </a:t>
            </a:r>
            <a:r>
              <a:rPr lang="en-US" dirty="0" err="1" smtClean="0">
                <a:solidFill>
                  <a:srgbClr val="FF0000"/>
                </a:solidFill>
              </a:rPr>
              <a:t>bd</a:t>
            </a:r>
            <a:r>
              <a:rPr lang="en-US" dirty="0" smtClean="0">
                <a:solidFill>
                  <a:srgbClr val="FF0000"/>
                </a:solidFill>
              </a:rPr>
              <a:t> tech necessary to </a:t>
            </a:r>
            <a:r>
              <a:rPr lang="en-US" dirty="0" err="1" smtClean="0">
                <a:solidFill>
                  <a:srgbClr val="FF0000"/>
                </a:solidFill>
              </a:rPr>
              <a:t>efficienly</a:t>
            </a:r>
            <a:r>
              <a:rPr lang="en-US" dirty="0" smtClean="0">
                <a:solidFill>
                  <a:srgbClr val="FF0000"/>
                </a:solidFill>
              </a:rPr>
              <a:t> implement regulations, and streamline </a:t>
            </a:r>
            <a:r>
              <a:rPr lang="en-US" dirty="0" err="1" smtClean="0">
                <a:solidFill>
                  <a:srgbClr val="FF0000"/>
                </a:solidFill>
              </a:rPr>
              <a:t>offerational</a:t>
            </a:r>
            <a:r>
              <a:rPr lang="en-US" dirty="0" smtClean="0">
                <a:solidFill>
                  <a:srgbClr val="FF0000"/>
                </a:solidFill>
              </a:rPr>
              <a:t> 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4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+ Clive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merging and blurring of data technologies and what’s considered “big data” – a good thing.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Hadoop</a:t>
            </a:r>
            <a:r>
              <a:rPr lang="en-US" dirty="0" smtClean="0">
                <a:solidFill>
                  <a:srgbClr val="FF0000"/>
                </a:solidFill>
              </a:rPr>
              <a:t> 2 (GA release – Oct 2013) has potential for increased capital markets adoptions: - other compute models (e.g. storm), multiple apps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believe a CM is going through a sea change, adoption of </a:t>
            </a:r>
            <a:r>
              <a:rPr lang="en-US" dirty="0" err="1" smtClean="0">
                <a:solidFill>
                  <a:srgbClr val="FF0000"/>
                </a:solidFill>
              </a:rPr>
              <a:t>bd</a:t>
            </a:r>
            <a:r>
              <a:rPr lang="en-US" dirty="0" smtClean="0">
                <a:solidFill>
                  <a:srgbClr val="FF0000"/>
                </a:solidFill>
              </a:rPr>
              <a:t> tech necessary to </a:t>
            </a:r>
            <a:r>
              <a:rPr lang="en-US" dirty="0" err="1" smtClean="0">
                <a:solidFill>
                  <a:srgbClr val="FF0000"/>
                </a:solidFill>
              </a:rPr>
              <a:t>efficienly</a:t>
            </a:r>
            <a:r>
              <a:rPr lang="en-US" dirty="0" smtClean="0">
                <a:solidFill>
                  <a:srgbClr val="FF0000"/>
                </a:solidFill>
              </a:rPr>
              <a:t> implement regulations, and streamline </a:t>
            </a:r>
            <a:r>
              <a:rPr lang="en-US" dirty="0" err="1" smtClean="0">
                <a:solidFill>
                  <a:srgbClr val="FF0000"/>
                </a:solidFill>
              </a:rPr>
              <a:t>offerational</a:t>
            </a:r>
            <a:r>
              <a:rPr lang="en-US" dirty="0" smtClean="0">
                <a:solidFill>
                  <a:srgbClr val="FF0000"/>
                </a:solidFill>
              </a:rPr>
              <a:t> 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Evolved from the internet and consumer businesses –use cases are not directly imitable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CM firms don’t (with some exceptions) have a data volume problem, or large amount of unstructured data.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Typical separation of business and technology – a different structure than internet firms, makes innovation difficult when it requires all parties.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large legacy technology investment – reduces technology agility.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0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are in the cusp on exiting the adoption chasm, what’s needed is: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and business to educate themselves on the fundamentals – rather than imitate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to get past the regulatory and compliance burden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critical mass of beneficial use cases to the industry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Yesterday, lots of buzz, and a solution looking for a problem.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Today: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lots of buzz! But some healthy big data fatigue.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a polarization of big data infrastructure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analytics.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series of point solutions, now evolving into design patterns and shared services. [anecdotes]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realization that big data is part of a holistic enterprise data management strategy.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5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[Alex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are in the cusp on exiting the adoption chasm, what’s needed is: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and business to educate themselves on the fundamentals – rather than imitate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to get past the regulatory and compliance burden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critical mass of beneficial use cases to the industry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Yesterday, lots of buzz, and a solution looking for a problem.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Today: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lots of buzz! But some healthy big data fatigue.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a polarization of big data infrastructure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analytics.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series of point solutions, now evolving into design patterns and shared services. [anecdotes]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realization that big data is part of a holistic enterprise data management strategy.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5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PB is Google, </a:t>
            </a:r>
            <a:r>
              <a:rPr lang="en-US" dirty="0" err="1" smtClean="0"/>
              <a:t>Facebook</a:t>
            </a:r>
            <a:r>
              <a:rPr lang="en-US" dirty="0" smtClean="0"/>
              <a:t>,</a:t>
            </a:r>
            <a:r>
              <a:rPr lang="en-US" baseline="0" dirty="0" smtClean="0"/>
              <a:t> YouTube etc.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100 TB – </a:t>
            </a:r>
            <a:r>
              <a:rPr lang="en-US" dirty="0" err="1" smtClean="0"/>
              <a:t>Flickr</a:t>
            </a:r>
            <a:r>
              <a:rPr lang="en-US" dirty="0" smtClean="0"/>
              <a:t>, giant image</a:t>
            </a:r>
            <a:r>
              <a:rPr lang="en-US" baseline="0" dirty="0" smtClean="0"/>
              <a:t> sets for medical imaging, satellite imagery, large-</a:t>
            </a:r>
            <a:r>
              <a:rPr lang="en-US" baseline="0" dirty="0" err="1" smtClean="0"/>
              <a:t>ish</a:t>
            </a:r>
            <a:r>
              <a:rPr lang="en-US" baseline="0" dirty="0" smtClean="0"/>
              <a:t> video collections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50 TB – All equity data, uncompressed market data in string formats, </a:t>
            </a:r>
            <a:r>
              <a:rPr lang="en-US" baseline="0" dirty="0" err="1" smtClean="0"/>
              <a:t>FpML</a:t>
            </a:r>
            <a:r>
              <a:rPr lang="en-US" baseline="0" dirty="0" smtClean="0"/>
              <a:t>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Amazon has machines with 200 </a:t>
            </a:r>
            <a:r>
              <a:rPr lang="en-US" baseline="0" dirty="0" err="1" smtClean="0"/>
              <a:t>gb</a:t>
            </a:r>
            <a:r>
              <a:rPr lang="en-US" baseline="0" dirty="0" smtClean="0"/>
              <a:t> usable ram, motherboards now have space for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700 </a:t>
            </a:r>
            <a:r>
              <a:rPr lang="en-US" baseline="0" dirty="0" err="1" smtClean="0"/>
              <a:t>gb</a:t>
            </a:r>
            <a:r>
              <a:rPr lang="en-US" baseline="0" dirty="0" smtClean="0"/>
              <a:t> ram per single machine.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3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insight here</a:t>
            </a:r>
            <a:r>
              <a:rPr lang="en-US" baseline="0" dirty="0" smtClean="0"/>
              <a:t> is that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Financial sources</a:t>
            </a:r>
            <a:r>
              <a:rPr lang="en-US" baseline="0" dirty="0" smtClean="0"/>
              <a:t> tend to be more structured, </a:t>
            </a:r>
            <a:r>
              <a:rPr lang="en-US" baseline="0" dirty="0" err="1" smtClean="0"/>
              <a:t>NoSql</a:t>
            </a:r>
            <a:r>
              <a:rPr lang="en-US" baseline="0" dirty="0" smtClean="0"/>
              <a:t> can be good when you are combining multiple data sources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65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relational </a:t>
            </a:r>
            <a:r>
              <a:rPr lang="en-US" dirty="0" err="1" smtClean="0"/>
              <a:t>db</a:t>
            </a:r>
            <a:r>
              <a:rPr lang="en-US" dirty="0" smtClean="0"/>
              <a:t> in the cloud is usually a bad idea – single point of failure,</a:t>
            </a:r>
            <a:r>
              <a:rPr lang="en-US" baseline="0" dirty="0" smtClean="0"/>
              <a:t> cloud hardware is usually less reliable etc. Instead have many small </a:t>
            </a:r>
            <a:r>
              <a:rPr lang="en-US" baseline="0" dirty="0" err="1" smtClean="0"/>
              <a:t>dbs</a:t>
            </a:r>
            <a:r>
              <a:rPr lang="en-US" baseline="0" dirty="0" smtClean="0"/>
              <a:t> or caches close to the compute nodes. But this makes fault-tolerance and recovery from backups etc. more complicated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714F-107F-4A3B-92D0-83D93D3777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2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1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2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D5F8-E521-4FB8-B7F4-66FFD89367B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6DAB-6029-4BDD-B85E-0A861D55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8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q=https://hadoop.apache.org/docs/current/hadoop-project-dist/hadoop-hdfs/images/&amp;sa=U&amp;ei=qpiIU4WTBoWuyASwroCADA&amp;ved=0CDwQ9QEwBw&amp;usg=AFQjCNHzgcMidPwEyu-hnv1gi5GxrJjM1w" TargetMode="External"/><Relationship Id="rId3" Type="http://schemas.openxmlformats.org/officeDocument/2006/relationships/image" Target="../media/image33.jpeg"/><Relationship Id="rId7" Type="http://schemas.openxmlformats.org/officeDocument/2006/relationships/image" Target="../media/image35.jpeg"/><Relationship Id="rId2" Type="http://schemas.openxmlformats.org/officeDocument/2006/relationships/hyperlink" Target="https://www.google.com/url?q=http://www.javacodegeeks.com/2013/04/how-hadoop-works-hdfs-case-study.html&amp;sa=U&amp;ei=JoKIU-DdDoiYyATa9ICQAQ&amp;ved=0CEgQ9QEwDQ&amp;usg=AFQjCNEVmfNisbZDDKZ3qnnYOA9UU_Z6a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q=http://www.investopedia.com/university/tradingsystems/tradingsytems1.asp&amp;sa=U&amp;ei=F5SIU631EtKfyATjqoKQDQ&amp;ved=0CEIQ9QEwCjgU&amp;usg=AFQjCNFh-zzWI0nVX0zWVXVwR4DVT97jsg" TargetMode="External"/><Relationship Id="rId11" Type="http://schemas.openxmlformats.org/officeDocument/2006/relationships/image" Target="../media/image37.jpeg"/><Relationship Id="rId5" Type="http://schemas.openxmlformats.org/officeDocument/2006/relationships/image" Target="../media/image34.jpeg"/><Relationship Id="rId10" Type="http://schemas.openxmlformats.org/officeDocument/2006/relationships/hyperlink" Target="https://www.google.com/url?q=http://www.simba.com/connectors/apache-hadoop-hive-odbc&amp;sa=U&amp;ei=hp6IU7OVCcm2yATY54HADQ&amp;ved=0CFAQ9QEwEQ&amp;usg=AFQjCNG0wfjzy9ZZ45fO2zGZZTEVEm7EKg" TargetMode="External"/><Relationship Id="rId4" Type="http://schemas.openxmlformats.org/officeDocument/2006/relationships/hyperlink" Target="https://www.google.com/url?q=http://howsound.org/2014/03/baking-tape/&amp;sa=U&amp;ei=8IKIU86fLc62yAT24oKYCQ&amp;ved=0CEQQ9QEwCzgo&amp;usg=AFQjCNFpv3JPHPc0d54ITAs1gBx2l4KZqA" TargetMode="External"/><Relationship Id="rId9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www.flaticon.com/free-icon/user-with-computer-monitor-and-bar-graphs_33356&amp;sa=U&amp;ei=QxCOU-2FOYWvyATCjIHoAg&amp;ved=0CCwQ9QEwBQ&amp;usg=AFQjCNG6fu5sD8C_jf58Ep2qwFDGt5zVy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www.flaticon.com/free-icon/user-with-computer-monitor-and-bar-graphs_33356&amp;sa=U&amp;ei=QxCOU-2FOYWvyATCjIHoAg&amp;ved=0CCwQ9QEwBQ&amp;usg=AFQjCNG6fu5sD8C_jf58Ep2qwFDGt5zVy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hyperlink" Target="https://www.google.com/url?q=http://commons.wikimedia.org/wiki/File:Hadoop_logo.svg&amp;sa=U&amp;ei=g6yIU8WMLJWpyASGhoGQBg&amp;ved=0CDAQ9QEwAQ&amp;usg=AFQjCNHy9XNPbHSSz2DQwbS805nXmqZfQg" TargetMode="Externa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s://www.google.com/url?q=http://commons.wikimedia.org/wiki/File:Hadoop_logo.svg&amp;sa=U&amp;ei=g6yIU8WMLJWpyASGhoGQBg&amp;ved=0CDAQ9QEwAQ&amp;usg=AFQjCNHy9XNPbHSSz2DQwbS805nXmqZfQ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commons.wikimedia.org/wiki/File:Hadoop_logo.svg&amp;sa=U&amp;ei=g6yIU8WMLJWpyASGhoGQBg&amp;ved=0CDAQ9QEwAQ&amp;usg=AFQjCNHy9XNPbHSSz2DQwbS805nXmqZfQ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hyperlink" Target="https://www.google.com/url?url=https://svn.apache.org/repos/asf/mahout/trunk/src/main/images/logos/&amp;rct=j&amp;frm=1&amp;q=&amp;esrc=s&amp;sa=U&amp;ei=HIePU_TrF9ikyATqvIKIAg&amp;ved=0CCIQ9QEwAA&amp;usg=AFQjCNH4BW5TzqXJX6QU_Q2ILYquoyizUQ" TargetMode="External"/><Relationship Id="rId4" Type="http://schemas.openxmlformats.org/officeDocument/2006/relationships/image" Target="../media/image3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hyperlink" Target="http://www.google.com/url?url=http://electronics.howstuffworks.com/analog-digital.htm&amp;rct=j&amp;frm=1&amp;q=&amp;esrc=s&amp;sa=U&amp;ei=0BaPU62lIIacyATrp4L4CA&amp;ved=0CCwQ9QEwBTgo&amp;usg=AFQjCNFV-7lLXZkBOriUjtSm_CZB5KH0Nw" TargetMode="External"/><Relationship Id="rId7" Type="http://schemas.openxmlformats.org/officeDocument/2006/relationships/hyperlink" Target="http://www.google.com/url?url=http://www.flaticon.com/free-icon/ball-of-yarn_12737&amp;rct=j&amp;frm=1&amp;q=&amp;esrc=s&amp;sa=U&amp;ei=GxmPU7PgJ5SaqAaDzoKwAw&amp;ved=0CCgQ9QEwAw&amp;usg=AFQjCNEhFQOQOrmIpcG1bBZYcwc2nnZM6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hyperlink" Target="http://www.google.com/url?url=http://www.sifma.org/ops2014/program/&amp;rct=j&amp;frm=1&amp;q=&amp;esrc=s&amp;sa=U&amp;ei=-RePU_LyHsGnyAS9ioLwAw&amp;ved=0CDAQ9QEwBw&amp;usg=AFQjCNFasWDLoqXtf5yX_ISaHidvdG3AYw" TargetMode="External"/><Relationship Id="rId10" Type="http://schemas.openxmlformats.org/officeDocument/2006/relationships/image" Target="../media/image45.jpeg"/><Relationship Id="rId4" Type="http://schemas.openxmlformats.org/officeDocument/2006/relationships/image" Target="../media/image42.jpeg"/><Relationship Id="rId9" Type="http://schemas.openxmlformats.org/officeDocument/2006/relationships/hyperlink" Target="http://www.google.com/url?url=http://people.apache.org/~rdonkin/hadoop-talk/hadoop.html&amp;rct=j&amp;frm=1&amp;q=&amp;esrc=s&amp;sa=U&amp;ei=FhuPU57-IcyIqgbg9oCQCg&amp;ved=0CCoQ9QEwAw&amp;usg=AFQjCNFTSECGk3OrSUtIPz8uWDvtWD81SA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mbCcuXOAMlVF3M&amp;tbnid=uBVT8Ia3riDCcM:&amp;ved=0CAUQjRw&amp;url=http://www.ongridventures.com/2012/10/23/the-big-data-landscape/&amp;ei=HOt0U4KXL8OOqgbE4IHABA&amp;bvm=bv.66699033,d.b2k&amp;psig=AFQjCNGmvPGgNgWphDU_HCadQJdYN20Enw&amp;ust=14002575996951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google.com/url?q=http://www.andbethere.com/2013/09/the-importance-of-having-a-life-philosophy.html&amp;sa=U&amp;ei=Y-OFU6mjF4qYyATqzoKYCQ&amp;ved=0CE4Q9QEwEDh4&amp;usg=AFQjCNGte6nQJLrF8AD2ugBtF-Ey6oawWQ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google.com/url?q=http://www.mtuitivecommunity.com/&amp;sa=U&amp;ei=SOSFU-KQCs2jyATDiIKICw&amp;ved=0CDgQ9QEwBQ&amp;usg=AFQjCNFJg1WK---EfQjTy8_qD257q4mfMw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5.jpeg"/><Relationship Id="rId3" Type="http://schemas.openxmlformats.org/officeDocument/2006/relationships/hyperlink" Target="https://www.google.com/url?q=http://www.cs.uic.edu/~jbell/CourseNotes/OO_SoftwareEngineering/ObjectDesign_I.html&amp;sa=U&amp;ei=z-SFU_OuCNGMyASwioLoBA&amp;ved=0CD4Q9QEwCDgo&amp;usg=AFQjCNEDBqyI5QhT7ohwFMwyH1LYFrcu7A" TargetMode="External"/><Relationship Id="rId7" Type="http://schemas.openxmlformats.org/officeDocument/2006/relationships/hyperlink" Target="https://www.google.com/url?q=http://haleadvisors.com/will-there-always-be-a-need-for-a-center-of-excellence/&amp;sa=U&amp;ei=ruWFU-qALsmeyAS344GICg&amp;ved=0CEwQ9QEwDzgU&amp;usg=AFQjCNHHrbcQKMwIMNxdeYnCz7WCUoF_wg" TargetMode="External"/><Relationship Id="rId12" Type="http://schemas.openxmlformats.org/officeDocument/2006/relationships/hyperlink" Target="https://www.google.com/url?q=http://www.clipartbest.com/clipart-bTyMenpTL&amp;sa=U&amp;ei=o0yGU7yTDNGEqga474LYAw&amp;ved=0CEoQ9QEwDjgU&amp;usg=AFQjCNEf1CNfOTGLCWxPlnovRFdlZ-PZiw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4.jpeg"/><Relationship Id="rId5" Type="http://schemas.openxmlformats.org/officeDocument/2006/relationships/hyperlink" Target="https://www.google.com/url?q=http://www.ecommercetimes.com/story/76808.html&amp;sa=U&amp;ei=I-WFU7WVG4ayyASYnYLoAg&amp;ved=0CC4Q9QEwAA&amp;usg=AFQjCNG2e_Fmh1k6MJnhQQQZZtFalryZBw" TargetMode="External"/><Relationship Id="rId15" Type="http://schemas.openxmlformats.org/officeDocument/2006/relationships/image" Target="../media/image16.jpeg"/><Relationship Id="rId10" Type="http://schemas.openxmlformats.org/officeDocument/2006/relationships/hyperlink" Target="https://www.google.com/url?q=http://www.dreamstime.com/stock-photography-vintage-tools-utensils-collage-background-image35512502&amp;sa=U&amp;ei=S_-FU46-B4mNyATv14H4Cg&amp;ved=0CDwQ9QEwBzgo&amp;usg=AFQjCNFA5GOit2NCLEhlAjCacB3YguO0xw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3.gif"/><Relationship Id="rId14" Type="http://schemas.openxmlformats.org/officeDocument/2006/relationships/hyperlink" Target="https://www.google.com/url?q=http://www.digitaltrends.com/web/state-of-the-web-big-data/&amp;sa=U&amp;ei=g02GU4CeD8eRqgab84L4CA&amp;ved=0CD4Q9QEwCDg8&amp;usg=AFQjCNHov6O3ZT9_T2g1rSeuZoMrqvYn9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q=http://www.flaticon.com/free-icon/user-with-computer-monitor-and-bar-graphs_33356&amp;sa=U&amp;ei=QxCOU-2FOYWvyATCjIHoAg&amp;ved=0CCwQ9QEwBQ&amp;usg=AFQjCNG6fu5sD8C_jf58Ep2qwFDGt5zVyQ" TargetMode="External"/><Relationship Id="rId13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12" Type="http://schemas.openxmlformats.org/officeDocument/2006/relationships/hyperlink" Target="http://www.google.com/url?url=http://www.mongodb.com/brand-resources&amp;rct=j&amp;frm=1&amp;q=&amp;esrc=s&amp;sa=U&amp;ei=6zCOU7nZEpWvyASVgIGQBg&amp;ved=0CCYQ9QEwAg&amp;usg=AFQjCNG1mx3a3f0AEue9AwSCt_jY4az5Fw" TargetMode="External"/><Relationship Id="rId2" Type="http://schemas.openxmlformats.org/officeDocument/2006/relationships/hyperlink" Target="https://www.google.com/url?q=http://datainnovations.wordpress.com/2013/12/29/tips-for-clearing-cloudera-hadoop-developer-certification/&amp;sa=U&amp;ei=ZAuOU6CaJ86jyATFroGIBQ&amp;ved=0CCYQ9QEwAg&amp;usg=AFQjCNHoTocRbQB02c8BEKhjyqM78AIDB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q=http://www.bigsql.org/se/components.jsp&amp;sa=U&amp;ei=WAyOU-nULcGRyASUnICADQ&amp;ved=0CDgQ9QEwCw&amp;usg=AFQjCNHojof9ng-eTaGVWRILaLFLN48Lwg" TargetMode="External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0" Type="http://schemas.openxmlformats.org/officeDocument/2006/relationships/hyperlink" Target="http://www.google.com/url?url=http://www.windward.net/solutions/for-your-data/data-sources-for-big-data/cassandra/&amp;rct=j&amp;frm=1&amp;q=&amp;esrc=s&amp;sa=U&amp;ei=fDCOU9fXJMulyASI3YDICA&amp;ved=0CC4Q9QEwBg&amp;usg=AFQjCNHgpAsrD0lJ2Wdi6SHveTsfmzfUUA" TargetMode="External"/><Relationship Id="rId4" Type="http://schemas.openxmlformats.org/officeDocument/2006/relationships/hyperlink" Target="https://www.google.com/url?q=http://hive.apache.org/&amp;sa=U&amp;ei=_wuOU9nmEoGOyAS_3YKADg&amp;ved=0CCYQ9QEwAg&amp;usg=AFQjCNEjM_cTMyoOdtyzSjFf9--6hqyntQ" TargetMode="Externa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q=http://www.softsource.com.sg/solutions-services/cloudera-hadoop-courses/&amp;sa=U&amp;ei=ufeNU__YE8mZyAS9ooC4Cw&amp;ved=0CDAQ9QEwBw&amp;usg=AFQjCNGllLX96dwdW3EKCy9SVH6QcHvwNg" TargetMode="External"/><Relationship Id="rId13" Type="http://schemas.openxmlformats.org/officeDocument/2006/relationships/image" Target="../media/image29.jpeg"/><Relationship Id="rId18" Type="http://schemas.openxmlformats.org/officeDocument/2006/relationships/hyperlink" Target="https://www.google.com/url?q=https://www.iconfinder.com/search/?q=corporate&amp;sa=U&amp;ei=2P6NU_XpKIa2yATl8oD4AQ&amp;ved=0CEYQ9QEwEjhQ&amp;usg=AFQjCNFFm6lmPsPo9MD6lvhoN20jOWsHJw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12" Type="http://schemas.openxmlformats.org/officeDocument/2006/relationships/hyperlink" Target="https://www.google.com/url?q=http://blog.mozilla.org/webdev/2009/02/06/graph-server-rewrite/&amp;sa=U&amp;ei=7_mNU7uHDcugyATRiYCgCA&amp;ved=0CDwQ9QEwDQ&amp;usg=AFQjCNFrlq6yMSQ3X84xXKsnBRB9DMO0tg" TargetMode="External"/><Relationship Id="rId17" Type="http://schemas.openxmlformats.org/officeDocument/2006/relationships/image" Target="../media/image31.jpeg"/><Relationship Id="rId2" Type="http://schemas.openxmlformats.org/officeDocument/2006/relationships/hyperlink" Target="https://www.google.com/url?q=http://thedailywtf.com/Articles/The-Enterprise-Dependency.aspx&amp;sa=U&amp;ei=gPGNU7HWK8-uyASg44HgBw&amp;ved=0CDIQ9QEwCA&amp;usg=AFQjCNHrH1y2hjwD4wLEFWuKO_rkHFKIhQ" TargetMode="External"/><Relationship Id="rId16" Type="http://schemas.openxmlformats.org/officeDocument/2006/relationships/hyperlink" Target="https://www.google.com/url?q=http://blog.smartbear.com/development/on-code-complexity/&amp;sa=U&amp;ei=JP2NU8bFFcOcyATH-IKwBw&amp;ved=0CCgQ9QEwAzgU&amp;usg=AFQjCNHDBujTp80nXX0NVETX9QHiXqL_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q=https://www.iconfinder.com/icons/211874/person_icon&amp;sa=U&amp;ei=GfWNU6v9JsefyATcvoKwCg&amp;ved=0CCgQ9QEwAw&amp;usg=AFQjCNH5i0q01sKqi_af5jgsj3COmdVUNg" TargetMode="External"/><Relationship Id="rId11" Type="http://schemas.openxmlformats.org/officeDocument/2006/relationships/image" Target="../media/image28.jpeg"/><Relationship Id="rId5" Type="http://schemas.openxmlformats.org/officeDocument/2006/relationships/image" Target="../media/image25.jpeg"/><Relationship Id="rId15" Type="http://schemas.openxmlformats.org/officeDocument/2006/relationships/image" Target="../media/image30.jpeg"/><Relationship Id="rId10" Type="http://schemas.openxmlformats.org/officeDocument/2006/relationships/hyperlink" Target="https://www.google.com/url?q=http://sendgrid.com/blog/what-is-nosql/&amp;sa=U&amp;ei=RfmNU6yVH8qryATyu4DoDQ&amp;ved=0CCIQ9QEwADgU&amp;usg=AFQjCNHVIfC_iSzeqMNVEW1P3lheT3EaLA" TargetMode="External"/><Relationship Id="rId19" Type="http://schemas.openxmlformats.org/officeDocument/2006/relationships/image" Target="../media/image32.jpeg"/><Relationship Id="rId4" Type="http://schemas.openxmlformats.org/officeDocument/2006/relationships/hyperlink" Target="https://www.google.com/url?q=https://www.flickr.com/photos/knolleary/6212065238/&amp;sa=U&amp;ei=X_KNU-GYHMWayATiiYHwCA&amp;ved=0CEIQ9QEwEDgU&amp;usg=AFQjCNFPq7jnNx9gFV2a_VfI1dnTmZf8Ng" TargetMode="External"/><Relationship Id="rId9" Type="http://schemas.openxmlformats.org/officeDocument/2006/relationships/image" Target="../media/image27.jpeg"/><Relationship Id="rId14" Type="http://schemas.openxmlformats.org/officeDocument/2006/relationships/hyperlink" Target="https://www.google.com/url?q=http://commons.wikimedia.org/wiki/File:No_sign_Right.svg&amp;sa=U&amp;ei=sfqNU7m0H46SyATfoIAI&amp;ved=0CCIQ9QEwAA&amp;usg=AFQjCNHygJkm-jk8Du6Nz0KjpxkrwTWWc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3175" y="3884613"/>
            <a:ext cx="9144000" cy="3024187"/>
          </a:xfrm>
          <a:prstGeom prst="rect">
            <a:avLst/>
          </a:prstGeom>
          <a:solidFill>
            <a:srgbClr val="9A9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Times" pitchFamily="2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590800"/>
            <a:ext cx="9147175" cy="12938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908050" y="435003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Alex </a:t>
            </a:r>
            <a:r>
              <a:rPr lang="en-US" sz="3600" dirty="0" err="1" smtClean="0">
                <a:solidFill>
                  <a:schemeClr val="bg1"/>
                </a:solidFill>
              </a:rPr>
              <a:t>Raitt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Clive </a:t>
            </a:r>
            <a:r>
              <a:rPr lang="en-US" sz="3600" dirty="0" err="1" smtClean="0">
                <a:solidFill>
                  <a:schemeClr val="bg1"/>
                </a:solidFill>
              </a:rPr>
              <a:t>Saha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June 11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2014</a:t>
            </a:r>
          </a:p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971800"/>
            <a:ext cx="6135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Data in Capital Markets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s://encrypted-tbn2.gstatic.com/images?q=tbn:ANd9GcQ1lbVuEsPspCbCm5r9aGKW3ZmOcWtr7IFLhoVvde0p7V8Cvs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sizes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6002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52578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257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GB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5257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PB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257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TB</a:t>
            </a:r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27432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48600" y="182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578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3400" y="640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992090" y="312271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Machine count 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0" y="4950023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4111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10 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905000" y="31212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100 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0" y="2286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1000 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0" y="1600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10000 </a:t>
            </a:r>
            <a:endParaRPr lang="en-US" sz="1400" dirty="0"/>
          </a:p>
        </p:txBody>
      </p:sp>
      <p:sp>
        <p:nvSpPr>
          <p:cNvPr id="27" name="Oval 26"/>
          <p:cNvSpPr/>
          <p:nvPr/>
        </p:nvSpPr>
        <p:spPr>
          <a:xfrm>
            <a:off x="533400" y="5943600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895600" y="5105400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5105400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48600" y="2514600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0" y="579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Disk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6260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RAM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9436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43600" y="4648200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257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50 TB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57120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Dataset size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448300" y="4111823"/>
            <a:ext cx="29337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448300" y="1754088"/>
            <a:ext cx="0" cy="235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Structured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unstructured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u="sng" dirty="0" smtClean="0"/>
              <a:t>Unstructured Data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Slow to process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Lots of it – all of the internet…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Cheap to get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Ideal for </a:t>
            </a:r>
            <a:r>
              <a:rPr lang="en-US" sz="2400" dirty="0" err="1" smtClean="0"/>
              <a:t>NoSQL</a:t>
            </a:r>
            <a:r>
              <a:rPr lang="en-US" sz="2400" dirty="0" smtClean="0"/>
              <a:t> key value</a:t>
            </a:r>
          </a:p>
          <a:p>
            <a:pPr>
              <a:buNone/>
            </a:pPr>
            <a:r>
              <a:rPr lang="en-US" sz="2400" dirty="0" smtClean="0"/>
              <a:t>store.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u="sng" dirty="0" smtClean="0"/>
              <a:t>Structured Data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Much faster to process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Much less of this around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Can be expensive to find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Ideal for relational databases </a:t>
            </a:r>
          </a:p>
          <a:p>
            <a:pPr>
              <a:buNone/>
            </a:pPr>
            <a:r>
              <a:rPr lang="en-US" sz="2400" dirty="0" smtClean="0"/>
              <a:t>that can exploit the structure.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Semi-structured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much structure do you really need ?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a good structure when you are ingesting multiple data sources </a:t>
            </a:r>
            <a:r>
              <a:rPr lang="en-US" sz="2400" dirty="0" smtClean="0"/>
              <a:t>which might all be structured?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99% of processing done on unstructured data </a:t>
            </a:r>
            <a:r>
              <a:rPr lang="en-US" sz="2400" u="sng" dirty="0" smtClean="0"/>
              <a:t>is to infer structure</a:t>
            </a:r>
            <a:r>
              <a:rPr lang="en-US" sz="2400" dirty="0" smtClean="0"/>
              <a:t> from it. So if you have structured data then why bother ?</a:t>
            </a:r>
          </a:p>
        </p:txBody>
      </p:sp>
    </p:spTree>
    <p:extLst>
      <p:ext uri="{BB962C8B-B14F-4D97-AF65-F5344CB8AC3E}">
        <p14:creationId xmlns:p14="http://schemas.microsoft.com/office/powerpoint/2010/main" val="410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access in the cloud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Big data solutions assume cloud infrastructure where data is distributed.</a:t>
            </a:r>
          </a:p>
          <a:p>
            <a:endParaRPr lang="en-US" sz="2400" dirty="0" smtClean="0"/>
          </a:p>
          <a:p>
            <a:r>
              <a:rPr lang="en-US" sz="2400" dirty="0" smtClean="0"/>
              <a:t>Large monolithic databases are a bad fit for this model.</a:t>
            </a:r>
          </a:p>
          <a:p>
            <a:endParaRPr lang="en-US" sz="2400" dirty="0" smtClean="0"/>
          </a:p>
          <a:p>
            <a:r>
              <a:rPr lang="en-US" sz="2400" dirty="0" smtClean="0"/>
              <a:t>Moving data around is slow – the idea is to have lots of caching so you’re not continuously requesting data.</a:t>
            </a:r>
          </a:p>
          <a:p>
            <a:endParaRPr lang="en-US" sz="2400" dirty="0" smtClean="0"/>
          </a:p>
          <a:p>
            <a:r>
              <a:rPr lang="en-US" sz="2400" dirty="0" smtClean="0"/>
              <a:t>Storing data in a fault-tolerant way can be much more complicated in the cloud.</a:t>
            </a:r>
          </a:p>
        </p:txBody>
      </p:sp>
    </p:spTree>
    <p:extLst>
      <p:ext uri="{BB962C8B-B14F-4D97-AF65-F5344CB8AC3E}">
        <p14:creationId xmlns:p14="http://schemas.microsoft.com/office/powerpoint/2010/main" val="29567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important is the data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Reliability is expensive – whether it’s a monolithic relational db writing to a SAN or highly replicated data in a cluster. </a:t>
            </a:r>
          </a:p>
          <a:p>
            <a:endParaRPr lang="en-US" sz="2400" dirty="0" smtClean="0"/>
          </a:p>
          <a:p>
            <a:r>
              <a:rPr lang="en-US" sz="2400" dirty="0" smtClean="0"/>
              <a:t>Financial institutions are good at this and have a lot of tooling around it. </a:t>
            </a:r>
          </a:p>
          <a:p>
            <a:endParaRPr lang="en-US" sz="2400" dirty="0" smtClean="0"/>
          </a:p>
          <a:p>
            <a:r>
              <a:rPr lang="en-US" sz="2400" dirty="0" smtClean="0"/>
              <a:t>Big data tooling is still catching up.</a:t>
            </a:r>
          </a:p>
          <a:p>
            <a:endParaRPr lang="en-US" sz="2400" dirty="0" smtClean="0"/>
          </a:p>
          <a:p>
            <a:r>
              <a:rPr lang="en-US" sz="2400" dirty="0" smtClean="0"/>
              <a:t>Compliance and security are hard constraints that will dictate what you build and what you use.</a:t>
            </a:r>
          </a:p>
        </p:txBody>
      </p:sp>
    </p:spTree>
    <p:extLst>
      <p:ext uri="{BB962C8B-B14F-4D97-AF65-F5344CB8AC3E}">
        <p14:creationId xmlns:p14="http://schemas.microsoft.com/office/powerpoint/2010/main" val="2288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Faster is </a:t>
            </a:r>
            <a:r>
              <a:rPr lang="en-US" sz="2400" i="1" dirty="0" smtClean="0"/>
              <a:t>always</a:t>
            </a:r>
            <a:r>
              <a:rPr lang="en-US" sz="2400" dirty="0" smtClean="0"/>
              <a:t> more expensive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SSD is a game changer – think of it as slow RAM instead of fast disk drive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Larger machine count -&gt;   +</a:t>
            </a:r>
            <a:r>
              <a:rPr lang="en-US" sz="2400" i="1" dirty="0" smtClean="0"/>
              <a:t>throughput</a:t>
            </a:r>
            <a:r>
              <a:rPr lang="en-US" sz="2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Faster machines/storage -&gt;    -</a:t>
            </a:r>
            <a:r>
              <a:rPr lang="en-US" sz="2400" i="1" dirty="0" smtClean="0"/>
              <a:t>latency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Low latency on large datasets can be prohibitively expensive. Look for hybrid solutions </a:t>
            </a:r>
            <a:r>
              <a:rPr lang="en-US" sz="2400" dirty="0" err="1" smtClean="0"/>
              <a:t>eg</a:t>
            </a:r>
            <a:r>
              <a:rPr lang="en-US" sz="2400" dirty="0"/>
              <a:t> </a:t>
            </a:r>
            <a:r>
              <a:rPr lang="en-US" sz="2400" dirty="0" smtClean="0"/>
              <a:t>lambda architectures as popularized by Storm.</a:t>
            </a:r>
          </a:p>
        </p:txBody>
      </p:sp>
    </p:spTree>
    <p:extLst>
      <p:ext uri="{BB962C8B-B14F-4D97-AF65-F5344CB8AC3E}">
        <p14:creationId xmlns:p14="http://schemas.microsoft.com/office/powerpoint/2010/main" val="12828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Audit/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Finance has a large regulatory burden.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Compliance may control what algorithms you can deploy- because of burden of explanation. This in turn may affect your performance and storage needs.</a:t>
            </a:r>
          </a:p>
          <a:p>
            <a:endParaRPr lang="en-US" sz="2400" dirty="0"/>
          </a:p>
          <a:p>
            <a:r>
              <a:rPr lang="en-US" sz="2400" dirty="0" smtClean="0"/>
              <a:t>Compliance can also control where you deploy.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9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development model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Developers need to deeply understand network topology. The bigger the problem, the more it’s a systems problem.</a:t>
            </a:r>
          </a:p>
          <a:p>
            <a:endParaRPr lang="en-US" sz="2400" dirty="0"/>
          </a:p>
          <a:p>
            <a:r>
              <a:rPr lang="en-US" sz="2400" dirty="0" smtClean="0"/>
              <a:t>Deployment/restarts happen much more frequently. Must be heavily automated.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new generation of analytics is based on tables – R,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etc. Need expertise in transforming these into OO code.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Model coupling can force close deployment coupling.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8724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Know your data – how much is there, what you’re going to do with it, how much is it going to grow ?</a:t>
            </a:r>
          </a:p>
          <a:p>
            <a:endParaRPr lang="en-US" sz="2400" dirty="0"/>
          </a:p>
          <a:p>
            <a:r>
              <a:rPr lang="en-US" sz="2400" dirty="0" smtClean="0"/>
              <a:t>Plan for 10-20x growth – large systems </a:t>
            </a:r>
            <a:r>
              <a:rPr lang="en-US" sz="2400" dirty="0" smtClean="0"/>
              <a:t>are </a:t>
            </a:r>
            <a:r>
              <a:rPr lang="en-US" sz="2400" dirty="0" smtClean="0"/>
              <a:t>a bad fit for </a:t>
            </a:r>
            <a:r>
              <a:rPr lang="en-US" sz="2400" dirty="0" smtClean="0"/>
              <a:t>small datasets and vice versa.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Take advantage of size – small size can enable sophisticated algorithms.</a:t>
            </a:r>
          </a:p>
          <a:p>
            <a:endParaRPr lang="en-US" sz="2400" dirty="0"/>
          </a:p>
          <a:p>
            <a:r>
              <a:rPr lang="en-US" sz="2400" dirty="0" smtClean="0"/>
              <a:t>Take advantage of existing investments – every project does not need “big data” tooling to succeed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Now let’s look at some real world use-cases…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2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Case – </a:t>
            </a:r>
            <a:r>
              <a:rPr lang="en-US" sz="3200" dirty="0" err="1" smtClean="0"/>
              <a:t>Hadoop</a:t>
            </a:r>
            <a:r>
              <a:rPr lang="en-US" sz="3200" dirty="0" smtClean="0"/>
              <a:t> Archive</a:t>
            </a:r>
            <a:endParaRPr lang="en-US" sz="3200" dirty="0"/>
          </a:p>
        </p:txBody>
      </p:sp>
      <p:pic>
        <p:nvPicPr>
          <p:cNvPr id="3076" name="Picture 4" descr="https://encrypted-tbn3.gstatic.com/images?q=tbn:ANd9GcRyWygLHjiFYpkChYMP_O2QXsgupp62tOlSho5LDdWxxXtHHQjhIQqN_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798"/>
            <a:ext cx="914400" cy="9144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S4HIoTNwlLRVKDT7VoBJsGkKvIr7LVl5A0q1GNawGvPLOnJq2QIjeIa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03" y="1790698"/>
            <a:ext cx="1085850" cy="9144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stCxn id="2" idx="2"/>
          </p:cNvCxnSpPr>
          <p:nvPr/>
        </p:nvCxnSpPr>
        <p:spPr>
          <a:xfrm>
            <a:off x="4572000" y="1417638"/>
            <a:ext cx="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1868353" y="2057400"/>
            <a:ext cx="55099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28956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Broker-dealers are required to retain transaction information for 7+ years.</a:t>
            </a:r>
          </a:p>
          <a:p>
            <a:r>
              <a:rPr lang="en-US" sz="1400" dirty="0" smtClean="0"/>
              <a:t>Tape archive  often used for historical data – but its not perfect: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Changing tape formats over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Restore fails quite common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Slow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Cheap? Not so much when you factor in retrieval costs.</a:t>
            </a:r>
          </a:p>
          <a:p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1004" y="4876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alternative put into practice: </a:t>
            </a:r>
            <a:r>
              <a:rPr lang="en-US" sz="1400" dirty="0" err="1" smtClean="0"/>
              <a:t>Hadoop</a:t>
            </a:r>
            <a:r>
              <a:rPr lang="en-US" sz="1400" dirty="0" smtClean="0"/>
              <a:t> HDFS over commodity hardware: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redundancy built in and easier to spot data corruption.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quick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Opens up the data for historical analysis</a:t>
            </a:r>
          </a:p>
          <a:p>
            <a:endParaRPr lang="en-US" sz="1400" dirty="0"/>
          </a:p>
        </p:txBody>
      </p:sp>
      <p:pic>
        <p:nvPicPr>
          <p:cNvPr id="3080" name="Picture 8" descr="https://encrypted-tbn0.gstatic.com/images?q=tbn:ANd9GcRyTHp_NDEb0aDJndlJM1vX0NZoHKuNmyuORiANvcwIG-gc4Ji_fzmVkS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5227"/>
            <a:ext cx="1238250" cy="5715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0.gstatic.com/images?q=tbn:ANd9GcRyTHp_NDEb0aDJndlJM1vX0NZoHKuNmyuORiANvcwIG-gc4Ji_fzmVkS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22510"/>
            <a:ext cx="1238250" cy="5715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074404" y="160657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Trading System A</a:t>
            </a:r>
          </a:p>
          <a:p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0618" y="1600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Trading System B</a:t>
            </a:r>
          </a:p>
          <a:p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181600" y="3096508"/>
            <a:ext cx="268605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8304" y="40109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3104" y="40109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00800" y="40109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05600" y="40109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17504" y="4010908"/>
            <a:ext cx="221496" cy="2156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98304" y="3706108"/>
            <a:ext cx="221496" cy="2156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03104" y="37061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00800" y="3706108"/>
            <a:ext cx="221496" cy="2156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05600" y="37061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017504" y="37061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96000" y="34013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07904" y="3401308"/>
            <a:ext cx="221496" cy="2156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12704" y="3401308"/>
            <a:ext cx="221496" cy="215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010400" y="3401308"/>
            <a:ext cx="221496" cy="2156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91200" y="3401308"/>
            <a:ext cx="221496" cy="2156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4" name="Picture 12" descr="https://encrypted-tbn0.gstatic.com/images?q=tbn:ANd9GcQH_vxnExMhZbl0Ik6VpQL23f14VrUC_WnTVCXxxBMw5WM7QVilns53j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596" y="4345253"/>
            <a:ext cx="10096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105400" y="4953000"/>
            <a:ext cx="32694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Write once, read many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Can adjust replication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Adjusted block size to optimize the namespace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r>
              <a:rPr lang="en-US" sz="1400" dirty="0" smtClean="0"/>
              <a:t>Result?: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Costs were higher than desirable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But outweighed by analysis capability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039174" y="419301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 Nodes</a:t>
            </a:r>
          </a:p>
          <a:p>
            <a:endParaRPr lang="en-US" sz="1400" dirty="0"/>
          </a:p>
        </p:txBody>
      </p:sp>
      <p:pic>
        <p:nvPicPr>
          <p:cNvPr id="3086" name="Picture 14" descr="https://encrypted-tbn2.gstatic.com/images?q=tbn:ANd9GcTrVZXM1WGeUhlePKzyg-2G0GydL4Waj3d64glh6lIsJNsLbv7iRVa2A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31947" y="3359655"/>
            <a:ext cx="990600" cy="49530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own Arrow 16"/>
          <p:cNvSpPr/>
          <p:nvPr/>
        </p:nvSpPr>
        <p:spPr>
          <a:xfrm>
            <a:off x="5717421" y="2496728"/>
            <a:ext cx="184527" cy="5997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7130673" y="2486908"/>
            <a:ext cx="184527" cy="59978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3086" idx="2"/>
          </p:cNvCxnSpPr>
          <p:nvPr/>
        </p:nvCxnSpPr>
        <p:spPr>
          <a:xfrm flipV="1">
            <a:off x="8374898" y="3607305"/>
            <a:ext cx="2166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86" idx="0"/>
          </p:cNvCxnSpPr>
          <p:nvPr/>
        </p:nvCxnSpPr>
        <p:spPr>
          <a:xfrm flipH="1">
            <a:off x="7486974" y="3607306"/>
            <a:ext cx="392623" cy="9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52102" y="321687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Analysis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88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challenges of adopting big data technologies  in capital markets firms?</a:t>
            </a:r>
          </a:p>
          <a:p>
            <a:r>
              <a:rPr lang="en-US" dirty="0"/>
              <a:t>Emerging best practices and patterns.</a:t>
            </a:r>
          </a:p>
          <a:p>
            <a:r>
              <a:rPr lang="en-US" dirty="0"/>
              <a:t>What should you look out for when you actually implement a big-data solution?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some of the real use cases being applied today?</a:t>
            </a:r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 smtClean="0"/>
              <a:t>first, lets level set on what </a:t>
            </a:r>
            <a:r>
              <a:rPr lang="en-US" i="1" dirty="0" smtClean="0"/>
              <a:t>we</a:t>
            </a:r>
            <a:r>
              <a:rPr lang="en-US" dirty="0" smtClean="0"/>
              <a:t> mean by big data…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3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114800" y="1828800"/>
            <a:ext cx="4038600" cy="37338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Case – Client Review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32694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After clients are on boarded, they are subject to periodic review – internal ratings etc.</a:t>
            </a:r>
          </a:p>
          <a:p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Enhancing the review capability with big data by: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Leveraging more external data sources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Visualization tools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Results: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More comprehensive client information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Higher degree of data ingestion automation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Single repository for review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Better BI reports/visualizations for review meetings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Looking at add additional sources: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Legal, crane data, industry benchmarks, etc.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4419600" y="2362200"/>
            <a:ext cx="533400" cy="659725"/>
          </a:xfrm>
          <a:prstGeom prst="flowChartMagneticDisk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Client DB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207726" y="18288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0817" y="1926595"/>
            <a:ext cx="735874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Internal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231144"/>
            <a:ext cx="11930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External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3962400"/>
            <a:ext cx="73587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client website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4495800"/>
            <a:ext cx="73587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4863737"/>
            <a:ext cx="73587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News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258491" y="3444241"/>
            <a:ext cx="73587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Rating Agencies</a:t>
            </a:r>
            <a:endParaRPr lang="en-US" sz="11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114800" y="3200400"/>
            <a:ext cx="1092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10200" y="2188205"/>
            <a:ext cx="1219200" cy="29371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Unified Information Access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5498021" y="3460566"/>
            <a:ext cx="2948559" cy="38100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Tableau</a:t>
            </a:r>
          </a:p>
          <a:p>
            <a:pPr algn="ctr"/>
            <a:r>
              <a:rPr lang="en-US" sz="1100" dirty="0" smtClean="0"/>
              <a:t>BI/</a:t>
            </a:r>
            <a:r>
              <a:rPr lang="en-US" sz="1100" dirty="0" err="1" smtClean="0"/>
              <a:t>Vizualiation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5213427" y="4262482"/>
            <a:ext cx="94253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Connectors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367957" y="3300328"/>
            <a:ext cx="63347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API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5142083" y="3849332"/>
            <a:ext cx="17837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Ingestion Workflow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486983" y="3849509"/>
            <a:ext cx="17837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Universal Indexing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1263" y="3021925"/>
            <a:ext cx="0" cy="422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4"/>
          </p:cNvCxnSpPr>
          <p:nvPr/>
        </p:nvCxnSpPr>
        <p:spPr>
          <a:xfrm flipV="1">
            <a:off x="4953000" y="2692062"/>
            <a:ext cx="457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994365" y="4190999"/>
            <a:ext cx="415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003074" y="4635136"/>
            <a:ext cx="415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003074" y="5003073"/>
            <a:ext cx="415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26726" y="2252990"/>
            <a:ext cx="73587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client data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839788" y="4191000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prospectus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800600" y="4615190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filings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4804778" y="5016137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articles</a:t>
            </a:r>
            <a:endParaRPr lang="en-US" sz="1100" dirty="0"/>
          </a:p>
        </p:txBody>
      </p:sp>
      <p:pic>
        <p:nvPicPr>
          <p:cNvPr id="51" name="Picture 8" descr="https://encrypted-tbn2.gstatic.com/images?q=tbn:ANd9GcS9NfVTSZU8jhJhombsXphy_zoL0Ub-5oil9VIKTpCwFA7zvp4cviJ4_B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26" y="219673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8" descr="https://encrypted-tbn2.gstatic.com/images?q=tbn:ANd9GcS9NfVTSZU8jhJhombsXphy_zoL0Ub-5oil9VIKTpCwFA7zvp4cviJ4_B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89" y="3124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7099663" y="2557790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Rel. </a:t>
            </a:r>
            <a:r>
              <a:rPr lang="en-US" sz="1100" dirty="0" err="1" smtClean="0"/>
              <a:t>Mgr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7186748" y="3505200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Risk Officer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4883902" y="5791200"/>
            <a:ext cx="326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Combining structured and unstructured information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71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Cases – Customer Relations and Prospecting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378234" y="2133600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Email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378234" y="2469409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Voice</a:t>
            </a:r>
            <a:endParaRPr lang="en-US" sz="1100" dirty="0"/>
          </a:p>
        </p:txBody>
      </p:sp>
      <p:pic>
        <p:nvPicPr>
          <p:cNvPr id="8" name="Picture 8" descr="https://encrypted-tbn2.gstatic.com/images?q=tbn:ANd9GcS9NfVTSZU8jhJhombsXphy_zoL0Ub-5oil9VIKTpCwFA7zvp4cviJ4_B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34" y="2133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11434" y="2557790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PB Client</a:t>
            </a:r>
            <a:endParaRPr lang="en-US" sz="1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97234" y="2438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s://encrypted-tbn1.gstatic.com/images?q=tbn:ANd9GcTPL6KGWFvDyy82BASzTFBKBVuToW9DXy-C3LYDStFOW3cCpdIz2wyocN8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097" y="2247899"/>
            <a:ext cx="13144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839097" y="2117177"/>
            <a:ext cx="1419225" cy="61384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5" idx="3"/>
          </p:cNvCxnSpPr>
          <p:nvPr/>
        </p:nvCxnSpPr>
        <p:spPr>
          <a:xfrm>
            <a:off x="5521234" y="2264405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47360" y="2590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36386" y="2469409"/>
            <a:ext cx="27005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X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43452" y="2714513"/>
            <a:ext cx="14148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Sphinx </a:t>
            </a:r>
            <a:r>
              <a:rPr lang="en-US" sz="1100" b="1" dirty="0" smtClean="0"/>
              <a:t>4</a:t>
            </a:r>
            <a:endParaRPr lang="en-US" sz="11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58428" y="2725752"/>
            <a:ext cx="334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X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16434" y="2717074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prototype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9097" y="2958736"/>
            <a:ext cx="1414870" cy="622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b="1" dirty="0" smtClean="0"/>
              <a:t>Sentiment Analysis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88561" y="3270067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Word Bag MR</a:t>
            </a:r>
            <a:endParaRPr lang="en-US" sz="1100" dirty="0"/>
          </a:p>
        </p:txBody>
      </p:sp>
      <p:pic>
        <p:nvPicPr>
          <p:cNvPr id="33" name="Picture 8" descr="https://encrypted-tbn2.gstatic.com/images?q=tbn:ANd9GcS9NfVTSZU8jhJhombsXphy_zoL0Ub-5oil9VIKTpCwFA7zvp4cviJ4_B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168" y="2278909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Arrow Connector 34"/>
          <p:cNvCxnSpPr>
            <a:stCxn id="15" idx="3"/>
          </p:cNvCxnSpPr>
          <p:nvPr/>
        </p:nvCxnSpPr>
        <p:spPr>
          <a:xfrm flipV="1">
            <a:off x="7258322" y="2419349"/>
            <a:ext cx="548912" cy="4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48214" y="2697126"/>
            <a:ext cx="844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Hug Squad!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7384780" y="1871990"/>
            <a:ext cx="110834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Adjusted bottom 10%</a:t>
            </a:r>
            <a:endParaRPr lang="en-US" sz="1100" dirty="0"/>
          </a:p>
        </p:txBody>
      </p:sp>
      <p:sp>
        <p:nvSpPr>
          <p:cNvPr id="38" name="Flowchart: Magnetic Disk 37"/>
          <p:cNvSpPr/>
          <p:nvPr/>
        </p:nvSpPr>
        <p:spPr>
          <a:xfrm>
            <a:off x="6229727" y="3810000"/>
            <a:ext cx="623918" cy="533400"/>
          </a:xfrm>
          <a:prstGeom prst="flowChartMagneticDisk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PB </a:t>
            </a:r>
            <a:r>
              <a:rPr lang="en-US" sz="800" dirty="0" err="1" smtClean="0">
                <a:solidFill>
                  <a:schemeClr val="tx1"/>
                </a:solidFill>
              </a:rPr>
              <a:t>Cust</a:t>
            </a:r>
            <a:r>
              <a:rPr lang="en-US" sz="800" dirty="0" smtClean="0">
                <a:solidFill>
                  <a:schemeClr val="tx1"/>
                </a:solidFill>
              </a:rPr>
              <a:t> DB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8" idx="1"/>
            <a:endCxn id="31" idx="2"/>
          </p:cNvCxnSpPr>
          <p:nvPr/>
        </p:nvCxnSpPr>
        <p:spPr>
          <a:xfrm flipV="1">
            <a:off x="6541686" y="3581399"/>
            <a:ext cx="4846" cy="228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638887" y="1752600"/>
            <a:ext cx="2604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02034" y="4592126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Social Media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302034" y="4989661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Other…</a:t>
            </a:r>
            <a:endParaRPr lang="en-US" sz="1100" dirty="0"/>
          </a:p>
        </p:txBody>
      </p:sp>
      <p:cxnSp>
        <p:nvCxnSpPr>
          <p:cNvPr id="51" name="Straight Arrow Connector 50"/>
          <p:cNvCxnSpPr>
            <a:stCxn id="38" idx="3"/>
          </p:cNvCxnSpPr>
          <p:nvPr/>
        </p:nvCxnSpPr>
        <p:spPr>
          <a:xfrm>
            <a:off x="6541686" y="4343400"/>
            <a:ext cx="0" cy="288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923287" y="4386590"/>
            <a:ext cx="113909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Top 10% clients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5988561" y="4648551"/>
            <a:ext cx="1143000" cy="6027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Correlation Engine</a:t>
            </a:r>
            <a:endParaRPr lang="en-US" sz="11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445034" y="4724400"/>
            <a:ext cx="5435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445034" y="4722931"/>
            <a:ext cx="5435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458097" y="5094515"/>
            <a:ext cx="5435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8" descr="https://encrypted-tbn2.gstatic.com/images?q=tbn:ANd9GcS9NfVTSZU8jhJhombsXphy_zoL0Ub-5oil9VIKTpCwFA7zvp4cviJ4_B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03" y="4759411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Straight Arrow Connector 60"/>
          <p:cNvCxnSpPr/>
          <p:nvPr/>
        </p:nvCxnSpPr>
        <p:spPr>
          <a:xfrm flipV="1">
            <a:off x="7153547" y="4945162"/>
            <a:ext cx="548912" cy="4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260499" y="5120466"/>
            <a:ext cx="140529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Sales &amp; marketing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7405732" y="4462790"/>
            <a:ext cx="110834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Warm Leads</a:t>
            </a:r>
            <a:endParaRPr lang="en-US" sz="11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048000" y="1600200"/>
            <a:ext cx="0" cy="472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" y="1711841"/>
            <a:ext cx="1981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Use big data technology to manage clients and find new clients using external data.</a:t>
            </a:r>
          </a:p>
          <a:p>
            <a:pPr marL="173038" indent="-173038">
              <a:buFont typeface="Arial" pitchFamily="34" charset="0"/>
              <a:buChar char="•"/>
            </a:pPr>
            <a:endParaRPr lang="en-US" sz="1400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Sentiment analysis to reduce client turnover.</a:t>
            </a:r>
          </a:p>
          <a:p>
            <a:pPr marL="173038" indent="-173038">
              <a:buFont typeface="Arial" pitchFamily="34" charset="0"/>
              <a:buChar char="•"/>
            </a:pPr>
            <a:endParaRPr lang="en-US" sz="1400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Relationship / membership mining to prospect for new clients..</a:t>
            </a:r>
          </a:p>
        </p:txBody>
      </p:sp>
    </p:spTree>
    <p:extLst>
      <p:ext uri="{BB962C8B-B14F-4D97-AF65-F5344CB8AC3E}">
        <p14:creationId xmlns:p14="http://schemas.microsoft.com/office/powerpoint/2010/main" val="36071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810000"/>
            <a:ext cx="1143000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Case – Enterprise Credit Risk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962400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Equity Systems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701298" y="4296906"/>
            <a:ext cx="1143000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48898" y="4449306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Fixed Income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798020"/>
            <a:ext cx="1143000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950420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Commodities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302438"/>
            <a:ext cx="1143000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454838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FX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898" y="5926723"/>
            <a:ext cx="11430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Market &amp; Reference data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2209800" y="3810000"/>
            <a:ext cx="4343400" cy="23321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66975" y="5307968"/>
            <a:ext cx="1419225" cy="5162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dirty="0" err="1" smtClean="0"/>
              <a:t>HBase</a:t>
            </a:r>
            <a:endParaRPr lang="en-US" sz="1400" dirty="0"/>
          </a:p>
        </p:txBody>
      </p:sp>
      <p:pic>
        <p:nvPicPr>
          <p:cNvPr id="4098" name="Picture 2" descr="https://encrypted-tbn1.gstatic.com/images?q=tbn:ANd9GcTPL6KGWFvDyy82BASzTFBKBVuToW9DXy-C3LYDStFOW3cCpdIz2wyocN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4438614"/>
            <a:ext cx="13144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667000" y="4184178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ETL</a:t>
            </a:r>
            <a:endParaRPr lang="en-US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2466975" y="4184178"/>
            <a:ext cx="1419225" cy="61384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981200" y="3940805"/>
            <a:ext cx="0" cy="2201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981200" y="4449307"/>
            <a:ext cx="485775" cy="3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3"/>
          </p:cNvCxnSpPr>
          <p:nvPr/>
        </p:nvCxnSpPr>
        <p:spPr>
          <a:xfrm flipH="1">
            <a:off x="1828800" y="394080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3"/>
          </p:cNvCxnSpPr>
          <p:nvPr/>
        </p:nvCxnSpPr>
        <p:spPr>
          <a:xfrm flipH="1">
            <a:off x="1844298" y="4427711"/>
            <a:ext cx="136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3"/>
          </p:cNvCxnSpPr>
          <p:nvPr/>
        </p:nvCxnSpPr>
        <p:spPr>
          <a:xfrm flipH="1">
            <a:off x="1828800" y="492882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3"/>
          </p:cNvCxnSpPr>
          <p:nvPr/>
        </p:nvCxnSpPr>
        <p:spPr>
          <a:xfrm flipH="1">
            <a:off x="1828800" y="5433243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4" idx="3"/>
          </p:cNvCxnSpPr>
          <p:nvPr/>
        </p:nvCxnSpPr>
        <p:spPr>
          <a:xfrm flipH="1">
            <a:off x="1691898" y="6142166"/>
            <a:ext cx="2893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>
            <a:stCxn id="4098" idx="2"/>
          </p:cNvCxnSpPr>
          <p:nvPr/>
        </p:nvCxnSpPr>
        <p:spPr>
          <a:xfrm>
            <a:off x="3124200" y="4781515"/>
            <a:ext cx="0" cy="52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Straight Connector 4099"/>
          <p:cNvCxnSpPr/>
          <p:nvPr/>
        </p:nvCxnSpPr>
        <p:spPr>
          <a:xfrm>
            <a:off x="5105400" y="4184178"/>
            <a:ext cx="0" cy="1532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200" y="5497090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MAP</a:t>
            </a:r>
            <a:endParaRPr lang="en-US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22188" y="5497090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REDUCE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924300" y="4694117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Paths</a:t>
            </a:r>
            <a:endParaRPr lang="en-US" sz="1400" b="1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4551005" y="4870104"/>
            <a:ext cx="1314507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Counterparties</a:t>
            </a:r>
            <a:endParaRPr lang="en-US" sz="1400" b="1" dirty="0"/>
          </a:p>
        </p:txBody>
      </p:sp>
      <p:sp>
        <p:nvSpPr>
          <p:cNvPr id="4101" name="Rectangle 4100"/>
          <p:cNvSpPr/>
          <p:nvPr/>
        </p:nvSpPr>
        <p:spPr>
          <a:xfrm>
            <a:off x="4648200" y="42240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48200" y="44526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48200" y="46812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4240542" y="4846517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……</a:t>
            </a:r>
            <a:endParaRPr lang="en-US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4648200" y="52146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10200" y="42240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10200" y="445261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4987044" y="4685549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……</a:t>
            </a:r>
            <a:endParaRPr lang="en-US" sz="1400" b="1" dirty="0"/>
          </a:p>
        </p:txBody>
      </p:sp>
      <p:sp>
        <p:nvSpPr>
          <p:cNvPr id="4102" name="Rectangle 4101"/>
          <p:cNvSpPr/>
          <p:nvPr/>
        </p:nvSpPr>
        <p:spPr>
          <a:xfrm>
            <a:off x="4217940" y="4093205"/>
            <a:ext cx="1818648" cy="1731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4" name="Straight Connector 4103"/>
          <p:cNvCxnSpPr/>
          <p:nvPr/>
        </p:nvCxnSpPr>
        <p:spPr>
          <a:xfrm flipV="1">
            <a:off x="3581400" y="5041485"/>
            <a:ext cx="0" cy="260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6" name="Straight Arrow Connector 4105"/>
          <p:cNvCxnSpPr/>
          <p:nvPr/>
        </p:nvCxnSpPr>
        <p:spPr>
          <a:xfrm>
            <a:off x="3581400" y="5041073"/>
            <a:ext cx="6365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84902" y="4788406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000" b="1" dirty="0" smtClean="0"/>
              <a:t>trades, </a:t>
            </a:r>
            <a:r>
              <a:rPr lang="en-US" sz="1000" b="1" dirty="0" err="1" smtClean="0"/>
              <a:t>ctpy</a:t>
            </a:r>
            <a:endParaRPr lang="en-US" sz="1000" b="1" dirty="0"/>
          </a:p>
        </p:txBody>
      </p:sp>
      <p:cxnSp>
        <p:nvCxnSpPr>
          <p:cNvPr id="4113" name="Straight Arrow Connector 4112"/>
          <p:cNvCxnSpPr>
            <a:endCxn id="15" idx="3"/>
          </p:cNvCxnSpPr>
          <p:nvPr/>
        </p:nvCxnSpPr>
        <p:spPr>
          <a:xfrm flipH="1">
            <a:off x="3886200" y="5564048"/>
            <a:ext cx="331740" cy="2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396294" y="5573290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000" b="1" dirty="0" smtClean="0"/>
              <a:t>exposures</a:t>
            </a:r>
            <a:endParaRPr lang="en-US" sz="1000" b="1" dirty="0"/>
          </a:p>
        </p:txBody>
      </p:sp>
      <p:cxnSp>
        <p:nvCxnSpPr>
          <p:cNvPr id="4115" name="Straight Arrow Connector 4114"/>
          <p:cNvCxnSpPr>
            <a:stCxn id="4101" idx="3"/>
          </p:cNvCxnSpPr>
          <p:nvPr/>
        </p:nvCxnSpPr>
        <p:spPr>
          <a:xfrm>
            <a:off x="4800600" y="4300210"/>
            <a:ext cx="5712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Arrow Connector 4116"/>
          <p:cNvCxnSpPr>
            <a:stCxn id="4101" idx="3"/>
          </p:cNvCxnSpPr>
          <p:nvPr/>
        </p:nvCxnSpPr>
        <p:spPr>
          <a:xfrm>
            <a:off x="4800600" y="4300210"/>
            <a:ext cx="609600" cy="211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stCxn id="42" idx="3"/>
          </p:cNvCxnSpPr>
          <p:nvPr/>
        </p:nvCxnSpPr>
        <p:spPr>
          <a:xfrm flipV="1">
            <a:off x="4800600" y="4300210"/>
            <a:ext cx="571219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1" name="Straight Arrow Connector 4120"/>
          <p:cNvCxnSpPr>
            <a:stCxn id="42" idx="3"/>
          </p:cNvCxnSpPr>
          <p:nvPr/>
        </p:nvCxnSpPr>
        <p:spPr>
          <a:xfrm flipV="1">
            <a:off x="4800600" y="4511298"/>
            <a:ext cx="571219" cy="17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99636" y="1676400"/>
            <a:ext cx="605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Derivatives counterparty risk modeled with a </a:t>
            </a:r>
            <a:r>
              <a:rPr lang="en-US" sz="1400" dirty="0" err="1" smtClean="0"/>
              <a:t>monte</a:t>
            </a:r>
            <a:r>
              <a:rPr lang="en-US" sz="1400" dirty="0" smtClean="0"/>
              <a:t> </a:t>
            </a:r>
            <a:r>
              <a:rPr lang="en-US" sz="1400" dirty="0" err="1" smtClean="0"/>
              <a:t>carlo</a:t>
            </a:r>
            <a:r>
              <a:rPr lang="en-US" sz="1400" dirty="0" smtClean="0"/>
              <a:t> simulation – simulate thousands of different markets – paths - (e.g., different interest, FX rates).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Procedurally, something like this:</a:t>
            </a:r>
          </a:p>
        </p:txBody>
      </p:sp>
      <p:cxnSp>
        <p:nvCxnSpPr>
          <p:cNvPr id="4123" name="Straight Connector 4122"/>
          <p:cNvCxnSpPr/>
          <p:nvPr/>
        </p:nvCxnSpPr>
        <p:spPr>
          <a:xfrm>
            <a:off x="6705600" y="15240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58002" y="16002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Data can be modeled with well defined ‘aggregate boundaries’ – e.g. Trade, Counterparty. OO/KV store good for efficiency.</a:t>
            </a:r>
          </a:p>
          <a:p>
            <a:pPr marL="173038" indent="-173038">
              <a:buFont typeface="Arial" pitchFamily="34" charset="0"/>
              <a:buChar char="•"/>
            </a:pPr>
            <a:endParaRPr lang="en-US" sz="1400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More sophisticated map distribution depending on pricing analytics, trade population etc.</a:t>
            </a:r>
          </a:p>
          <a:p>
            <a:pPr marL="173038" indent="-173038">
              <a:buFont typeface="Arial" pitchFamily="34" charset="0"/>
              <a:buChar char="•"/>
            </a:pPr>
            <a:endParaRPr lang="en-US" sz="1400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1400" dirty="0" smtClean="0"/>
              <a:t>Opportunity for elastic compute.</a:t>
            </a:r>
          </a:p>
        </p:txBody>
      </p:sp>
      <p:pic>
        <p:nvPicPr>
          <p:cNvPr id="412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32" y="2629381"/>
            <a:ext cx="21717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0" y="3126850"/>
            <a:ext cx="2409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ight Brace 31"/>
          <p:cNvSpPr/>
          <p:nvPr/>
        </p:nvSpPr>
        <p:spPr>
          <a:xfrm>
            <a:off x="3200400" y="2777925"/>
            <a:ext cx="163975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e 81"/>
          <p:cNvSpPr/>
          <p:nvPr/>
        </p:nvSpPr>
        <p:spPr>
          <a:xfrm>
            <a:off x="3211975" y="3235125"/>
            <a:ext cx="163975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82" idx="1"/>
          </p:cNvCxnSpPr>
          <p:nvPr/>
        </p:nvCxnSpPr>
        <p:spPr>
          <a:xfrm>
            <a:off x="3375950" y="3387525"/>
            <a:ext cx="2110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6" idx="0"/>
          </p:cNvCxnSpPr>
          <p:nvPr/>
        </p:nvCxnSpPr>
        <p:spPr>
          <a:xfrm>
            <a:off x="5486400" y="3387525"/>
            <a:ext cx="0" cy="836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2" idx="1"/>
          </p:cNvCxnSpPr>
          <p:nvPr/>
        </p:nvCxnSpPr>
        <p:spPr>
          <a:xfrm>
            <a:off x="3364375" y="2930325"/>
            <a:ext cx="1360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01" idx="0"/>
          </p:cNvCxnSpPr>
          <p:nvPr/>
        </p:nvCxnSpPr>
        <p:spPr>
          <a:xfrm>
            <a:off x="4697742" y="2930325"/>
            <a:ext cx="26658" cy="1293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4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Case – Clustered Pricing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719719"/>
            <a:ext cx="1143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Liquid Securities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1583600" y="3372949"/>
            <a:ext cx="1066799" cy="13302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65675" y="3372949"/>
            <a:ext cx="0" cy="1321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116999" y="3366330"/>
            <a:ext cx="0" cy="1321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73903" y="3379393"/>
            <a:ext cx="0" cy="1321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1399446" y="3015954"/>
            <a:ext cx="61859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 1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1689958" y="3011424"/>
            <a:ext cx="61859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 2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1942506" y="3011424"/>
            <a:ext cx="61859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 3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2210295" y="3011424"/>
            <a:ext cx="61859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 4</a:t>
            </a:r>
            <a:endParaRPr lang="en-US" sz="11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577939" y="3899730"/>
            <a:ext cx="10629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583599" y="4154456"/>
            <a:ext cx="10629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583599" y="4430952"/>
            <a:ext cx="10629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6200000">
            <a:off x="1508929" y="3504138"/>
            <a:ext cx="46320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102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780719" y="3511198"/>
            <a:ext cx="46320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105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2046330" y="3511198"/>
            <a:ext cx="46320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98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2244803" y="3511198"/>
            <a:ext cx="46320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100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273397" y="3838360"/>
            <a:ext cx="151046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Illiquid  Securities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1078503" y="3893962"/>
            <a:ext cx="5715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Isec</a:t>
            </a:r>
            <a:r>
              <a:rPr lang="en-US" sz="1100" dirty="0" smtClean="0"/>
              <a:t> A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1076325" y="4150866"/>
            <a:ext cx="5715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Isec</a:t>
            </a:r>
            <a:r>
              <a:rPr lang="en-US" sz="1100" dirty="0" smtClean="0"/>
              <a:t> B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1076325" y="4424068"/>
            <a:ext cx="5715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Isec</a:t>
            </a:r>
            <a:r>
              <a:rPr lang="en-US" sz="1100" dirty="0" smtClean="0"/>
              <a:t> C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735956" y="1661286"/>
            <a:ext cx="3269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Price discovery for illiquid securities a challenge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 common approach is to use matrix pricing:</a:t>
            </a:r>
            <a:endParaRPr lang="en-US" sz="1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4332515" y="16764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16200000">
            <a:off x="4521926" y="2700886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Market Data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962621" y="2700570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Ref Data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5419821" y="2713633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Ratings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5877021" y="2726695"/>
            <a:ext cx="11430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secret sauce #1</a:t>
            </a:r>
            <a:endParaRPr lang="en-US" sz="1100" dirty="0"/>
          </a:p>
        </p:txBody>
      </p:sp>
      <p:pic>
        <p:nvPicPr>
          <p:cNvPr id="82" name="Picture 2" descr="https://encrypted-tbn1.gstatic.com/images?q=tbn:ANd9GcTPL6KGWFvDyy82BASzTFBKBVuToW9DXy-C3LYDStFOW3cCpdIz2wyocN8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313" y="3936451"/>
            <a:ext cx="13144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5283926" y="3682015"/>
            <a:ext cx="914400" cy="3271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 smtClean="0"/>
              <a:t>ETL</a:t>
            </a:r>
            <a:endParaRPr lang="en-US" sz="1400" b="1" dirty="0"/>
          </a:p>
        </p:txBody>
      </p:sp>
      <p:sp>
        <p:nvSpPr>
          <p:cNvPr id="84" name="Rectangle 83"/>
          <p:cNvSpPr/>
          <p:nvPr/>
        </p:nvSpPr>
        <p:spPr>
          <a:xfrm>
            <a:off x="4955313" y="3682015"/>
            <a:ext cx="1624013" cy="61384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876800" y="1905000"/>
            <a:ext cx="170252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Current and Historic</a:t>
            </a:r>
            <a:endParaRPr lang="en-US" sz="1100" dirty="0"/>
          </a:p>
        </p:txBody>
      </p:sp>
      <p:pic>
        <p:nvPicPr>
          <p:cNvPr id="10242" name="Picture 2" descr="https://encrypted-tbn0.gstatic.com/images?q=tbn:ANd9GcQDSX67AQk5yF-OQOZv5PyAavI-Wl5miq3PnjXxB96X42zbSFaAHhZu7Pcx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312" y="4295857"/>
            <a:ext cx="1624013" cy="59055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/>
          <p:cNvSpPr/>
          <p:nvPr/>
        </p:nvSpPr>
        <p:spPr>
          <a:xfrm>
            <a:off x="4962621" y="5299145"/>
            <a:ext cx="1066799" cy="13302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111481" y="6096000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5263881" y="6248400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5741126" y="5941412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5122994" y="5501640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301520" y="5984966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732594" y="5730240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5067842" y="5851810"/>
            <a:ext cx="457749" cy="640430"/>
          </a:xfrm>
          <a:custGeom>
            <a:avLst/>
            <a:gdLst>
              <a:gd name="connsiteX0" fmla="*/ 118112 w 457749"/>
              <a:gd name="connsiteY0" fmla="*/ 65664 h 640430"/>
              <a:gd name="connsiteX1" fmla="*/ 118112 w 457749"/>
              <a:gd name="connsiteY1" fmla="*/ 65664 h 640430"/>
              <a:gd name="connsiteX2" fmla="*/ 26672 w 457749"/>
              <a:gd name="connsiteY2" fmla="*/ 157104 h 640430"/>
              <a:gd name="connsiteX3" fmla="*/ 26672 w 457749"/>
              <a:gd name="connsiteY3" fmla="*/ 157104 h 640430"/>
              <a:gd name="connsiteX4" fmla="*/ 547 w 457749"/>
              <a:gd name="connsiteY4" fmla="*/ 366110 h 640430"/>
              <a:gd name="connsiteX5" fmla="*/ 547 w 457749"/>
              <a:gd name="connsiteY5" fmla="*/ 366110 h 640430"/>
              <a:gd name="connsiteX6" fmla="*/ 13609 w 457749"/>
              <a:gd name="connsiteY6" fmla="*/ 483676 h 640430"/>
              <a:gd name="connsiteX7" fmla="*/ 39735 w 457749"/>
              <a:gd name="connsiteY7" fmla="*/ 522864 h 640430"/>
              <a:gd name="connsiteX8" fmla="*/ 131175 w 457749"/>
              <a:gd name="connsiteY8" fmla="*/ 575116 h 640430"/>
              <a:gd name="connsiteX9" fmla="*/ 131175 w 457749"/>
              <a:gd name="connsiteY9" fmla="*/ 575116 h 640430"/>
              <a:gd name="connsiteX10" fmla="*/ 235678 w 457749"/>
              <a:gd name="connsiteY10" fmla="*/ 627367 h 640430"/>
              <a:gd name="connsiteX11" fmla="*/ 274867 w 457749"/>
              <a:gd name="connsiteY11" fmla="*/ 640430 h 640430"/>
              <a:gd name="connsiteX12" fmla="*/ 379369 w 457749"/>
              <a:gd name="connsiteY12" fmla="*/ 627367 h 640430"/>
              <a:gd name="connsiteX13" fmla="*/ 405495 w 457749"/>
              <a:gd name="connsiteY13" fmla="*/ 588179 h 640430"/>
              <a:gd name="connsiteX14" fmla="*/ 431621 w 457749"/>
              <a:gd name="connsiteY14" fmla="*/ 496739 h 640430"/>
              <a:gd name="connsiteX15" fmla="*/ 431621 w 457749"/>
              <a:gd name="connsiteY15" fmla="*/ 496739 h 640430"/>
              <a:gd name="connsiteX16" fmla="*/ 444684 w 457749"/>
              <a:gd name="connsiteY16" fmla="*/ 379173 h 640430"/>
              <a:gd name="connsiteX17" fmla="*/ 457747 w 457749"/>
              <a:gd name="connsiteY17" fmla="*/ 339984 h 640430"/>
              <a:gd name="connsiteX18" fmla="*/ 444684 w 457749"/>
              <a:gd name="connsiteY18" fmla="*/ 300796 h 640430"/>
              <a:gd name="connsiteX19" fmla="*/ 457747 w 457749"/>
              <a:gd name="connsiteY19" fmla="*/ 170167 h 640430"/>
              <a:gd name="connsiteX20" fmla="*/ 457747 w 457749"/>
              <a:gd name="connsiteY20" fmla="*/ 170167 h 640430"/>
              <a:gd name="connsiteX21" fmla="*/ 327118 w 457749"/>
              <a:gd name="connsiteY21" fmla="*/ 350 h 640430"/>
              <a:gd name="connsiteX22" fmla="*/ 300992 w 457749"/>
              <a:gd name="connsiteY22" fmla="*/ 350 h 640430"/>
              <a:gd name="connsiteX23" fmla="*/ 300992 w 457749"/>
              <a:gd name="connsiteY23" fmla="*/ 350 h 640430"/>
              <a:gd name="connsiteX24" fmla="*/ 183427 w 457749"/>
              <a:gd name="connsiteY24" fmla="*/ 13413 h 640430"/>
              <a:gd name="connsiteX25" fmla="*/ 157301 w 457749"/>
              <a:gd name="connsiteY25" fmla="*/ 52601 h 640430"/>
              <a:gd name="connsiteX26" fmla="*/ 118112 w 457749"/>
              <a:gd name="connsiteY26" fmla="*/ 65664 h 6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7749" h="640430">
                <a:moveTo>
                  <a:pt x="118112" y="65664"/>
                </a:moveTo>
                <a:lnTo>
                  <a:pt x="118112" y="65664"/>
                </a:lnTo>
                <a:lnTo>
                  <a:pt x="26672" y="157104"/>
                </a:lnTo>
                <a:lnTo>
                  <a:pt x="26672" y="157104"/>
                </a:lnTo>
                <a:cubicBezTo>
                  <a:pt x="-6065" y="304424"/>
                  <a:pt x="547" y="234525"/>
                  <a:pt x="547" y="366110"/>
                </a:cubicBezTo>
                <a:lnTo>
                  <a:pt x="547" y="366110"/>
                </a:lnTo>
                <a:cubicBezTo>
                  <a:pt x="4901" y="405299"/>
                  <a:pt x="4046" y="445423"/>
                  <a:pt x="13609" y="483676"/>
                </a:cubicBezTo>
                <a:cubicBezTo>
                  <a:pt x="17417" y="498907"/>
                  <a:pt x="27920" y="512526"/>
                  <a:pt x="39735" y="522864"/>
                </a:cubicBezTo>
                <a:cubicBezTo>
                  <a:pt x="102212" y="577531"/>
                  <a:pt x="89420" y="575116"/>
                  <a:pt x="131175" y="575116"/>
                </a:cubicBezTo>
                <a:lnTo>
                  <a:pt x="131175" y="575116"/>
                </a:lnTo>
                <a:cubicBezTo>
                  <a:pt x="166009" y="592533"/>
                  <a:pt x="200223" y="611251"/>
                  <a:pt x="235678" y="627367"/>
                </a:cubicBezTo>
                <a:cubicBezTo>
                  <a:pt x="248213" y="633065"/>
                  <a:pt x="261097" y="640430"/>
                  <a:pt x="274867" y="640430"/>
                </a:cubicBezTo>
                <a:cubicBezTo>
                  <a:pt x="309972" y="640430"/>
                  <a:pt x="344535" y="631721"/>
                  <a:pt x="379369" y="627367"/>
                </a:cubicBezTo>
                <a:cubicBezTo>
                  <a:pt x="388078" y="614304"/>
                  <a:pt x="399119" y="602525"/>
                  <a:pt x="405495" y="588179"/>
                </a:cubicBezTo>
                <a:cubicBezTo>
                  <a:pt x="432998" y="526298"/>
                  <a:pt x="431621" y="534079"/>
                  <a:pt x="431621" y="496739"/>
                </a:cubicBezTo>
                <a:lnTo>
                  <a:pt x="431621" y="496739"/>
                </a:lnTo>
                <a:cubicBezTo>
                  <a:pt x="435975" y="457550"/>
                  <a:pt x="438202" y="418066"/>
                  <a:pt x="444684" y="379173"/>
                </a:cubicBezTo>
                <a:cubicBezTo>
                  <a:pt x="446948" y="365591"/>
                  <a:pt x="457747" y="353754"/>
                  <a:pt x="457747" y="339984"/>
                </a:cubicBezTo>
                <a:cubicBezTo>
                  <a:pt x="457747" y="326215"/>
                  <a:pt x="449038" y="313859"/>
                  <a:pt x="444684" y="300796"/>
                </a:cubicBezTo>
                <a:cubicBezTo>
                  <a:pt x="458228" y="178902"/>
                  <a:pt x="457747" y="222660"/>
                  <a:pt x="457747" y="170167"/>
                </a:cubicBezTo>
                <a:lnTo>
                  <a:pt x="457747" y="170167"/>
                </a:lnTo>
                <a:cubicBezTo>
                  <a:pt x="441792" y="-21288"/>
                  <a:pt x="496508" y="15749"/>
                  <a:pt x="327118" y="350"/>
                </a:cubicBezTo>
                <a:cubicBezTo>
                  <a:pt x="318445" y="-438"/>
                  <a:pt x="309701" y="350"/>
                  <a:pt x="300992" y="350"/>
                </a:cubicBezTo>
                <a:lnTo>
                  <a:pt x="300992" y="350"/>
                </a:lnTo>
                <a:cubicBezTo>
                  <a:pt x="261804" y="4704"/>
                  <a:pt x="220483" y="-62"/>
                  <a:pt x="183427" y="13413"/>
                </a:cubicBezTo>
                <a:cubicBezTo>
                  <a:pt x="168673" y="18778"/>
                  <a:pt x="167108" y="40342"/>
                  <a:pt x="157301" y="52601"/>
                </a:cubicBezTo>
                <a:cubicBezTo>
                  <a:pt x="149607" y="62218"/>
                  <a:pt x="139884" y="70018"/>
                  <a:pt x="118112" y="65664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643154" y="5577840"/>
            <a:ext cx="343450" cy="613954"/>
          </a:xfrm>
          <a:custGeom>
            <a:avLst/>
            <a:gdLst>
              <a:gd name="connsiteX0" fmla="*/ 117566 w 343450"/>
              <a:gd name="connsiteY0" fmla="*/ 0 h 613954"/>
              <a:gd name="connsiteX1" fmla="*/ 117566 w 343450"/>
              <a:gd name="connsiteY1" fmla="*/ 0 h 613954"/>
              <a:gd name="connsiteX2" fmla="*/ 39189 w 343450"/>
              <a:gd name="connsiteY2" fmla="*/ 104503 h 613954"/>
              <a:gd name="connsiteX3" fmla="*/ 0 w 343450"/>
              <a:gd name="connsiteY3" fmla="*/ 130629 h 613954"/>
              <a:gd name="connsiteX4" fmla="*/ 0 w 343450"/>
              <a:gd name="connsiteY4" fmla="*/ 169817 h 613954"/>
              <a:gd name="connsiteX5" fmla="*/ 39189 w 343450"/>
              <a:gd name="connsiteY5" fmla="*/ 287383 h 613954"/>
              <a:gd name="connsiteX6" fmla="*/ 13063 w 343450"/>
              <a:gd name="connsiteY6" fmla="*/ 496389 h 613954"/>
              <a:gd name="connsiteX7" fmla="*/ 26126 w 343450"/>
              <a:gd name="connsiteY7" fmla="*/ 587829 h 613954"/>
              <a:gd name="connsiteX8" fmla="*/ 91440 w 343450"/>
              <a:gd name="connsiteY8" fmla="*/ 600891 h 613954"/>
              <a:gd name="connsiteX9" fmla="*/ 130629 w 343450"/>
              <a:gd name="connsiteY9" fmla="*/ 613954 h 613954"/>
              <a:gd name="connsiteX10" fmla="*/ 300446 w 343450"/>
              <a:gd name="connsiteY10" fmla="*/ 561703 h 613954"/>
              <a:gd name="connsiteX11" fmla="*/ 313509 w 343450"/>
              <a:gd name="connsiteY11" fmla="*/ 470263 h 613954"/>
              <a:gd name="connsiteX12" fmla="*/ 326572 w 343450"/>
              <a:gd name="connsiteY12" fmla="*/ 169817 h 613954"/>
              <a:gd name="connsiteX13" fmla="*/ 326572 w 343450"/>
              <a:gd name="connsiteY13" fmla="*/ 78377 h 613954"/>
              <a:gd name="connsiteX14" fmla="*/ 287383 w 343450"/>
              <a:gd name="connsiteY14" fmla="*/ 52251 h 613954"/>
              <a:gd name="connsiteX15" fmla="*/ 209006 w 343450"/>
              <a:gd name="connsiteY15" fmla="*/ 26126 h 613954"/>
              <a:gd name="connsiteX16" fmla="*/ 169817 w 343450"/>
              <a:gd name="connsiteY16" fmla="*/ 13063 h 613954"/>
              <a:gd name="connsiteX17" fmla="*/ 117566 w 343450"/>
              <a:gd name="connsiteY17" fmla="*/ 0 h 61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3450" h="613954">
                <a:moveTo>
                  <a:pt x="117566" y="0"/>
                </a:moveTo>
                <a:lnTo>
                  <a:pt x="117566" y="0"/>
                </a:lnTo>
                <a:cubicBezTo>
                  <a:pt x="91440" y="34834"/>
                  <a:pt x="68318" y="72138"/>
                  <a:pt x="39189" y="104503"/>
                </a:cubicBezTo>
                <a:cubicBezTo>
                  <a:pt x="28686" y="116173"/>
                  <a:pt x="0" y="130629"/>
                  <a:pt x="0" y="130629"/>
                </a:cubicBezTo>
                <a:lnTo>
                  <a:pt x="0" y="169817"/>
                </a:lnTo>
                <a:cubicBezTo>
                  <a:pt x="13063" y="209006"/>
                  <a:pt x="35079" y="246279"/>
                  <a:pt x="39189" y="287383"/>
                </a:cubicBezTo>
                <a:cubicBezTo>
                  <a:pt x="45218" y="347674"/>
                  <a:pt x="25816" y="432623"/>
                  <a:pt x="13063" y="496389"/>
                </a:cubicBezTo>
                <a:cubicBezTo>
                  <a:pt x="17417" y="526869"/>
                  <a:pt x="7652" y="563197"/>
                  <a:pt x="26126" y="587829"/>
                </a:cubicBezTo>
                <a:cubicBezTo>
                  <a:pt x="39448" y="605591"/>
                  <a:pt x="69900" y="595506"/>
                  <a:pt x="91440" y="600891"/>
                </a:cubicBezTo>
                <a:cubicBezTo>
                  <a:pt x="104799" y="604231"/>
                  <a:pt x="117566" y="609600"/>
                  <a:pt x="130629" y="613954"/>
                </a:cubicBezTo>
                <a:cubicBezTo>
                  <a:pt x="175808" y="609436"/>
                  <a:pt x="274147" y="627450"/>
                  <a:pt x="300446" y="561703"/>
                </a:cubicBezTo>
                <a:cubicBezTo>
                  <a:pt x="311881" y="533116"/>
                  <a:pt x="309155" y="500743"/>
                  <a:pt x="313509" y="470263"/>
                </a:cubicBezTo>
                <a:cubicBezTo>
                  <a:pt x="317863" y="370114"/>
                  <a:pt x="318884" y="269765"/>
                  <a:pt x="326572" y="169817"/>
                </a:cubicBezTo>
                <a:cubicBezTo>
                  <a:pt x="330219" y="122406"/>
                  <a:pt x="362654" y="132501"/>
                  <a:pt x="326572" y="78377"/>
                </a:cubicBezTo>
                <a:cubicBezTo>
                  <a:pt x="317863" y="65314"/>
                  <a:pt x="301730" y="58627"/>
                  <a:pt x="287383" y="52251"/>
                </a:cubicBezTo>
                <a:cubicBezTo>
                  <a:pt x="262218" y="41067"/>
                  <a:pt x="235132" y="34834"/>
                  <a:pt x="209006" y="26126"/>
                </a:cubicBezTo>
                <a:cubicBezTo>
                  <a:pt x="195943" y="21772"/>
                  <a:pt x="183587" y="13063"/>
                  <a:pt x="169817" y="13063"/>
                </a:cubicBezTo>
                <a:lnTo>
                  <a:pt x="117566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990011" y="5381897"/>
            <a:ext cx="420463" cy="365760"/>
          </a:xfrm>
          <a:custGeom>
            <a:avLst/>
            <a:gdLst>
              <a:gd name="connsiteX0" fmla="*/ 169818 w 420463"/>
              <a:gd name="connsiteY0" fmla="*/ 0 h 365760"/>
              <a:gd name="connsiteX1" fmla="*/ 169818 w 420463"/>
              <a:gd name="connsiteY1" fmla="*/ 0 h 365760"/>
              <a:gd name="connsiteX2" fmla="*/ 65315 w 420463"/>
              <a:gd name="connsiteY2" fmla="*/ 52252 h 365760"/>
              <a:gd name="connsiteX3" fmla="*/ 0 w 420463"/>
              <a:gd name="connsiteY3" fmla="*/ 130629 h 365760"/>
              <a:gd name="connsiteX4" fmla="*/ 13063 w 420463"/>
              <a:gd name="connsiteY4" fmla="*/ 300446 h 365760"/>
              <a:gd name="connsiteX5" fmla="*/ 52252 w 420463"/>
              <a:gd name="connsiteY5" fmla="*/ 339634 h 365760"/>
              <a:gd name="connsiteX6" fmla="*/ 130629 w 420463"/>
              <a:gd name="connsiteY6" fmla="*/ 365760 h 365760"/>
              <a:gd name="connsiteX7" fmla="*/ 287383 w 420463"/>
              <a:gd name="connsiteY7" fmla="*/ 352697 h 365760"/>
              <a:gd name="connsiteX8" fmla="*/ 313509 w 420463"/>
              <a:gd name="connsiteY8" fmla="*/ 313509 h 365760"/>
              <a:gd name="connsiteX9" fmla="*/ 352698 w 420463"/>
              <a:gd name="connsiteY9" fmla="*/ 300446 h 365760"/>
              <a:gd name="connsiteX10" fmla="*/ 391886 w 420463"/>
              <a:gd name="connsiteY10" fmla="*/ 274320 h 365760"/>
              <a:gd name="connsiteX11" fmla="*/ 404949 w 420463"/>
              <a:gd name="connsiteY11" fmla="*/ 143692 h 365760"/>
              <a:gd name="connsiteX12" fmla="*/ 287383 w 420463"/>
              <a:gd name="connsiteY12" fmla="*/ 39189 h 365760"/>
              <a:gd name="connsiteX13" fmla="*/ 248195 w 420463"/>
              <a:gd name="connsiteY13" fmla="*/ 26126 h 365760"/>
              <a:gd name="connsiteX14" fmla="*/ 169818 w 420463"/>
              <a:gd name="connsiteY1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463" h="365760">
                <a:moveTo>
                  <a:pt x="169818" y="0"/>
                </a:moveTo>
                <a:lnTo>
                  <a:pt x="169818" y="0"/>
                </a:lnTo>
                <a:cubicBezTo>
                  <a:pt x="134984" y="17417"/>
                  <a:pt x="98172" y="31343"/>
                  <a:pt x="65315" y="52252"/>
                </a:cubicBezTo>
                <a:cubicBezTo>
                  <a:pt x="36198" y="70781"/>
                  <a:pt x="18379" y="103060"/>
                  <a:pt x="0" y="130629"/>
                </a:cubicBezTo>
                <a:cubicBezTo>
                  <a:pt x="4354" y="187235"/>
                  <a:pt x="-707" y="245368"/>
                  <a:pt x="13063" y="300446"/>
                </a:cubicBezTo>
                <a:cubicBezTo>
                  <a:pt x="17544" y="318368"/>
                  <a:pt x="36103" y="330662"/>
                  <a:pt x="52252" y="339634"/>
                </a:cubicBezTo>
                <a:cubicBezTo>
                  <a:pt x="76325" y="353008"/>
                  <a:pt x="130629" y="365760"/>
                  <a:pt x="130629" y="365760"/>
                </a:cubicBezTo>
                <a:cubicBezTo>
                  <a:pt x="182880" y="361406"/>
                  <a:pt x="236968" y="367101"/>
                  <a:pt x="287383" y="352697"/>
                </a:cubicBezTo>
                <a:cubicBezTo>
                  <a:pt x="302478" y="348384"/>
                  <a:pt x="301250" y="323316"/>
                  <a:pt x="313509" y="313509"/>
                </a:cubicBezTo>
                <a:cubicBezTo>
                  <a:pt x="324261" y="304907"/>
                  <a:pt x="339635" y="304800"/>
                  <a:pt x="352698" y="300446"/>
                </a:cubicBezTo>
                <a:cubicBezTo>
                  <a:pt x="365761" y="291737"/>
                  <a:pt x="381835" y="286381"/>
                  <a:pt x="391886" y="274320"/>
                </a:cubicBezTo>
                <a:cubicBezTo>
                  <a:pt x="422695" y="237349"/>
                  <a:pt x="430954" y="188273"/>
                  <a:pt x="404949" y="143692"/>
                </a:cubicBezTo>
                <a:cubicBezTo>
                  <a:pt x="390690" y="119248"/>
                  <a:pt x="325353" y="58174"/>
                  <a:pt x="287383" y="39189"/>
                </a:cubicBezTo>
                <a:cubicBezTo>
                  <a:pt x="275067" y="33031"/>
                  <a:pt x="260511" y="32284"/>
                  <a:pt x="248195" y="26126"/>
                </a:cubicBezTo>
                <a:cubicBezTo>
                  <a:pt x="181452" y="-7246"/>
                  <a:pt x="182881" y="4354"/>
                  <a:pt x="169818" y="0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41" name="Straight Arrow Connector 10240"/>
          <p:cNvCxnSpPr>
            <a:stCxn id="78" idx="1"/>
          </p:cNvCxnSpPr>
          <p:nvPr/>
        </p:nvCxnSpPr>
        <p:spPr>
          <a:xfrm>
            <a:off x="5093426" y="3403191"/>
            <a:ext cx="18055" cy="27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Arrow Connector 10243"/>
          <p:cNvCxnSpPr>
            <a:stCxn id="79" idx="1"/>
          </p:cNvCxnSpPr>
          <p:nvPr/>
        </p:nvCxnSpPr>
        <p:spPr>
          <a:xfrm flipH="1">
            <a:off x="5525591" y="3402875"/>
            <a:ext cx="8530" cy="279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6" name="Straight Arrow Connector 10245"/>
          <p:cNvCxnSpPr>
            <a:stCxn id="80" idx="1"/>
          </p:cNvCxnSpPr>
          <p:nvPr/>
        </p:nvCxnSpPr>
        <p:spPr>
          <a:xfrm flipH="1">
            <a:off x="5986604" y="3415938"/>
            <a:ext cx="4717" cy="266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Arrow Connector 10247"/>
          <p:cNvCxnSpPr>
            <a:stCxn id="81" idx="1"/>
          </p:cNvCxnSpPr>
          <p:nvPr/>
        </p:nvCxnSpPr>
        <p:spPr>
          <a:xfrm>
            <a:off x="6448521" y="3429000"/>
            <a:ext cx="0" cy="253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1" name="Straight Arrow Connector 10250"/>
          <p:cNvCxnSpPr>
            <a:stCxn id="10242" idx="2"/>
          </p:cNvCxnSpPr>
          <p:nvPr/>
        </p:nvCxnSpPr>
        <p:spPr>
          <a:xfrm flipH="1">
            <a:off x="5767318" y="4886408"/>
            <a:ext cx="1" cy="41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948734" y="4961971"/>
            <a:ext cx="170252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Prices!</a:t>
            </a:r>
            <a:endParaRPr lang="en-US" sz="1100" dirty="0"/>
          </a:p>
        </p:txBody>
      </p:sp>
      <p:cxnSp>
        <p:nvCxnSpPr>
          <p:cNvPr id="10253" name="Straight Arrow Connector 10252"/>
          <p:cNvCxnSpPr/>
          <p:nvPr/>
        </p:nvCxnSpPr>
        <p:spPr>
          <a:xfrm>
            <a:off x="2971800" y="4024767"/>
            <a:ext cx="1828800" cy="1827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Cloud Callout 10253"/>
          <p:cNvSpPr/>
          <p:nvPr/>
        </p:nvSpPr>
        <p:spPr>
          <a:xfrm>
            <a:off x="6858000" y="3592453"/>
            <a:ext cx="2064284" cy="1378436"/>
          </a:xfrm>
          <a:prstGeom prst="cloudCallout">
            <a:avLst>
              <a:gd name="adj1" fmla="val -86210"/>
              <a:gd name="adj2" fmla="val 16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6" name="Straight Arrow Connector 10255"/>
          <p:cNvCxnSpPr/>
          <p:nvPr/>
        </p:nvCxnSpPr>
        <p:spPr>
          <a:xfrm flipV="1">
            <a:off x="7391400" y="3893962"/>
            <a:ext cx="0" cy="697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Arrow Connector 10257"/>
          <p:cNvCxnSpPr/>
          <p:nvPr/>
        </p:nvCxnSpPr>
        <p:spPr>
          <a:xfrm>
            <a:off x="7391400" y="459113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908074" y="4561115"/>
            <a:ext cx="170252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Rating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6422395" y="4112448"/>
            <a:ext cx="170252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Term</a:t>
            </a:r>
            <a:endParaRPr lang="en-US" sz="1100" dirty="0"/>
          </a:p>
        </p:txBody>
      </p:sp>
      <p:sp>
        <p:nvSpPr>
          <p:cNvPr id="118" name="Oval 117"/>
          <p:cNvSpPr/>
          <p:nvPr/>
        </p:nvSpPr>
        <p:spPr>
          <a:xfrm>
            <a:off x="7469597" y="4321384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7621997" y="4434595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009532" y="4358640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7504611" y="3936274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7659636" y="4236476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001000" y="4186657"/>
            <a:ext cx="134806" cy="137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953794" y="2750403"/>
            <a:ext cx="1968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Model attributes ~10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Develop distance measure (secret sauce #2)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096000" y="5257800"/>
            <a:ext cx="196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Modified fuzzy K-Means clustering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Better prices!</a:t>
            </a:r>
            <a:endParaRPr lang="en-US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9913" y="5065693"/>
            <a:ext cx="3269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Enhance using a clustering approach</a:t>
            </a:r>
          </a:p>
        </p:txBody>
      </p:sp>
    </p:spTree>
    <p:extLst>
      <p:ext uri="{BB962C8B-B14F-4D97-AF65-F5344CB8AC3E}">
        <p14:creationId xmlns:p14="http://schemas.microsoft.com/office/powerpoint/2010/main" val="5866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Next For Capital Markets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029200" y="3657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170" name="Picture 2" descr="https://encrypted-tbn2.gstatic.com/images?q=tbn:ANd9GcQ6-3Q1TcjxgaFwiIiGYKG6QcWfbyc1Y8hsdeg4RxJlk_6LeCtGX3mr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25" y="2171197"/>
            <a:ext cx="990600" cy="99060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6476" y="3237997"/>
            <a:ext cx="1634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Big Data Ubiquitous</a:t>
            </a:r>
            <a:endParaRPr lang="en-US" sz="1400" dirty="0"/>
          </a:p>
        </p:txBody>
      </p:sp>
      <p:pic>
        <p:nvPicPr>
          <p:cNvPr id="7174" name="Picture 6" descr="https://encrypted-tbn0.gstatic.com/images?q=tbn:ANd9GcTCNQ55vq8_Hgjr6pMtqHivgnBSeVAx8CTkJ9Jhh0ycOw9eHi0BSIR16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325" y="4426803"/>
            <a:ext cx="1190625" cy="7905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50325" y="5420380"/>
            <a:ext cx="2091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Big Data to drive Operational Efficiency</a:t>
            </a:r>
            <a:endParaRPr lang="en-US" sz="1400" dirty="0"/>
          </a:p>
        </p:txBody>
      </p:sp>
      <p:pic>
        <p:nvPicPr>
          <p:cNvPr id="7176" name="Picture 8" descr="https://encrypted-tbn0.gstatic.com/images?q=tbn:ANd9GcSKd51gTwaIAMki2BYzYrRag4nsYWArkIP2HFQLO9DSJ4pBQnvCtzpejf0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1" y="2071864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04212" y="3121223"/>
            <a:ext cx="209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Beyond </a:t>
            </a:r>
            <a:r>
              <a:rPr lang="en-US" sz="1400" dirty="0" err="1" smtClean="0"/>
              <a:t>MapReduce</a:t>
            </a:r>
            <a:endParaRPr lang="en-US" sz="1400" dirty="0"/>
          </a:p>
        </p:txBody>
      </p:sp>
      <p:pic>
        <p:nvPicPr>
          <p:cNvPr id="7178" name="Picture 10" descr="https://encrypted-tbn1.gstatic.com/images?q=tbn:ANd9GcSM-P1D1BWG-PnMoW5ELipL-uwn1hNARd9EID47u6K987IgJUqxZMZrY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288" y="4441195"/>
            <a:ext cx="896223" cy="109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211824" y="5635823"/>
            <a:ext cx="209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Analytics</a:t>
            </a:r>
            <a:endParaRPr lang="en-US" sz="1400" dirty="0"/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>
            <a:off x="4572000" y="1417638"/>
            <a:ext cx="0" cy="528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9624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029200" y="3657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Questions?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11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as a Technology Umbrella</a:t>
            </a:r>
            <a:endParaRPr lang="en-US" dirty="0"/>
          </a:p>
        </p:txBody>
      </p:sp>
      <p:pic>
        <p:nvPicPr>
          <p:cNvPr id="1026" name="Picture 2" descr="http://www.ongridventures.com/wp-content/uploads/2012/10/Big-Data-Landscap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14205"/>
            <a:ext cx="3359524" cy="25196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ISEhMUEhQRFhUXGB0YFhgWGRoaFhcaFhgYFhsXFxcaISghHh4nHCIcIjEhJSorLi4uGCAzODMsNygtOiwBCgoKDQwMDgwMFCsZHxwrKywrKyssKysrKysrKysrKysrKyssKysrKysrKysrKysrKysrKysrKysrKysrKysrK//AABEIAJYBTwMBIgACEQEDEQH/xAAbAAEAAwEBAQEAAAAAAAAAAAAABAUGAwIBB//EAEQQAAIBAgMFAwgGCQMEAwAAAAECAwARBBIhBQYTMUEiUXEUFjIzU2GR0SNScoGisgdCVGJzk6GxtEPB0xU0s+EkY8L/xAAVAQEBAAAAAAAAAAAAAAAAAAAAAf/EABQRAQAAAAAAAAAAAAAAAAAAAAD/2gAMAwEAAhEDEQA/AP1J95wZ5IYcPiZ+EwSWSPhiNHIBK3kdSxAIJyg2v36VYJtnDGR4hPCZEBLpnXMgWxJZb3AAIv3XHfWZ2vuTJI8oSSHhSTjEASRlpIZOznMThh6QXqNMxrg/6OwxxCtLdJfKCjXlzocUWLdgycIgZiPQuQBeguNr764SLDNiIpYZwHWMCORNXkZQAWvYaHMSf1QTXjZ++2GkkxCs8EaQZFaRpo8pd1DZV11AvbN1II6VDfc6WTivNNFxHOFH0cZWMJgphMOyWJLNqL3sNO6peI3TzvMxdSJMZFirFb2EMcSZDrqSUvf30FoN4sHdl8pw91TOw4i3VAAxdtdAAQb9xFTY8ZGzMqujMqhmUMCwV75WI6A2Nj1sayK7mLHPNM/0sRaaQIDNn+mRlZFjEnCNwSAclzceNSv0ebGlgwl8Rm40pu2b0lRFEUKtYkXEarcDqWoOJ/SLhvIpMZw8TlSThmPKvFJ0N1XNYrl7V78gav127huIkRmhWZ1DLEzqJCGFx2L35A/A1kj+jokKOOLDDNEVydkzFJIkn53uI3ZbddO6prbmScQ2mTgvPDiHGQ8XPh1jUKj3sFOReYuLsOtBoE3gwhMqjE4cmEFpRxEvGq82fXsgdSeVfI94cGzIq4nDlpCQgEikuQxQhdde0CPEWrKH9H8hg8naePJHh54IGEZElsSLZpmzdqw6C2Y6mpe0Nxg+JWUMvDIgDRkyqB5MxZSgikVT7g4IBF++gs9ib3YbERxMzpE8ryJHG7rncxStESo66jp3iu28+80OAWNphIQ75ewAcoALNI9yLIoFyfCo+2935JsVh54pFiMRAZlD8R0zZmiIDBCraekpI1ItXnbm6gxc5kmlkEYgMKpGcp+kJ4pY63DAILW0ynvoJO8W8+HwanPJGZLArFnUSOGYJdVOp1P9KljbeFMrQceDjKCWjzrnUAAklb3FgQfA1kpNx8SYyhxMLF4oI5maIlicM11ZO1pmHMG9jqKkybnyhj9KjRJNNiUUJ9MZJkkGRpL2ygueQvYKOlBbz744BYpJRioHSMAvw3VyM2i6Kep5V3G8WGAkd5YViTIeIZUyNxRdeul+l+fS9ZHY+5OIfBok8kcb+QJhkVY7GM6Oxl7RDEMANLcietWmJ3TneQYgzQ8dZYplGQmItHC8DArmvYhiQQbggc6C7xG82CRUd8VhVV1zIzSoA63AzKb6i5AuK9bc23HhURmDu0jiOKOMBpJHa5CoCQOQJJJAABJNZuHcNgHzSoxfDYqFuxZQ+MlWUsq30VbEW5m/Orja2wHkiwojlEc2GZXjcrmQlUMbK6XF1ZSRzuL3FBNw22UKFph5OyqzukzxhlRTYyNkdlyfvX8bUbeDCCThHE4cSXAycRM12y2GW97nMtu/MO+qDbe7OMxIYmfDI8mHkw8hETFQrsGVkBfmNQb3511fcwNFjkLjNiWR0cL2omhiiSM89crpnHjagu8Tt7CR+sxEC9op2pFHbW111PMXFx0uKsawWO/R8XSH6VWcRSxz5uKiSnEOJZHtDIrC7X7BJBBA6Ct1DGFVVHIAAddALczQe6UpQKUpQKUpQKUpQKUpQKUpQKUpQKUpQKUpQKUpQKUpQKUpQKUpQKUpQKUpQKUpQKUpQKUpQKUpQKUpQKUpQKUpQKVT7X2u2HljzBeCwbO1muuSN5Lgi4Y2X0LX5m+lVkG887RxyiFGUyyJLkfNkCtlQA9Wa4919OoNBq6VB2JtJMTCkqG4OhIVlFxobBwDa/I9RrU6gUpSgUpWUxG+HDRzIiK6zGIBnKAqojZpPpFDCwawFtTYjsm4DV0rO+c2WdopozEOKERmzWdWBsw7PMkeFr69k1oqBSlKBSlKBSlKBSlKCJi9pRRnK7WOXNazHs3C30Hea8DbGH4by8WMRx3zuTZUsSDmJ5ag12xOBjkN3RWIFhfoCQSB8B8Kpt8MMi4PEsqqGYLmIGps4Iv95PxoOkG+WznZUTG4NmYhVVZUJYsbAAA6kmr2lKBSlKBSlKBSlKBSlKBSlKBSlKBSlKBSvE0oRWZjZVBJPcALk1C2CH4CNJmzveRgTcqZCXyeC3y/dQWFK5zzogzOyqo5liAPiazGJ/SHs8ErFI2JcfqYVGmOvLVOz8Tag1dKxGJ3t2g9vJ9mSJmvlOLlSLkL6ohZvuNqhcfbUo+kkWC/TDQwuR4PNN/+aDfHCR5xJkTOBYPlGYDuzc6+mFAPRQAHNyHpG5LePPWvz8bBd7+UT7blv04+HiX7hE6kfGg3O2aSDJs7EysP1pZlc/inoNtFisLCoRXw8ai9lDIouTc6eOv317XakB5TQnwdfnWQTdvZg5bIX70wx/vLUvA7qbKmLqdmwRlQCQ0cWobMARwyR0PdQa5JA3Ig+BvXqsjJ+jTZJNxhI1YcjGzoR4ZWFVM27qRvImFl2zFw2Ckx4iN4ySiSaLO5NrMOg1B6cw/QyL1Fi2ZCqMixoFY3YW0Y6anvOg+A7qwwn21DbhOuJH1cVHDG3P2kEp6fu1Km3+mw4/8Am7Oxa8hnw5jmi8S2ZSB4ig2GJ2bDIQZI0YhlcFgDZkuFYX6i5t4nvqVWb2VvjDiVz4eOSVepR8ObeI4tx99S5dvFQScNibAEnWDoL+1oLmleY3uAR1F/jXqgUpSgUpSgUpSgrdqTYlWHBRGXKbkntZrrYAXGlr9f7a0+88uIOCxYlRFIAyMDdWBksLjncAC/jWoLAcyKpd9WHkU/gPzrQe4l2hmXM2Cy3GayS5rX1td7XtVzXgTL9ZfiK90ClKUClKUClKUClKrJ9txoJywk+hIBGXVywBURj9a97D30FnSqQb0QGTh9sMY0kFwACJLW1v0Buelg2pym13QcBjIzIYs6cQC5S4zWPXLzt7671C2rhoHS+IEeVdczHLk/eD6FT7wRWMG+OSQR4Az7RANmRVJEY5G2MNkNu57k/WFB+gUquwm2Y3YI4aKU/wCnKMrH7B9F/FSasaCg32nkGH4cMfFlldUWPMFzLfNIC50UcMML++q3/p+2MT63E4fBp9TDJxZbdxllFgfsrV2n0mMY/qwRhR3Z5iGb7wip/MNW1Bk8P+jzA5g+IEuKk+tipGk+CE5B9y1psLhY41CxoiKOQUBR8BXalBVbY9ZB4v8AlrlXXbHrIPF/y1yoFKUqoV72T66b7Ef5pq8V72T66b7Ef5pqires+nrsV/FH+PBWgrPp67FfxR/jwUHalKVUUO1t0MLO3ECtDMOU0BMcg8cujeDA1V4zGbQwSOJ08tgykcaFQuITQ6yQjRh+8vwrZVxxvq5PsN+U0VO3e2vBioEkw8qSJYC6m9iByYcwfcasqx+0d0LkYrASeS4vKMzAXhmsB2Z4uTX+sNRfrUvdverjSHDYqPyfGILtETdZFH+pA/J0Pu1HWoNLSlKBSlKBSlKCu2nsdJ2DMziylLDLazMrG9wfqiqbejZMcWCxeXMVkAzIxzJrJc2B772I5aCrfam2FhYKRmJUtYEAgBlXUHoSeffVPvRtMSYLFgJIGjAupsC30lgVN8uuU218bUFlDuls9GV0wWCVlIZWWCIMpBuCCFuCD1q5qkg23OzKp2fjVBIBZmwmVQTbMcs5Nhz0BPuNXdApSlApSlApSlAqBidkQyFy63zEE6nQqpUFbcjYn41T7W35wsUhhh4mKxHscMM7D7beig8TUIYHa2N9fKuAhP8Ap4ch8SR+9Obqp+yD40HXeyTZuHgWHFy5VCCONAS8pAy2KoAzM3ZAuQdL9Ca4xbX2ligFwWFGFhsAJ8Z6ZHK6YdTmv9sjpV1sLdPB4QloYhxD6Ur3eZve0jXarugyEG4UUjB8fNNjX7pjaBT+5h17A++9arD4dI1CxqqKNAqgBR4AaCutKCPj4InRhMsbR82EgBXTqc2n31XDBSwm2HmzC1+DOxfT9yTV1F+pzjoAKl7cwPHgkispDjKQ3okEi4PutWfj3axCsZM6M9hH6TqWijdDHGXAuLqGLH6znoaC+2JhnRGMoAkkdpHANwCxsq365UCrf92pssqqLsQouBcmwuSABc95IH31mG2JjNfptchAbiyXS8bqIwtrN2iG4h7WnK4Fd/N1mnJld5IOyVRpGIBThsoZCupEiZw+a92ItQaOlVuwcJLFGVlbMc7FTmZ2yk3GZmAuefIAcqsqCq2x6yDxf8tcq67Y9ZB4v+WuVApSlVCveyfXTfYj/NNXiveyfXTfYj/NNUVb1n09div4o/x4K0FZ9PXYr+KP8eCg7UpSqhXHG+rk+w35TXauON9XJ9hvymgu8L6CfZH9qq95t3IcbGFfMkiHNDMmksL9GRufiORq0wvoJ9kf2rrUVk92d4JhMcDj8q4pVzRyKLR4qMacRO5h+snTny5Xu34Hkw06Rlw5jbJkYo+bKcuVgQQb21uKib1bvJjYcpYxyoc8Eq+nFIOTKe7oR1FRdzdvvOJIMSqpjMOQs6Dk1/RmT9xxr7tRQeJcHi2xTglhE8ZQOCbxgxABl+ktn4mbTJfUHNpX3dyHFxSrHIrPFwR9KzdoFWIVCpYm5HaN7nUAsctaalApSlAqj31/7KfwH51qdtPCyOPo3Km1uZA9JTfT3A/G1Ue8+ElXBYsSSl1YDKeTreTlcaaAi2nSg1VKp4tgZWVvKcabEGxlupsb2ItqKuKCu3gnZIHKyCNrdliVXXoLurD+lZ/HbWxkOWVu1E0MblFW0im6ZyVI7NybasbA8hkN9jXmWQKCzEAAXJJsAO8k0HyGTMqtYi4BseYuL2Pvr67gAkkADUk6AeJrI4nffjMYtmQtjH5GQHLhE+1PazeC3vXNNzJcUc21cQ04vcYeK8WFX3ELZpPFj91B1xe/UbuYtnxSY2UGxMVhh0P/ANk57I8Bc1TY7Ym0MXIUx+JRUyKxw2HDiEhzIMruGWR/R11A1Onf+hYTCpEgSNFRF0CqAFHgBVVi/wDuZP4UX556CDsnBPhYxHhxg4kH6qQMPvP0up95qb5TivaYf+S//NXqlVHnynFe0w/8l/8Amp5TivaYf+S//NXqlBN2PiHkjvJlLB3UlQVByuVGhJI0HfU2q3YPq2/iyf8AkarKopWX29s6WQ4scOR2kiZcO6suWImFlylWYWJe5uAb5hflWopQZnFeXoyLHndRJq54WqFo7hh2eSmSxGvZF644OHaTZA8kiCyqxtAWJzTh5bWIU5eCQuoF7a61rKUEfZ5kMUfF0kyLn5ellGblpzvUilKCq2x6yDxf8tcq67Y9ZB4v+WuVApSlVCveyfXTfYj/ADTV4r3sn1032I/zTVFW9Z9PXYr+KP8AHgrQVn09div4o/x4KDtSlKqFccb6uT7DflNdq4431cn2G/KaC7wvoJ9kf2rltTENHE7plzAaZgSL8tQCL/EV1wvoJ9kf2qLt31Enh/uKioXlOK9ph/5L/wDNWX3uwuKRk2hCYmxGGU3VImBmhOrxMOIc3LMBobjmL1qjSqiJszbE2Iijmilw5SRQyngvyPf9Nz6VJ8pxXtMP/Jf/AJqxm7Ly4baGJwSwS+SsTPFIQQkZcBmRTaxUuWsL3Bvp3bWoph8bOJYldoWV2KnLGykWR3vcyN9Xu61dVQ/62H/iH/wy1fUAms/vViFl2fO8d2GW+gN7K4zG1r6WJ8K0Fc8PAsahUAVRyA5am9Bn9ob44QRsY8REX0toTzIF7ddKg+dsf7ZD/LPzrZUoMVNvamVsuMgzWOW8bWvbS+vK9YzBIcUFba20FlKk2gW/k5HQyKirnPjpbSv2ilBicPvLBGoSPE4dFAsFWEhQO4AGwqRg98YRKBJiYmQoxJCMtmDIFF9eYLae6tdSgzzb64HOE4w1UtmscgylRlJ+sb3A7lbuquxO82DOIdhOmUxxgHW1w0xI5e8fGtlSgx3nNg/bp+L5U85sH7dPxfKtjSgx3nNg/bp+L5U85sH7dPxfKtjSgyuxt6cEqMGnQHiOdb8i7EHl3VKw2+mBdQ3GC3vo4IYWJGo/r4GtBSgo/O/A/tEf9flTzvwP7RH/AF+VXlKCj878D+0R/wBflTzvwP7RH/X5VeUoKPzvwP7RH/X5Vym31wKlBxg2ZsvZBIXQnM3culr95FaGlBktqb0YNniKzoQC1+el18K5+c2D9un4vlWxpQY7zmwft0/F8qec2D9un4vlWxpQY7zmwft0/F8q97N3owayykzoAUjAOupBlv094+Na6lBnod9cCxccYDK2W7AgN2VbMh6rra/epHSqpN5cJxcQeMlmkBU66jgwrcad4I+6ttSgx3nNg/bp+L5U85sH7dPxfKtjSgx3nNg/bp+L5Vyxe8uEKOBMlypA9LqD7q21KDODfHApFfjKSqXyqCWOVb2UW1PS1cdq72YJ4HCzpcgWGt+YNrW51qaUGPO82D9un4vlXzzmwft0/F8q2NKDH+c+D9un4vlXzzmwft0/F8q2NKDF+cuE4sB4yWVySddBwpBc6d5A++r7Z+8WHnlEULGQ5GcsoORQpVbM3QnNoOuVu6ralApSlBV7y7SbDwiRApPGgj7V7WmxEULHQjXKxI99udV670kojCA3dBIql19BonlBY9D2GFhfW2vO2ikjDCzAEXBsRcXBuD9xsfur5wl+qvdyHLlb4UGfl3sjUsWS0a5iXzC6rE8aSO681UZw19bgE6aX4z73i7IsYziMSEO2ULbgllc2sCFlQ6E9b2rS8BdeyvaFm0Go5WPeK+HDoSSVW5FibC5HKx7xQUbbz9oqIiSXKKA63JXER4Zi/wBUZnDDndQdL2FWGxtqDECTshWjkMbLe5BAVhm0tcqQ2lxZhrU0QqLkKtza+g1y8r+HSvUcYXRQBrfQW1PM0FTtraMkcuHSPhgSFsxYAmy5eV5EA5+8+41DTeoOzJGlzmyq2bskZJXz6i/KNtLHprztoJYVa2ZVa2ouAbHvF6Lh0F7KupudBqTfX+p+NBn90d4ziYoQ4+l8njmmIsFHFjjdWA6BiXt3cNh0rlgd6mYsGRbu6mC4aNTE4bKXdwQW7BJKi3bjHM1oIMDGhYqoGYAHuyqLKoHIKBfQaanvrq8KsLFVItbUA6aG39B8KDJ4XfQDDrLIl7RZmIZRdxhvKjZToEy6Zyefu1qTNvWVbtRpYCTNaQElo2iXsaar9Itz010010E+DjcMrKpDKUOliVPNbjW1ehhksBkSwvYWFhfnYe+goJd6SqF2gZVVULlnAC53dCdASQApYm3IjTnbSVy8mS1siW00sLaajT3V1oFKUoFKUoFRtp4gxwyutrojML8rqpIv7qk18IvoaDNwbylRAJMjvIRfJZcgZgqmwaQHtfv391Q4t7343bjIjfDQSxpcFhJO2KyozDS7CNF7gx63rVrhIxayILcrKNL93d/6rxNgY2KkqLqQRbT0L5QbcwCSQDoDrQUm1tvSw4lorRlDEgi0bMcRK0gRG1tkIU9ARlOuukfZ+9vECIQnEMSO7JfKrsIWKZTy7Mikdo6HWtUUF72F/Du5f7/Go2J2dFIAGUaFT2eyewwZRdbG1wNOR5HSgq8LvLxGVFi1YjL2x6LcXV/qsOG111+NwIsW9mUFpEGQJGwYMM5MquVunS7gINebCtMsKgkhVBJudBz5X8bVxxGAjfLmUdkqRbT0DmUG3MBrGx0uBQfNoYho4JJABmWNmAOouqk2NrXF6qsXvMivHGgWRnW/ZbRWKuygmxFiVYc7i3I1fEX0Nco8JGtsqILcrKBa/dQUuyd5ONIkfCOqKzOrXRS8YlFtNVINr94tbrVcm9U2fhlYc/lJU6NbybjmBX5+nm7PddSbdK1i4dAQQqggWBAFwOdh7q9cJe4fAd9/760GYg3xRwXVSVF7WPZcEQMjZjbKpEguSNLE+MmPeQuSFjtlZFdswZQz4lsNZfrC6trpp0vpVt/02LOHyAEKyi2i2cqWuo0JOUakX+NSFhUaBVA06DpqPgaCi2VvIZWjjeMLJJmtlYMtkaRXN7X7OVQffIvfWgqOuCjEnECjPYqD3BiGaw5XJAueZyjuqRQVuM2mI8RHGxRUaKRyW0OaNoQADe1rM2lugqnXfNCtxGNMx1cAFVELArmAJYiVezYdfdfTSQq1iyqSNRcA28O6ouK2TDIAGXsg3yqSqn7QUgN9/vHU0FNJvgg4nYF19AZxdu3ImUgAlW+jY2PdzGtmM3rtG7JHawbKXdVByQiYn4EADqQ3IC9XUOyolZ2y3L2zZyX5EsAAxIAuSdP9hUhsOhFiqkc7WFrjraghbF2rx+KCuVo2ykXuToCG5WAI1FiffY3Asq8pGq3sALm5sLXPea9UClKUClKUClKUClKUClKUClKUClKUClKUClKUClKUClKUClKUClKUClKUClKUClKUClKUClKptpbHkldmWYorAALZjlIVlzAhxrqCByBW9rmguaVn59gSsQfKHBGYLlDDRkyDN29SNTpbXutXeLYzgTgyaSqVGUMMl0CdntX53PPr0oLmlZ4bvy3JOJck9bNdbZQClnsDYWOh+65vzn3akbUYhhooygNkAWRZDYFydbW1J9JtKDS0qn2vsh8QvrWjbhsl0LWBZ43DAXF7ZCNfrHlXLZu77xTcU4iZx2+wxJXt2sNT05+8n3UF7SlKBSlKBSl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14205"/>
            <a:ext cx="464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Put aside the hype, and the anti-hype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term “Big Data” has evolved into a technology umbrella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about: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– but not just Volume, Variety and Velocity of course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adding more sophisticated analytics and tools to get the meaning from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AND, its about: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Tackling more complicated problems!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Cool technology!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Being at the forefront of the digital revolution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(IDC) Average $8 million spend</a:t>
            </a:r>
            <a:endParaRPr lang="en-US" dirty="0"/>
          </a:p>
        </p:txBody>
      </p:sp>
      <p:sp>
        <p:nvSpPr>
          <p:cNvPr id="7" name="AutoShape 9" descr="data:image/jpeg;base64,/9j/4AAQSkZJRgABAQAAAQABAAD/2wCEAAkGBxQTEhETExQSFBUWGBIWFxcWFyEYGRYcGBoXFhcXGRYfISogGRolGxUVITEhMSorLi4vGh8zRDM4NygtLisBCgoKDg0OGhAQGzclICQ3Ky0sLy83NywsLCwsNzcsLCwsNy8tKyssLCwsNywsLy0tMCwsLSwsLCwsLSwsLC4sLP/AABEIAKoBKAMBIgACEQEDEQH/xAAcAAADAQEBAQEBAAAAAAAAAAAAAwYFBAIHAQj/xABJEAACAQICBgQIDQMCBAcAAAABAgMAEQQSBRMUITGSIkFRUwYVM1JUYdHSFiMyQnFygZGTobGy4jVzswdDJGKCoiU0RHS04fH/xAAYAQEBAQEBAAAAAAAAAAAAAAAAAgEDBP/EACgRAQEAAQMDAgYDAQAAAAAAAAABAhESISIxQQMTMnGRodHhYbHwUf/aAAwDAQACEQMRAD8A+w6PwUeqi+Lj+QnzR2D1V0bDF3cfKPZRo7yUX1E/aK6KDn2GLu4+UeyjYYu7j5R7K6KKDn2GLu4+UeyjYYu7j5R7K6K+UY6fGrLpEouMkGTSgCE4jLcMhwxXggFg6rqmDHN6jYPp+wxd3Hyj2UbDF3cfKPZUx4LeEEuIxWJSR0CKcSI0yFS4ixEkOsRzudAqxAkX6TngLCp7wc0hiYoYnUaRe2Fj2rXpLJlxDSQIDGJt5srTl8l0UKDa9gQ+kbDF3cfKPZRsMXdx8o9lQuH09jehNKJ1GzYr4pMM7ZpIpmRWymxVjGFcKbX6h1V1YyfF4rRtmM8Mz4qOHPEHikEW2LHrRwZQYekTuFrncKCw2GLu4+UeyjYYu7j5R7K+dYfSmP1oxUqYpLwSwGFUZ0V45cHGZjFfLcvJiyH3nVIGsbFaZjdJ6QxGFnBR47YSViqwSLJJJrcREgRuKHLHG+XKT0hwBoPoOwxd3Hyj2UbDF3cfKPZUbHp/HmTDoY1TMfjM0UmXNtBjkhDKp3LFYrIbB7h9yggLlfGSaLkUvO+IGLSMkK8D5NsQEZk6Wr1RJLr80nfuNBbbDF3cfKPZRsMXdx8o9lSkukcXDPDh1jYqNkXLklnEiuWGIc4tju1agEZt5t151ty4LTekb4ESKgM0eGlkJgkVQ0jqJYCFDFHSM3uxFy1+CsKC12GLu4+UeyjYYu7j5R7KhcV4T40YQyLHKcSdaTEMJJljdEZhAW/3ASAA67m7QCKdjtL4xnkAMiLHicP0o8O7KYXeRCliMzMMql7AixVgbNuC02GLu4+UeyjYYu7j5R7KwPCrSaPgneIYmS7tEmz61Gzq7RXZoxnWJWUksLghd17gGewD4kYnDBpMbIynDKJMkqxPhxhG10skbDIJDiAx6Q1gOrHA7w+gbDF3cfKPZRsMXdx8o9lQAx0gwMZz6Qzpj9145zI8O2Z+n0M7R7KeHC27iLVqeHWIlaDKFxMbvJlhkw7zHILE6+ZYlDWUcIzmDMVHrAVewxd3Hyj2UbDF3cfKPZURhppjjJS7Y4D/AIvWkLLqxBki2dokylNb9UZ76y/DdmYXHYsxaKLLjHywJnQjERtJOJIVcSutjcKWIL3jIzkg2uA+lbDF3cfKPZRsMXdx8o9lSWmZ5dunVQ7ZRoTKqltySYyUTvZSDayC54WQXuLiurwS0pjJGYYpbA4eCZSsLR5Xd5leKxJzMFjjNuN24WIFBR7DF3cfKPZRsMXdx8o9lfONAYuWNIXG1SRR4wGfEKMQdoDQTxu7YeQF0yzaoOigorDqykK/ATYkT4J32yTPJP8AEsJ49XHJisQ0c7OPi2CwlAYZN6qqWsSAwfQNhi7uPlHso2GLu4+UeyozSGOxUePxKRiVkkaIZTDIVybOxd1xAORLMqdHjc24sLYcxxgincR4ktqpSqfG7z4vwFlBBz31glHys2YNvveg+n7DF3cfKPZRsMXdx8o9lReO8IceHxQSIkpteVDh3IURlBh3Et7S6wEnKN++27I1+qLS2MWaGORc6a6eJykDKzrePVyb7oIwrOGOa+4EA7xQVWwxd3Hyj2UbDF3cfKPZWV4DylsBhSSW6FlYm5ZASsbE9ZKBTfrvW7Qc+wxd3Hyj2UbDF3cfKPZXRRQcOMwMerk+Lj+S3zR2H1UV0Y3ycn1W/Q0UHjR5+Kh+on7RXTWRJo3XQwDNlsliQOlZkynKb2B4b7HdwsbEeV0FZZBnBz6u90uOgQQCL9Jd1gDvy7r9dBp4nFpGLuyqPWbVy+O8P30fMKwtOYRXxuAhcZ0yygh998qNYntNwDWt8GMJ6PDyiq0k7p1p/jvD99HzCjx3h++j5hWdpXQ+CghlmfDRlY1ZyFQXIG/dewv9tR48K9Fegv8Ahx+/VTGXsy5ad1vhMRgYmkePZo3kN5GQKrOe12Aux3njXV47w/fR8wr563hZokC5wTgDr1cfv17l8JtGLkL6OnQOLoXhRQ47VJfpD/67RW+3/DPcn/V/47w/fR8wo8d4fvo+YV8++FWivQX/AA4/frX8G8Xo7GyNFHg8pVC5LogFgVXqY7+kKXDTwTPVVeO8P30fMKPHeH76PmFI+DGE9Hh5RR8GMJ6PDyio6V8n+O8P30fMKPHeH76PmFI+DGE9Hh5RR8GMJ6PDyinScn+O8P30fMKPHeH76PmFI+DGE9Hh5RR8GMJ6PDyinScn+O8P30fMKPHeH76PmFI+DGE9Hh5RR8GMJ6PDyinScmppjDAACWIAbgAQAB2AV68d4fvo+YUj4MYT0eHlFHwYwno8PKKdJyf47w/fR8wo8d4fvo+YUj4MYT0eHlFHwYwno8PKKdJyf47w/fR8wo8d4fvo+YUj4MYT0eHlFHwYwno8PKKdJyZ41wubPrIc1sua4va97X42vvtXvx3h++j5hSPgxhPR4eUUfBjCejw8op0nJy6Zw44SxD/qFfvjvD99HzCkfBjCejw8oo+DGE9Hh5RTpOT/AB3h++j5hR47w/fR8wpHwYwno8PKKPgxhPR4eUU6Tk/x3h++j5hX4dNYc7jNFzCk/BjCejw8oo+DGE9Hh5RTpOTIdLYVFVVkhVVAVVUgBQBYAAbgAOqvfjvD99HzCuTFaBwMaM8kOHRFBLMygAAdZJ4VwQQ6LfJZMMC8YlCsoVglmOZlO9bZHve1srdhp0nLa8d4fvo+YU/C4+OTcjq30G9Y2H0Xo542mWPDGNc+Z7DKuS4fMfm5bG9+Fq4MHDAuPwzYYRiKSAuDH8lwT0W3cd1t9bpL2ZrVXjfJyfVb9DRRjfJyfVb9DRUKedHeSi+on7RXRWdFjkjigz3F0FrC/wAlMx/IcOP3G3tdKxEMQSQMnBSb57Bcth0t5A3XtQY+l/6lgPon/wAb1TVLaVlB0ho9geiVmIPqMbW/WqTaV7fyNVl4ZPLH8OT/AOH43+zJ+lfzyJa/oDw7xC+LsbY/7Mv6V/PuCwrylsgFlALuxCRxg7gXkO5Rxt1m24E16PQ+GvP63xR1NjzDCsqKhlaaZFdxm1YjTDuCiHohy0rdMgkWFrcazcJp+VDISwlDnNKkpMiyHznBN8/Y4IYdRreg0VDPAia6QJHO2aYR9GWSdYk2fDoxDyS/FJYkAWYkhQBe38P8NhcVh1iEmFh2eZYo5I3SVVVkyhZ8tjArOrL2Aqt+JtdykujJjdEFpPLHM6LmCjVlQTmIDxpJbN12LkX47qs/9G5b4yb+w3746kdMYTW4iURBxMuVHwsoCzfFoiAx2JWa6oGyg5t+4MOlVJ/otJbGz33fEP8A5I91qzP4GYzTN9sopW0r2/kaNpXt/I143rNopW0r2/kaNpXt/I0DaKVtK9v5GjaV7fyNA2ilbSvb+Ro2le38jQNopW0r2/kaNpXt/I0DaKVtK9v5GjaV7fyNA2ilbSvb+Ro2le38jQNopW0r2/kamPCHwi1OLwqay6MCdVFlaZ2OYb4iQ7RWHFLkMLnog0FZRXyxvD7EAR5mRGM8iMrQtGQP+FIRVlCtIVE8gKqNY9lIAFxVBi/Cw7dHDFLCYzqAqjpNNmbEpiCrX/2tSl7Xt0geIsFnRStpXt/I14mx0aAszqqjiW3AfaaDoorBn8LsMCVjMk7D5sKF/wA+H50jx9ipPJYTIPOmkC/egF66e1l54+fCPcx8flr6cwhlw8saiNiykBZAShPEA5SCOHygbjceq1YOG8Fp0eB9qJeNGV3IkLTbpxHHJ8b040M4Ivd+gOnclq9yy40gGTE4WC5sMkZck9QGfifVSPFk0vysZired5EH6IlGb1WJWmyecjdfEMw/gy0eGaCTFZY2kkmZlHTDGVJVXWSs+dOi4bOGLZuIAy1l+DUaRz4CFJteIMPqNaAArsov0bbiMvWL8OJINa0HghggQ0ofEOPnTMzfbk3L9tr1zpgIo9JwaoBVMTtlG5QbkXA+iqx2c92XdwrMb5OT6rfoaKMb5OT6rfoaK4ujnwuGV4oMwvZUI3kb8o37uNuI7CAeIFexo2KxGRbHLf15fk/aONe9HeSi+on7RXRQTGlRbSOjwNwtN/jaqepnS/8AUsB9E/8Ajeqaqy8MnlgeH/8ATcd/Yl/aa/nX/wBHiP8A3GB/x46v6J/1A/puP/sS/tNfzhgdIvCSUYWYWdGAZJF810O5h+YvuIO+vR6Hw1w9X4o29HeEsMUeEcJIcRhUdYkIU4cO7s5xJ6QZpLMBlsBdFN91q3NM+FkYiRGMGIhxKXljjwWyvq8zLmWUyMM6yRkjcRdOPCpLbcKOmmHOtP8AtyPnw6HzlXyj+pGYgb7lhuH6fCCR7riLYmM/MfolNwF4XUXh3AdEDJ2qa6bdUTPSaG4/SEc2JwIi1hWIYaHWSgCSTLISCyqSBYMqDeTZBv7Lv/SU/wDi2P8Aq4r/AOQtfPxpKOH/AMojo3fzFWmF+qMAZIuvpAF+sMOFWf8AoY18fOSSScO5JO8m8kVyT21Oc6a3G9UfcaKKK8b1CiiigKKKKAooooCiiigKKKKAooooCvBiUsHyjMAyhrbwGKlgDxAJVbjryjsr3RQFc2kMfHCheV1RR1nr9QHEn1CsnHeEBZzDg0E0o3M3+1F9dus/8o9fZavWj/B1Q4mxDHET+c/yU9UacF+n9K6TCTnP6eXPfrxj+mfj9K4rEIThoJEi3dNjkeTsyLxC9d+sfaD14LwXRssmKL4iXidYxZFv1Km4W+ythscpJCAyEbjk4A8CC56II7L39VedRI/y2yjzYyR98nyj9gX7a2+rdNMeP7PbmuuXL91scVkUAHqjRd/ZfIvAevhX58a/ZEPsaT3FPPf1V0QQKgsqhRxNus9ZPafXTK5OhEGEVTmAu3AsxzN22zHeBfq4U+iigKm8d/U8P/Yf9xqkqbx39Tw/9h/3GqxZW9jfJyfVb9DRRjfJyfVb9DRUtcG1tHHhsqlgygEAXY2S4A4AX7b7rcOJVMGlpShZoWVgsJtlc2L5c/zbkLcnd2b7GtPR3kovqJ+0V0UErpRydIaPNrMVmOUngTG1wTbqqkzP5qc592p/S/8AUsB9E/8Ajeqaqy8MnlN+HgkbR2OAQEmGUWViSd3UMu818X8DNGxvr4sZHKsZMUoujrdlEkQAYC//AKgOR2Rnsr+jKKrH1Ns0TlhrdXw2JIWldJVk1A2uHoo29EOBjhZbKSA4ikNwC1g1rkWpWicBGytFPGpXVRBgTIFUpicYTqnFiSEaIgXOYMDY3r7vRW+6z24/nyLQuHWOB2gDNqHdlDTXdxBAQJQGuja8zgKuW4Ard/0nwTR6UxurjYRBJ1jLhgpQTJksxBzdED6a+zUUvq2zQnpyXUnM/mpzn3aMz+anOfdp1FcnQnM/mpzn3aMz+anOfdp1FAnM/mpzn3aMz+anOfdp1FAnM/mpzn3aMz+anOfdp1FAnM/mpzn3aMz+anOfdp1FAnM/mpzn3aMz+anOfdp1FAnM/mpzn3aMz+anOfdp1YunvCOPD2QAyzt8iFN7H1kC5A+y/qrccbldIy2Sa12Y7H6lDJLq0UcSXP3Do7z6qwJpMRjVzH/hsJxOZskko+m3QQ/mPp3esFoeeZ1nxWUuN6IwvHF9WIHpH/mYgg9RsDVFHglBDMTIw3hn329aruVT6wBXTWYdub/38flGly78RwYC8aCPDQIEHAliifTcpmYkb81iD2084SRvK5X/AOXMVTky9Iepi1aNFcrde7p2IXOAAEQAbgAx3f8AbX7mfzU5z7tOooE5n81Oc+7RmfzU5z7tOooE5n81Oc+7RmfzU5z7tOooE5n81Oc+7U9iifGeHzAD4l+Bv84+oVT1N47+p4f+w/7jVYsrexvk5Pqt+hooxvk5Pqt+hoqWvOjvJRfUT9ororK1DtHhih4KMwLlRYpb5u8nqG+wvexIFkw4HEhGBcMSIRfWMPk2z78t1uARcbze9ByaX/qWA+if/G9U1SulEPjDR4LdLLNdgBx1bXNuG+qTUnvH+5fdqsvDJ5OopOpPeP8Acvu0ak94/wBy+7UtOopOpPeP9y+7RqT3j/cvu0DqKTqT3j/cvu0ak94/3L7tA6ik6k94/wBy+7RqT3j/AHL7tA6ik6k94/3L7tGpPeP9y+7QOopOpPeP9y+7RqT3j/cvu0DqKTqT3j/cvu0ak94/3L7tA6ik6k94/wBy+7XJtGbdE0knrGXIPpfLY7+IFyOyg0a5MXpGOPNmbeouQOodrHgg9ZIHrrG0xjtVZZZpXkf5EEFszdl2C5rX+d0Ru4dVJwfg7JMFbFkKoOZMNHYIvXd7Czt9luPbXSYca5cT/dkXPnSd3IvhBiMbJqsKUgQ3JkPTkVd2+3yVbju3/TS9EyrhJcbHHEhkRFbPPI4nxBBGeVm1blofjEAK5rEEEAkVWwaPVCSpKk2vZUHDcPm1xP4NxF5ZC02eTcWEhBUXUlY2FjECyKxCkXI30zzl4xmkMcbOcua5NEeFBnkwiiEBMTh9oVhIHZNyEh0AsFu4UNmNyDu3VqYHSRkmxERjKarV2JYHOHDEGw+T8k9fZw4VxQ+CWGS+RXS8YhIRioKBWRVsLCwDNbrBJPHfXZh9DokkkqtIHktnJa97cOibgW6rDdXNbRopOpPeP9y+7RqT3j/cvu0DqKTqT3j/AHL7tGpPeP8Acvu0DqKTqT3j/cvu0ak94/3L7tA6ik6k94/3L7tGpPeP9y+7QOqbx39Tw/8AYf8Aca3tSe8f7l92p7FKRpPD3Jb4l+NvOPYBVYsqhxvk5Pqt+hooxvk5Pqt+hoqWvOjvJRfUT9ororiwc6rFDmZVui2ubXstz+Qpox0didZHYBSTmFgG3qSb7gRw7aDB0v8A1LAfRP8A43qmqZ0t/UsB9E/+N6pqrLwyeRRRRUtFFFFAUUUUBRRRQFFFFAUUmfFKlsx3ngoBLG3GyjefsFKzyvwAiHa3Sf7FBsvaCSfWtB0SyqoLMQoHEk2H3mufaWbyaG3nyXUfYvymP2AHtr1DglBDG7v5zm5HUbdS37AAK5dL6ciw9gxLSN8iJBmkfsso/WtmNt0jLZJrT2wYIJmbP1kNujHb0OBHX0rkdtY82mpMQxiwIFhufEsPi07Qg+e35cOo3ryui58WQ2LOri4rhkbj2a1xx+gerhVHBCqKFRQqgWAAsAPUK6dOH837fv8Ar5o5y/iff9M7Q2g48PdheSVvlyvvdvt6h6vUK1KKK55ZXK61ckk0gooorGiiiigKKKKAooooCiiigKKKKAqbx39Tw/8AYf8AcapKm8d/U8P/AGH/AHGqxZW9jfJyfVb9DRRjfJyfVb9DRUtccWD1kWHOZlKqpBW196gcSCRvsd3G1jcbqE0MgBAZxfV9m7JYgjo9qg11aO8lF9RP2iuigldKwqNIaPSwyhZhY7xYRtbj9FUmyp5icoqf0v8A1LAfRP8A43qmqsvDJ5J2VPMTlFGyp5icop1FS0nZU8xOUUbKnmJyinUUCdlTzE5RRsqeYnKKdX4xtvO4UCtlTzE5RRsqeYnKKTtubySmT/m+THz/ADh9UNX7srN5RyR5qdBft35m7DvseygXK8QJVUV2HFUUEj1Mfkr9pFedhL/KEcY81FBY/S5G7d1AXHnV4xOmsLhxlaWFAvzQRcfQi7/yrh+Exk/8thp5uxiNVGf+tvZVz08rzoi54zy14NGxICFjQX4m1yfWzHex9Zrl0pjcPBbOqXPBQoJt1m3YK4tix03lZkw6ebAMz27DI3A+sUxPBDCgb0ZmJBZ3Ys7W7W9fZVTHDG9V1+TLllfhn1Yel9MSNGrxQiCJ2VI3ZFM0zMCVWOP5K3AO9jb13rswL4HCGdSHMkawPI8sZLvr2KRBSR0izrlsu6+47wbbHhDobacOYBIYlJUNaNJAyDcyFZFZd63sbbiFO8Ag5+J8DI3aQmfEWaPCxBPi2VBhXEsDAtGWZg+ZjmLBs5BBFgMvqcaTiNmHm8106W0xhsPDHNMmVXuFGQFtyPK17btyRueO+1hckA6yYeMgEIljY/JA/K1T2N8CYpIEw7TYjVpbKtoiL5ZVZipiKktrS3CylEyhbWNLEmVQoubADebndu3k8T665reNlTzE5RRsqeYnKKdRQJ2VPMTlFGyp5icop1FAnZU8xOUUbKnmJyinUUCdlTzE5RRsqeYnKKdRQJ2VPMTlFGyp5icop1FAnZU8xOUUbKnmJyinUUCdlTzE5RRsqeYnKKdRQJ2VPMTlFT2KjC6Tw+UAfEvwFvnGqepvHf1PD/2H/carFlb2N8nJ9Vv0NFGN8nJ9Vv0NFS1yQ4vJHhwVY5lQXFrA5RYEnrJsB6z9F1x6cQqzBX3CE26NzrcoUDpbrFhe9vVeunBQq0UJZVJCLa4va65Tbs3Ej7afsyWtkW24WsOrcPyoJrSkoOkNHsL2KzEbt++Nur7apdeOx+U1OabkC6QwLMQFAmuTwF0ZRc9W8gfbWhi/CjCR/KnjJ7EOc/RZb102ZXTSI3Sa61p68dj8po147H5TWH8Ji/kMLipewlNWh/6m9lIn0jjiQMmGgJ35WZppLcLhUFrevhT2svPB7k8cqPXjsflNIxeko4lLSNkUdb9EfeawV0HjJfLYyVF82JVR/outwv8A3X9VdWF8DMGjZzGZX63mdpGPMbAeq1qbcJ3v0/ehrlfH++7mm8N4CcsRZj1HIxJ+qgFz6wStcOF0zNMTkw+vYNxkbKkfWAY7WLDt+VVlh8OiCyIqDsUAD7hXpIwL2AF95t11u7CTjH6/rRm3K979HzbH+EOksuMLNFA8Az6lYnBMWZl1glZSrhgtxl4E5TY104WBZcW0E5xM8eaZAWmbe0SwO14lUBVOuIHSPyR526t+DWE+OBw8JEzZ5QUBDned4PVcs1uF2Y8WJLfEWGzM2zw5mCqzatbkLkygm28DVR8i9grPdynbhvt43uxPBjV63FIMJCiwsirLGC+ckEshZkBzJ0L2uLtbipqn147H5TSMDouGEuYoo4y5uxRQuY3LXNuO9mP2muyott7qkk7Fa8dj8po147H5TTaKxpWvHY/KaNeOx+U02igVrx2PymjXjsflNNooFa8dj8po147H5TTaKBWvHY/KaNeOx+U02igVrx2PymjXjsflNNooFa8dj8po147H5TTaKBWvHY/KaNeOx+U02igVrx2PymjXjsflNNooFa8dj8po147H5TTaKBWvHY/KansU99J4fcR8S/EW+capqm8d/U8P/Yf9xqsWVvY3ycn1W/Q0UY3ycn1W/Q0VLXnR3kovqJ+0V0VxYckYdSvytUtt19+XduFid/VXFFiMTka6G9orblJ321h4gE2zHgu/qoMjwpwWtx2DjzEK6yBrdYUF/s4W+2t3DJBF0YIlLDcREoFrbjmfcoPqJv6qyfCTAzNLhp1iWUxhg8eawJZbEX6xvP01+JprGgADAKANwAl3D/trrblcZNeEaSW3Rp6ZbECCV1y5wpyRI2XMeABlYre/VbJv3ZuusDQmn3D4Rc0WolGrabUFXmxCbSJlYay8JXZwSxV1PSGbga6MZpLFyxvHJo9XR1KsrSXDAixB6NLGKxAKsNGQ5lXVg5hcJ5gOTcvq4VGyt3RtYPSrtjcRhzq9WkGGmjKkljrWnVsx4W+KFrDr4792zUbFjcSrZ10ZEr2C5gwDWAAAzZL2sqi3qFdPjzHegj8X+NNlN0VNFS3jzHegj8X+NHjzHegj8X+NNlN0VNFS3jzHegj8X+NHjzHegj8X+NNlN0VNFS3jzHegj8X+NHjzHegj8X+NNlN0VNFS3jzHegj8X+NHjzHegj8X+NNlN0VNFS3jzHegj8X+NHjzHegj8X+NNlN0VNFS3jzHegj8X+NHjzHegj8X+NNlN0VNFS3jzHegj8X+NHjzHegj8X+NNlN0VNFS3jzHegj8X+NHjzHegj8X+NNlN0VNFS3jzHegj8X+NHjzHegj8X+NNlN0VNFS3jzHegj8X+NHjzHegj8X+NNlN0VNFS3jzHegj8X+NHjzHegj8X+NNlN0VNFS3jzHegj8X+NHjzHegj8X+NNlN0VNFS3jzHegj8X+NHjzHegj8X+NNlN0VNTeO/qeH/sP+40rx5jvQR+L/GvzRseImxaTzQiEJGyWzZr3N+wVsmnct1UmN8nJ9Vv0NFGN8nJ9Vv0NFQp50d5KL6iftFdFROExkmrj6b/JX5x7BTtsk7x+Y0GrJg8V8ZZ1Fw+UawkAnPlFyl+uM332ykDca08IjjWZyDdyVsb2WwsDuFt992/q31L7ZJ3j8xo2yTvH5jQWFFR+2Sd4/MaNsk7x+Y0FhRUftknePzGjbJO8fmNBSaSikYIIiFOYEsWIsADwWxD3NhY23Em9wK4o8JidwLLa8f8AuNdQJJGYDodK6GNd/GxJ4b8jbJO8fmNG2Sd4/MaCwoqP2yTvH5jRtknePzGgsKKj9sk7x+Y0bZJ3j8xoLCsebCYks5DqFJlyjWHcCoVPmcSQTbgt91+vH2yTvH5jRtknePzGgpMDFIGcyEWOTKASbECzcQOJ/wDzt7Kj9sk7x+Y0bZJ3j8xoLCio/bJO8fmNG2Sd4/MaCwrmx8bsoEZAOZd5YrYXFyLA3Nuo7u3dUxtknePzGjbJO8fmNBqHB4vIQJUDFCL5ibN0bfN4EhzfqzAAbr1uVH7ZJ3j8xo2yTvH5jQWFFR+2Sd4/MaNsk7x+Y0FhRUftknePzGjbJO8fmNBtz4bEGVmVlVLpYZydwylmtl3EjOuW5HyW403RUEy31rK11i4MW6QWz8QBlJF+Fzc36gJ/bJO8fmNG2Sd4/MaCwoqP2yTvH5jRtknePzGgsKKj9sk7x+Y0bZJ3j8xoKfSMbtG6x2DmwBLFbbxdrgHeBc2tvtbgb1nPhMVvs6b8/FzwJiI+bcXCyjj0cwtfqydsk7x+Y0bZJ3j8xoKfEA6ls1r5De3C+Xfa++1FSmIxkmR+m/yW+ceyvyg/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343400"/>
            <a:ext cx="3359525" cy="192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1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Markets – So What Happened?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10016"/>
            <a:ext cx="3435724" cy="1538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4205005"/>
            <a:ext cx="34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Capital Markets Is Here…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074325">
            <a:off x="6994793" y="4478698"/>
            <a:ext cx="222323" cy="68346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42458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1561340"/>
            <a:ext cx="2286000" cy="162934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Big IT Budgets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Years of experience managing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Perfect industry for rapid adoption?</a:t>
            </a:r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 rot="5400000">
            <a:off x="2360453" y="3430746"/>
            <a:ext cx="838200" cy="529906"/>
          </a:xfrm>
          <a:prstGeom prst="strip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114800"/>
            <a:ext cx="3810000" cy="25908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Evolved from consumer businesses – many use cases not directly applicable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Capital Markets typically doesn’t have a data volume or unstructured data problem.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Large legacy technology investment – lack of technology agility.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run like a technology company, IT is a support function</a:t>
            </a:r>
            <a:endParaRPr lang="en-US" sz="1600" dirty="0"/>
          </a:p>
        </p:txBody>
      </p:sp>
      <p:sp>
        <p:nvSpPr>
          <p:cNvPr id="14" name="Striped Right Arrow 13"/>
          <p:cNvSpPr/>
          <p:nvPr/>
        </p:nvSpPr>
        <p:spPr>
          <a:xfrm>
            <a:off x="4276531" y="5008986"/>
            <a:ext cx="838200" cy="529906"/>
          </a:xfrm>
          <a:prstGeom prst="strip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2819400"/>
            <a:ext cx="3276600" cy="13789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Education – business and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Evolution from point-solutions to big data as a part of EDM. COEs.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 the cusp of more mainstream adoption…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4447" y="3439809"/>
            <a:ext cx="1179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7047" y="4736068"/>
            <a:ext cx="1179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But…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– Barriers To Adoption</a:t>
            </a:r>
            <a:endParaRPr lang="en-US" dirty="0"/>
          </a:p>
        </p:txBody>
      </p:sp>
      <p:pic>
        <p:nvPicPr>
          <p:cNvPr id="1026" name="Picture 2" descr="https://encrypted-tbn3.gstatic.com/images?q=tbn:ANd9GcQ2RqvrmG7I1OmNfhAzmQYLgk_qvKlMxObqG7lHMRY2cK9n4KtF1dFEMg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29" y="1917896"/>
            <a:ext cx="21214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dQX68styLRw1dKtHrtGVWka3zZB0yXGCTG7Bu6CW13VKfU1cTRrV-xC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552" y="1917896"/>
            <a:ext cx="1761926" cy="143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859622" y="3428934"/>
            <a:ext cx="1688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Understanding big data fundamentals, not mimicry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43700" y="3392094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Critical Mass in the Community</a:t>
            </a:r>
            <a:endParaRPr lang="en-US" dirty="0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7896"/>
            <a:ext cx="1971675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38199" y="4876800"/>
            <a:ext cx="1971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control, regulation and compliance burden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419600" y="4714899"/>
            <a:ext cx="533400" cy="847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81400" y="4876800"/>
            <a:ext cx="2527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Applied to the domain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13356" y="5638800"/>
            <a:ext cx="2482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Mostly structured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Often real-time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Transactional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Auditable</a:t>
            </a:r>
            <a:endParaRPr lang="en-US" sz="1600" dirty="0"/>
          </a:p>
        </p:txBody>
      </p:sp>
      <p:sp>
        <p:nvSpPr>
          <p:cNvPr id="33" name="Down Arrow 32"/>
          <p:cNvSpPr/>
          <p:nvPr/>
        </p:nvSpPr>
        <p:spPr>
          <a:xfrm>
            <a:off x="7239000" y="4724400"/>
            <a:ext cx="533400" cy="847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15" y="5734824"/>
            <a:ext cx="1752600" cy="68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124200" y="17526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0800" y="18288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7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– Emerging Themes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32" name="Picture 8" descr="https://encrypted-tbn1.gstatic.com/images?q=tbn:ANd9GcRXlylAdFOw_7S53OIKvb5LVROhBXd6DRcQIqnOlR9mifubbmmnJglXbd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86840"/>
            <a:ext cx="981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18615940">
            <a:off x="6753784" y="1857244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Big Data!</a:t>
            </a:r>
            <a:endParaRPr lang="en-US" sz="1400" dirty="0"/>
          </a:p>
        </p:txBody>
      </p:sp>
      <p:pic>
        <p:nvPicPr>
          <p:cNvPr id="1034" name="Picture 10" descr="https://encrypted-tbn0.gstatic.com/images?q=tbn:ANd9GcShPy8YRodyFTHI-WFqtGioVbA283UqoDSCr1kgXKsREhh6DQO2oVZWGQ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74" y="1779926"/>
            <a:ext cx="1333498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RgkOn733wyL20QFnwN7Kl4vzlNGeywrnsjAXKjb64CIfnamkb4hXxCSQ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779925"/>
            <a:ext cx="13620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datamart.org/wp-content/uploads/2009/06/mdm3-300x176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547" y="4267200"/>
            <a:ext cx="194829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144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Healthy Big Data Fatigue…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88676" y="2973288"/>
            <a:ext cx="187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Centers of excellence, adoption evangelists.</a:t>
            </a:r>
            <a:endParaRPr lang="en-US" sz="1400" dirty="0"/>
          </a:p>
        </p:txBody>
      </p:sp>
      <p:pic>
        <p:nvPicPr>
          <p:cNvPr id="1044" name="Picture 20" descr="https://encrypted-tbn2.gstatic.com/images?q=tbn:ANd9GcSYbZ5MSgyAPdbC9Z-fcULabbiUHIigLH8JvroBi-Zdvhp276mg2OQcNP_p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00" y="4257674"/>
            <a:ext cx="142875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2895600" y="17526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18288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1"/>
            <a:endCxn id="13" idx="3"/>
          </p:cNvCxnSpPr>
          <p:nvPr/>
        </p:nvCxnSpPr>
        <p:spPr>
          <a:xfrm>
            <a:off x="457200" y="38631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60477" y="3234898"/>
            <a:ext cx="187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Big data design patterns.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5496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ARGH, Tool Obsession!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465364" y="5487029"/>
            <a:ext cx="1792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Maturity – big data as part of your EDM</a:t>
            </a:r>
            <a:endParaRPr lang="en-US" sz="1400" dirty="0"/>
          </a:p>
        </p:txBody>
      </p:sp>
      <p:pic>
        <p:nvPicPr>
          <p:cNvPr id="2057" name="Picture 9" descr="https://encrypted-tbn3.gstatic.com/images?q=tbn:ANd9GcTyfiL9BidlK_hGkACClNQoJZ9-PQMbKA-XvapWPISAqnaHRa-DC7Pba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10133" y="4395787"/>
            <a:ext cx="11811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s://encrypted-tbn2.gstatic.com/images?q=tbn:ANd9GcRJji5HxQ8hC-duia3sOanaS3topA7LCOl3hv0ivJBtyo8NQuSm03o6XqPd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50" y="4229024"/>
            <a:ext cx="12954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50" y="5012078"/>
            <a:ext cx="134302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7346277" y="3953682"/>
            <a:ext cx="1873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Infrastructure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656602" y="5799008"/>
            <a:ext cx="1792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Solution Polarization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42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Practices &amp; Design Patterns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1417638"/>
            <a:ext cx="0" cy="528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8100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180895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err="1" smtClean="0"/>
              <a:t>Hadoop</a:t>
            </a:r>
            <a:r>
              <a:rPr lang="en-US" sz="1200" b="1" u="sng" dirty="0" smtClean="0"/>
              <a:t> as an ETL Tool / Data Refinery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110668"/>
            <a:ext cx="304800" cy="3048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Ref Data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2450980"/>
            <a:ext cx="304800" cy="2604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Trades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755780"/>
            <a:ext cx="304800" cy="3048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err="1" smtClean="0"/>
              <a:t>Mkt</a:t>
            </a:r>
            <a:r>
              <a:rPr lang="en-US" sz="800" dirty="0" smtClean="0"/>
              <a:t> Data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3092390"/>
            <a:ext cx="304800" cy="2286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Other</a:t>
            </a:r>
            <a:endParaRPr lang="en-US" sz="800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110668"/>
            <a:ext cx="1524000" cy="121032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53222" y="2908181"/>
            <a:ext cx="1143000" cy="3366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dirty="0" smtClean="0"/>
              <a:t>HDFS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1550634" y="3060580"/>
            <a:ext cx="574088" cy="1842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Staging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4722" y="3060580"/>
            <a:ext cx="574088" cy="17903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Refined</a:t>
            </a:r>
            <a:endParaRPr lang="en-US" sz="800" dirty="0"/>
          </a:p>
        </p:txBody>
      </p:sp>
      <p:cxnSp>
        <p:nvCxnSpPr>
          <p:cNvPr id="21" name="Straight Arrow Connector 20"/>
          <p:cNvCxnSpPr>
            <a:stCxn id="16" idx="3"/>
          </p:cNvCxnSpPr>
          <p:nvPr/>
        </p:nvCxnSpPr>
        <p:spPr>
          <a:xfrm flipV="1">
            <a:off x="990600" y="3060580"/>
            <a:ext cx="381000" cy="14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413752">
            <a:off x="860779" y="3092727"/>
            <a:ext cx="7306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unstructured</a:t>
            </a:r>
            <a:endParaRPr lang="en-US" sz="800" dirty="0"/>
          </a:p>
        </p:txBody>
      </p:sp>
      <p:cxnSp>
        <p:nvCxnSpPr>
          <p:cNvPr id="24" name="Straight Arrow Connector 23"/>
          <p:cNvCxnSpPr>
            <a:stCxn id="14" idx="3"/>
            <a:endCxn id="12" idx="1"/>
          </p:cNvCxnSpPr>
          <p:nvPr/>
        </p:nvCxnSpPr>
        <p:spPr>
          <a:xfrm>
            <a:off x="990600" y="2581185"/>
            <a:ext cx="381000" cy="13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239681">
            <a:off x="915120" y="2498562"/>
            <a:ext cx="730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Variable formats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1421166" y="2160234"/>
            <a:ext cx="574088" cy="17903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Coordinator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0634" y="2584145"/>
            <a:ext cx="354366" cy="17903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Extract</a:t>
            </a:r>
            <a:endParaRPr lang="en-US" sz="8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371600" y="2684756"/>
            <a:ext cx="1790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2"/>
          </p:cNvCxnSpPr>
          <p:nvPr/>
        </p:nvCxnSpPr>
        <p:spPr>
          <a:xfrm>
            <a:off x="1727817" y="2763179"/>
            <a:ext cx="0" cy="313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s://encrypted-tbn1.gstatic.com/images?q=tbn:ANd9GcQkbJ3nnUqXq4jaqXXm3xxjsDGXsG6AmO5ZOls1T2UDdaqAeNm-rdpoau7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604" y="2424346"/>
            <a:ext cx="508617" cy="3346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42" name="Straight Connector 41"/>
          <p:cNvCxnSpPr/>
          <p:nvPr/>
        </p:nvCxnSpPr>
        <p:spPr>
          <a:xfrm flipV="1">
            <a:off x="1981200" y="2573898"/>
            <a:ext cx="0" cy="48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981200" y="2582777"/>
            <a:ext cx="206404" cy="10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146" idx="2"/>
          </p:cNvCxnSpPr>
          <p:nvPr/>
        </p:nvCxnSpPr>
        <p:spPr>
          <a:xfrm>
            <a:off x="2441913" y="2758963"/>
            <a:ext cx="0" cy="319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24722" y="2717603"/>
            <a:ext cx="598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transform</a:t>
            </a:r>
            <a:endParaRPr lang="en-US" sz="800" dirty="0"/>
          </a:p>
        </p:txBody>
      </p:sp>
      <p:pic>
        <p:nvPicPr>
          <p:cNvPr id="6148" name="Picture 4" descr="https://encrypted-tbn3.gstatic.com/images?q=tbn:ANd9GcR6Z2hTUXB4wOanGRJHSeR3RbsY7V5y0dDjqCAIOi0CkmOUjOHlZAniM8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6" y="2168807"/>
            <a:ext cx="268244" cy="24666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0.gstatic.com/images?q=tbn:ANd9GcTMBlEFiwv6qu2bKpbV0MI6DNb7agj0b6QBYQ_ecKs8gVhFL9eg6DYBLo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60234"/>
            <a:ext cx="257821" cy="25782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954044" y="2064738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Pull </a:t>
            </a:r>
            <a:r>
              <a:rPr lang="en-US" sz="800" u="sng" dirty="0" smtClean="0"/>
              <a:t>all</a:t>
            </a:r>
            <a:r>
              <a:rPr lang="en-US" sz="800" dirty="0" smtClean="0"/>
              <a:t> the upstream data in native format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Includes semi- and unstructured data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Validate and transform to normalized format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~70% Wall Street </a:t>
            </a:r>
            <a:r>
              <a:rPr lang="en-US" sz="800" dirty="0" err="1"/>
              <a:t>H</a:t>
            </a:r>
            <a:r>
              <a:rPr lang="en-US" sz="800" dirty="0" err="1" smtClean="0"/>
              <a:t>adoop</a:t>
            </a:r>
            <a:r>
              <a:rPr lang="en-US" sz="800" dirty="0" smtClean="0"/>
              <a:t> installations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572000" y="2110668"/>
            <a:ext cx="304800" cy="3048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Ref Data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2450980"/>
            <a:ext cx="304800" cy="2604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Trades</a:t>
            </a:r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0" y="2755780"/>
            <a:ext cx="304800" cy="3048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err="1" smtClean="0"/>
              <a:t>Mkt</a:t>
            </a:r>
            <a:r>
              <a:rPr lang="en-US" sz="800" dirty="0" smtClean="0"/>
              <a:t> Data</a:t>
            </a:r>
            <a:endParaRPr lang="en-US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0" y="3092390"/>
            <a:ext cx="304800" cy="2286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Other</a:t>
            </a:r>
            <a:endParaRPr lang="en-US" sz="800" dirty="0"/>
          </a:p>
        </p:txBody>
      </p:sp>
      <p:sp>
        <p:nvSpPr>
          <p:cNvPr id="60" name="Rectangle 59"/>
          <p:cNvSpPr/>
          <p:nvPr/>
        </p:nvSpPr>
        <p:spPr>
          <a:xfrm>
            <a:off x="5257800" y="2110668"/>
            <a:ext cx="1295400" cy="113412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10200" y="2922235"/>
            <a:ext cx="1055334" cy="17015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dirty="0" smtClean="0"/>
              <a:t>HDFS</a:t>
            </a:r>
            <a:endParaRPr lang="en-US" sz="800" dirty="0"/>
          </a:p>
        </p:txBody>
      </p:sp>
      <p:cxnSp>
        <p:nvCxnSpPr>
          <p:cNvPr id="64" name="Straight Arrow Connector 63"/>
          <p:cNvCxnSpPr>
            <a:stCxn id="59" idx="3"/>
          </p:cNvCxnSpPr>
          <p:nvPr/>
        </p:nvCxnSpPr>
        <p:spPr>
          <a:xfrm flipV="1">
            <a:off x="4876800" y="3060580"/>
            <a:ext cx="381000" cy="14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20413752">
            <a:off x="4746979" y="3092727"/>
            <a:ext cx="7306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unstructured</a:t>
            </a:r>
            <a:endParaRPr lang="en-US" sz="800" dirty="0"/>
          </a:p>
        </p:txBody>
      </p:sp>
      <p:cxnSp>
        <p:nvCxnSpPr>
          <p:cNvPr id="66" name="Straight Arrow Connector 65"/>
          <p:cNvCxnSpPr>
            <a:stCxn id="57" idx="3"/>
            <a:endCxn id="60" idx="1"/>
          </p:cNvCxnSpPr>
          <p:nvPr/>
        </p:nvCxnSpPr>
        <p:spPr>
          <a:xfrm>
            <a:off x="4876800" y="2581185"/>
            <a:ext cx="381000" cy="96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239681">
            <a:off x="4801320" y="2498562"/>
            <a:ext cx="730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Variable formats</a:t>
            </a:r>
            <a:endParaRPr lang="en-US" sz="800" dirty="0"/>
          </a:p>
        </p:txBody>
      </p:sp>
      <p:cxnSp>
        <p:nvCxnSpPr>
          <p:cNvPr id="70" name="Straight Connector 69"/>
          <p:cNvCxnSpPr>
            <a:endCxn id="72" idx="1"/>
          </p:cNvCxnSpPr>
          <p:nvPr/>
        </p:nvCxnSpPr>
        <p:spPr>
          <a:xfrm>
            <a:off x="5257800" y="2587098"/>
            <a:ext cx="149762" cy="4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 descr="https://encrypted-tbn1.gstatic.com/images?q=tbn:ANd9GcQkbJ3nnUqXq4jaqXXm3xxjsDGXsG6AmO5ZOls1T2UDdaqAeNm-rdpoau7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62" y="2424346"/>
            <a:ext cx="508617" cy="3346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75" name="Straight Arrow Connector 74"/>
          <p:cNvCxnSpPr>
            <a:stCxn id="72" idx="2"/>
          </p:cNvCxnSpPr>
          <p:nvPr/>
        </p:nvCxnSpPr>
        <p:spPr>
          <a:xfrm flipH="1">
            <a:off x="5661870" y="2758963"/>
            <a:ext cx="1" cy="174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85368" y="2249302"/>
            <a:ext cx="598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</a:t>
            </a:r>
            <a:r>
              <a:rPr lang="en-US" sz="800" dirty="0" smtClean="0"/>
              <a:t>efinery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4419600" y="180895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err="1" smtClean="0"/>
              <a:t>Hadoop</a:t>
            </a:r>
            <a:r>
              <a:rPr lang="en-US" sz="1200" b="1" u="sng" dirty="0" smtClean="0"/>
              <a:t> as a BI Tool. Or Not?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6019800" y="2380546"/>
            <a:ext cx="0" cy="538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019800" y="238989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Magnetic Disk 85"/>
          <p:cNvSpPr/>
          <p:nvPr/>
        </p:nvSpPr>
        <p:spPr>
          <a:xfrm>
            <a:off x="6705600" y="2184571"/>
            <a:ext cx="304800" cy="392893"/>
          </a:xfrm>
          <a:prstGeom prst="flowChartMagneticDisk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BI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111168" y="2743200"/>
            <a:ext cx="354366" cy="17903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Impala</a:t>
            </a:r>
            <a:endParaRPr lang="en-US" sz="800" dirty="0"/>
          </a:p>
        </p:txBody>
      </p:sp>
      <p:pic>
        <p:nvPicPr>
          <p:cNvPr id="6152" name="Picture 8" descr="https://encrypted-tbn2.gstatic.com/images?q=tbn:ANd9GcS9NfVTSZU8jhJhombsXphy_zoL0Ub-5oil9VIKTpCwFA7zvp4cviJ4_B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950" y="2192898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6720533" y="2587899"/>
            <a:ext cx="304800" cy="2286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App?</a:t>
            </a:r>
            <a:endParaRPr lang="en-US" sz="800" dirty="0"/>
          </a:p>
        </p:txBody>
      </p:sp>
      <p:cxnSp>
        <p:nvCxnSpPr>
          <p:cNvPr id="6147" name="Straight Connector 6146"/>
          <p:cNvCxnSpPr>
            <a:stCxn id="97" idx="0"/>
          </p:cNvCxnSpPr>
          <p:nvPr/>
        </p:nvCxnSpPr>
        <p:spPr>
          <a:xfrm flipV="1">
            <a:off x="6288351" y="2673662"/>
            <a:ext cx="0" cy="6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1" name="Straight Arrow Connector 6150"/>
          <p:cNvCxnSpPr>
            <a:endCxn id="102" idx="1"/>
          </p:cNvCxnSpPr>
          <p:nvPr/>
        </p:nvCxnSpPr>
        <p:spPr>
          <a:xfrm>
            <a:off x="6288351" y="2673662"/>
            <a:ext cx="432182" cy="28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27047" y="1887186"/>
            <a:ext cx="1564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Reasons To Export: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End user app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Entitlements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Interactive response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Drill-down</a:t>
            </a:r>
          </a:p>
          <a:p>
            <a:r>
              <a:rPr lang="en-US" sz="800" dirty="0" smtClean="0"/>
              <a:t>But: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Need to define data needed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Not good for data exploration</a:t>
            </a:r>
          </a:p>
          <a:p>
            <a:r>
              <a:rPr lang="en-US" sz="800" dirty="0" smtClean="0"/>
              <a:t>Impala and others starting to erode the need to export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2712" y="41910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Multi-asset </a:t>
            </a:r>
            <a:r>
              <a:rPr lang="en-US" sz="1200" b="1" u="sng" dirty="0" err="1" smtClean="0"/>
              <a:t>Datastore</a:t>
            </a:r>
            <a:endParaRPr lang="en-US" sz="1200" b="1" u="sng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85800" y="4603810"/>
            <a:ext cx="304800" cy="2286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u="sng" dirty="0" smtClean="0"/>
              <a:t>Swap</a:t>
            </a:r>
            <a:endParaRPr lang="en-US" sz="800" u="sng" dirty="0"/>
          </a:p>
        </p:txBody>
      </p:sp>
      <p:sp>
        <p:nvSpPr>
          <p:cNvPr id="112" name="TextBox 111"/>
          <p:cNvSpPr txBox="1"/>
          <p:nvPr/>
        </p:nvSpPr>
        <p:spPr>
          <a:xfrm>
            <a:off x="878888" y="4871990"/>
            <a:ext cx="542278" cy="1143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Fixed Leg</a:t>
            </a:r>
            <a:endParaRPr lang="en-US" sz="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82590" y="4984810"/>
            <a:ext cx="542278" cy="1143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dirty="0" smtClean="0"/>
              <a:t>Floating Leg</a:t>
            </a:r>
            <a:endParaRPr lang="en-US" sz="800" dirty="0"/>
          </a:p>
        </p:txBody>
      </p:sp>
      <p:cxnSp>
        <p:nvCxnSpPr>
          <p:cNvPr id="6156" name="Straight Connector 6155"/>
          <p:cNvCxnSpPr/>
          <p:nvPr/>
        </p:nvCxnSpPr>
        <p:spPr>
          <a:xfrm>
            <a:off x="758298" y="4832410"/>
            <a:ext cx="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9" name="Straight Connector 6158"/>
          <p:cNvCxnSpPr>
            <a:endCxn id="113" idx="1"/>
          </p:cNvCxnSpPr>
          <p:nvPr/>
        </p:nvCxnSpPr>
        <p:spPr>
          <a:xfrm>
            <a:off x="758298" y="5041960"/>
            <a:ext cx="124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62000" y="4935244"/>
            <a:ext cx="124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08950" y="5204532"/>
            <a:ext cx="715918" cy="2286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800" u="sng" dirty="0" smtClean="0"/>
              <a:t>Equity Option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- underlying</a:t>
            </a:r>
            <a:endParaRPr lang="en-US" sz="800" dirty="0"/>
          </a:p>
        </p:txBody>
      </p:sp>
      <p:cxnSp>
        <p:nvCxnSpPr>
          <p:cNvPr id="6161" name="Straight Connector 6160"/>
          <p:cNvCxnSpPr/>
          <p:nvPr/>
        </p:nvCxnSpPr>
        <p:spPr>
          <a:xfrm>
            <a:off x="820444" y="5518210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6200000">
            <a:off x="598456" y="5634590"/>
            <a:ext cx="7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Many more, and new ones</a:t>
            </a:r>
            <a:endParaRPr lang="en-US" sz="800" dirty="0"/>
          </a:p>
        </p:txBody>
      </p:sp>
      <p:sp>
        <p:nvSpPr>
          <p:cNvPr id="6162" name="Right Arrow 6161"/>
          <p:cNvSpPr/>
          <p:nvPr/>
        </p:nvSpPr>
        <p:spPr>
          <a:xfrm>
            <a:off x="1515122" y="5121862"/>
            <a:ext cx="275578" cy="2768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64" name="Straight Connector 6163"/>
          <p:cNvCxnSpPr/>
          <p:nvPr/>
        </p:nvCxnSpPr>
        <p:spPr>
          <a:xfrm>
            <a:off x="1837678" y="460381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905000" y="4503351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Complex relational model, impedance mismatch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Very complex relational model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Product specific attributes as blobs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Growing use of </a:t>
            </a:r>
            <a:r>
              <a:rPr lang="en-US" sz="800" dirty="0" err="1" smtClean="0"/>
              <a:t>noSQL</a:t>
            </a:r>
            <a:r>
              <a:rPr lang="en-US" sz="800" dirty="0" smtClean="0"/>
              <a:t> to store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Evolving into a </a:t>
            </a:r>
            <a:r>
              <a:rPr lang="en-US" sz="800" dirty="0" err="1" smtClean="0"/>
              <a:t>hyrbid</a:t>
            </a:r>
            <a:r>
              <a:rPr lang="en-US" sz="800" dirty="0" smtClean="0"/>
              <a:t> – relational for common, document for economic details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3285478" y="460381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5" name="Picture 10" descr="https://encrypted-tbn0.gstatic.com/images?q=tbn:ANd9GcRiAlEcZmUePlfUc7Ms3_Rbj4TQ-vQ8lwqcHCwNhvQFLuYPE5agitGY_Bw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275" y="4442476"/>
            <a:ext cx="558279" cy="37044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Box 129"/>
          <p:cNvSpPr txBox="1"/>
          <p:nvPr/>
        </p:nvSpPr>
        <p:spPr>
          <a:xfrm>
            <a:off x="3281776" y="4798656"/>
            <a:ext cx="124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SQL friendly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Real-time/streaming</a:t>
            </a:r>
          </a:p>
        </p:txBody>
      </p:sp>
      <p:pic>
        <p:nvPicPr>
          <p:cNvPr id="6166" name="Picture 12" descr="https://encrypted-tbn1.gstatic.com/images?q=tbn:ANd9GcS6LZy2IJjfzYRXlsG2DNiINP145O5Io_CphBYUyA4-c_jK6gPF2lWgUQ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08" y="5162730"/>
            <a:ext cx="595884" cy="27040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3331348" y="5408256"/>
            <a:ext cx="1240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performance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community momentum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345127" y="5851043"/>
            <a:ext cx="1240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Many others…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812962" y="4240835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Big Data Governance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876800" y="4525918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 defTabSz="230188">
              <a:buFont typeface="Arial" pitchFamily="34" charset="0"/>
              <a:buChar char="•"/>
            </a:pPr>
            <a:r>
              <a:rPr lang="en-US" sz="800" dirty="0" smtClean="0"/>
              <a:t>Big data has all the same governance issues:</a:t>
            </a:r>
          </a:p>
          <a:p>
            <a:pPr marL="230188" lvl="1" indent="-61913" defTabSz="230188">
              <a:buFont typeface="Arial" pitchFamily="34" charset="0"/>
              <a:buChar char="•"/>
            </a:pPr>
            <a:r>
              <a:rPr lang="en-US" sz="800" dirty="0" smtClean="0"/>
              <a:t>Security</a:t>
            </a:r>
          </a:p>
          <a:p>
            <a:pPr marL="230188" lvl="1" indent="-61913" defTabSz="230188">
              <a:buFont typeface="Arial" pitchFamily="34" charset="0"/>
              <a:buChar char="•"/>
            </a:pPr>
            <a:r>
              <a:rPr lang="en-US" sz="800" dirty="0" smtClean="0"/>
              <a:t>Versioning</a:t>
            </a:r>
          </a:p>
          <a:p>
            <a:pPr marL="230188" lvl="1" indent="-61913" defTabSz="230188">
              <a:buFont typeface="Arial" pitchFamily="34" charset="0"/>
              <a:buChar char="•"/>
            </a:pPr>
            <a:r>
              <a:rPr lang="en-US" sz="800" dirty="0" smtClean="0"/>
              <a:t>Quality / Adjustments</a:t>
            </a:r>
          </a:p>
          <a:p>
            <a:pPr marL="230188" lvl="1" indent="-61913" defTabSz="230188">
              <a:buFont typeface="Arial" pitchFamily="34" charset="0"/>
              <a:buChar char="•"/>
            </a:pPr>
            <a:r>
              <a:rPr lang="en-US" sz="800" dirty="0" smtClean="0"/>
              <a:t>Meta-data</a:t>
            </a:r>
          </a:p>
          <a:p>
            <a:pPr marL="230188" lvl="1" indent="-61913" defTabSz="230188">
              <a:buFont typeface="Arial" pitchFamily="34" charset="0"/>
              <a:buChar char="•"/>
            </a:pPr>
            <a:r>
              <a:rPr lang="en-US" sz="800" dirty="0" smtClean="0"/>
              <a:t>Traceability</a:t>
            </a:r>
          </a:p>
          <a:p>
            <a:pPr marL="115888" indent="-115888" defTabSz="230188">
              <a:buFont typeface="Arial" pitchFamily="34" charset="0"/>
              <a:buChar char="•"/>
            </a:pPr>
            <a:r>
              <a:rPr lang="en-US" sz="800" b="1" dirty="0" smtClean="0"/>
              <a:t>Required</a:t>
            </a:r>
            <a:r>
              <a:rPr lang="en-US" sz="800" dirty="0" smtClean="0"/>
              <a:t> in the business – Basil II, Pillar 2 – many others. Huge driver for change.</a:t>
            </a:r>
          </a:p>
          <a:p>
            <a:pPr marL="115888" indent="-115888" defTabSz="230188">
              <a:buFont typeface="Arial" pitchFamily="34" charset="0"/>
              <a:buChar char="•"/>
            </a:pPr>
            <a:r>
              <a:rPr lang="en-US" sz="800" dirty="0" smtClean="0"/>
              <a:t>Can’t think in app silos</a:t>
            </a:r>
          </a:p>
        </p:txBody>
      </p:sp>
      <p:sp>
        <p:nvSpPr>
          <p:cNvPr id="136" name="Right Arrow 135"/>
          <p:cNvSpPr/>
          <p:nvPr/>
        </p:nvSpPr>
        <p:spPr>
          <a:xfrm>
            <a:off x="6225250" y="5106963"/>
            <a:ext cx="275578" cy="2768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190013" y="5320791"/>
            <a:ext cx="3807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But</a:t>
            </a:r>
            <a:endParaRPr lang="en-US" sz="800" b="1" dirty="0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6570738" y="4557011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560934" y="4496081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Need more support from tools/venders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Custom implementations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Must have a governance strategy – ideally firm-wide.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800" dirty="0" smtClean="0"/>
              <a:t>Evolving need for a business CDO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097560" y="2493031"/>
            <a:ext cx="3585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Biz</a:t>
            </a:r>
            <a:endParaRPr lang="en-US" sz="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6666764" y="3118292"/>
            <a:ext cx="3585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Dev</a:t>
            </a:r>
            <a:endParaRPr lang="en-US" sz="800" dirty="0"/>
          </a:p>
        </p:txBody>
      </p:sp>
      <p:pic>
        <p:nvPicPr>
          <p:cNvPr id="145" name="Picture 8" descr="https://encrypted-tbn2.gstatic.com/images?q=tbn:ANd9GcS9NfVTSZU8jhJhombsXphy_zoL0Ub-5oil9VIKTpCwFA7zvp4cviJ4_B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248" y="2899375"/>
            <a:ext cx="242581" cy="24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68" name="Straight Arrow Connector 6167"/>
          <p:cNvCxnSpPr>
            <a:stCxn id="61" idx="3"/>
          </p:cNvCxnSpPr>
          <p:nvPr/>
        </p:nvCxnSpPr>
        <p:spPr>
          <a:xfrm>
            <a:off x="6465534" y="3007313"/>
            <a:ext cx="2012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1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07894" y="4191001"/>
            <a:ext cx="953423" cy="77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Anti-patterns</a:t>
            </a:r>
            <a:endParaRPr lang="en-US" dirty="0"/>
          </a:p>
        </p:txBody>
      </p:sp>
      <p:pic>
        <p:nvPicPr>
          <p:cNvPr id="5122" name="Picture 2" descr="https://encrypted-tbn3.gstatic.com/images?q=tbn:ANd9GcS8smWWGIfD8hHil7Rhec6LCTmf4MRMPRIIGLwpjLxfkRvgYdxjiAkzc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61073"/>
            <a:ext cx="1911749" cy="139652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19600" y="1417638"/>
            <a:ext cx="0" cy="528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886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764972" y="2760401"/>
            <a:ext cx="1713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My Jobs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860" y="1645292"/>
            <a:ext cx="282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Very fine-grained jobs!</a:t>
            </a:r>
          </a:p>
        </p:txBody>
      </p:sp>
      <p:pic>
        <p:nvPicPr>
          <p:cNvPr id="5124" name="Picture 4" descr="https://encrypted-tbn1.gstatic.com/images?q=tbn:ANd9GcTLuruGQ12C3RawlQIQLT_pXGmMHHr2neKL4lwrMJ1w0f5aT-820Q5kkK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654" y="2695483"/>
            <a:ext cx="894024" cy="672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14143" y="3358421"/>
            <a:ext cx="1454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New Big Data Product!</a:t>
            </a:r>
          </a:p>
        </p:txBody>
      </p:sp>
      <p:pic>
        <p:nvPicPr>
          <p:cNvPr id="5128" name="Picture 8" descr="https://encrypted-tbn1.gstatic.com/images?q=tbn:ANd9GcTF_5meLm8yNgu-teSn40ziKAkmn4Ay-7pwm0ZesChThPrerAay2lsP1x_BJ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722" y="2698102"/>
            <a:ext cx="672150" cy="672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786562" y="3466142"/>
            <a:ext cx="1271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Business User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973678" y="2819400"/>
            <a:ext cx="1029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55168" y="234852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Press Button</a:t>
            </a:r>
          </a:p>
        </p:txBody>
      </p:sp>
      <p:cxnSp>
        <p:nvCxnSpPr>
          <p:cNvPr id="12" name="Straight Arrow Connector 11"/>
          <p:cNvCxnSpPr>
            <a:stCxn id="5124" idx="3"/>
            <a:endCxn id="5128" idx="1"/>
          </p:cNvCxnSpPr>
          <p:nvPr/>
        </p:nvCxnSpPr>
        <p:spPr>
          <a:xfrm>
            <a:off x="5973678" y="3031558"/>
            <a:ext cx="1029044" cy="2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22963" y="3048000"/>
            <a:ext cx="879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Amazing </a:t>
            </a:r>
          </a:p>
          <a:p>
            <a:pPr algn="ctr"/>
            <a:r>
              <a:rPr lang="en-US" sz="1200" dirty="0" smtClean="0"/>
              <a:t>Insights!</a:t>
            </a:r>
          </a:p>
        </p:txBody>
      </p:sp>
      <p:pic>
        <p:nvPicPr>
          <p:cNvPr id="5130" name="Picture 10" descr="https://encrypted-tbn1.gstatic.com/images?q=tbn:ANd9GcSaR5uGgf0ZR4eudWnkKs92lxTAnidNskcoo1PQF8RKrY_YQ6eChus43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16" y="4618469"/>
            <a:ext cx="831451" cy="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07894" y="4191001"/>
            <a:ext cx="95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Trade Capture and Execution</a:t>
            </a:r>
          </a:p>
        </p:txBody>
      </p:sp>
      <p:cxnSp>
        <p:nvCxnSpPr>
          <p:cNvPr id="22" name="Straight Arrow Connector 21"/>
          <p:cNvCxnSpPr>
            <a:stCxn id="16" idx="3"/>
            <a:endCxn id="76" idx="1"/>
          </p:cNvCxnSpPr>
          <p:nvPr/>
        </p:nvCxnSpPr>
        <p:spPr>
          <a:xfrm flipV="1">
            <a:off x="1761317" y="4579121"/>
            <a:ext cx="29608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2" name="Picture 12" descr="https://encrypted-tbn2.gstatic.com/images?q=tbn:ANd9GcTOweX7_-BIAnAsFW2q7fsiSL2XVylRYwTULeWL25jr3mx4XFQUhLw2fT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89" y="4648200"/>
            <a:ext cx="870086" cy="7021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encrypted-tbn0.gstatic.com/images?q=tbn:ANd9GcTIW_8E4G83e7FG_RGfE62Bjm-wz4wPiMicvIJC3DCCXe2RfwLrAWLVmuat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120" y="4661477"/>
            <a:ext cx="1058205" cy="6888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s://encrypted-tbn3.gstatic.com/images?q=tbn:ANd9GcQNjQA6uc99oPE5dTazoTjfDm5b1AoemDRPAyE2wv7h63clUuLaYjhoyFo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480" y="4810124"/>
            <a:ext cx="383484" cy="38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s://encrypted-tbn2.gstatic.com/images?q=tbn:ANd9GcQQ-wgFKXUK7Ldab8cRong_oNfgTNDC793oNmMjX5FPdvhstdv3v4i3XRbz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34" y="4648200"/>
            <a:ext cx="1194181" cy="69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4643358" y="5373966"/>
            <a:ext cx="1149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NoSQL</a:t>
            </a:r>
            <a:endParaRPr lang="en-US" sz="14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842325" y="5373525"/>
            <a:ext cx="1149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NoSchema</a:t>
            </a:r>
            <a:endParaRPr lang="en-US" sz="1400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7308452" y="5370548"/>
            <a:ext cx="1149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NoProblem</a:t>
            </a:r>
            <a:r>
              <a:rPr lang="en-US" sz="1400" dirty="0" smtClean="0"/>
              <a:t>?</a:t>
            </a:r>
          </a:p>
        </p:txBody>
      </p:sp>
      <p:cxnSp>
        <p:nvCxnSpPr>
          <p:cNvPr id="44" name="Straight Arrow Connector 43"/>
          <p:cNvCxnSpPr>
            <a:stCxn id="5132" idx="3"/>
            <a:endCxn id="5134" idx="1"/>
          </p:cNvCxnSpPr>
          <p:nvPr/>
        </p:nvCxnSpPr>
        <p:spPr>
          <a:xfrm>
            <a:off x="5653275" y="4999288"/>
            <a:ext cx="273845" cy="6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134" idx="3"/>
            <a:endCxn id="5140" idx="1"/>
          </p:cNvCxnSpPr>
          <p:nvPr/>
        </p:nvCxnSpPr>
        <p:spPr>
          <a:xfrm flipV="1">
            <a:off x="6985325" y="4993660"/>
            <a:ext cx="245809" cy="1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800600" y="2393465"/>
            <a:ext cx="200668" cy="1804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pic>
        <p:nvPicPr>
          <p:cNvPr id="5142" name="Picture 22" descr="https://encrypted-tbn0.gstatic.com/images?q=tbn:ANd9GcRGEty1frUXDqy2kdLKx9MHrMpAmNYMAbiDqOBRqlDjpql1DxlXq_hMD24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993" y="1599498"/>
            <a:ext cx="707141" cy="70714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Arrow Connector 48"/>
          <p:cNvCxnSpPr>
            <a:stCxn id="5142" idx="2"/>
            <a:endCxn id="5124" idx="0"/>
          </p:cNvCxnSpPr>
          <p:nvPr/>
        </p:nvCxnSpPr>
        <p:spPr>
          <a:xfrm>
            <a:off x="5525564" y="2306640"/>
            <a:ext cx="1102" cy="388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78768" y="233658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Upload Corporate Data</a:t>
            </a:r>
          </a:p>
        </p:txBody>
      </p:sp>
      <p:sp>
        <p:nvSpPr>
          <p:cNvPr id="65" name="Oval 64"/>
          <p:cNvSpPr/>
          <p:nvPr/>
        </p:nvSpPr>
        <p:spPr>
          <a:xfrm>
            <a:off x="6802054" y="2393465"/>
            <a:ext cx="200668" cy="1804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9" name="Oval 68"/>
          <p:cNvSpPr/>
          <p:nvPr/>
        </p:nvSpPr>
        <p:spPr>
          <a:xfrm>
            <a:off x="6021768" y="3172333"/>
            <a:ext cx="200668" cy="1804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76" name="Rectangle 75"/>
          <p:cNvSpPr/>
          <p:nvPr/>
        </p:nvSpPr>
        <p:spPr>
          <a:xfrm>
            <a:off x="2057400" y="4191000"/>
            <a:ext cx="953423" cy="77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10" descr="https://encrypted-tbn1.gstatic.com/images?q=tbn:ANd9GcSaR5uGgf0ZR4eudWnkKs92lxTAnidNskcoo1PQF8RKrY_YQ6eChus43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622" y="4618468"/>
            <a:ext cx="831451" cy="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2057400" y="4191000"/>
            <a:ext cx="95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Booking and Confirmation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17502" y="5257800"/>
            <a:ext cx="953423" cy="77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10" descr="https://encrypted-tbn1.gstatic.com/images?q=tbn:ANd9GcSaR5uGgf0ZR4eudWnkKs92lxTAnidNskcoo1PQF8RKrY_YQ6eChus43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24" y="5685268"/>
            <a:ext cx="831451" cy="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817502" y="5257800"/>
            <a:ext cx="953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Clearing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59277" y="5269376"/>
            <a:ext cx="953423" cy="77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10" descr="https://encrypted-tbn1.gstatic.com/images?q=tbn:ANd9GcSaR5uGgf0ZR4eudWnkKs92lxTAnidNskcoo1PQF8RKrY_YQ6eChus43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499" y="5696844"/>
            <a:ext cx="831451" cy="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3259277" y="5269376"/>
            <a:ext cx="953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Finance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057400" y="5269375"/>
            <a:ext cx="953423" cy="77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10" descr="https://encrypted-tbn1.gstatic.com/images?q=tbn:ANd9GcSaR5uGgf0ZR4eudWnkKs92lxTAnidNskcoo1PQF8RKrY_YQ6eChus43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622" y="5696843"/>
            <a:ext cx="831451" cy="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2057400" y="5269375"/>
            <a:ext cx="953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Settlement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510250" y="4572000"/>
            <a:ext cx="29608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76" idx="3"/>
          </p:cNvCxnSpPr>
          <p:nvPr/>
        </p:nvCxnSpPr>
        <p:spPr>
          <a:xfrm flipH="1">
            <a:off x="3010823" y="4572000"/>
            <a:ext cx="720927" cy="7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294213" y="5041209"/>
            <a:ext cx="2441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731750" y="4579122"/>
            <a:ext cx="0" cy="46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0" idx="0"/>
          </p:cNvCxnSpPr>
          <p:nvPr/>
        </p:nvCxnSpPr>
        <p:spPr>
          <a:xfrm>
            <a:off x="1294214" y="5029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88" idx="0"/>
          </p:cNvCxnSpPr>
          <p:nvPr/>
        </p:nvCxnSpPr>
        <p:spPr>
          <a:xfrm flipH="1">
            <a:off x="2534112" y="5041209"/>
            <a:ext cx="3861" cy="228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724413" y="5041209"/>
            <a:ext cx="1" cy="228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215684" y="1659425"/>
            <a:ext cx="282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Magic Products!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295400" y="6248400"/>
            <a:ext cx="282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Hadoop</a:t>
            </a:r>
            <a:r>
              <a:rPr lang="en-US" b="1" dirty="0" smtClean="0"/>
              <a:t> Mania!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486400" y="5867400"/>
            <a:ext cx="282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noSQL</a:t>
            </a:r>
            <a:r>
              <a:rPr lang="en-US" b="1" dirty="0" smtClean="0"/>
              <a:t> Magic!</a:t>
            </a:r>
          </a:p>
        </p:txBody>
      </p:sp>
    </p:spTree>
    <p:extLst>
      <p:ext uri="{BB962C8B-B14F-4D97-AF65-F5344CB8AC3E}">
        <p14:creationId xmlns:p14="http://schemas.microsoft.com/office/powerpoint/2010/main" val="28939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know if you need big data ?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29912" y="1752600"/>
            <a:ext cx="795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big is your dataset ?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structured is it ?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are your latency/throughput requirements 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are the audit/compliance requirements 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Does your team have the right skills to handle a very different coding/deployment model 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56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130471</TotalTime>
  <Words>2404</Words>
  <Application>Microsoft Office PowerPoint</Application>
  <PresentationFormat>On-screen Show (4:3)</PresentationFormat>
  <Paragraphs>482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</vt:lpstr>
      <vt:lpstr>Wingdings</vt:lpstr>
      <vt:lpstr>Office Theme</vt:lpstr>
      <vt:lpstr>PowerPoint Presentation</vt:lpstr>
      <vt:lpstr>Today’s Presentation</vt:lpstr>
      <vt:lpstr>Big Data as a Technology Umbrella</vt:lpstr>
      <vt:lpstr>Capital Markets – So What Happened?</vt:lpstr>
      <vt:lpstr>Today – Barriers To Adoption</vt:lpstr>
      <vt:lpstr>Today – Emerging Themes</vt:lpstr>
      <vt:lpstr>Some Practices &amp; Design Patterns</vt:lpstr>
      <vt:lpstr>Some Anti-patterns</vt:lpstr>
      <vt:lpstr>How to know if you need big data ?</vt:lpstr>
      <vt:lpstr>Data sizes</vt:lpstr>
      <vt:lpstr>Structured vs unstructured data</vt:lpstr>
      <vt:lpstr>Semi-structured data</vt:lpstr>
      <vt:lpstr>Data access in the cloud</vt:lpstr>
      <vt:lpstr>How important is the data ?</vt:lpstr>
      <vt:lpstr>Performance</vt:lpstr>
      <vt:lpstr>Audit/ Compliance</vt:lpstr>
      <vt:lpstr>New development model</vt:lpstr>
      <vt:lpstr>Some conclusions</vt:lpstr>
      <vt:lpstr>Use Case – Hadoop Archive</vt:lpstr>
      <vt:lpstr>Use Case – Client Review</vt:lpstr>
      <vt:lpstr>Use Cases – Customer Relations and Prospecting</vt:lpstr>
      <vt:lpstr>Use Case – Enterprise Credit Risk</vt:lpstr>
      <vt:lpstr>Use Case – Clustered Pricing</vt:lpstr>
      <vt:lpstr>What’s Next For Capital Markets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Alex.Raitt</dc:creator>
  <cp:lastModifiedBy>Vassil Avramov</cp:lastModifiedBy>
  <cp:revision>231</cp:revision>
  <dcterms:created xsi:type="dcterms:W3CDTF">2014-02-12T14:56:02Z</dcterms:created>
  <dcterms:modified xsi:type="dcterms:W3CDTF">2014-06-11T09:59:02Z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-1490795741</vt:i4>
  </property>
  <property fmtid="{D5CDD505-2E9C-101B-9397-08002B2CF9AE}" pid="3" name="_NewReviewCycle">
    <vt:lpwstr/>
  </property>
  <property fmtid="{D5CDD505-2E9C-101B-9397-08002B2CF9AE}" pid="4" name="_EmailSubject">
    <vt:lpwstr>next iteration</vt:lpwstr>
  </property>
  <property fmtid="{D5CDD505-2E9C-101B-9397-08002B2CF9AE}" pid="5" name="_AuthorEmail">
    <vt:lpwstr>alexander.raitt@credit-suisse.com</vt:lpwstr>
  </property>
  <property fmtid="{D5CDD505-2E9C-101B-9397-08002B2CF9AE}" pid="6" name="_AuthorEmailDisplayName">
    <vt:lpwstr>Raitt, Alex (KFYA 1)</vt:lpwstr>
  </property>
</Properties>
</file>