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83" r:id="rId2"/>
    <p:sldId id="347" r:id="rId3"/>
    <p:sldId id="377" r:id="rId4"/>
    <p:sldId id="361" r:id="rId5"/>
    <p:sldId id="374" r:id="rId6"/>
    <p:sldId id="368" r:id="rId7"/>
    <p:sldId id="367" r:id="rId8"/>
    <p:sldId id="373" r:id="rId9"/>
    <p:sldId id="375" r:id="rId10"/>
    <p:sldId id="333" r:id="rId11"/>
    <p:sldId id="376" r:id="rId12"/>
    <p:sldId id="362" r:id="rId13"/>
    <p:sldId id="370" r:id="rId14"/>
    <p:sldId id="371" r:id="rId15"/>
    <p:sldId id="363" r:id="rId16"/>
    <p:sldId id="372" r:id="rId17"/>
    <p:sldId id="366" r:id="rId18"/>
    <p:sldId id="378" r:id="rId19"/>
    <p:sldId id="379" r:id="rId20"/>
    <p:sldId id="344" r:id="rId21"/>
    <p:sldId id="349" r:id="rId22"/>
    <p:sldId id="358" r:id="rId23"/>
    <p:sldId id="3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Pal" initials="" lastIdx="1" clrIdx="0"/>
  <p:cmAuthor id="1" name="Joe Gottlieb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E4E3"/>
    <a:srgbClr val="D92431"/>
    <a:srgbClr val="95151E"/>
    <a:srgbClr val="F7DBDB"/>
    <a:srgbClr val="C22327"/>
    <a:srgbClr val="FF8000"/>
    <a:srgbClr val="666699"/>
    <a:srgbClr val="5CCAFF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90" d="100"/>
          <a:sy n="90" d="100"/>
        </p:scale>
        <p:origin x="-1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946B94C-4A3D-4AF1-AC8E-55C1499DD7A7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78A7462-D136-4E06-980E-2471C4224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9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17657F3-D444-4401-AA45-6B607A65628A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26B03C0-24EC-4AF5-9D25-1D79F9892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5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SEQUEL (Structured English Query Language)1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B03C0-24EC-4AF5-9D25-1D79F98923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B03C0-24EC-4AF5-9D25-1D79F9892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Anecdote:</a:t>
            </a:r>
            <a:r>
              <a:rPr lang="en-US" baseline="0" dirty="0" smtClean="0"/>
              <a:t> </a:t>
            </a:r>
            <a:r>
              <a:rPr lang="en-US" dirty="0" smtClean="0"/>
              <a:t>Rational </a:t>
            </a:r>
            <a:r>
              <a:rPr lang="en-US" dirty="0" err="1" smtClean="0"/>
              <a:t>ClearCase</a:t>
            </a:r>
            <a:r>
              <a:rPr lang="en-US" dirty="0" smtClean="0"/>
              <a:t> at NAB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B03C0-24EC-4AF5-9D25-1D79F98923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LL parser is a top-down parser for a subset of context-free languages.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parses the input from Left to right, performing Leftmost derivation of the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B03C0-24EC-4AF5-9D25-1D79F98923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6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858"/>
            <a:ext cx="8229600" cy="910150"/>
          </a:xfrm>
          <a:prstGeom prst="rect">
            <a:avLst/>
          </a:prstGeom>
        </p:spPr>
        <p:txBody>
          <a:bodyPr anchor="b"/>
          <a:lstStyle>
            <a:lvl1pPr algn="l">
              <a:defRPr sz="2800" b="1" i="0" u="none" baseline="0">
                <a:solidFill>
                  <a:schemeClr val="accent1"/>
                </a:solidFill>
                <a:latin typeface="Roboto Condensed Bold"/>
                <a:cs typeface="Roboto Condense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447287"/>
            <a:ext cx="8229600" cy="48245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90513" marR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75000"/>
              <a:buFont typeface="Lucida Grande"/>
              <a:buChar char="■"/>
              <a:tabLst/>
              <a:defRPr sz="2400" b="0" i="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1pPr>
            <a:lvl2pPr marL="628650" indent="-171450">
              <a:buClr>
                <a:schemeClr val="bg1">
                  <a:lumMod val="65000"/>
                </a:schemeClr>
              </a:buClr>
              <a:buSzPct val="75000"/>
              <a:buFont typeface="Lucida Grande"/>
              <a:buChar char="■"/>
              <a:defRPr sz="2000" b="0" i="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2pPr>
            <a:lvl3pPr marL="1092200" indent="-177800">
              <a:buClr>
                <a:schemeClr val="bg1">
                  <a:lumMod val="65000"/>
                </a:schemeClr>
              </a:buClr>
              <a:buSzPct val="55000"/>
              <a:buFont typeface="Lucida Grande"/>
              <a:buChar char="■"/>
              <a:defRPr sz="1800" b="0" i="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3pPr>
            <a:lvl4pPr marL="1487488" indent="-115888">
              <a:buClr>
                <a:schemeClr val="bg1">
                  <a:lumMod val="65000"/>
                </a:schemeClr>
              </a:buClr>
              <a:buSzPct val="75000"/>
              <a:buFont typeface="Lucida Grande"/>
              <a:buChar char="■"/>
              <a:defRPr sz="1400" b="0" i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4pPr>
            <a:lvl5pPr marL="1947863" indent="-119063">
              <a:buClr>
                <a:schemeClr val="bg1">
                  <a:lumMod val="65000"/>
                </a:schemeClr>
              </a:buClr>
              <a:buSzPct val="75000"/>
              <a:buFont typeface="Lucida Grande"/>
              <a:buChar char="■"/>
              <a:defRPr sz="1200" b="0" i="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144001" cy="62271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4" y="24582"/>
            <a:ext cx="8439150" cy="579716"/>
          </a:xfrm>
          <a:prstGeom prst="rect">
            <a:avLst/>
          </a:prstGeom>
          <a:solidFill>
            <a:srgbClr val="A01620"/>
          </a:solidFill>
          <a:ln>
            <a:noFill/>
          </a:ln>
        </p:spPr>
        <p:txBody>
          <a:bodyPr vert="horz" anchor="ctr"/>
          <a:lstStyle>
            <a:lvl1pPr algn="l">
              <a:defRPr sz="2800" b="1" i="0"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3084" y="1231330"/>
            <a:ext cx="8613124" cy="50493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90513" marR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Lucida Grande"/>
              <a:buChar char="■"/>
              <a:tabLst/>
              <a:defRPr sz="2400" b="0" i="0" baseline="0">
                <a:solidFill>
                  <a:schemeClr val="accent3"/>
                </a:solidFill>
                <a:latin typeface="Arial Narrow"/>
                <a:cs typeface="Arial Narrow"/>
              </a:defRPr>
            </a:lvl1pPr>
            <a:lvl2pPr marL="628650" indent="-171450"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■"/>
              <a:defRPr sz="2000" b="0" i="0" baseline="0">
                <a:solidFill>
                  <a:schemeClr val="accent3"/>
                </a:solidFill>
                <a:latin typeface="Arial Narrow"/>
                <a:cs typeface="Arial Narrow"/>
              </a:defRPr>
            </a:lvl2pPr>
            <a:lvl3pPr marL="1092200" indent="-177800"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■"/>
              <a:defRPr sz="1800" b="0" i="0" baseline="0">
                <a:solidFill>
                  <a:schemeClr val="accent3"/>
                </a:solidFill>
                <a:latin typeface="Arial Narrow"/>
                <a:cs typeface="Arial Narrow"/>
              </a:defRPr>
            </a:lvl3pPr>
            <a:lvl4pPr marL="1487488" indent="-115888"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■"/>
              <a:defRPr sz="1400" b="0" i="0">
                <a:solidFill>
                  <a:schemeClr val="accent3"/>
                </a:solidFill>
                <a:latin typeface="Arial Narrow"/>
                <a:cs typeface="Arial Narrow"/>
              </a:defRPr>
            </a:lvl4pPr>
            <a:lvl5pPr marL="1947863" indent="-119063"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■"/>
              <a:defRPr sz="1200" b="0" i="0" baseline="0">
                <a:solidFill>
                  <a:schemeClr val="accent3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5369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858"/>
            <a:ext cx="8229600" cy="910150"/>
          </a:xfrm>
          <a:prstGeom prst="rect">
            <a:avLst/>
          </a:prstGeom>
        </p:spPr>
        <p:txBody>
          <a:bodyPr anchor="b"/>
          <a:lstStyle>
            <a:lvl1pPr algn="l">
              <a:defRPr sz="2800" b="1" i="0" u="none" baseline="0">
                <a:solidFill>
                  <a:schemeClr val="bg1">
                    <a:lumMod val="50000"/>
                  </a:schemeClr>
                </a:solidFill>
                <a:latin typeface="Roboto Condensed Bold"/>
                <a:cs typeface="Roboto Condense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0656" y="3086566"/>
            <a:ext cx="8229600" cy="457814"/>
          </a:xfrm>
          <a:prstGeom prst="rect">
            <a:avLst/>
          </a:prstGeom>
        </p:spPr>
        <p:txBody>
          <a:bodyPr anchor="b"/>
          <a:lstStyle>
            <a:lvl1pPr algn="l">
              <a:defRPr sz="2800" b="1" i="0" u="none" baseline="0">
                <a:solidFill>
                  <a:schemeClr val="bg2">
                    <a:lumMod val="50000"/>
                  </a:schemeClr>
                </a:solidFill>
                <a:latin typeface="Roboto Condensed Bold"/>
                <a:cs typeface="Roboto Condense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9878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8858"/>
            <a:ext cx="8229600" cy="910150"/>
          </a:xfrm>
          <a:prstGeom prst="rect">
            <a:avLst/>
          </a:prstGeom>
        </p:spPr>
        <p:txBody>
          <a:bodyPr anchor="b"/>
          <a:lstStyle>
            <a:lvl1pPr algn="l">
              <a:defRPr sz="2800" b="1" i="0" u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647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6000" b="1" i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647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6000" b="1" i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648"/>
          </a:xfrm>
          <a:prstGeom prst="rect">
            <a:avLst/>
          </a:prstGeom>
        </p:spPr>
        <p:txBody>
          <a:bodyPr/>
          <a:lstStyle>
            <a:lvl1pPr>
              <a:defRPr sz="35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9987" y="1398013"/>
            <a:ext cx="4040188" cy="905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i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856837" y="1398013"/>
            <a:ext cx="4040188" cy="905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i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9987" y="2303200"/>
            <a:ext cx="4040188" cy="4248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>
              <a:buClr>
                <a:schemeClr val="accent2"/>
              </a:buClr>
              <a:buSzPct val="75000"/>
              <a:buFont typeface="Lucida Grande"/>
              <a:buChar char="➤"/>
              <a:defRPr sz="2400" baseline="0">
                <a:solidFill>
                  <a:schemeClr val="accent3"/>
                </a:solidFill>
              </a:defRPr>
            </a:lvl1pPr>
            <a:lvl2pPr marL="800100" indent="-342900">
              <a:buClr>
                <a:schemeClr val="accent2"/>
              </a:buClr>
              <a:buSzPct val="75000"/>
              <a:buFont typeface="Wingdings" charset="2"/>
              <a:buChar char="§"/>
              <a:defRPr sz="2400" baseline="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2"/>
              </a:buClr>
              <a:buSzPct val="55000"/>
              <a:buFont typeface="Wingdings" charset="2"/>
              <a:buChar char="u"/>
              <a:defRPr sz="1800" baseline="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2"/>
              </a:buClr>
              <a:buSzPct val="75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2"/>
              </a:buClr>
              <a:buSzPct val="75000"/>
              <a:buFont typeface="Lucida Grande"/>
              <a:buChar char="­"/>
              <a:defRPr sz="18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56837" y="2303200"/>
            <a:ext cx="4040188" cy="4248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>
              <a:buClr>
                <a:schemeClr val="accent2"/>
              </a:buClr>
              <a:buSzPct val="75000"/>
              <a:buFont typeface="Lucida Grande"/>
              <a:buChar char="➤"/>
              <a:defRPr sz="2400" baseline="0">
                <a:solidFill>
                  <a:schemeClr val="accent3"/>
                </a:solidFill>
              </a:defRPr>
            </a:lvl1pPr>
            <a:lvl2pPr marL="800100" indent="-342900">
              <a:buClr>
                <a:schemeClr val="accent2"/>
              </a:buClr>
              <a:buSzPct val="75000"/>
              <a:buFont typeface="Wingdings" charset="2"/>
              <a:buChar char="§"/>
              <a:defRPr sz="2400" baseline="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2"/>
              </a:buClr>
              <a:buSzPct val="55000"/>
              <a:buFont typeface="Wingdings" charset="2"/>
              <a:buChar char="u"/>
              <a:defRPr sz="1800" baseline="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2"/>
              </a:buClr>
              <a:buSzPct val="75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2"/>
              </a:buClr>
              <a:buSzPct val="75000"/>
              <a:buFont typeface="Lucida Grande"/>
              <a:buChar char="­"/>
              <a:defRPr sz="18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647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6000" b="1" i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Bann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791108"/>
            <a:ext cx="8229600" cy="54807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0988" marR="0" indent="-2809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➤"/>
              <a:tabLst/>
              <a:defRPr sz="200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1pPr>
            <a:lvl2pPr marL="628650" indent="-171450">
              <a:buClr>
                <a:schemeClr val="accent2"/>
              </a:buClr>
              <a:buSzPct val="75000"/>
              <a:buFont typeface="Wingdings" charset="2"/>
              <a:buChar char="§"/>
              <a:defRPr sz="180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2pPr>
            <a:lvl3pPr marL="1092200" indent="-177800">
              <a:buClr>
                <a:schemeClr val="accent2"/>
              </a:buClr>
              <a:buSzPct val="55000"/>
              <a:buFont typeface="Wingdings" charset="2"/>
              <a:buChar char="u"/>
              <a:defRPr sz="160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3pPr>
            <a:lvl4pPr marL="1487488" indent="-115888">
              <a:buClr>
                <a:schemeClr val="accent2"/>
              </a:buClr>
              <a:buSzPct val="75000"/>
              <a:buFont typeface="Arial"/>
              <a:buChar char="•"/>
              <a:defRPr sz="120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4pPr>
            <a:lvl5pPr marL="1947863" indent="-119063">
              <a:buClr>
                <a:schemeClr val="accent2"/>
              </a:buClr>
              <a:buSzPct val="75000"/>
              <a:buFont typeface="Lucida Grande"/>
              <a:buChar char="­"/>
              <a:defRPr sz="1100" baseline="0">
                <a:solidFill>
                  <a:schemeClr val="accent3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anchor="b"/>
          <a:lstStyle>
            <a:lvl1pPr>
              <a:defRPr sz="3200" b="0" i="0">
                <a:solidFill>
                  <a:schemeClr val="bg1"/>
                </a:solidFill>
                <a:latin typeface="Roboto Condensed Bold"/>
                <a:cs typeface="Roboto Condense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1576294" y="6618850"/>
            <a:ext cx="7567706" cy="239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indent="0" algn="r" defTabSz="42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26475" algn="r"/>
              </a:tabLst>
              <a:defRPr/>
            </a:pPr>
            <a:r>
              <a:rPr lang="en-US" b="0" i="0" dirty="0" smtClean="0">
                <a:solidFill>
                  <a:srgbClr val="7F7F7F"/>
                </a:solidFill>
                <a:latin typeface="Roboto Condensed Bold"/>
                <a:cs typeface="Roboto Condensed Bold"/>
              </a:rPr>
              <a:t>© 2014 Aerospike, Inc. All rights reserved. Confidential.  |   </a:t>
            </a:r>
            <a:r>
              <a:rPr lang="en-US" b="0" i="0" dirty="0" err="1" smtClean="0">
                <a:solidFill>
                  <a:srgbClr val="7F7F7F"/>
                </a:solidFill>
                <a:latin typeface="Roboto Condensed Bold"/>
                <a:cs typeface="Roboto Condensed Bold"/>
              </a:rPr>
              <a:t>QCon</a:t>
            </a:r>
            <a:r>
              <a:rPr lang="en-US" b="0" i="0" baseline="0" dirty="0" smtClean="0">
                <a:solidFill>
                  <a:srgbClr val="7F7F7F"/>
                </a:solidFill>
                <a:latin typeface="Roboto Condensed Bold"/>
                <a:cs typeface="Roboto Condensed Bold"/>
              </a:rPr>
              <a:t> NYC – June 2014 </a:t>
            </a:r>
            <a:r>
              <a:rPr lang="en-US" b="0" i="0" dirty="0" smtClean="0">
                <a:solidFill>
                  <a:srgbClr val="7F7F7F"/>
                </a:solidFill>
                <a:latin typeface="Roboto Condensed Bold"/>
                <a:cs typeface="Roboto Condensed Bold"/>
              </a:rPr>
              <a:t> | </a:t>
            </a:r>
            <a:fld id="{C183AF2A-48DC-B94B-826E-EC5F7CFB35B9}" type="slidenum">
              <a:rPr lang="en-US" b="0" i="0" smtClean="0">
                <a:solidFill>
                  <a:srgbClr val="7F7F7F"/>
                </a:solidFill>
                <a:latin typeface="Roboto Condensed Bold"/>
                <a:cs typeface="Roboto Condensed Bold"/>
              </a:rPr>
              <a:t>‹#›</a:t>
            </a:fld>
            <a:endParaRPr lang="en-US" b="0" i="0" dirty="0">
              <a:solidFill>
                <a:srgbClr val="7F7F7F"/>
              </a:solidFill>
              <a:latin typeface="Roboto Condensed Bold"/>
              <a:cs typeface="Roboto Condensed Bold"/>
            </a:endParaRPr>
          </a:p>
        </p:txBody>
      </p:sp>
      <p:pic>
        <p:nvPicPr>
          <p:cNvPr id="2" name="Picture 1" descr="aerospike_logo_set_horizontal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873"/>
            <a:ext cx="1578297" cy="27726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566958" y="6599101"/>
            <a:ext cx="7544478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93" r:id="rId2"/>
    <p:sldLayoutId id="2147484094" r:id="rId3"/>
    <p:sldLayoutId id="2147484097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5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8.emf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9.png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20.png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21.png"/><Relationship Id="rId9" Type="http://schemas.openxmlformats.org/officeDocument/2006/relationships/package" Target="../embeddings/Microsoft_Word_Document7.docx"/><Relationship Id="rId10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" TargetMode="External"/><Relationship Id="rId4" Type="http://schemas.openxmlformats.org/officeDocument/2006/relationships/hyperlink" Target="http://www.antlr.org" TargetMode="External"/><Relationship Id="rId5" Type="http://schemas.openxmlformats.org/officeDocument/2006/relationships/hyperlink" Target="http://www.stringtemplate.org" TargetMode="External"/><Relationship Id="rId6" Type="http://schemas.openxmlformats.org/officeDocument/2006/relationships/hyperlink" Target="https://github.com/aerospike/eclipse-tools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2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aerospike.com/free-aerospike-3-community-editi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aerospike.com" TargetMode="External"/><Relationship Id="rId4" Type="http://schemas.openxmlformats.org/officeDocument/2006/relationships/hyperlink" Target="http://www.aerospike.com" TargetMode="External"/><Relationship Id="rId5" Type="http://schemas.openxmlformats.org/officeDocument/2006/relationships/hyperlink" Target="http://www.linkedin.com/pub/eter-milne/1/147/a86/" TargetMode="External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rini@aerospik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34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616477" y="6151346"/>
            <a:ext cx="5152727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 cap="all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sz="1400" b="0" cap="none" dirty="0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Aerospike  </a:t>
            </a:r>
            <a:r>
              <a:rPr lang="en-US" sz="1400" b="0" cap="none" dirty="0" err="1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aer</a:t>
            </a:r>
            <a:r>
              <a:rPr lang="en-US" sz="1400" b="0" cap="none" dirty="0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 . o . spike [air-oh- </a:t>
            </a:r>
            <a:r>
              <a:rPr lang="en-US" sz="1400" b="0" cap="none" dirty="0" err="1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spahyk</a:t>
            </a:r>
            <a:r>
              <a:rPr lang="en-US" sz="1400" b="0" cap="none" dirty="0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] </a:t>
            </a:r>
            <a:br>
              <a:rPr lang="en-US" sz="1400" b="0" cap="none" dirty="0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</a:br>
            <a:r>
              <a:rPr lang="en-US" sz="1400" b="0" cap="none" dirty="0">
                <a:solidFill>
                  <a:prstClr val="white"/>
                </a:solidFill>
                <a:latin typeface="Roboto Condensed"/>
                <a:ea typeface="MS PGothic" charset="0"/>
                <a:cs typeface="Roboto Condensed"/>
              </a:rPr>
              <a:t>noun, 1. tip of a rocket that enhances speed and stability</a:t>
            </a:r>
            <a:endParaRPr lang="en-US" sz="1400" b="0" dirty="0">
              <a:latin typeface="Roboto Condensed"/>
              <a:ea typeface="MS PGothic" charset="0"/>
              <a:cs typeface="Roboto Condense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5818" y="1737020"/>
            <a:ext cx="5888181" cy="261561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 cap="all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Roboto Condensed"/>
                <a:cs typeface="Roboto Condensed"/>
              </a:rPr>
              <a:t>Generating </a:t>
            </a:r>
            <a:r>
              <a:rPr lang="en-US" sz="3200" dirty="0" err="1">
                <a:solidFill>
                  <a:srgbClr val="FF0000"/>
                </a:solidFill>
                <a:latin typeface="Roboto Condensed"/>
                <a:cs typeface="Roboto Condensed"/>
              </a:rPr>
              <a:t>NoSQL</a:t>
            </a:r>
            <a:r>
              <a:rPr lang="en-US" sz="3200" dirty="0">
                <a:solidFill>
                  <a:srgbClr val="FF0000"/>
                </a:solidFill>
                <a:latin typeface="Roboto Condensed"/>
                <a:cs typeface="Roboto Condensed"/>
              </a:rPr>
              <a:t> from </a:t>
            </a:r>
            <a:r>
              <a:rPr lang="en-US" sz="3200" dirty="0" smtClean="0">
                <a:solidFill>
                  <a:srgbClr val="FF0000"/>
                </a:solidFill>
                <a:latin typeface="Roboto Condensed"/>
                <a:cs typeface="Roboto Condensed"/>
              </a:rPr>
              <a:t>SQL</a:t>
            </a:r>
          </a:p>
          <a:p>
            <a:pPr algn="l"/>
            <a:endParaRPr lang="en-US" sz="3200" dirty="0" smtClean="0">
              <a:solidFill>
                <a:srgbClr val="FF0000"/>
              </a:solidFill>
              <a:latin typeface="Roboto Condensed"/>
              <a:cs typeface="Roboto Condensed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Roboto Condensed"/>
                <a:cs typeface="Roboto Condensed"/>
              </a:rPr>
              <a:t>Tools </a:t>
            </a:r>
            <a:r>
              <a:rPr lang="en-US" sz="2400" dirty="0">
                <a:solidFill>
                  <a:srgbClr val="FF0000"/>
                </a:solidFill>
                <a:latin typeface="Roboto Condensed"/>
                <a:cs typeface="Roboto Condensed"/>
              </a:rPr>
              <a:t>and techniques</a:t>
            </a:r>
            <a:endParaRPr lang="en-US" sz="2400" dirty="0" smtClean="0">
              <a:solidFill>
                <a:srgbClr val="FF0000"/>
              </a:solidFill>
              <a:latin typeface="Roboto Condensed"/>
              <a:cs typeface="Roboto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333" y="108498"/>
            <a:ext cx="3792955" cy="310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20" dirty="0" smtClean="0">
                <a:solidFill>
                  <a:schemeClr val="bg1">
                    <a:lumMod val="75000"/>
                  </a:schemeClr>
                </a:solidFill>
                <a:latin typeface="Roboto Condensed"/>
                <a:cs typeface="Roboto Condensed"/>
              </a:rPr>
              <a:t>IN-MEMORY NOSQL</a:t>
            </a:r>
            <a:endParaRPr lang="en-US" sz="1420" dirty="0">
              <a:solidFill>
                <a:schemeClr val="bg1">
                  <a:lumMod val="75000"/>
                </a:schemeClr>
              </a:solidFill>
              <a:latin typeface="Roboto Condensed"/>
              <a:cs typeface="Roboto Condensed"/>
            </a:endParaRPr>
          </a:p>
        </p:txBody>
      </p:sp>
      <p:pic>
        <p:nvPicPr>
          <p:cNvPr id="4" name="Picture 3" descr="aerospike_logo_set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6" y="0"/>
            <a:ext cx="3189306" cy="5602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5181" y="4261711"/>
            <a:ext cx="5103091" cy="11779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 cap="all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Peter Milne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Director of Application Engineering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 smtClean="0">
                <a:ea typeface="+mj-ea"/>
                <a:cs typeface="+mj-cs"/>
              </a:rPr>
              <a:t>QCon</a:t>
            </a:r>
            <a:endParaRPr lang="en-US" sz="180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NYC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June 2014</a:t>
            </a:r>
          </a:p>
        </p:txBody>
      </p:sp>
    </p:spTree>
    <p:extLst>
      <p:ext uri="{BB962C8B-B14F-4D97-AF65-F5344CB8AC3E}">
        <p14:creationId xmlns:p14="http://schemas.microsoft.com/office/powerpoint/2010/main" val="26411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</a:t>
            </a:r>
            <a:br>
              <a:rPr lang="en-US" dirty="0" smtClean="0"/>
            </a:br>
            <a:r>
              <a:rPr lang="en-US" dirty="0" smtClean="0"/>
              <a:t>Generate </a:t>
            </a:r>
            <a:r>
              <a:rPr lang="en-US" dirty="0" err="1" smtClean="0"/>
              <a:t>NoSQL</a:t>
            </a:r>
            <a:r>
              <a:rPr lang="en-US" dirty="0" smtClean="0"/>
              <a:t> from SQL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NoSQL</a:t>
            </a:r>
            <a:r>
              <a:rPr lang="en-US" dirty="0" smtClean="0"/>
              <a:t> from AQL (SQL)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r>
              <a:rPr lang="en-US" dirty="0" smtClean="0"/>
              <a:t>Translate AQL to Aerospike API calls</a:t>
            </a:r>
          </a:p>
          <a:p>
            <a:pPr lvl="1"/>
            <a:r>
              <a:rPr lang="en-US" dirty="0" smtClean="0"/>
              <a:t>Generate the </a:t>
            </a:r>
            <a:r>
              <a:rPr lang="en-US" b="1" dirty="0" smtClean="0">
                <a:solidFill>
                  <a:srgbClr val="0000FF"/>
                </a:solidFill>
              </a:rPr>
              <a:t>semantic equivalent </a:t>
            </a:r>
            <a:r>
              <a:rPr lang="en-US" dirty="0" smtClean="0"/>
              <a:t>API calls in sequence</a:t>
            </a:r>
          </a:p>
          <a:p>
            <a:r>
              <a:rPr lang="en-US" dirty="0" smtClean="0"/>
              <a:t>Complete code</a:t>
            </a:r>
            <a:endParaRPr lang="en-US" dirty="0"/>
          </a:p>
          <a:p>
            <a:pPr lvl="1"/>
            <a:r>
              <a:rPr lang="en-US" dirty="0" smtClean="0"/>
              <a:t>Immediately </a:t>
            </a:r>
            <a:r>
              <a:rPr lang="en-US" b="1" dirty="0" smtClean="0">
                <a:solidFill>
                  <a:srgbClr val="0000FF"/>
                </a:solidFill>
              </a:rPr>
              <a:t>runnable</a:t>
            </a:r>
          </a:p>
          <a:p>
            <a:r>
              <a:rPr lang="en-US" dirty="0" smtClean="0"/>
              <a:t>Well formed, easily readable code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Average developer </a:t>
            </a:r>
            <a:r>
              <a:rPr lang="en-US" dirty="0" smtClean="0"/>
              <a:t>can use it and </a:t>
            </a:r>
            <a:r>
              <a:rPr lang="en-US" b="1" dirty="0" smtClean="0">
                <a:solidFill>
                  <a:srgbClr val="0000FF"/>
                </a:solidFill>
              </a:rPr>
              <a:t>learn</a:t>
            </a:r>
            <a:r>
              <a:rPr lang="en-US" dirty="0" smtClean="0"/>
              <a:t> from it.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Avoid</a:t>
            </a:r>
            <a:r>
              <a:rPr lang="en-US" dirty="0" smtClean="0"/>
              <a:t> complex “framework” hierarchies</a:t>
            </a:r>
          </a:p>
          <a:p>
            <a:r>
              <a:rPr lang="en-US" dirty="0" smtClean="0"/>
              <a:t>Retain the </a:t>
            </a:r>
            <a:r>
              <a:rPr lang="en-US" b="1" dirty="0" smtClean="0">
                <a:solidFill>
                  <a:srgbClr val="0000FF"/>
                </a:solidFill>
              </a:rPr>
              <a:t>original AQL </a:t>
            </a:r>
            <a:r>
              <a:rPr lang="en-US" dirty="0" smtClean="0"/>
              <a:t>as a comment</a:t>
            </a:r>
          </a:p>
          <a:p>
            <a:r>
              <a:rPr lang="en-US" dirty="0" smtClean="0"/>
              <a:t>Language independent</a:t>
            </a:r>
          </a:p>
          <a:p>
            <a:pPr lvl="1"/>
            <a:r>
              <a:rPr lang="en-US" dirty="0" smtClean="0"/>
              <a:t>Easily add </a:t>
            </a:r>
            <a:r>
              <a:rPr lang="en-US" b="1" dirty="0" smtClean="0">
                <a:solidFill>
                  <a:srgbClr val="0000FF"/>
                </a:solidFill>
              </a:rPr>
              <a:t>new</a:t>
            </a:r>
            <a:r>
              <a:rPr lang="en-US" dirty="0" smtClean="0"/>
              <a:t> target languages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11" y="3851640"/>
            <a:ext cx="3046306" cy="2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7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ANTLR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7851" y="1030791"/>
            <a:ext cx="4190979" cy="5049397"/>
          </a:xfrm>
        </p:spPr>
        <p:txBody>
          <a:bodyPr/>
          <a:lstStyle/>
          <a:p>
            <a:r>
              <a:rPr lang="en-US" dirty="0" smtClean="0"/>
              <a:t>Terence Parr</a:t>
            </a:r>
          </a:p>
          <a:p>
            <a:r>
              <a:rPr lang="en-US" dirty="0" smtClean="0"/>
              <a:t>Grammar DSL</a:t>
            </a:r>
          </a:p>
          <a:p>
            <a:r>
              <a:rPr lang="en-US" dirty="0" smtClean="0"/>
              <a:t>Parser generator</a:t>
            </a:r>
          </a:p>
          <a:p>
            <a:r>
              <a:rPr lang="en-US" dirty="0" smtClean="0"/>
              <a:t>ANTLR runtime</a:t>
            </a:r>
          </a:p>
          <a:p>
            <a:r>
              <a:rPr lang="en-US" dirty="0" smtClean="0"/>
              <a:t>String Templates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5" y="3866661"/>
            <a:ext cx="4148478" cy="2367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79" y="3664922"/>
            <a:ext cx="2424288" cy="282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722" y="1135944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ANTLR - Grammars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Lexer</a:t>
            </a:r>
            <a:r>
              <a:rPr lang="en-US" dirty="0" smtClean="0"/>
              <a:t> Grammar</a:t>
            </a:r>
          </a:p>
          <a:p>
            <a:r>
              <a:rPr lang="en-US" dirty="0" smtClean="0"/>
              <a:t>Parser Grammar</a:t>
            </a:r>
          </a:p>
          <a:p>
            <a:r>
              <a:rPr lang="en-US" dirty="0" smtClean="0"/>
              <a:t>Tree Grammar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6" y="2879612"/>
            <a:ext cx="7886700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055" y="740833"/>
            <a:ext cx="1756833" cy="1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95550"/>
              </p:ext>
            </p:extLst>
          </p:nvPr>
        </p:nvGraphicFramePr>
        <p:xfrm>
          <a:off x="3358467" y="3194794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Document" r:id="rId4" imgW="5486400" imgH="3200400" progId="Word.Document.12">
                  <p:embed/>
                </p:oleObj>
              </mc:Choice>
              <mc:Fallback>
                <p:oleObj name="Document" r:id="rId4" imgW="54864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8467" y="3194794"/>
                        <a:ext cx="54864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AQL Grammar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08005" y="773240"/>
            <a:ext cx="4674220" cy="3848979"/>
          </a:xfrm>
        </p:spPr>
        <p:txBody>
          <a:bodyPr/>
          <a:lstStyle/>
          <a:p>
            <a:r>
              <a:rPr lang="en-US" dirty="0" smtClean="0"/>
              <a:t>Generate a parser from the Grammar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parser – LL(*)</a:t>
            </a:r>
            <a:endParaRPr lang="en-US" dirty="0" smtClean="0"/>
          </a:p>
          <a:p>
            <a:pPr lvl="1"/>
            <a:r>
              <a:rPr lang="en-US" dirty="0" smtClean="0"/>
              <a:t>Like a compiler</a:t>
            </a:r>
          </a:p>
          <a:p>
            <a:pPr lvl="1"/>
            <a:r>
              <a:rPr lang="en-US" dirty="0" smtClean="0"/>
              <a:t>Checks syntax </a:t>
            </a:r>
          </a:p>
          <a:p>
            <a:pPr lvl="1"/>
            <a:r>
              <a:rPr lang="en-US" dirty="0" smtClean="0"/>
              <a:t>Generates Abstract Syntax Tree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Line Callout 1 (Accent Bar) 6"/>
          <p:cNvSpPr/>
          <p:nvPr/>
        </p:nvSpPr>
        <p:spPr>
          <a:xfrm>
            <a:off x="295586" y="3153230"/>
            <a:ext cx="2244262" cy="547435"/>
          </a:xfrm>
          <a:prstGeom prst="accentCallout1">
            <a:avLst>
              <a:gd name="adj1" fmla="val 46750"/>
              <a:gd name="adj2" fmla="val 106789"/>
              <a:gd name="adj3" fmla="val 24500"/>
              <a:gd name="adj4" fmla="val 13435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Grammar rule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447986" y="3853066"/>
            <a:ext cx="2244262" cy="547435"/>
          </a:xfrm>
          <a:prstGeom prst="accentCallout1">
            <a:avLst>
              <a:gd name="adj1" fmla="val 46750"/>
              <a:gd name="adj2" fmla="val 106789"/>
              <a:gd name="adj3" fmla="val -37500"/>
              <a:gd name="adj4" fmla="val 15239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Token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6216516" y="2614980"/>
            <a:ext cx="2244262" cy="547435"/>
          </a:xfrm>
          <a:prstGeom prst="accentCallout1">
            <a:avLst>
              <a:gd name="adj1" fmla="val 56750"/>
              <a:gd name="adj2" fmla="val -5406"/>
              <a:gd name="adj3" fmla="val 200500"/>
              <a:gd name="adj4" fmla="val -3540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AST Node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055" y="740833"/>
            <a:ext cx="1756833" cy="1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 - 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Syntax/Grammar checking</a:t>
            </a:r>
          </a:p>
          <a:p>
            <a:r>
              <a:rPr lang="en-US" dirty="0" smtClean="0"/>
              <a:t>Simpler Tree</a:t>
            </a:r>
          </a:p>
          <a:p>
            <a:r>
              <a:rPr lang="en-US" dirty="0" smtClean="0"/>
              <a:t>Only the important semantic elements are retained</a:t>
            </a:r>
          </a:p>
          <a:p>
            <a:endParaRPr lang="en-US" dirty="0"/>
          </a:p>
        </p:txBody>
      </p:sp>
      <p:pic>
        <p:nvPicPr>
          <p:cNvPr id="5" name="Picture 4" descr="SelectP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70" y="2929805"/>
            <a:ext cx="2971247" cy="2785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64" y="385511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“An </a:t>
            </a:r>
            <a:r>
              <a:rPr lang="en-US" sz="1400" i="1" dirty="0"/>
              <a:t>abstract syntax tree (AST), or just syntax tree, is a tree representation of the abstract syntactic structure of source code written in a programming language. Each node of the tree denotes a construct occurring in the source code. The syntax is "abstract" in not representing every detail appearing in the real syntax</a:t>
            </a:r>
            <a:r>
              <a:rPr lang="en-US" sz="1400" i="1" dirty="0" smtClean="0"/>
              <a:t>.”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WIkipedia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055" y="740833"/>
            <a:ext cx="1756833" cy="175683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05856"/>
              </p:ext>
            </p:extLst>
          </p:nvPr>
        </p:nvGraphicFramePr>
        <p:xfrm>
          <a:off x="333022" y="3164416"/>
          <a:ext cx="5486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486400" imgH="190500" progId="Word.Document.12">
                  <p:embed/>
                </p:oleObj>
              </mc:Choice>
              <mc:Fallback>
                <p:oleObj name="Document" r:id="rId5" imgW="54864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022" y="3164416"/>
                        <a:ext cx="5486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79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Grammar – for code 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7852" y="1014081"/>
            <a:ext cx="3439074" cy="1910440"/>
          </a:xfrm>
        </p:spPr>
        <p:txBody>
          <a:bodyPr/>
          <a:lstStyle/>
          <a:p>
            <a:r>
              <a:rPr lang="en-US" dirty="0" smtClean="0"/>
              <a:t>Walk the AST</a:t>
            </a:r>
          </a:p>
          <a:p>
            <a:r>
              <a:rPr lang="en-US" dirty="0" smtClean="0"/>
              <a:t>Generate Code</a:t>
            </a:r>
          </a:p>
          <a:p>
            <a:pPr lvl="1"/>
            <a:r>
              <a:rPr lang="en-US" dirty="0" smtClean="0"/>
              <a:t>String Templates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25864"/>
              </p:ext>
            </p:extLst>
          </p:nvPr>
        </p:nvGraphicFramePr>
        <p:xfrm>
          <a:off x="2880856" y="3233057"/>
          <a:ext cx="5486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Document" r:id="rId3" imgW="5486400" imgH="2603500" progId="Word.Document.12">
                  <p:embed/>
                </p:oleObj>
              </mc:Choice>
              <mc:Fallback>
                <p:oleObj name="Document" r:id="rId3" imgW="54864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856" y="3233057"/>
                        <a:ext cx="5486400" cy="260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Callout 1 (Accent Bar) 6"/>
          <p:cNvSpPr/>
          <p:nvPr/>
        </p:nvSpPr>
        <p:spPr>
          <a:xfrm>
            <a:off x="328428" y="5452459"/>
            <a:ext cx="2069100" cy="678820"/>
          </a:xfrm>
          <a:prstGeom prst="accentCallout1">
            <a:avLst>
              <a:gd name="adj1" fmla="val 32750"/>
              <a:gd name="adj2" fmla="val 105276"/>
              <a:gd name="adj3" fmla="val -118597"/>
              <a:gd name="adj4" fmla="val 17858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String Template Function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328429" y="3886794"/>
            <a:ext cx="1959624" cy="492692"/>
          </a:xfrm>
          <a:prstGeom prst="accentCallout1">
            <a:avLst>
              <a:gd name="adj1" fmla="val 36527"/>
              <a:gd name="adj2" fmla="val 108427"/>
              <a:gd name="adj3" fmla="val 101389"/>
              <a:gd name="adj4" fmla="val 16613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AST Node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4116305" y="2375871"/>
            <a:ext cx="2244262" cy="547435"/>
          </a:xfrm>
          <a:prstGeom prst="accentCallout1">
            <a:avLst>
              <a:gd name="adj1" fmla="val 48750"/>
              <a:gd name="adj2" fmla="val -7845"/>
              <a:gd name="adj3" fmla="val 146500"/>
              <a:gd name="adj4" fmla="val -402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Tree Grammar rule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055" y="740833"/>
            <a:ext cx="1756833" cy="17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Template language</a:t>
            </a:r>
          </a:p>
          <a:p>
            <a:pPr lvl="1"/>
            <a:r>
              <a:rPr lang="en-US" dirty="0" smtClean="0"/>
              <a:t>Fill in the blanks</a:t>
            </a:r>
          </a:p>
          <a:p>
            <a:r>
              <a:rPr lang="en-US" dirty="0" smtClean="0"/>
              <a:t>One template for each language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…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8276" y="3505517"/>
            <a:ext cx="58898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deleteStmt</a:t>
            </a:r>
            <a:r>
              <a:rPr lang="en-US" sz="1400" dirty="0"/>
              <a:t>(source, </a:t>
            </a:r>
            <a:r>
              <a:rPr lang="en-US" sz="1400" dirty="0" err="1"/>
              <a:t>nameSpace</a:t>
            </a:r>
            <a:r>
              <a:rPr lang="en-US" sz="1400" dirty="0"/>
              <a:t>, </a:t>
            </a:r>
            <a:r>
              <a:rPr lang="en-US" sz="1400" dirty="0" err="1"/>
              <a:t>setName</a:t>
            </a:r>
            <a:r>
              <a:rPr lang="en-US" sz="1400" dirty="0"/>
              <a:t>, </a:t>
            </a:r>
            <a:r>
              <a:rPr lang="en-US" sz="1400" dirty="0" err="1"/>
              <a:t>primaryKey</a:t>
            </a:r>
            <a:r>
              <a:rPr lang="en-US" sz="1400" dirty="0"/>
              <a:t>) ::= &lt;&lt;</a:t>
            </a:r>
          </a:p>
          <a:p>
            <a:r>
              <a:rPr lang="fr-FR" sz="1400" dirty="0"/>
              <a:t>// </a:t>
            </a:r>
            <a:r>
              <a:rPr lang="fr-FR" sz="1400" dirty="0">
                <a:solidFill>
                  <a:srgbClr val="0000FF"/>
                </a:solidFill>
              </a:rPr>
              <a:t>&lt;source&gt;</a:t>
            </a:r>
          </a:p>
          <a:p>
            <a:r>
              <a:rPr lang="fr-FR" sz="1400" dirty="0" err="1"/>
              <a:t>this.client.delete</a:t>
            </a:r>
            <a:r>
              <a:rPr lang="fr-FR" sz="1400" dirty="0"/>
              <a:t>(</a:t>
            </a:r>
            <a:r>
              <a:rPr lang="fr-FR" sz="1400" dirty="0" err="1"/>
              <a:t>this.writePolicy</a:t>
            </a:r>
            <a:r>
              <a:rPr lang="fr-FR" sz="1400" dirty="0"/>
              <a:t>, </a:t>
            </a:r>
          </a:p>
          <a:p>
            <a:r>
              <a:rPr lang="fr-FR" sz="1400" dirty="0"/>
              <a:t>	new Key("</a:t>
            </a:r>
            <a:r>
              <a:rPr lang="fr-FR" sz="1400" dirty="0">
                <a:solidFill>
                  <a:srgbClr val="0000FF"/>
                </a:solidFill>
              </a:rPr>
              <a:t>&lt;</a:t>
            </a:r>
            <a:r>
              <a:rPr lang="fr-FR" sz="1400" dirty="0" err="1">
                <a:solidFill>
                  <a:srgbClr val="0000FF"/>
                </a:solidFill>
              </a:rPr>
              <a:t>nameSpace</a:t>
            </a:r>
            <a:r>
              <a:rPr lang="fr-FR" sz="1400" dirty="0">
                <a:solidFill>
                  <a:srgbClr val="0000FF"/>
                </a:solidFill>
              </a:rPr>
              <a:t>&gt;</a:t>
            </a:r>
            <a:r>
              <a:rPr lang="fr-FR" sz="1400" dirty="0"/>
              <a:t>", "</a:t>
            </a:r>
            <a:r>
              <a:rPr lang="fr-FR" sz="1400" dirty="0">
                <a:solidFill>
                  <a:srgbClr val="0000FF"/>
                </a:solidFill>
              </a:rPr>
              <a:t>&lt;</a:t>
            </a:r>
            <a:r>
              <a:rPr lang="fr-FR" sz="1400" dirty="0" err="1">
                <a:solidFill>
                  <a:srgbClr val="0000FF"/>
                </a:solidFill>
              </a:rPr>
              <a:t>setName</a:t>
            </a:r>
            <a:r>
              <a:rPr lang="fr-FR" sz="1400" dirty="0">
                <a:solidFill>
                  <a:srgbClr val="0000FF"/>
                </a:solidFill>
              </a:rPr>
              <a:t>&gt;</a:t>
            </a:r>
            <a:r>
              <a:rPr lang="fr-FR" sz="1400" dirty="0"/>
              <a:t>", </a:t>
            </a:r>
            <a:r>
              <a:rPr lang="fr-FR" sz="1400" dirty="0" err="1"/>
              <a:t>Value.get</a:t>
            </a:r>
            <a:r>
              <a:rPr lang="fr-FR" sz="1400" dirty="0"/>
              <a:t>(</a:t>
            </a:r>
            <a:r>
              <a:rPr lang="fr-FR" sz="1400" dirty="0">
                <a:solidFill>
                  <a:srgbClr val="0000FF"/>
                </a:solidFill>
              </a:rPr>
              <a:t>&lt;</a:t>
            </a:r>
            <a:r>
              <a:rPr lang="fr-FR" sz="1400" dirty="0" err="1">
                <a:solidFill>
                  <a:srgbClr val="0000FF"/>
                </a:solidFill>
              </a:rPr>
              <a:t>primaryKey</a:t>
            </a:r>
            <a:r>
              <a:rPr lang="fr-FR" sz="1400" dirty="0">
                <a:solidFill>
                  <a:srgbClr val="0000FF"/>
                </a:solidFill>
              </a:rPr>
              <a:t>&gt;</a:t>
            </a:r>
            <a:r>
              <a:rPr lang="fr-FR" sz="1400" dirty="0"/>
              <a:t>)));</a:t>
            </a:r>
          </a:p>
          <a:p>
            <a:endParaRPr lang="fr-FR" sz="1400" dirty="0"/>
          </a:p>
          <a:p>
            <a:r>
              <a:rPr lang="fr-FR" sz="1400" dirty="0"/>
              <a:t>&gt;&gt;</a:t>
            </a:r>
          </a:p>
          <a:p>
            <a:endParaRPr lang="fr-FR" sz="1100" dirty="0"/>
          </a:p>
          <a:p>
            <a:endParaRPr lang="fr-FR" sz="1400" dirty="0"/>
          </a:p>
        </p:txBody>
      </p:sp>
      <p:sp>
        <p:nvSpPr>
          <p:cNvPr id="5" name="Line Callout 1 (Accent Bar) 4"/>
          <p:cNvSpPr/>
          <p:nvPr/>
        </p:nvSpPr>
        <p:spPr>
          <a:xfrm>
            <a:off x="4280520" y="2748127"/>
            <a:ext cx="2244262" cy="547435"/>
          </a:xfrm>
          <a:prstGeom prst="accentCallout1">
            <a:avLst>
              <a:gd name="adj1" fmla="val 48750"/>
              <a:gd name="adj2" fmla="val -7845"/>
              <a:gd name="adj3" fmla="val 146500"/>
              <a:gd name="adj4" fmla="val -402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Function name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Line Callout 1 (Accent Bar) 5"/>
          <p:cNvSpPr/>
          <p:nvPr/>
        </p:nvSpPr>
        <p:spPr>
          <a:xfrm>
            <a:off x="799176" y="4018177"/>
            <a:ext cx="1488876" cy="547435"/>
          </a:xfrm>
          <a:prstGeom prst="accentCallout1">
            <a:avLst>
              <a:gd name="adj1" fmla="val 56750"/>
              <a:gd name="adj2" fmla="val 104350"/>
              <a:gd name="adj3" fmla="val 32500"/>
              <a:gd name="adj4" fmla="val 14303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Java code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Line Callout 1 (Accent Bar) 6"/>
          <p:cNvSpPr/>
          <p:nvPr/>
        </p:nvSpPr>
        <p:spPr>
          <a:xfrm>
            <a:off x="4794192" y="5046475"/>
            <a:ext cx="2244262" cy="547435"/>
          </a:xfrm>
          <a:prstGeom prst="accentCallout1">
            <a:avLst>
              <a:gd name="adj1" fmla="val 48750"/>
              <a:gd name="adj2" fmla="val -7845"/>
              <a:gd name="adj3" fmla="val -65500"/>
              <a:gd name="adj4" fmla="val -3101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Value substitution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12" y="677334"/>
            <a:ext cx="1659932" cy="19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67889"/>
              </p:ext>
            </p:extLst>
          </p:nvPr>
        </p:nvGraphicFramePr>
        <p:xfrm>
          <a:off x="263291" y="881239"/>
          <a:ext cx="5484211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Document" r:id="rId3" imgW="5486400" imgH="190500" progId="Word.Document.12">
                  <p:embed/>
                </p:oleObj>
              </mc:Choice>
              <mc:Fallback>
                <p:oleObj name="Document" r:id="rId3" imgW="54864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291" y="881239"/>
                        <a:ext cx="5484211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97916"/>
              </p:ext>
            </p:extLst>
          </p:nvPr>
        </p:nvGraphicFramePr>
        <p:xfrm>
          <a:off x="3244310" y="5727437"/>
          <a:ext cx="548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Document" r:id="rId5" imgW="5486400" imgH="558800" progId="Word.Document.12">
                  <p:embed/>
                </p:oleObj>
              </mc:Choice>
              <mc:Fallback>
                <p:oleObj name="Document" r:id="rId5" imgW="5486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4310" y="5727437"/>
                        <a:ext cx="5486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70057"/>
              </p:ext>
            </p:extLst>
          </p:nvPr>
        </p:nvGraphicFramePr>
        <p:xfrm>
          <a:off x="1334741" y="1373839"/>
          <a:ext cx="5486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Document" r:id="rId7" imgW="5486400" imgH="927100" progId="Word.Document.12">
                  <p:embed/>
                </p:oleObj>
              </mc:Choice>
              <mc:Fallback>
                <p:oleObj name="Document" r:id="rId7" imgW="54864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4741" y="1373839"/>
                        <a:ext cx="54864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07099"/>
              </p:ext>
            </p:extLst>
          </p:nvPr>
        </p:nvGraphicFramePr>
        <p:xfrm>
          <a:off x="2006073" y="2594714"/>
          <a:ext cx="5486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Document" r:id="rId9" imgW="5486400" imgH="1282700" progId="Word.Document.12">
                  <p:embed/>
                </p:oleObj>
              </mc:Choice>
              <mc:Fallback>
                <p:oleObj name="Document" r:id="rId9" imgW="54864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6073" y="2594714"/>
                        <a:ext cx="54864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508989" y="4151395"/>
            <a:ext cx="5333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deleteStmt</a:t>
            </a:r>
            <a:r>
              <a:rPr lang="en-US" sz="1200" dirty="0"/>
              <a:t>(source, </a:t>
            </a:r>
            <a:r>
              <a:rPr lang="en-US" sz="1200" dirty="0" err="1"/>
              <a:t>nameSpace</a:t>
            </a:r>
            <a:r>
              <a:rPr lang="en-US" sz="1200" dirty="0"/>
              <a:t>, </a:t>
            </a:r>
            <a:r>
              <a:rPr lang="en-US" sz="1200" dirty="0" err="1"/>
              <a:t>setName</a:t>
            </a:r>
            <a:r>
              <a:rPr lang="en-US" sz="1200" dirty="0"/>
              <a:t>, </a:t>
            </a:r>
            <a:r>
              <a:rPr lang="en-US" sz="1200" dirty="0" err="1"/>
              <a:t>primaryKey</a:t>
            </a:r>
            <a:r>
              <a:rPr lang="en-US" sz="1200" dirty="0"/>
              <a:t>) ::= &lt;&lt;</a:t>
            </a:r>
          </a:p>
          <a:p>
            <a:r>
              <a:rPr lang="fr-FR" sz="1200" dirty="0"/>
              <a:t>// </a:t>
            </a:r>
            <a:r>
              <a:rPr lang="fr-FR" sz="1200" dirty="0">
                <a:solidFill>
                  <a:srgbClr val="0000FF"/>
                </a:solidFill>
              </a:rPr>
              <a:t>&lt;source&gt;</a:t>
            </a:r>
          </a:p>
          <a:p>
            <a:r>
              <a:rPr lang="fr-FR" sz="1200" dirty="0" err="1"/>
              <a:t>this.client.delete</a:t>
            </a:r>
            <a:r>
              <a:rPr lang="fr-FR" sz="1200" dirty="0"/>
              <a:t>(</a:t>
            </a:r>
            <a:r>
              <a:rPr lang="fr-FR" sz="1200" dirty="0" err="1"/>
              <a:t>this.writePolicy</a:t>
            </a:r>
            <a:r>
              <a:rPr lang="fr-FR" sz="1200" dirty="0"/>
              <a:t>, </a:t>
            </a:r>
          </a:p>
          <a:p>
            <a:r>
              <a:rPr lang="fr-FR" sz="1200" dirty="0"/>
              <a:t>	new Key("</a:t>
            </a:r>
            <a:r>
              <a:rPr lang="fr-FR" sz="1200" dirty="0">
                <a:solidFill>
                  <a:srgbClr val="0000FF"/>
                </a:solidFill>
              </a:rPr>
              <a:t>&lt;</a:t>
            </a:r>
            <a:r>
              <a:rPr lang="fr-FR" sz="1200" dirty="0" err="1">
                <a:solidFill>
                  <a:srgbClr val="0000FF"/>
                </a:solidFill>
              </a:rPr>
              <a:t>nameSpace</a:t>
            </a:r>
            <a:r>
              <a:rPr lang="fr-FR" sz="1200" dirty="0">
                <a:solidFill>
                  <a:srgbClr val="0000FF"/>
                </a:solidFill>
              </a:rPr>
              <a:t>&gt;</a:t>
            </a:r>
            <a:r>
              <a:rPr lang="fr-FR" sz="1200" dirty="0"/>
              <a:t>", "</a:t>
            </a:r>
            <a:r>
              <a:rPr lang="fr-FR" sz="1200" dirty="0">
                <a:solidFill>
                  <a:srgbClr val="0000FF"/>
                </a:solidFill>
              </a:rPr>
              <a:t>&lt;</a:t>
            </a:r>
            <a:r>
              <a:rPr lang="fr-FR" sz="1200" dirty="0" err="1">
                <a:solidFill>
                  <a:srgbClr val="0000FF"/>
                </a:solidFill>
              </a:rPr>
              <a:t>setName</a:t>
            </a:r>
            <a:r>
              <a:rPr lang="fr-FR" sz="1200" dirty="0">
                <a:solidFill>
                  <a:srgbClr val="0000FF"/>
                </a:solidFill>
              </a:rPr>
              <a:t>&gt;</a:t>
            </a:r>
            <a:r>
              <a:rPr lang="fr-FR" sz="1200" dirty="0"/>
              <a:t>", </a:t>
            </a:r>
            <a:r>
              <a:rPr lang="fr-FR" sz="1200" dirty="0" err="1"/>
              <a:t>Value.get</a:t>
            </a:r>
            <a:r>
              <a:rPr lang="fr-FR" sz="1200" dirty="0"/>
              <a:t>(</a:t>
            </a:r>
            <a:r>
              <a:rPr lang="fr-FR" sz="1200" dirty="0">
                <a:solidFill>
                  <a:srgbClr val="0000FF"/>
                </a:solidFill>
              </a:rPr>
              <a:t>&lt;</a:t>
            </a:r>
            <a:r>
              <a:rPr lang="fr-FR" sz="1200" dirty="0" err="1">
                <a:solidFill>
                  <a:srgbClr val="0000FF"/>
                </a:solidFill>
              </a:rPr>
              <a:t>primaryKey</a:t>
            </a:r>
            <a:r>
              <a:rPr lang="fr-FR" sz="1200" dirty="0">
                <a:solidFill>
                  <a:srgbClr val="0000FF"/>
                </a:solidFill>
              </a:rPr>
              <a:t>&gt;</a:t>
            </a:r>
            <a:r>
              <a:rPr lang="fr-FR" sz="1200" dirty="0"/>
              <a:t>)));</a:t>
            </a:r>
          </a:p>
          <a:p>
            <a:r>
              <a:rPr lang="fr-FR" dirty="0" smtClean="0"/>
              <a:t>&gt;</a:t>
            </a:r>
            <a:r>
              <a:rPr lang="fr-FR" dirty="0"/>
              <a:t>&gt;</a:t>
            </a:r>
          </a:p>
        </p:txBody>
      </p:sp>
      <p:sp>
        <p:nvSpPr>
          <p:cNvPr id="13" name="Line Callout 1 (Accent Bar) 12"/>
          <p:cNvSpPr/>
          <p:nvPr/>
        </p:nvSpPr>
        <p:spPr>
          <a:xfrm>
            <a:off x="167270" y="5782296"/>
            <a:ext cx="2379629" cy="332882"/>
          </a:xfrm>
          <a:prstGeom prst="accentCallout1">
            <a:avLst>
              <a:gd name="adj1" fmla="val 59490"/>
              <a:gd name="adj2" fmla="val 105138"/>
              <a:gd name="adj3" fmla="val 49537"/>
              <a:gd name="adj4" fmla="val 12021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Generated Java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Line Callout 1 (Accent Bar) 13"/>
          <p:cNvSpPr/>
          <p:nvPr/>
        </p:nvSpPr>
        <p:spPr>
          <a:xfrm>
            <a:off x="-536422" y="4492349"/>
            <a:ext cx="2379629" cy="332882"/>
          </a:xfrm>
          <a:prstGeom prst="accentCallout1">
            <a:avLst>
              <a:gd name="adj1" fmla="val 59490"/>
              <a:gd name="adj2" fmla="val 105138"/>
              <a:gd name="adj3" fmla="val 49537"/>
              <a:gd name="adj4" fmla="val 12021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String Template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Line Callout 1 (Accent Bar) 14"/>
          <p:cNvSpPr/>
          <p:nvPr/>
        </p:nvSpPr>
        <p:spPr>
          <a:xfrm>
            <a:off x="4743484" y="822617"/>
            <a:ext cx="2379629" cy="332882"/>
          </a:xfrm>
          <a:prstGeom prst="accentCallout1">
            <a:avLst>
              <a:gd name="adj1" fmla="val 52083"/>
              <a:gd name="adj2" fmla="val -4707"/>
              <a:gd name="adj3" fmla="val 45834"/>
              <a:gd name="adj4" fmla="val -435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Original AQL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6572721" y="1899691"/>
            <a:ext cx="2379629" cy="332882"/>
          </a:xfrm>
          <a:prstGeom prst="accentCallout1">
            <a:avLst>
              <a:gd name="adj1" fmla="val 52083"/>
              <a:gd name="adj2" fmla="val -4707"/>
              <a:gd name="adj3" fmla="val 24638"/>
              <a:gd name="adj4" fmla="val -3817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AQL Grammar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Line Callout 1 (Accent Bar) 16"/>
          <p:cNvSpPr/>
          <p:nvPr/>
        </p:nvSpPr>
        <p:spPr>
          <a:xfrm>
            <a:off x="7074477" y="3013315"/>
            <a:ext cx="2379629" cy="332882"/>
          </a:xfrm>
          <a:prstGeom prst="accentCallout1">
            <a:avLst>
              <a:gd name="adj1" fmla="val 52083"/>
              <a:gd name="adj2" fmla="val -4707"/>
              <a:gd name="adj3" fmla="val 70777"/>
              <a:gd name="adj4" fmla="val -3345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Tree Grammar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111" y="790223"/>
            <a:ext cx="3457222" cy="32455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83732" y="1309512"/>
            <a:ext cx="4504267" cy="106115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31621" y="2537178"/>
            <a:ext cx="4377267" cy="144215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38400" y="4117623"/>
            <a:ext cx="5492044" cy="118815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129844" y="5627512"/>
            <a:ext cx="4236156" cy="75071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9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Plugin for Aerospike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7" y="526056"/>
            <a:ext cx="8169787" cy="63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to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73084" y="3659828"/>
            <a:ext cx="8613124" cy="262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Don</a:t>
            </a:r>
            <a:r>
              <a:rPr lang="fr-FR" sz="3200" dirty="0" smtClean="0"/>
              <a:t>’</a:t>
            </a:r>
            <a:r>
              <a:rPr lang="en-US" sz="3200" dirty="0" smtClean="0"/>
              <a:t>t let:</a:t>
            </a:r>
          </a:p>
          <a:p>
            <a:r>
              <a:rPr lang="en-US" sz="3200" dirty="0" smtClean="0"/>
              <a:t>Information </a:t>
            </a:r>
            <a:r>
              <a:rPr lang="en-US" sz="3200" dirty="0" smtClean="0">
                <a:solidFill>
                  <a:srgbClr val="0000FF"/>
                </a:solidFill>
              </a:rPr>
              <a:t>oversaturate</a:t>
            </a:r>
            <a:r>
              <a:rPr lang="en-US" sz="3200" dirty="0" smtClean="0"/>
              <a:t> your Knowledge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/>
              <a:t>Knowledge </a:t>
            </a:r>
            <a:r>
              <a:rPr lang="en-US" sz="3200" dirty="0" smtClean="0">
                <a:solidFill>
                  <a:srgbClr val="0000FF"/>
                </a:solidFill>
              </a:rPr>
              <a:t>distract</a:t>
            </a:r>
            <a:r>
              <a:rPr lang="en-US" sz="3200" dirty="0" smtClean="0"/>
              <a:t> you from Wisdom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069" y="1308086"/>
            <a:ext cx="7936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Where </a:t>
            </a:r>
            <a:r>
              <a:rPr lang="en-US" sz="3200" b="1" i="1" dirty="0"/>
              <a:t>is the wisdom we have lost in knowledge</a:t>
            </a:r>
            <a:r>
              <a:rPr lang="en-US" sz="3200" b="1" i="1" dirty="0" smtClean="0"/>
              <a:t>? Where </a:t>
            </a:r>
            <a:r>
              <a:rPr lang="en-US" sz="3200" b="1" i="1" dirty="0"/>
              <a:t>is the knowledge we have lost in information</a:t>
            </a:r>
            <a:r>
              <a:rPr lang="en-US" sz="3200" b="1" i="1" dirty="0" smtClean="0"/>
              <a:t>?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T.S.Elliot</a:t>
            </a:r>
            <a:r>
              <a:rPr lang="en-US" sz="2400" dirty="0" smtClean="0"/>
              <a:t> 1934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4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Brain is Full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13" y="1206462"/>
            <a:ext cx="5520410" cy="46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&amp; Papers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71724" y="2803773"/>
            <a:ext cx="5472276" cy="2366470"/>
            <a:chOff x="3671724" y="2323995"/>
            <a:chExt cx="5472276" cy="2366470"/>
          </a:xfrm>
        </p:grpSpPr>
        <p:sp>
          <p:nvSpPr>
            <p:cNvPr id="10" name="Rectangle 9"/>
            <p:cNvSpPr/>
            <p:nvPr/>
          </p:nvSpPr>
          <p:spPr>
            <a:xfrm>
              <a:off x="3671724" y="4413466"/>
              <a:ext cx="54722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err="1"/>
                <a:t>www.aerospike.com</a:t>
              </a:r>
              <a:r>
                <a:rPr lang="en-US" sz="1200" dirty="0"/>
                <a:t>/</a:t>
              </a:r>
              <a:r>
                <a:rPr lang="en-US" sz="1200" dirty="0" err="1"/>
                <a:t>wp</a:t>
              </a:r>
              <a:r>
                <a:rPr lang="en-US" sz="1200" dirty="0"/>
                <a:t>-content/uploads/2012/07/VLDB-</a:t>
              </a:r>
              <a:r>
                <a:rPr lang="en-US" sz="1200" dirty="0" err="1"/>
                <a:t>Paper.pdf</a:t>
              </a:r>
              <a:endParaRPr lang="en-US" sz="1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8980" y="2323995"/>
              <a:ext cx="1905000" cy="1905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6699" y="806248"/>
            <a:ext cx="4987301" cy="3316214"/>
            <a:chOff x="191477" y="848581"/>
            <a:chExt cx="4987301" cy="33162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95" y="848581"/>
              <a:ext cx="2763512" cy="33162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1477" y="3695479"/>
              <a:ext cx="49873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err="1"/>
                <a:t>pragprog.com</a:t>
              </a:r>
              <a:r>
                <a:rPr lang="en-US" sz="1200" dirty="0"/>
                <a:t>/book/</a:t>
              </a:r>
              <a:r>
                <a:rPr lang="en-US" sz="1200" dirty="0" err="1"/>
                <a:t>tpantlr</a:t>
              </a:r>
              <a:r>
                <a:rPr lang="en-US" sz="1200" dirty="0"/>
                <a:t>/the-definitive-</a:t>
              </a:r>
              <a:r>
                <a:rPr lang="en-US" sz="1200" dirty="0" err="1"/>
                <a:t>antlr</a:t>
              </a:r>
              <a:r>
                <a:rPr lang="en-US" sz="1200" dirty="0"/>
                <a:t>-reference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2222" y="4233331"/>
            <a:ext cx="9017000" cy="2298891"/>
            <a:chOff x="282222" y="4233331"/>
            <a:chExt cx="9017000" cy="2298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801" y="4233331"/>
              <a:ext cx="1523482" cy="198966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2222" y="6255223"/>
              <a:ext cx="9017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err="1"/>
                <a:t>www.informit.com</a:t>
              </a:r>
              <a:r>
                <a:rPr lang="en-US" sz="1200" dirty="0"/>
                <a:t>/store/nosql-distilled-a-brief-guide-to-the-emerging-world-9780321826626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8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05084" y="1033774"/>
            <a:ext cx="6838916" cy="5062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Aerospike</a:t>
            </a:r>
          </a:p>
          <a:p>
            <a:pPr lvl="1"/>
            <a:r>
              <a:rPr lang="en-US" u="sng" dirty="0">
                <a:solidFill>
                  <a:srgbClr val="000000"/>
                </a:solidFill>
                <a:hlinkClick r:id="rId2"/>
              </a:rPr>
              <a:t>http://www.aerospike.com/free-aerospike-3-community-edition</a:t>
            </a:r>
            <a:r>
              <a:rPr lang="en-US" u="sng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u="sng" dirty="0" smtClean="0">
              <a:solidFill>
                <a:srgbClr val="000000"/>
              </a:solidFill>
            </a:endParaRPr>
          </a:p>
          <a:p>
            <a:pPr lvl="1"/>
            <a:endParaRPr lang="en-US" u="sng" dirty="0">
              <a:solidFill>
                <a:srgbClr val="000000"/>
              </a:solidFill>
            </a:endParaRPr>
          </a:p>
          <a:p>
            <a:pPr lvl="1"/>
            <a:endParaRPr lang="en-US" u="sng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/>
              <a:t>Eclipse </a:t>
            </a:r>
            <a:r>
              <a:rPr lang="en-US" dirty="0" smtClean="0"/>
              <a:t>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www.eclipse.org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ANTLR-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www.antlr.org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StringTemplate</a:t>
            </a:r>
            <a:r>
              <a:rPr lang="en-US" dirty="0"/>
              <a:t> (ANTLR)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www.stringtemplate.org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Aerospike </a:t>
            </a:r>
            <a:r>
              <a:rPr lang="en-US" dirty="0"/>
              <a:t>Plugin -  </a:t>
            </a:r>
            <a:r>
              <a:rPr lang="en-US" dirty="0">
                <a:hlinkClick r:id="rId6"/>
              </a:rPr>
              <a:t>https://github.com/aerospike/eclipse-tools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66" y="3407833"/>
            <a:ext cx="896055" cy="896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14" y="4303890"/>
            <a:ext cx="957115" cy="111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432" y="2585157"/>
            <a:ext cx="925759" cy="632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666" y="5432777"/>
            <a:ext cx="804333" cy="804333"/>
          </a:xfrm>
          <a:prstGeom prst="rect">
            <a:avLst/>
          </a:prstGeom>
        </p:spPr>
      </p:pic>
      <p:pic>
        <p:nvPicPr>
          <p:cNvPr id="9" name="Picture 8" descr="aerospike_logo_set_horizont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2" y="1397000"/>
            <a:ext cx="2329412" cy="4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defRPr/>
            </a:pPr>
            <a:r>
              <a:rPr lang="en-US" sz="4800" dirty="0">
                <a:solidFill>
                  <a:srgbClr val="A01620"/>
                </a:solidFill>
                <a:latin typeface="Roboto Condensed Regular"/>
                <a:cs typeface="Roboto Condensed Regular"/>
              </a:rPr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0341" y="1390843"/>
            <a:ext cx="6421325" cy="330815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 smtClean="0">
              <a:solidFill>
                <a:srgbClr val="A01620"/>
              </a:solidFill>
              <a:ea typeface="+mn-ea"/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A01620"/>
              </a:solidFill>
              <a:ea typeface="+mn-ea"/>
              <a:hlinkClick r:id="rId2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hlinkClick r:id="rId3"/>
              </a:rPr>
              <a:t>peter@aerospike.com</a:t>
            </a: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A01620"/>
              </a:solidFill>
              <a:ea typeface="+mn-ea"/>
              <a:hlinkClick r:id="rId4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00FF"/>
                </a:solidFill>
                <a:hlinkClick r:id="rId5"/>
              </a:rPr>
              <a:t>www.linkedin.com/pub/peter-milne/1/147/a86/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0000FF"/>
                </a:solidFill>
                <a:hlinkClick r:id="rId4"/>
              </a:rPr>
              <a:t>www.aerospike.com</a:t>
            </a:r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lvl="1" indent="0" algn="ctr"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lvl="1" indent="0" algn="ctr"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lvl="1" indent="0" algn="ctr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457200" lvl="1" indent="0" algn="ctr">
              <a:buNone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rgbClr val="A01620"/>
              </a:solidFill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5" name="Picture 4" descr="bizcardtemplate_Clou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73" y="4430889"/>
            <a:ext cx="3215389" cy="2156506"/>
          </a:xfrm>
          <a:prstGeom prst="rect">
            <a:avLst/>
          </a:prstGeom>
        </p:spPr>
      </p:pic>
      <p:pic>
        <p:nvPicPr>
          <p:cNvPr id="7" name="Picture 6" descr="aerospike_logo_square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2" y="1332089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 -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34687" y="980657"/>
            <a:ext cx="4424905" cy="5049397"/>
          </a:xfrm>
        </p:spPr>
        <p:txBody>
          <a:bodyPr/>
          <a:lstStyle/>
          <a:p>
            <a:r>
              <a:rPr lang="en-US" dirty="0" smtClean="0"/>
              <a:t>IBM - 1970s</a:t>
            </a:r>
          </a:p>
          <a:p>
            <a:r>
              <a:rPr lang="en-US" dirty="0" smtClean="0"/>
              <a:t>Originally called SEQUEL</a:t>
            </a:r>
          </a:p>
          <a:p>
            <a:r>
              <a:rPr lang="en-US" dirty="0" smtClean="0"/>
              <a:t>Relational Software (Oracle) – 1979</a:t>
            </a:r>
          </a:p>
          <a:p>
            <a:r>
              <a:rPr lang="en-US" dirty="0" smtClean="0"/>
              <a:t>IBM DB2 -  1983</a:t>
            </a:r>
          </a:p>
          <a:p>
            <a:pPr marL="0" indent="0">
              <a:buNone/>
            </a:pPr>
            <a:r>
              <a:rPr lang="en-US" dirty="0" smtClean="0"/>
              <a:t>…followed by everyone else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53" y="3494362"/>
            <a:ext cx="3369126" cy="2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Databases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179790" y="1231330"/>
            <a:ext cx="3706418" cy="5049397"/>
          </a:xfrm>
        </p:spPr>
        <p:txBody>
          <a:bodyPr/>
          <a:lstStyle/>
          <a:p>
            <a:r>
              <a:rPr lang="en-US" dirty="0" smtClean="0"/>
              <a:t>C. J. Date</a:t>
            </a:r>
          </a:p>
          <a:p>
            <a:r>
              <a:rPr lang="en-US" dirty="0" smtClean="0"/>
              <a:t>Relational theory</a:t>
            </a:r>
          </a:p>
          <a:p>
            <a:r>
              <a:rPr lang="en-US" dirty="0" smtClean="0"/>
              <a:t>Relation Calculus</a:t>
            </a:r>
          </a:p>
          <a:p>
            <a:r>
              <a:rPr lang="en-US" dirty="0" smtClean="0"/>
              <a:t>Structured Query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Rows and Columns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9" y="1334635"/>
            <a:ext cx="3455358" cy="43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8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not Rows and Columns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data fits neatly into the relational model, </a:t>
            </a:r>
            <a:r>
              <a:rPr lang="en-US" b="1" dirty="0" smtClean="0">
                <a:solidFill>
                  <a:srgbClr val="0000FF"/>
                </a:solidFill>
              </a:rPr>
              <a:t>some data does not</a:t>
            </a:r>
          </a:p>
          <a:p>
            <a:r>
              <a:rPr lang="en-US" dirty="0" smtClean="0"/>
              <a:t>Object to Relational Mapping</a:t>
            </a:r>
          </a:p>
          <a:p>
            <a:r>
              <a:rPr lang="en-US" dirty="0" smtClean="0"/>
              <a:t>Graphs</a:t>
            </a:r>
          </a:p>
          <a:p>
            <a:r>
              <a:rPr lang="en-US" dirty="0" smtClean="0"/>
              <a:t>Documents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29" y="2104677"/>
            <a:ext cx="4258446" cy="42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-  </a:t>
            </a:r>
            <a:r>
              <a:rPr lang="en-US" dirty="0" err="1" smtClean="0"/>
              <a:t>BigData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Big Data</a:t>
            </a:r>
          </a:p>
          <a:p>
            <a:r>
              <a:rPr lang="en-US" dirty="0" err="1" smtClean="0"/>
              <a:t>NoSQL</a:t>
            </a:r>
            <a:endParaRPr lang="en-US" dirty="0" smtClean="0"/>
          </a:p>
          <a:p>
            <a:r>
              <a:rPr lang="en-US" dirty="0" smtClean="0"/>
              <a:t>Map Reduce</a:t>
            </a:r>
          </a:p>
          <a:p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Batch</a:t>
            </a:r>
          </a:p>
          <a:p>
            <a:pPr lvl="1"/>
            <a:r>
              <a:rPr lang="en-US" dirty="0" smtClean="0"/>
              <a:t>Real-time</a:t>
            </a:r>
          </a:p>
          <a:p>
            <a:r>
              <a:rPr lang="en-US" dirty="0" smtClean="0"/>
              <a:t>Complex Event Processing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Finding Signal in Noise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15" y="1174428"/>
            <a:ext cx="5505685" cy="32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learning something new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3084" y="1231330"/>
            <a:ext cx="4372018" cy="5049397"/>
          </a:xfrm>
        </p:spPr>
        <p:txBody>
          <a:bodyPr/>
          <a:lstStyle/>
          <a:p>
            <a:r>
              <a:rPr lang="en-US" dirty="0" smtClean="0"/>
              <a:t>Fashions</a:t>
            </a:r>
          </a:p>
          <a:p>
            <a:r>
              <a:rPr lang="en-US" dirty="0" smtClean="0"/>
              <a:t>Ritual</a:t>
            </a:r>
          </a:p>
          <a:p>
            <a:r>
              <a:rPr lang="en-US" dirty="0" smtClean="0"/>
              <a:t>Tradition</a:t>
            </a:r>
          </a:p>
          <a:p>
            <a:r>
              <a:rPr lang="en-US" dirty="0" smtClean="0"/>
              <a:t>Dogma – Right </a:t>
            </a:r>
            <a:r>
              <a:rPr lang="en-US" dirty="0" err="1" smtClean="0"/>
              <a:t>vs</a:t>
            </a:r>
            <a:r>
              <a:rPr lang="en-US" dirty="0" smtClean="0"/>
              <a:t> Wrong</a:t>
            </a:r>
          </a:p>
          <a:p>
            <a:pPr lvl="1"/>
            <a:r>
              <a:rPr lang="en-US" dirty="0" smtClean="0"/>
              <a:t>Open systems</a:t>
            </a:r>
          </a:p>
          <a:p>
            <a:pPr lvl="1"/>
            <a:r>
              <a:rPr lang="en-US" dirty="0" smtClean="0"/>
              <a:t>RISC</a:t>
            </a:r>
          </a:p>
          <a:p>
            <a:pPr lvl="1"/>
            <a:r>
              <a:rPr lang="en-US" dirty="0" smtClean="0"/>
              <a:t>Normal Form</a:t>
            </a:r>
          </a:p>
          <a:p>
            <a:pPr lvl="1"/>
            <a:r>
              <a:rPr lang="en-US" dirty="0" smtClean="0"/>
              <a:t>Object Oriented</a:t>
            </a:r>
          </a:p>
          <a:p>
            <a:pPr lvl="1"/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Agile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72" y="2041393"/>
            <a:ext cx="5181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8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myths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is new… is it?</a:t>
            </a:r>
          </a:p>
          <a:p>
            <a:r>
              <a:rPr lang="en-US" dirty="0" smtClean="0"/>
              <a:t>There is no schema, that’s bad… are you sure?</a:t>
            </a:r>
          </a:p>
          <a:p>
            <a:r>
              <a:rPr lang="en-US" dirty="0" smtClean="0"/>
              <a:t>No joins, I can’t live without joins… maybe you can.</a:t>
            </a:r>
          </a:p>
          <a:p>
            <a:r>
              <a:rPr lang="en-US" dirty="0" smtClean="0"/>
              <a:t>It uses an API not a query language… </a:t>
            </a:r>
            <a:r>
              <a:rPr lang="en-US" dirty="0"/>
              <a:t>d</a:t>
            </a:r>
            <a:r>
              <a:rPr lang="en-US" dirty="0" smtClean="0"/>
              <a:t>oes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90" y="3381979"/>
            <a:ext cx="3632956" cy="29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– Query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74609" y="2568255"/>
            <a:ext cx="5742156" cy="1826881"/>
          </a:xfrm>
        </p:spPr>
        <p:txBody>
          <a:bodyPr/>
          <a:lstStyle/>
          <a:p>
            <a:r>
              <a:rPr lang="en-US" dirty="0" smtClean="0"/>
              <a:t>AQL – Aerospike Query Language</a:t>
            </a:r>
          </a:p>
          <a:p>
            <a:r>
              <a:rPr lang="en-US" dirty="0" smtClean="0"/>
              <a:t>CQL	- Cassandra Query Language</a:t>
            </a:r>
          </a:p>
          <a:p>
            <a:r>
              <a:rPr lang="en-US" dirty="0" smtClean="0"/>
              <a:t>N1QL – </a:t>
            </a:r>
            <a:r>
              <a:rPr lang="en-US" dirty="0" err="1" smtClean="0"/>
              <a:t>Couchbase</a:t>
            </a:r>
            <a:r>
              <a:rPr lang="en-US" dirty="0" smtClean="0"/>
              <a:t> Query 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196" y="1186520"/>
            <a:ext cx="7736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 err="1" smtClean="0"/>
              <a:t>NoSQL</a:t>
            </a:r>
            <a:r>
              <a:rPr lang="en-US" sz="2400" dirty="0" smtClean="0"/>
              <a:t>/Big Data technologies provide </a:t>
            </a:r>
            <a:r>
              <a:rPr lang="en-US" sz="2400" b="1" dirty="0" smtClean="0">
                <a:solidFill>
                  <a:srgbClr val="0000FF"/>
                </a:solidFill>
              </a:rPr>
              <a:t>query languages</a:t>
            </a:r>
            <a:r>
              <a:rPr lang="en-US" sz="2400" dirty="0" smtClean="0"/>
              <a:t> similar to SQL. These are “</a:t>
            </a:r>
            <a:r>
              <a:rPr lang="en-US" sz="2400" b="1" dirty="0" smtClean="0">
                <a:solidFill>
                  <a:srgbClr val="0000FF"/>
                </a:solidFill>
              </a:rPr>
              <a:t>familiar</a:t>
            </a:r>
            <a:r>
              <a:rPr lang="en-US" sz="2400" dirty="0" smtClean="0"/>
              <a:t>” and easy to learn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5450" y="4595675"/>
            <a:ext cx="793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Using a query language </a:t>
            </a:r>
            <a:r>
              <a:rPr lang="en-US" sz="2800" b="1" dirty="0" smtClean="0">
                <a:solidFill>
                  <a:srgbClr val="0000FF"/>
                </a:solidFill>
              </a:rPr>
              <a:t>overcomes the barrier</a:t>
            </a:r>
            <a:r>
              <a:rPr lang="en-US" sz="2800" b="1" dirty="0" smtClean="0"/>
              <a:t> to learning </a:t>
            </a:r>
            <a:r>
              <a:rPr lang="en-US" sz="2800" b="1" dirty="0" err="1" smtClean="0"/>
              <a:t>NoSQL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72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dy Pages">
  <a:themeElements>
    <a:clrScheme name="Custom 3">
      <a:dk1>
        <a:sysClr val="windowText" lastClr="000000"/>
      </a:dk1>
      <a:lt1>
        <a:sysClr val="window" lastClr="FFFFFF"/>
      </a:lt1>
      <a:dk2>
        <a:srgbClr val="7E4300"/>
      </a:dk2>
      <a:lt2>
        <a:srgbClr val="D1D3D4"/>
      </a:lt2>
      <a:accent1>
        <a:srgbClr val="A01620"/>
      </a:accent1>
      <a:accent2>
        <a:srgbClr val="F68623"/>
      </a:accent2>
      <a:accent3>
        <a:srgbClr val="777777"/>
      </a:accent3>
      <a:accent4>
        <a:srgbClr val="D1D3D4"/>
      </a:accent4>
      <a:accent5>
        <a:srgbClr val="FBB917"/>
      </a:accent5>
      <a:accent6>
        <a:srgbClr val="208E37"/>
      </a:accent6>
      <a:hlink>
        <a:srgbClr val="5CCAFF"/>
      </a:hlink>
      <a:folHlink>
        <a:srgbClr val="643273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168863</TotalTime>
  <Words>778</Words>
  <Application>Microsoft Macintosh PowerPoint</Application>
  <PresentationFormat>On-screen Show (4:3)</PresentationFormat>
  <Paragraphs>185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Body Pages</vt:lpstr>
      <vt:lpstr>Document</vt:lpstr>
      <vt:lpstr>Microsoft Word Document</vt:lpstr>
      <vt:lpstr>PowerPoint Presentation</vt:lpstr>
      <vt:lpstr>SQL to NoSQL</vt:lpstr>
      <vt:lpstr>Structured Query Language - History</vt:lpstr>
      <vt:lpstr>Learning Databases</vt:lpstr>
      <vt:lpstr>The World is not Rows and Columns</vt:lpstr>
      <vt:lpstr>NoSQL -  BigData </vt:lpstr>
      <vt:lpstr>Barriers to learning something new</vt:lpstr>
      <vt:lpstr>NoSQL myths</vt:lpstr>
      <vt:lpstr>NoSQL – Query languages</vt:lpstr>
      <vt:lpstr>What if we could Generate NoSQL from SQL </vt:lpstr>
      <vt:lpstr>Generating NoSQL from AQL (SQL)</vt:lpstr>
      <vt:lpstr>ANTLR</vt:lpstr>
      <vt:lpstr>ANTLR - Grammars</vt:lpstr>
      <vt:lpstr>AQL Grammar </vt:lpstr>
      <vt:lpstr>Abstract Syntax Tree - AST</vt:lpstr>
      <vt:lpstr>Tree Grammar – for code generation</vt:lpstr>
      <vt:lpstr>String Templates</vt:lpstr>
      <vt:lpstr>Complete example</vt:lpstr>
      <vt:lpstr>Eclipse Plugin for Aerospike</vt:lpstr>
      <vt:lpstr>My Brain is Full</vt:lpstr>
      <vt:lpstr>Books &amp; Papers</vt:lpstr>
      <vt:lpstr>Software</vt:lpstr>
      <vt:lpstr>QUESTIONS?</vt:lpstr>
    </vt:vector>
  </TitlesOfParts>
  <Manager/>
  <Company>Aerospike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Analytics</dc:title>
  <dc:subject/>
  <dc:creator>Peter Milne</dc:creator>
  <cp:keywords/>
  <dc:description/>
  <cp:lastModifiedBy>Peter Milne</cp:lastModifiedBy>
  <cp:revision>3814</cp:revision>
  <cp:lastPrinted>2013-10-14T18:26:45Z</cp:lastPrinted>
  <dcterms:created xsi:type="dcterms:W3CDTF">2012-07-31T22:57:23Z</dcterms:created>
  <dcterms:modified xsi:type="dcterms:W3CDTF">2014-06-12T18:24:51Z</dcterms:modified>
  <cp:category/>
</cp:coreProperties>
</file>