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9" r:id="rId1"/>
  </p:sldMasterIdLst>
  <p:notesMasterIdLst>
    <p:notesMasterId r:id="rId36"/>
  </p:notesMasterIdLst>
  <p:handoutMasterIdLst>
    <p:handoutMasterId r:id="rId37"/>
  </p:handoutMasterIdLst>
  <p:sldIdLst>
    <p:sldId id="313" r:id="rId2"/>
    <p:sldId id="372" r:id="rId3"/>
    <p:sldId id="373" r:id="rId4"/>
    <p:sldId id="349" r:id="rId5"/>
    <p:sldId id="351" r:id="rId6"/>
    <p:sldId id="352" r:id="rId7"/>
    <p:sldId id="353" r:id="rId8"/>
    <p:sldId id="374" r:id="rId9"/>
    <p:sldId id="375" r:id="rId10"/>
    <p:sldId id="376" r:id="rId11"/>
    <p:sldId id="377" r:id="rId12"/>
    <p:sldId id="381" r:id="rId13"/>
    <p:sldId id="379" r:id="rId14"/>
    <p:sldId id="378" r:id="rId15"/>
    <p:sldId id="380" r:id="rId16"/>
    <p:sldId id="317" r:id="rId17"/>
    <p:sldId id="382" r:id="rId18"/>
    <p:sldId id="355" r:id="rId19"/>
    <p:sldId id="383" r:id="rId20"/>
    <p:sldId id="384" r:id="rId21"/>
    <p:sldId id="385" r:id="rId22"/>
    <p:sldId id="386" r:id="rId23"/>
    <p:sldId id="387" r:id="rId24"/>
    <p:sldId id="390" r:id="rId25"/>
    <p:sldId id="391" r:id="rId26"/>
    <p:sldId id="392" r:id="rId27"/>
    <p:sldId id="393" r:id="rId28"/>
    <p:sldId id="394" r:id="rId29"/>
    <p:sldId id="395" r:id="rId30"/>
    <p:sldId id="356" r:id="rId31"/>
    <p:sldId id="357" r:id="rId32"/>
    <p:sldId id="388" r:id="rId33"/>
    <p:sldId id="343" r:id="rId34"/>
    <p:sldId id="292" r:id="rId35"/>
  </p:sldIdLst>
  <p:sldSz cx="9144000" cy="6858000" type="screen4x3"/>
  <p:notesSz cx="7315200" cy="96012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B1E3"/>
    <a:srgbClr val="001738"/>
    <a:srgbClr val="625D20"/>
    <a:srgbClr val="672146"/>
    <a:srgbClr val="7A99AC"/>
    <a:srgbClr val="AF6D04"/>
    <a:srgbClr val="A9431E"/>
    <a:srgbClr val="572C5F"/>
    <a:srgbClr val="1D3C34"/>
    <a:srgbClr val="B7BF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0" autoAdjust="0"/>
    <p:restoredTop sz="95683" autoAdjust="0"/>
  </p:normalViewPr>
  <p:slideViewPr>
    <p:cSldViewPr snapToGrid="0" showGuides="1">
      <p:cViewPr>
        <p:scale>
          <a:sx n="100" d="100"/>
          <a:sy n="100" d="100"/>
        </p:scale>
        <p:origin x="-702" y="114"/>
      </p:cViewPr>
      <p:guideLst>
        <p:guide orient="horz" pos="2153"/>
        <p:guide orient="horz" pos="4130"/>
        <p:guide orient="horz" pos="292"/>
        <p:guide orient="horz" pos="3808"/>
        <p:guide orient="horz" pos="1095"/>
        <p:guide orient="horz" pos="3044"/>
        <p:guide pos="2893"/>
        <p:guide pos="284"/>
        <p:guide pos="5492"/>
        <p:guide pos="1161"/>
        <p:guide pos="2253"/>
        <p:guide pos="3800"/>
        <p:guide pos="4629"/>
        <p:guide/>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8" d="100"/>
          <a:sy n="98" d="100"/>
        </p:scale>
        <p:origin x="-357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C99EA-CFD1-4A7D-B54E-530441BAA0FB}"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US"/>
        </a:p>
      </dgm:t>
    </dgm:pt>
    <dgm:pt modelId="{0D351BBC-7842-41CE-ABBD-217BEB4E4EAA}">
      <dgm:prSet phldrT="[Text]"/>
      <dgm:spPr/>
      <dgm:t>
        <a:bodyPr/>
        <a:lstStyle/>
        <a:p>
          <a:r>
            <a:rPr lang="en-US" b="1" dirty="0" smtClean="0"/>
            <a:t>Global Products</a:t>
          </a:r>
          <a:endParaRPr lang="en-US" b="1" dirty="0"/>
        </a:p>
      </dgm:t>
    </dgm:pt>
    <dgm:pt modelId="{4B56EE62-EFBD-4738-857C-7152D0199BDA}" type="parTrans" cxnId="{B6156DCC-D71E-4746-BF20-17CEECE1E890}">
      <dgm:prSet/>
      <dgm:spPr/>
      <dgm:t>
        <a:bodyPr/>
        <a:lstStyle/>
        <a:p>
          <a:endParaRPr lang="en-US"/>
        </a:p>
      </dgm:t>
    </dgm:pt>
    <dgm:pt modelId="{B51B6B90-2189-4B9A-AEF1-04E49EA1B7EE}" type="sibTrans" cxnId="{B6156DCC-D71E-4746-BF20-17CEECE1E890}">
      <dgm:prSet/>
      <dgm:spPr/>
      <dgm:t>
        <a:bodyPr/>
        <a:lstStyle/>
        <a:p>
          <a:endParaRPr lang="en-US"/>
        </a:p>
      </dgm:t>
    </dgm:pt>
    <dgm:pt modelId="{1FA1D083-AA43-408F-8447-E5824C75C4A2}">
      <dgm:prSet phldrT="[Text]" custT="1"/>
      <dgm:spPr/>
      <dgm:t>
        <a:bodyPr/>
        <a:lstStyle/>
        <a:p>
          <a:pPr>
            <a:lnSpc>
              <a:spcPct val="150000"/>
            </a:lnSpc>
          </a:pPr>
          <a:r>
            <a:rPr lang="en-US" sz="1100" dirty="0" smtClean="0"/>
            <a:t>CME Group exchanges offer the widest range of global benchmark products across all major asset classes, including futures and options based on interest rates, equity indexes, foreign exchange, energy, agriculture commodities, metals, weather and real estate.</a:t>
          </a:r>
          <a:endParaRPr lang="en-US" sz="1100" dirty="0"/>
        </a:p>
      </dgm:t>
    </dgm:pt>
    <dgm:pt modelId="{CEC8B3FA-83B6-4EB1-8874-9135D22E194C}" type="parTrans" cxnId="{F5F08436-029F-4EDF-9F89-E200F647DAC8}">
      <dgm:prSet/>
      <dgm:spPr/>
      <dgm:t>
        <a:bodyPr/>
        <a:lstStyle/>
        <a:p>
          <a:endParaRPr lang="en-US"/>
        </a:p>
      </dgm:t>
    </dgm:pt>
    <dgm:pt modelId="{6B41E271-9C5B-4C9F-8683-91E29AADE011}" type="sibTrans" cxnId="{F5F08436-029F-4EDF-9F89-E200F647DAC8}">
      <dgm:prSet/>
      <dgm:spPr/>
      <dgm:t>
        <a:bodyPr/>
        <a:lstStyle/>
        <a:p>
          <a:endParaRPr lang="en-US"/>
        </a:p>
      </dgm:t>
    </dgm:pt>
    <dgm:pt modelId="{9154CC7A-9C92-4AF3-BF72-C787338C86A4}">
      <dgm:prSet phldrT="[Text]"/>
      <dgm:spPr/>
      <dgm:t>
        <a:bodyPr anchor="ctr"/>
        <a:lstStyle/>
        <a:p>
          <a:r>
            <a:rPr lang="en-US" b="1" dirty="0" smtClean="0"/>
            <a:t>Clearing</a:t>
          </a:r>
          <a:endParaRPr lang="en-US" b="1" dirty="0"/>
        </a:p>
      </dgm:t>
    </dgm:pt>
    <dgm:pt modelId="{6305E779-CE1B-4C7E-BB57-2FDF1BB238A4}" type="parTrans" cxnId="{D28BF4BA-BBCB-41D3-80BD-63DD57293CCF}">
      <dgm:prSet/>
      <dgm:spPr/>
      <dgm:t>
        <a:bodyPr/>
        <a:lstStyle/>
        <a:p>
          <a:endParaRPr lang="en-US"/>
        </a:p>
      </dgm:t>
    </dgm:pt>
    <dgm:pt modelId="{80C6D123-C5F8-4B28-8333-1451B758FA97}" type="sibTrans" cxnId="{D28BF4BA-BBCB-41D3-80BD-63DD57293CCF}">
      <dgm:prSet/>
      <dgm:spPr/>
      <dgm:t>
        <a:bodyPr/>
        <a:lstStyle/>
        <a:p>
          <a:endParaRPr lang="en-US"/>
        </a:p>
      </dgm:t>
    </dgm:pt>
    <dgm:pt modelId="{A46BC89F-2ED8-4889-987D-01E0662D82B5}">
      <dgm:prSet phldrT="[Text]" custT="1"/>
      <dgm:spPr/>
      <dgm:t>
        <a:bodyPr/>
        <a:lstStyle/>
        <a:p>
          <a:pPr>
            <a:lnSpc>
              <a:spcPct val="150000"/>
            </a:lnSpc>
          </a:pPr>
          <a:r>
            <a:rPr lang="en-US" sz="1100" dirty="0" smtClean="0"/>
            <a:t>CME Group operates CME Clearing, one of the world’s leading central counterparty clearing providers.</a:t>
          </a:r>
          <a:endParaRPr lang="en-US" sz="1100" dirty="0"/>
        </a:p>
      </dgm:t>
    </dgm:pt>
    <dgm:pt modelId="{8836021A-C67A-4207-9A04-BBA69CCB2DDB}" type="parTrans" cxnId="{5EAD45E2-D75C-454E-B6C1-9B58EB9331FE}">
      <dgm:prSet/>
      <dgm:spPr/>
      <dgm:t>
        <a:bodyPr/>
        <a:lstStyle/>
        <a:p>
          <a:endParaRPr lang="en-US"/>
        </a:p>
      </dgm:t>
    </dgm:pt>
    <dgm:pt modelId="{96DE67FF-FCEC-41E7-A02D-CEDEEA7D8893}" type="sibTrans" cxnId="{5EAD45E2-D75C-454E-B6C1-9B58EB9331FE}">
      <dgm:prSet/>
      <dgm:spPr/>
      <dgm:t>
        <a:bodyPr/>
        <a:lstStyle/>
        <a:p>
          <a:endParaRPr lang="en-US"/>
        </a:p>
      </dgm:t>
    </dgm:pt>
    <dgm:pt modelId="{87B15132-DCDB-497B-96FE-77C5A75863EA}">
      <dgm:prSet phldrT="[Text]" custT="1"/>
      <dgm:spPr/>
      <dgm:t>
        <a:bodyPr/>
        <a:lstStyle/>
        <a:p>
          <a:pPr>
            <a:lnSpc>
              <a:spcPct val="150000"/>
            </a:lnSpc>
          </a:pPr>
          <a:r>
            <a:rPr lang="en-US" sz="1100" dirty="0" smtClean="0"/>
            <a:t>We are the guarantor of every transaction that happens in our markets, providing unparalleled safety and soundness for our customers.</a:t>
          </a:r>
          <a:endParaRPr lang="en-US" sz="1100" dirty="0"/>
        </a:p>
      </dgm:t>
    </dgm:pt>
    <dgm:pt modelId="{3A3B1486-BDE2-488C-992B-FE6A3B3A4B89}" type="parTrans" cxnId="{8AF3CB94-274C-4E37-A721-CE5A9FD4247A}">
      <dgm:prSet/>
      <dgm:spPr/>
      <dgm:t>
        <a:bodyPr/>
        <a:lstStyle/>
        <a:p>
          <a:endParaRPr lang="en-US"/>
        </a:p>
      </dgm:t>
    </dgm:pt>
    <dgm:pt modelId="{B2336B03-74FA-4B76-8A06-3AEEB39ED2BF}" type="sibTrans" cxnId="{8AF3CB94-274C-4E37-A721-CE5A9FD4247A}">
      <dgm:prSet/>
      <dgm:spPr/>
      <dgm:t>
        <a:bodyPr/>
        <a:lstStyle/>
        <a:p>
          <a:endParaRPr lang="en-US"/>
        </a:p>
      </dgm:t>
    </dgm:pt>
    <dgm:pt modelId="{4DADF161-44FD-405C-8DF1-B7E5B2C5E692}">
      <dgm:prSet phldrT="[Text]"/>
      <dgm:spPr/>
      <dgm:t>
        <a:bodyPr/>
        <a:lstStyle/>
        <a:p>
          <a:r>
            <a:rPr lang="en-US" b="1" dirty="0" smtClean="0"/>
            <a:t>Electronic Trading</a:t>
          </a:r>
          <a:endParaRPr lang="en-US" b="1" dirty="0"/>
        </a:p>
      </dgm:t>
    </dgm:pt>
    <dgm:pt modelId="{A98E6D19-C080-407A-8D03-21BAF0FE9441}" type="parTrans" cxnId="{9B666C01-A0E1-4733-969A-DDC85C145BA0}">
      <dgm:prSet/>
      <dgm:spPr/>
      <dgm:t>
        <a:bodyPr/>
        <a:lstStyle/>
        <a:p>
          <a:endParaRPr lang="en-US"/>
        </a:p>
      </dgm:t>
    </dgm:pt>
    <dgm:pt modelId="{502375D8-B88F-4732-A227-CA8D1FE3E2D7}" type="sibTrans" cxnId="{9B666C01-A0E1-4733-969A-DDC85C145BA0}">
      <dgm:prSet/>
      <dgm:spPr/>
      <dgm:t>
        <a:bodyPr/>
        <a:lstStyle/>
        <a:p>
          <a:endParaRPr lang="en-US"/>
        </a:p>
      </dgm:t>
    </dgm:pt>
    <dgm:pt modelId="{0A17088A-53C8-4279-B99E-D6547BB425FC}">
      <dgm:prSet phldrT="[Text]" custT="1"/>
      <dgm:spPr/>
      <dgm:t>
        <a:bodyPr/>
        <a:lstStyle/>
        <a:p>
          <a:pPr>
            <a:lnSpc>
              <a:spcPct val="150000"/>
            </a:lnSpc>
          </a:pPr>
          <a:r>
            <a:rPr lang="en-US" sz="1100" dirty="0" smtClean="0"/>
            <a:t>Through our CME </a:t>
          </a:r>
          <a:r>
            <a:rPr lang="en-US" sz="1100" dirty="0" err="1" smtClean="0"/>
            <a:t>Globex</a:t>
          </a:r>
          <a:r>
            <a:rPr lang="en-US" sz="1100" dirty="0" smtClean="0"/>
            <a:t> electronic trading platform, users worldwide are able to access the broadest array of the most liquid financial derivatives markets available anywhere.  In addition, CME </a:t>
          </a:r>
          <a:r>
            <a:rPr lang="en-US" sz="1100" dirty="0" err="1" smtClean="0"/>
            <a:t>Globex</a:t>
          </a:r>
          <a:r>
            <a:rPr lang="en-US" sz="1100" dirty="0" smtClean="0"/>
            <a:t> offers speed of execution, transparency anonymity and market integrity.  This makes up around 80% of all trades at CME.</a:t>
          </a:r>
          <a:endParaRPr lang="en-US" sz="1100" dirty="0"/>
        </a:p>
      </dgm:t>
    </dgm:pt>
    <dgm:pt modelId="{45327EA4-D0D2-43D9-9543-21E3386E749C}" type="parTrans" cxnId="{7FB8FA10-2FD5-4FEB-A933-CEF2A2760006}">
      <dgm:prSet/>
      <dgm:spPr/>
      <dgm:t>
        <a:bodyPr/>
        <a:lstStyle/>
        <a:p>
          <a:endParaRPr lang="en-US"/>
        </a:p>
      </dgm:t>
    </dgm:pt>
    <dgm:pt modelId="{4DB5743E-ECF5-42F6-8A55-60E12F932E15}" type="sibTrans" cxnId="{7FB8FA10-2FD5-4FEB-A933-CEF2A2760006}">
      <dgm:prSet/>
      <dgm:spPr/>
      <dgm:t>
        <a:bodyPr/>
        <a:lstStyle/>
        <a:p>
          <a:endParaRPr lang="en-US"/>
        </a:p>
      </dgm:t>
    </dgm:pt>
    <dgm:pt modelId="{A7847DF0-917B-47EA-A21D-3C597A0AD7EA}" type="pres">
      <dgm:prSet presAssocID="{458C99EA-CFD1-4A7D-B54E-530441BAA0FB}" presName="Name0" presStyleCnt="0">
        <dgm:presLayoutVars>
          <dgm:chMax val="7"/>
          <dgm:chPref val="7"/>
          <dgm:dir/>
          <dgm:animOne val="branch"/>
          <dgm:animLvl val="lvl"/>
        </dgm:presLayoutVars>
      </dgm:prSet>
      <dgm:spPr/>
      <dgm:t>
        <a:bodyPr/>
        <a:lstStyle/>
        <a:p>
          <a:endParaRPr lang="en-US"/>
        </a:p>
      </dgm:t>
    </dgm:pt>
    <dgm:pt modelId="{AE3B6169-31EB-49A8-BE6D-38A56779C6FD}" type="pres">
      <dgm:prSet presAssocID="{0D351BBC-7842-41CE-ABBD-217BEB4E4EAA}" presName="composite" presStyleCnt="0"/>
      <dgm:spPr/>
    </dgm:pt>
    <dgm:pt modelId="{1CB1D18C-DF3C-4293-A6F3-00FA30C32DCD}" type="pres">
      <dgm:prSet presAssocID="{0D351BBC-7842-41CE-ABBD-217BEB4E4EAA}" presName="BackAccent" presStyleLbl="bgShp" presStyleIdx="0" presStyleCnt="3"/>
      <dgm:spPr/>
    </dgm:pt>
    <dgm:pt modelId="{AF9FF716-5EF5-4BC3-96F3-F5A4B94A1282}" type="pres">
      <dgm:prSet presAssocID="{0D351BBC-7842-41CE-ABBD-217BEB4E4EAA}" presName="Accent" presStyleLbl="alignNode1" presStyleIdx="0" presStyleCnt="3"/>
      <dgm:spPr/>
    </dgm:pt>
    <dgm:pt modelId="{FE79FAEE-568F-4A52-AC83-346A8E8BA49A}" type="pres">
      <dgm:prSet presAssocID="{0D351BBC-7842-41CE-ABBD-217BEB4E4EAA}" presName="Child" presStyleLbl="revTx" presStyleIdx="0" presStyleCnt="6" custScaleX="122227" custLinFactNeighborX="-673" custLinFactNeighborY="4641">
        <dgm:presLayoutVars>
          <dgm:chMax val="0"/>
          <dgm:chPref val="0"/>
          <dgm:bulletEnabled val="1"/>
        </dgm:presLayoutVars>
      </dgm:prSet>
      <dgm:spPr/>
      <dgm:t>
        <a:bodyPr/>
        <a:lstStyle/>
        <a:p>
          <a:endParaRPr lang="en-US"/>
        </a:p>
      </dgm:t>
    </dgm:pt>
    <dgm:pt modelId="{8286FB46-56DD-4A38-A45E-E4B905FC8F38}" type="pres">
      <dgm:prSet presAssocID="{0D351BBC-7842-41CE-ABBD-217BEB4E4EAA}" presName="Parent" presStyleLbl="revTx" presStyleIdx="1" presStyleCnt="6">
        <dgm:presLayoutVars>
          <dgm:chMax val="1"/>
          <dgm:chPref val="1"/>
          <dgm:bulletEnabled val="1"/>
        </dgm:presLayoutVars>
      </dgm:prSet>
      <dgm:spPr/>
      <dgm:t>
        <a:bodyPr/>
        <a:lstStyle/>
        <a:p>
          <a:endParaRPr lang="en-US"/>
        </a:p>
      </dgm:t>
    </dgm:pt>
    <dgm:pt modelId="{F56B05A1-B58C-4F9B-823C-A25C43C54BC5}" type="pres">
      <dgm:prSet presAssocID="{B51B6B90-2189-4B9A-AEF1-04E49EA1B7EE}" presName="sibTrans" presStyleCnt="0"/>
      <dgm:spPr/>
    </dgm:pt>
    <dgm:pt modelId="{A3093E1C-49C0-44DB-A26B-D8E522C19ED9}" type="pres">
      <dgm:prSet presAssocID="{9154CC7A-9C92-4AF3-BF72-C787338C86A4}" presName="composite" presStyleCnt="0"/>
      <dgm:spPr/>
    </dgm:pt>
    <dgm:pt modelId="{90337991-0ADF-46C1-9AF8-913F8B29A45E}" type="pres">
      <dgm:prSet presAssocID="{9154CC7A-9C92-4AF3-BF72-C787338C86A4}" presName="BackAccent" presStyleLbl="bgShp" presStyleIdx="1" presStyleCnt="3"/>
      <dgm:spPr/>
    </dgm:pt>
    <dgm:pt modelId="{40C11E8D-894E-4F15-B44F-D26B7D71BD11}" type="pres">
      <dgm:prSet presAssocID="{9154CC7A-9C92-4AF3-BF72-C787338C86A4}" presName="Accent" presStyleLbl="alignNode1" presStyleIdx="1" presStyleCnt="3"/>
      <dgm:spPr/>
    </dgm:pt>
    <dgm:pt modelId="{A6D46742-E570-4179-9F35-B192E8A562F6}" type="pres">
      <dgm:prSet presAssocID="{9154CC7A-9C92-4AF3-BF72-C787338C86A4}" presName="Child" presStyleLbl="revTx" presStyleIdx="2" presStyleCnt="6" custScaleX="130196" custLinFactNeighborX="-2146" custLinFactNeighborY="4641">
        <dgm:presLayoutVars>
          <dgm:chMax val="0"/>
          <dgm:chPref val="0"/>
          <dgm:bulletEnabled val="1"/>
        </dgm:presLayoutVars>
      </dgm:prSet>
      <dgm:spPr/>
      <dgm:t>
        <a:bodyPr/>
        <a:lstStyle/>
        <a:p>
          <a:endParaRPr lang="en-US"/>
        </a:p>
      </dgm:t>
    </dgm:pt>
    <dgm:pt modelId="{4AB82B1D-000A-44F0-ACAC-C757FD9A5E8F}" type="pres">
      <dgm:prSet presAssocID="{9154CC7A-9C92-4AF3-BF72-C787338C86A4}" presName="Parent" presStyleLbl="revTx" presStyleIdx="3" presStyleCnt="6">
        <dgm:presLayoutVars>
          <dgm:chMax val="1"/>
          <dgm:chPref val="1"/>
          <dgm:bulletEnabled val="1"/>
        </dgm:presLayoutVars>
      </dgm:prSet>
      <dgm:spPr/>
      <dgm:t>
        <a:bodyPr/>
        <a:lstStyle/>
        <a:p>
          <a:endParaRPr lang="en-US"/>
        </a:p>
      </dgm:t>
    </dgm:pt>
    <dgm:pt modelId="{08C69862-02B4-4B34-BF7C-FFB777A7B561}" type="pres">
      <dgm:prSet presAssocID="{80C6D123-C5F8-4B28-8333-1451B758FA97}" presName="sibTrans" presStyleCnt="0"/>
      <dgm:spPr/>
    </dgm:pt>
    <dgm:pt modelId="{AF71C4F2-AE85-480B-AA04-8ADB30AD9F37}" type="pres">
      <dgm:prSet presAssocID="{4DADF161-44FD-405C-8DF1-B7E5B2C5E692}" presName="composite" presStyleCnt="0"/>
      <dgm:spPr/>
    </dgm:pt>
    <dgm:pt modelId="{6098D54A-4AAA-4DF0-BD62-7BB16165B20B}" type="pres">
      <dgm:prSet presAssocID="{4DADF161-44FD-405C-8DF1-B7E5B2C5E692}" presName="BackAccent" presStyleLbl="bgShp" presStyleIdx="2" presStyleCnt="3"/>
      <dgm:spPr/>
    </dgm:pt>
    <dgm:pt modelId="{65E63976-25CA-4CD2-8BDC-967B8047F297}" type="pres">
      <dgm:prSet presAssocID="{4DADF161-44FD-405C-8DF1-B7E5B2C5E692}" presName="Accent" presStyleLbl="alignNode1" presStyleIdx="2" presStyleCnt="3"/>
      <dgm:spPr/>
    </dgm:pt>
    <dgm:pt modelId="{3C5A8ECE-F830-47D4-A52D-1B8E483410FA}" type="pres">
      <dgm:prSet presAssocID="{4DADF161-44FD-405C-8DF1-B7E5B2C5E692}" presName="Child" presStyleLbl="revTx" presStyleIdx="4" presStyleCnt="6" custScaleX="135048" custLinFactNeighborX="1565" custLinFactNeighborY="2675">
        <dgm:presLayoutVars>
          <dgm:chMax val="0"/>
          <dgm:chPref val="0"/>
          <dgm:bulletEnabled val="1"/>
        </dgm:presLayoutVars>
      </dgm:prSet>
      <dgm:spPr/>
      <dgm:t>
        <a:bodyPr/>
        <a:lstStyle/>
        <a:p>
          <a:endParaRPr lang="en-US"/>
        </a:p>
      </dgm:t>
    </dgm:pt>
    <dgm:pt modelId="{FBB6D5B0-AC53-41C3-B147-E9A71D7828BC}" type="pres">
      <dgm:prSet presAssocID="{4DADF161-44FD-405C-8DF1-B7E5B2C5E692}" presName="Parent" presStyleLbl="revTx" presStyleIdx="5" presStyleCnt="6">
        <dgm:presLayoutVars>
          <dgm:chMax val="1"/>
          <dgm:chPref val="1"/>
          <dgm:bulletEnabled val="1"/>
        </dgm:presLayoutVars>
      </dgm:prSet>
      <dgm:spPr/>
      <dgm:t>
        <a:bodyPr/>
        <a:lstStyle/>
        <a:p>
          <a:endParaRPr lang="en-US"/>
        </a:p>
      </dgm:t>
    </dgm:pt>
  </dgm:ptLst>
  <dgm:cxnLst>
    <dgm:cxn modelId="{A04E87D4-50DF-4FDE-9BB7-6EAAC0B0C6DC}" type="presOf" srcId="{1FA1D083-AA43-408F-8447-E5824C75C4A2}" destId="{FE79FAEE-568F-4A52-AC83-346A8E8BA49A}" srcOrd="0" destOrd="0" presId="urn:microsoft.com/office/officeart/2008/layout/IncreasingCircleProcess"/>
    <dgm:cxn modelId="{0929450B-54B7-4031-A952-78B12B4C076F}" type="presOf" srcId="{0A17088A-53C8-4279-B99E-D6547BB425FC}" destId="{3C5A8ECE-F830-47D4-A52D-1B8E483410FA}" srcOrd="0" destOrd="0" presId="urn:microsoft.com/office/officeart/2008/layout/IncreasingCircleProcess"/>
    <dgm:cxn modelId="{835301D3-00D6-4C76-BC55-E9E1E557D877}" type="presOf" srcId="{87B15132-DCDB-497B-96FE-77C5A75863EA}" destId="{A6D46742-E570-4179-9F35-B192E8A562F6}" srcOrd="0" destOrd="1" presId="urn:microsoft.com/office/officeart/2008/layout/IncreasingCircleProcess"/>
    <dgm:cxn modelId="{7FB8FA10-2FD5-4FEB-A933-CEF2A2760006}" srcId="{4DADF161-44FD-405C-8DF1-B7E5B2C5E692}" destId="{0A17088A-53C8-4279-B99E-D6547BB425FC}" srcOrd="0" destOrd="0" parTransId="{45327EA4-D0D2-43D9-9543-21E3386E749C}" sibTransId="{4DB5743E-ECF5-42F6-8A55-60E12F932E15}"/>
    <dgm:cxn modelId="{0CE05244-0E3F-4776-8B14-10E280E137FB}" type="presOf" srcId="{0D351BBC-7842-41CE-ABBD-217BEB4E4EAA}" destId="{8286FB46-56DD-4A38-A45E-E4B905FC8F38}" srcOrd="0" destOrd="0" presId="urn:microsoft.com/office/officeart/2008/layout/IncreasingCircleProcess"/>
    <dgm:cxn modelId="{42CD4F61-63AB-4B30-9560-70CCA29ABE5D}" type="presOf" srcId="{458C99EA-CFD1-4A7D-B54E-530441BAA0FB}" destId="{A7847DF0-917B-47EA-A21D-3C597A0AD7EA}" srcOrd="0" destOrd="0" presId="urn:microsoft.com/office/officeart/2008/layout/IncreasingCircleProcess"/>
    <dgm:cxn modelId="{0223854D-5448-4F6B-A230-CAD9A88BF0C2}" type="presOf" srcId="{9154CC7A-9C92-4AF3-BF72-C787338C86A4}" destId="{4AB82B1D-000A-44F0-ACAC-C757FD9A5E8F}" srcOrd="0" destOrd="0" presId="urn:microsoft.com/office/officeart/2008/layout/IncreasingCircleProcess"/>
    <dgm:cxn modelId="{918245C6-BC51-47E5-9A94-8240290F870C}" type="presOf" srcId="{A46BC89F-2ED8-4889-987D-01E0662D82B5}" destId="{A6D46742-E570-4179-9F35-B192E8A562F6}" srcOrd="0" destOrd="0" presId="urn:microsoft.com/office/officeart/2008/layout/IncreasingCircleProcess"/>
    <dgm:cxn modelId="{9B666C01-A0E1-4733-969A-DDC85C145BA0}" srcId="{458C99EA-CFD1-4A7D-B54E-530441BAA0FB}" destId="{4DADF161-44FD-405C-8DF1-B7E5B2C5E692}" srcOrd="2" destOrd="0" parTransId="{A98E6D19-C080-407A-8D03-21BAF0FE9441}" sibTransId="{502375D8-B88F-4732-A227-CA8D1FE3E2D7}"/>
    <dgm:cxn modelId="{5EAD45E2-D75C-454E-B6C1-9B58EB9331FE}" srcId="{9154CC7A-9C92-4AF3-BF72-C787338C86A4}" destId="{A46BC89F-2ED8-4889-987D-01E0662D82B5}" srcOrd="0" destOrd="0" parTransId="{8836021A-C67A-4207-9A04-BBA69CCB2DDB}" sibTransId="{96DE67FF-FCEC-41E7-A02D-CEDEEA7D8893}"/>
    <dgm:cxn modelId="{34C08D83-6EE8-47AD-8B39-B321C04E487D}" type="presOf" srcId="{4DADF161-44FD-405C-8DF1-B7E5B2C5E692}" destId="{FBB6D5B0-AC53-41C3-B147-E9A71D7828BC}" srcOrd="0" destOrd="0" presId="urn:microsoft.com/office/officeart/2008/layout/IncreasingCircleProcess"/>
    <dgm:cxn modelId="{B6156DCC-D71E-4746-BF20-17CEECE1E890}" srcId="{458C99EA-CFD1-4A7D-B54E-530441BAA0FB}" destId="{0D351BBC-7842-41CE-ABBD-217BEB4E4EAA}" srcOrd="0" destOrd="0" parTransId="{4B56EE62-EFBD-4738-857C-7152D0199BDA}" sibTransId="{B51B6B90-2189-4B9A-AEF1-04E49EA1B7EE}"/>
    <dgm:cxn modelId="{D28BF4BA-BBCB-41D3-80BD-63DD57293CCF}" srcId="{458C99EA-CFD1-4A7D-B54E-530441BAA0FB}" destId="{9154CC7A-9C92-4AF3-BF72-C787338C86A4}" srcOrd="1" destOrd="0" parTransId="{6305E779-CE1B-4C7E-BB57-2FDF1BB238A4}" sibTransId="{80C6D123-C5F8-4B28-8333-1451B758FA97}"/>
    <dgm:cxn modelId="{F5F08436-029F-4EDF-9F89-E200F647DAC8}" srcId="{0D351BBC-7842-41CE-ABBD-217BEB4E4EAA}" destId="{1FA1D083-AA43-408F-8447-E5824C75C4A2}" srcOrd="0" destOrd="0" parTransId="{CEC8B3FA-83B6-4EB1-8874-9135D22E194C}" sibTransId="{6B41E271-9C5B-4C9F-8683-91E29AADE011}"/>
    <dgm:cxn modelId="{8AF3CB94-274C-4E37-A721-CE5A9FD4247A}" srcId="{9154CC7A-9C92-4AF3-BF72-C787338C86A4}" destId="{87B15132-DCDB-497B-96FE-77C5A75863EA}" srcOrd="1" destOrd="0" parTransId="{3A3B1486-BDE2-488C-992B-FE6A3B3A4B89}" sibTransId="{B2336B03-74FA-4B76-8A06-3AEEB39ED2BF}"/>
    <dgm:cxn modelId="{18E24018-A5E5-4097-991F-DE589AB47648}" type="presParOf" srcId="{A7847DF0-917B-47EA-A21D-3C597A0AD7EA}" destId="{AE3B6169-31EB-49A8-BE6D-38A56779C6FD}" srcOrd="0" destOrd="0" presId="urn:microsoft.com/office/officeart/2008/layout/IncreasingCircleProcess"/>
    <dgm:cxn modelId="{D6CDF590-C574-45E6-B3C7-34851F0C8E95}" type="presParOf" srcId="{AE3B6169-31EB-49A8-BE6D-38A56779C6FD}" destId="{1CB1D18C-DF3C-4293-A6F3-00FA30C32DCD}" srcOrd="0" destOrd="0" presId="urn:microsoft.com/office/officeart/2008/layout/IncreasingCircleProcess"/>
    <dgm:cxn modelId="{D166EBD6-14CE-4B16-B0CB-AE46AF3CCDD1}" type="presParOf" srcId="{AE3B6169-31EB-49A8-BE6D-38A56779C6FD}" destId="{AF9FF716-5EF5-4BC3-96F3-F5A4B94A1282}" srcOrd="1" destOrd="0" presId="urn:microsoft.com/office/officeart/2008/layout/IncreasingCircleProcess"/>
    <dgm:cxn modelId="{FC9709C1-E230-414A-83C3-1492A15AE815}" type="presParOf" srcId="{AE3B6169-31EB-49A8-BE6D-38A56779C6FD}" destId="{FE79FAEE-568F-4A52-AC83-346A8E8BA49A}" srcOrd="2" destOrd="0" presId="urn:microsoft.com/office/officeart/2008/layout/IncreasingCircleProcess"/>
    <dgm:cxn modelId="{5287FA05-1DA0-4103-B879-71F70AD6D55C}" type="presParOf" srcId="{AE3B6169-31EB-49A8-BE6D-38A56779C6FD}" destId="{8286FB46-56DD-4A38-A45E-E4B905FC8F38}" srcOrd="3" destOrd="0" presId="urn:microsoft.com/office/officeart/2008/layout/IncreasingCircleProcess"/>
    <dgm:cxn modelId="{AC203686-31AC-4925-A742-0096B6A302CB}" type="presParOf" srcId="{A7847DF0-917B-47EA-A21D-3C597A0AD7EA}" destId="{F56B05A1-B58C-4F9B-823C-A25C43C54BC5}" srcOrd="1" destOrd="0" presId="urn:microsoft.com/office/officeart/2008/layout/IncreasingCircleProcess"/>
    <dgm:cxn modelId="{67F43D9C-63F8-46DF-BD30-809A80AF71E7}" type="presParOf" srcId="{A7847DF0-917B-47EA-A21D-3C597A0AD7EA}" destId="{A3093E1C-49C0-44DB-A26B-D8E522C19ED9}" srcOrd="2" destOrd="0" presId="urn:microsoft.com/office/officeart/2008/layout/IncreasingCircleProcess"/>
    <dgm:cxn modelId="{5F53E194-63F1-4390-939E-EA459E26C11D}" type="presParOf" srcId="{A3093E1C-49C0-44DB-A26B-D8E522C19ED9}" destId="{90337991-0ADF-46C1-9AF8-913F8B29A45E}" srcOrd="0" destOrd="0" presId="urn:microsoft.com/office/officeart/2008/layout/IncreasingCircleProcess"/>
    <dgm:cxn modelId="{31E69118-0564-42DD-92BD-0AA3359E6C83}" type="presParOf" srcId="{A3093E1C-49C0-44DB-A26B-D8E522C19ED9}" destId="{40C11E8D-894E-4F15-B44F-D26B7D71BD11}" srcOrd="1" destOrd="0" presId="urn:microsoft.com/office/officeart/2008/layout/IncreasingCircleProcess"/>
    <dgm:cxn modelId="{1B44E068-90F3-49E4-94B0-AD390924C6F2}" type="presParOf" srcId="{A3093E1C-49C0-44DB-A26B-D8E522C19ED9}" destId="{A6D46742-E570-4179-9F35-B192E8A562F6}" srcOrd="2" destOrd="0" presId="urn:microsoft.com/office/officeart/2008/layout/IncreasingCircleProcess"/>
    <dgm:cxn modelId="{1B0739E9-43E3-45AB-8402-899836722AFE}" type="presParOf" srcId="{A3093E1C-49C0-44DB-A26B-D8E522C19ED9}" destId="{4AB82B1D-000A-44F0-ACAC-C757FD9A5E8F}" srcOrd="3" destOrd="0" presId="urn:microsoft.com/office/officeart/2008/layout/IncreasingCircleProcess"/>
    <dgm:cxn modelId="{1108ED98-6E63-41C0-8FD6-0C1B59822AD5}" type="presParOf" srcId="{A7847DF0-917B-47EA-A21D-3C597A0AD7EA}" destId="{08C69862-02B4-4B34-BF7C-FFB777A7B561}" srcOrd="3" destOrd="0" presId="urn:microsoft.com/office/officeart/2008/layout/IncreasingCircleProcess"/>
    <dgm:cxn modelId="{72C43365-F2E9-452E-8452-0A3D003511B8}" type="presParOf" srcId="{A7847DF0-917B-47EA-A21D-3C597A0AD7EA}" destId="{AF71C4F2-AE85-480B-AA04-8ADB30AD9F37}" srcOrd="4" destOrd="0" presId="urn:microsoft.com/office/officeart/2008/layout/IncreasingCircleProcess"/>
    <dgm:cxn modelId="{3BD675A8-7003-4967-A728-FB077FC3958D}" type="presParOf" srcId="{AF71C4F2-AE85-480B-AA04-8ADB30AD9F37}" destId="{6098D54A-4AAA-4DF0-BD62-7BB16165B20B}" srcOrd="0" destOrd="0" presId="urn:microsoft.com/office/officeart/2008/layout/IncreasingCircleProcess"/>
    <dgm:cxn modelId="{486E5AFA-13C9-41DD-ACE8-F66D7E896730}" type="presParOf" srcId="{AF71C4F2-AE85-480B-AA04-8ADB30AD9F37}" destId="{65E63976-25CA-4CD2-8BDC-967B8047F297}" srcOrd="1" destOrd="0" presId="urn:microsoft.com/office/officeart/2008/layout/IncreasingCircleProcess"/>
    <dgm:cxn modelId="{6512767D-894F-46D0-B523-132778628473}" type="presParOf" srcId="{AF71C4F2-AE85-480B-AA04-8ADB30AD9F37}" destId="{3C5A8ECE-F830-47D4-A52D-1B8E483410FA}" srcOrd="2" destOrd="0" presId="urn:microsoft.com/office/officeart/2008/layout/IncreasingCircleProcess"/>
    <dgm:cxn modelId="{3A3DB445-D217-4C2C-87B8-2D4D2597C145}" type="presParOf" srcId="{AF71C4F2-AE85-480B-AA04-8ADB30AD9F37}" destId="{FBB6D5B0-AC53-41C3-B147-E9A71D7828BC}"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55FAD5-2436-403C-BDCA-B844674F3CAD}" type="doc">
      <dgm:prSet loTypeId="urn:microsoft.com/office/officeart/2005/8/layout/arrow2" loCatId="process" qsTypeId="urn:microsoft.com/office/officeart/2005/8/quickstyle/simple1" qsCatId="simple" csTypeId="urn:microsoft.com/office/officeart/2005/8/colors/accent1_2" csCatId="accent1" phldr="1"/>
      <dgm:spPr/>
    </dgm:pt>
    <dgm:pt modelId="{5AB73C3F-BEE2-4D6A-86A3-E4824248C3D4}">
      <dgm:prSet phldrT="[Text]"/>
      <dgm:spPr/>
      <dgm:t>
        <a:bodyPr/>
        <a:lstStyle/>
        <a:p>
          <a:r>
            <a:rPr lang="en-US" dirty="0" smtClean="0"/>
            <a:t>Scalability</a:t>
          </a:r>
          <a:endParaRPr lang="en-US" dirty="0"/>
        </a:p>
      </dgm:t>
    </dgm:pt>
    <dgm:pt modelId="{0C0F05BC-4120-496B-87D0-F1150691DF52}" type="parTrans" cxnId="{4B2963A0-D411-472C-8145-CE712C3B8D17}">
      <dgm:prSet/>
      <dgm:spPr/>
      <dgm:t>
        <a:bodyPr/>
        <a:lstStyle/>
        <a:p>
          <a:endParaRPr lang="en-US"/>
        </a:p>
      </dgm:t>
    </dgm:pt>
    <dgm:pt modelId="{D849878D-4753-4E5C-8FC7-D5BF46BB453F}" type="sibTrans" cxnId="{4B2963A0-D411-472C-8145-CE712C3B8D17}">
      <dgm:prSet/>
      <dgm:spPr/>
      <dgm:t>
        <a:bodyPr/>
        <a:lstStyle/>
        <a:p>
          <a:endParaRPr lang="en-US"/>
        </a:p>
      </dgm:t>
    </dgm:pt>
    <dgm:pt modelId="{13038AAD-22F7-4E55-9F1D-32E07556C1B3}">
      <dgm:prSet phldrT="[Text]"/>
      <dgm:spPr/>
      <dgm:t>
        <a:bodyPr/>
        <a:lstStyle/>
        <a:p>
          <a:r>
            <a:rPr lang="en-US" dirty="0" smtClean="0"/>
            <a:t>Analytics</a:t>
          </a:r>
          <a:endParaRPr lang="en-US" dirty="0"/>
        </a:p>
      </dgm:t>
    </dgm:pt>
    <dgm:pt modelId="{9E88275D-F1B1-4B74-BD04-B8CCBC3473D7}" type="parTrans" cxnId="{C84278B8-F782-4F60-BB7E-6CD77212FE65}">
      <dgm:prSet/>
      <dgm:spPr/>
      <dgm:t>
        <a:bodyPr/>
        <a:lstStyle/>
        <a:p>
          <a:endParaRPr lang="en-US"/>
        </a:p>
      </dgm:t>
    </dgm:pt>
    <dgm:pt modelId="{2429892C-5E0A-4D67-B9DF-C7ABA4652394}" type="sibTrans" cxnId="{C84278B8-F782-4F60-BB7E-6CD77212FE65}">
      <dgm:prSet/>
      <dgm:spPr/>
      <dgm:t>
        <a:bodyPr/>
        <a:lstStyle/>
        <a:p>
          <a:endParaRPr lang="en-US"/>
        </a:p>
      </dgm:t>
    </dgm:pt>
    <dgm:pt modelId="{43E3102A-9B32-47BD-8C89-5CA0740F8863}">
      <dgm:prSet phldrT="[Text]"/>
      <dgm:spPr/>
      <dgm:t>
        <a:bodyPr/>
        <a:lstStyle/>
        <a:p>
          <a:r>
            <a:rPr lang="en-US" dirty="0" smtClean="0"/>
            <a:t>Efficiency</a:t>
          </a:r>
          <a:endParaRPr lang="en-US" dirty="0"/>
        </a:p>
      </dgm:t>
    </dgm:pt>
    <dgm:pt modelId="{A61233B6-B2D9-49E6-A7B8-03A7FAA2E838}" type="parTrans" cxnId="{8477C508-E026-4738-9CF7-BCEB376F6820}">
      <dgm:prSet/>
      <dgm:spPr/>
      <dgm:t>
        <a:bodyPr/>
        <a:lstStyle/>
        <a:p>
          <a:endParaRPr lang="en-US"/>
        </a:p>
      </dgm:t>
    </dgm:pt>
    <dgm:pt modelId="{4EDE145C-03F7-4607-993E-A4B3A963C6D3}" type="sibTrans" cxnId="{8477C508-E026-4738-9CF7-BCEB376F6820}">
      <dgm:prSet/>
      <dgm:spPr/>
      <dgm:t>
        <a:bodyPr/>
        <a:lstStyle/>
        <a:p>
          <a:endParaRPr lang="en-US"/>
        </a:p>
      </dgm:t>
    </dgm:pt>
    <dgm:pt modelId="{F19032B1-FBF2-43D9-ABD7-EBD97D3EC783}">
      <dgm:prSet phldrT="[Text]"/>
      <dgm:spPr/>
      <dgm:t>
        <a:bodyPr/>
        <a:lstStyle/>
        <a:p>
          <a:r>
            <a:rPr lang="en-US" dirty="0" smtClean="0"/>
            <a:t>Predictability</a:t>
          </a:r>
          <a:endParaRPr lang="en-US" dirty="0"/>
        </a:p>
      </dgm:t>
    </dgm:pt>
    <dgm:pt modelId="{0A420684-1D64-4CB2-8F5F-C755151CBCBA}" type="parTrans" cxnId="{2614C3F3-57A4-4DEA-B5F9-A0F40D4A7B61}">
      <dgm:prSet/>
      <dgm:spPr/>
      <dgm:t>
        <a:bodyPr/>
        <a:lstStyle/>
        <a:p>
          <a:endParaRPr lang="en-US"/>
        </a:p>
      </dgm:t>
    </dgm:pt>
    <dgm:pt modelId="{8B308E42-6D94-44B1-A919-F6C3F5F5EB2A}" type="sibTrans" cxnId="{2614C3F3-57A4-4DEA-B5F9-A0F40D4A7B61}">
      <dgm:prSet/>
      <dgm:spPr/>
      <dgm:t>
        <a:bodyPr/>
        <a:lstStyle/>
        <a:p>
          <a:endParaRPr lang="en-US"/>
        </a:p>
      </dgm:t>
    </dgm:pt>
    <dgm:pt modelId="{43C57D82-C18D-4333-B425-631415C0E07E}">
      <dgm:prSet phldrT="[Text]"/>
      <dgm:spPr/>
      <dgm:t>
        <a:bodyPr/>
        <a:lstStyle/>
        <a:p>
          <a:r>
            <a:rPr lang="en-US" dirty="0" smtClean="0"/>
            <a:t>Market Integrity</a:t>
          </a:r>
          <a:endParaRPr lang="en-US" dirty="0"/>
        </a:p>
      </dgm:t>
    </dgm:pt>
    <dgm:pt modelId="{EFECB476-9F35-4557-909B-145988A5CD86}" type="parTrans" cxnId="{DD662563-3B2F-4EEE-A638-36B1DE71D9F6}">
      <dgm:prSet/>
      <dgm:spPr/>
      <dgm:t>
        <a:bodyPr/>
        <a:lstStyle/>
        <a:p>
          <a:endParaRPr lang="en-US"/>
        </a:p>
      </dgm:t>
    </dgm:pt>
    <dgm:pt modelId="{EFFF064F-FB4E-4842-ACE2-C3ABBD2C746A}" type="sibTrans" cxnId="{DD662563-3B2F-4EEE-A638-36B1DE71D9F6}">
      <dgm:prSet/>
      <dgm:spPr/>
      <dgm:t>
        <a:bodyPr/>
        <a:lstStyle/>
        <a:p>
          <a:endParaRPr lang="en-US"/>
        </a:p>
      </dgm:t>
    </dgm:pt>
    <dgm:pt modelId="{4263B31B-4DAA-4C57-97CE-2B992092F4AA}" type="pres">
      <dgm:prSet presAssocID="{2F55FAD5-2436-403C-BDCA-B844674F3CAD}" presName="arrowDiagram" presStyleCnt="0">
        <dgm:presLayoutVars>
          <dgm:chMax val="5"/>
          <dgm:dir/>
          <dgm:resizeHandles val="exact"/>
        </dgm:presLayoutVars>
      </dgm:prSet>
      <dgm:spPr/>
    </dgm:pt>
    <dgm:pt modelId="{8C2393D0-D6CD-485F-8F6D-105B3219ADDB}" type="pres">
      <dgm:prSet presAssocID="{2F55FAD5-2436-403C-BDCA-B844674F3CAD}" presName="arrow" presStyleLbl="bgShp" presStyleIdx="0" presStyleCnt="1" custLinFactNeighborY="1875"/>
      <dgm:spPr/>
    </dgm:pt>
    <dgm:pt modelId="{2AB52BC0-2086-4118-A545-4EAD1248AE1F}" type="pres">
      <dgm:prSet presAssocID="{2F55FAD5-2436-403C-BDCA-B844674F3CAD}" presName="arrowDiagram5" presStyleCnt="0"/>
      <dgm:spPr/>
    </dgm:pt>
    <dgm:pt modelId="{1D9420A2-6AD3-47A0-BBD3-EF26258B6DE1}" type="pres">
      <dgm:prSet presAssocID="{43E3102A-9B32-47BD-8C89-5CA0740F8863}" presName="bullet5a" presStyleLbl="node1" presStyleIdx="0" presStyleCnt="5"/>
      <dgm:spPr/>
    </dgm:pt>
    <dgm:pt modelId="{9864519B-8ED5-4CCB-940D-46A1F102FFDC}" type="pres">
      <dgm:prSet presAssocID="{43E3102A-9B32-47BD-8C89-5CA0740F8863}" presName="textBox5a" presStyleLbl="revTx" presStyleIdx="0" presStyleCnt="5" custScaleX="157252" custLinFactNeighborX="35496">
        <dgm:presLayoutVars>
          <dgm:bulletEnabled val="1"/>
        </dgm:presLayoutVars>
      </dgm:prSet>
      <dgm:spPr/>
      <dgm:t>
        <a:bodyPr/>
        <a:lstStyle/>
        <a:p>
          <a:endParaRPr lang="en-US"/>
        </a:p>
      </dgm:t>
    </dgm:pt>
    <dgm:pt modelId="{E2C7A826-7010-4CE5-A143-B430BDDF7E8B}" type="pres">
      <dgm:prSet presAssocID="{13038AAD-22F7-4E55-9F1D-32E07556C1B3}" presName="bullet5b" presStyleLbl="node1" presStyleIdx="1" presStyleCnt="5"/>
      <dgm:spPr/>
    </dgm:pt>
    <dgm:pt modelId="{D22C16AF-D06D-4490-8404-C3A5040D07F2}" type="pres">
      <dgm:prSet presAssocID="{13038AAD-22F7-4E55-9F1D-32E07556C1B3}" presName="textBox5b" presStyleLbl="revTx" presStyleIdx="1" presStyleCnt="5">
        <dgm:presLayoutVars>
          <dgm:bulletEnabled val="1"/>
        </dgm:presLayoutVars>
      </dgm:prSet>
      <dgm:spPr/>
      <dgm:t>
        <a:bodyPr/>
        <a:lstStyle/>
        <a:p>
          <a:endParaRPr lang="en-US"/>
        </a:p>
      </dgm:t>
    </dgm:pt>
    <dgm:pt modelId="{2A3383CF-E60C-443C-A9C1-07090B13851D}" type="pres">
      <dgm:prSet presAssocID="{5AB73C3F-BEE2-4D6A-86A3-E4824248C3D4}" presName="bullet5c" presStyleLbl="node1" presStyleIdx="2" presStyleCnt="5"/>
      <dgm:spPr/>
    </dgm:pt>
    <dgm:pt modelId="{672D86C5-4330-46AE-B7FA-18EB1259741C}" type="pres">
      <dgm:prSet presAssocID="{5AB73C3F-BEE2-4D6A-86A3-E4824248C3D4}" presName="textBox5c" presStyleLbl="revTx" presStyleIdx="2" presStyleCnt="5">
        <dgm:presLayoutVars>
          <dgm:bulletEnabled val="1"/>
        </dgm:presLayoutVars>
      </dgm:prSet>
      <dgm:spPr/>
      <dgm:t>
        <a:bodyPr/>
        <a:lstStyle/>
        <a:p>
          <a:endParaRPr lang="en-US"/>
        </a:p>
      </dgm:t>
    </dgm:pt>
    <dgm:pt modelId="{EDEEAE1C-3372-4EAA-8513-1E90AFE59A47}" type="pres">
      <dgm:prSet presAssocID="{F19032B1-FBF2-43D9-ABD7-EBD97D3EC783}" presName="bullet5d" presStyleLbl="node1" presStyleIdx="3" presStyleCnt="5"/>
      <dgm:spPr/>
    </dgm:pt>
    <dgm:pt modelId="{401CBBC2-7284-4C9A-B74C-6C846A68D94D}" type="pres">
      <dgm:prSet presAssocID="{F19032B1-FBF2-43D9-ABD7-EBD97D3EC783}" presName="textBox5d" presStyleLbl="revTx" presStyleIdx="3" presStyleCnt="5">
        <dgm:presLayoutVars>
          <dgm:bulletEnabled val="1"/>
        </dgm:presLayoutVars>
      </dgm:prSet>
      <dgm:spPr/>
      <dgm:t>
        <a:bodyPr/>
        <a:lstStyle/>
        <a:p>
          <a:endParaRPr lang="en-US"/>
        </a:p>
      </dgm:t>
    </dgm:pt>
    <dgm:pt modelId="{33798587-AA7B-4B46-A748-4E2787A41062}" type="pres">
      <dgm:prSet presAssocID="{43C57D82-C18D-4333-B425-631415C0E07E}" presName="bullet5e" presStyleLbl="node1" presStyleIdx="4" presStyleCnt="5"/>
      <dgm:spPr/>
    </dgm:pt>
    <dgm:pt modelId="{93A9C147-4707-4684-B722-03B1092A8CD1}" type="pres">
      <dgm:prSet presAssocID="{43C57D82-C18D-4333-B425-631415C0E07E}" presName="textBox5e" presStyleLbl="revTx" presStyleIdx="4" presStyleCnt="5" custScaleX="115821" custLinFactNeighborX="7836">
        <dgm:presLayoutVars>
          <dgm:bulletEnabled val="1"/>
        </dgm:presLayoutVars>
      </dgm:prSet>
      <dgm:spPr/>
      <dgm:t>
        <a:bodyPr/>
        <a:lstStyle/>
        <a:p>
          <a:endParaRPr lang="en-US"/>
        </a:p>
      </dgm:t>
    </dgm:pt>
  </dgm:ptLst>
  <dgm:cxnLst>
    <dgm:cxn modelId="{E0BD086D-DC99-4958-B2CB-3C9E1518DBCF}" type="presOf" srcId="{13038AAD-22F7-4E55-9F1D-32E07556C1B3}" destId="{D22C16AF-D06D-4490-8404-C3A5040D07F2}" srcOrd="0" destOrd="0" presId="urn:microsoft.com/office/officeart/2005/8/layout/arrow2"/>
    <dgm:cxn modelId="{283F82A2-9694-4F33-BC4D-0242561484A0}" type="presOf" srcId="{5AB73C3F-BEE2-4D6A-86A3-E4824248C3D4}" destId="{672D86C5-4330-46AE-B7FA-18EB1259741C}" srcOrd="0" destOrd="0" presId="urn:microsoft.com/office/officeart/2005/8/layout/arrow2"/>
    <dgm:cxn modelId="{60E22F0C-AE4E-4731-8DF9-0206281E388E}" type="presOf" srcId="{43C57D82-C18D-4333-B425-631415C0E07E}" destId="{93A9C147-4707-4684-B722-03B1092A8CD1}" srcOrd="0" destOrd="0" presId="urn:microsoft.com/office/officeart/2005/8/layout/arrow2"/>
    <dgm:cxn modelId="{2614C3F3-57A4-4DEA-B5F9-A0F40D4A7B61}" srcId="{2F55FAD5-2436-403C-BDCA-B844674F3CAD}" destId="{F19032B1-FBF2-43D9-ABD7-EBD97D3EC783}" srcOrd="3" destOrd="0" parTransId="{0A420684-1D64-4CB2-8F5F-C755151CBCBA}" sibTransId="{8B308E42-6D94-44B1-A919-F6C3F5F5EB2A}"/>
    <dgm:cxn modelId="{8477C508-E026-4738-9CF7-BCEB376F6820}" srcId="{2F55FAD5-2436-403C-BDCA-B844674F3CAD}" destId="{43E3102A-9B32-47BD-8C89-5CA0740F8863}" srcOrd="0" destOrd="0" parTransId="{A61233B6-B2D9-49E6-A7B8-03A7FAA2E838}" sibTransId="{4EDE145C-03F7-4607-993E-A4B3A963C6D3}"/>
    <dgm:cxn modelId="{A247292B-FD5D-43D1-AC2A-02A05A692FE9}" type="presOf" srcId="{2F55FAD5-2436-403C-BDCA-B844674F3CAD}" destId="{4263B31B-4DAA-4C57-97CE-2B992092F4AA}" srcOrd="0" destOrd="0" presId="urn:microsoft.com/office/officeart/2005/8/layout/arrow2"/>
    <dgm:cxn modelId="{C84278B8-F782-4F60-BB7E-6CD77212FE65}" srcId="{2F55FAD5-2436-403C-BDCA-B844674F3CAD}" destId="{13038AAD-22F7-4E55-9F1D-32E07556C1B3}" srcOrd="1" destOrd="0" parTransId="{9E88275D-F1B1-4B74-BD04-B8CCBC3473D7}" sibTransId="{2429892C-5E0A-4D67-B9DF-C7ABA4652394}"/>
    <dgm:cxn modelId="{2BE5D2DC-3003-4D3A-AD7D-73D645095F75}" type="presOf" srcId="{43E3102A-9B32-47BD-8C89-5CA0740F8863}" destId="{9864519B-8ED5-4CCB-940D-46A1F102FFDC}" srcOrd="0" destOrd="0" presId="urn:microsoft.com/office/officeart/2005/8/layout/arrow2"/>
    <dgm:cxn modelId="{016F8622-15D8-42C6-9BDC-2A475F752C98}" type="presOf" srcId="{F19032B1-FBF2-43D9-ABD7-EBD97D3EC783}" destId="{401CBBC2-7284-4C9A-B74C-6C846A68D94D}" srcOrd="0" destOrd="0" presId="urn:microsoft.com/office/officeart/2005/8/layout/arrow2"/>
    <dgm:cxn modelId="{DD662563-3B2F-4EEE-A638-36B1DE71D9F6}" srcId="{2F55FAD5-2436-403C-BDCA-B844674F3CAD}" destId="{43C57D82-C18D-4333-B425-631415C0E07E}" srcOrd="4" destOrd="0" parTransId="{EFECB476-9F35-4557-909B-145988A5CD86}" sibTransId="{EFFF064F-FB4E-4842-ACE2-C3ABBD2C746A}"/>
    <dgm:cxn modelId="{4B2963A0-D411-472C-8145-CE712C3B8D17}" srcId="{2F55FAD5-2436-403C-BDCA-B844674F3CAD}" destId="{5AB73C3F-BEE2-4D6A-86A3-E4824248C3D4}" srcOrd="2" destOrd="0" parTransId="{0C0F05BC-4120-496B-87D0-F1150691DF52}" sibTransId="{D849878D-4753-4E5C-8FC7-D5BF46BB453F}"/>
    <dgm:cxn modelId="{07CB2253-B2D4-41A8-B874-137364865FD1}" type="presParOf" srcId="{4263B31B-4DAA-4C57-97CE-2B992092F4AA}" destId="{8C2393D0-D6CD-485F-8F6D-105B3219ADDB}" srcOrd="0" destOrd="0" presId="urn:microsoft.com/office/officeart/2005/8/layout/arrow2"/>
    <dgm:cxn modelId="{6894A2EF-1590-4D1D-923E-62D1EC9FDCE1}" type="presParOf" srcId="{4263B31B-4DAA-4C57-97CE-2B992092F4AA}" destId="{2AB52BC0-2086-4118-A545-4EAD1248AE1F}" srcOrd="1" destOrd="0" presId="urn:microsoft.com/office/officeart/2005/8/layout/arrow2"/>
    <dgm:cxn modelId="{70EA183A-65E1-4CCC-8794-7FB5A2A4608B}" type="presParOf" srcId="{2AB52BC0-2086-4118-A545-4EAD1248AE1F}" destId="{1D9420A2-6AD3-47A0-BBD3-EF26258B6DE1}" srcOrd="0" destOrd="0" presId="urn:microsoft.com/office/officeart/2005/8/layout/arrow2"/>
    <dgm:cxn modelId="{393AD91A-D472-43C9-872D-E3ECEE7E47FC}" type="presParOf" srcId="{2AB52BC0-2086-4118-A545-4EAD1248AE1F}" destId="{9864519B-8ED5-4CCB-940D-46A1F102FFDC}" srcOrd="1" destOrd="0" presId="urn:microsoft.com/office/officeart/2005/8/layout/arrow2"/>
    <dgm:cxn modelId="{06E184F8-8C5A-43E3-9176-2813BBF6E4F4}" type="presParOf" srcId="{2AB52BC0-2086-4118-A545-4EAD1248AE1F}" destId="{E2C7A826-7010-4CE5-A143-B430BDDF7E8B}" srcOrd="2" destOrd="0" presId="urn:microsoft.com/office/officeart/2005/8/layout/arrow2"/>
    <dgm:cxn modelId="{B586E48C-3691-41F3-AA44-C23B76CFBB72}" type="presParOf" srcId="{2AB52BC0-2086-4118-A545-4EAD1248AE1F}" destId="{D22C16AF-D06D-4490-8404-C3A5040D07F2}" srcOrd="3" destOrd="0" presId="urn:microsoft.com/office/officeart/2005/8/layout/arrow2"/>
    <dgm:cxn modelId="{0BA56803-1271-4C65-A779-828EC68881A8}" type="presParOf" srcId="{2AB52BC0-2086-4118-A545-4EAD1248AE1F}" destId="{2A3383CF-E60C-443C-A9C1-07090B13851D}" srcOrd="4" destOrd="0" presId="urn:microsoft.com/office/officeart/2005/8/layout/arrow2"/>
    <dgm:cxn modelId="{29B380CC-C49C-4B6D-BF82-F12A8CF5C4DF}" type="presParOf" srcId="{2AB52BC0-2086-4118-A545-4EAD1248AE1F}" destId="{672D86C5-4330-46AE-B7FA-18EB1259741C}" srcOrd="5" destOrd="0" presId="urn:microsoft.com/office/officeart/2005/8/layout/arrow2"/>
    <dgm:cxn modelId="{185261B2-ECBA-4ABE-84F1-4A7A571A99BC}" type="presParOf" srcId="{2AB52BC0-2086-4118-A545-4EAD1248AE1F}" destId="{EDEEAE1C-3372-4EAA-8513-1E90AFE59A47}" srcOrd="6" destOrd="0" presId="urn:microsoft.com/office/officeart/2005/8/layout/arrow2"/>
    <dgm:cxn modelId="{530EA01A-0B4B-48D3-A949-5ED054C48250}" type="presParOf" srcId="{2AB52BC0-2086-4118-A545-4EAD1248AE1F}" destId="{401CBBC2-7284-4C9A-B74C-6C846A68D94D}" srcOrd="7" destOrd="0" presId="urn:microsoft.com/office/officeart/2005/8/layout/arrow2"/>
    <dgm:cxn modelId="{04276B3B-5346-43DB-BE11-A8B4C9A901E8}" type="presParOf" srcId="{2AB52BC0-2086-4118-A545-4EAD1248AE1F}" destId="{33798587-AA7B-4B46-A748-4E2787A41062}" srcOrd="8" destOrd="0" presId="urn:microsoft.com/office/officeart/2005/8/layout/arrow2"/>
    <dgm:cxn modelId="{C300B055-B946-4140-895D-5235F98F49B1}" type="presParOf" srcId="{2AB52BC0-2086-4118-A545-4EAD1248AE1F}" destId="{93A9C147-4707-4684-B722-03B1092A8CD1}"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50F682-6D0C-4905-B128-DEC32F23BFD9}" type="doc">
      <dgm:prSet loTypeId="urn:microsoft.com/office/officeart/2005/8/layout/gear1" loCatId="process" qsTypeId="urn:microsoft.com/office/officeart/2005/8/quickstyle/simple1" qsCatId="simple" csTypeId="urn:microsoft.com/office/officeart/2005/8/colors/accent1_2" csCatId="accent1" phldr="1"/>
      <dgm:spPr/>
    </dgm:pt>
    <dgm:pt modelId="{65718270-156C-4424-B849-10DBF8D742E4}">
      <dgm:prSet phldrT="[Text]"/>
      <dgm:spPr/>
      <dgm:t>
        <a:bodyPr/>
        <a:lstStyle/>
        <a:p>
          <a:r>
            <a:rPr lang="en-US" dirty="0" smtClean="0"/>
            <a:t>Process Task</a:t>
          </a:r>
          <a:endParaRPr lang="en-US" dirty="0"/>
        </a:p>
      </dgm:t>
    </dgm:pt>
    <dgm:pt modelId="{E4F3EA9B-8B80-4ABE-96AF-06CE3DCC9143}" type="parTrans" cxnId="{8E5D6D31-C540-40AD-9EA1-2B502C8C51FD}">
      <dgm:prSet/>
      <dgm:spPr/>
      <dgm:t>
        <a:bodyPr/>
        <a:lstStyle/>
        <a:p>
          <a:endParaRPr lang="en-US"/>
        </a:p>
      </dgm:t>
    </dgm:pt>
    <dgm:pt modelId="{CB5C05F0-BFED-4BE5-A9BE-1B00953DB737}" type="sibTrans" cxnId="{8E5D6D31-C540-40AD-9EA1-2B502C8C51FD}">
      <dgm:prSet/>
      <dgm:spPr/>
      <dgm:t>
        <a:bodyPr/>
        <a:lstStyle/>
        <a:p>
          <a:endParaRPr lang="en-US"/>
        </a:p>
      </dgm:t>
    </dgm:pt>
    <dgm:pt modelId="{6D3ABBC6-6CDB-4C1D-B94F-2360B1D7AEFE}" type="pres">
      <dgm:prSet presAssocID="{8F50F682-6D0C-4905-B128-DEC32F23BFD9}" presName="composite" presStyleCnt="0">
        <dgm:presLayoutVars>
          <dgm:chMax val="3"/>
          <dgm:animLvl val="lvl"/>
          <dgm:resizeHandles val="exact"/>
        </dgm:presLayoutVars>
      </dgm:prSet>
      <dgm:spPr/>
    </dgm:pt>
    <dgm:pt modelId="{79913CA6-A195-460C-8DC1-F8C1783AB68B}" type="pres">
      <dgm:prSet presAssocID="{65718270-156C-4424-B849-10DBF8D742E4}" presName="gear1" presStyleLbl="node1" presStyleIdx="0" presStyleCnt="1">
        <dgm:presLayoutVars>
          <dgm:chMax val="1"/>
          <dgm:bulletEnabled val="1"/>
        </dgm:presLayoutVars>
      </dgm:prSet>
      <dgm:spPr/>
      <dgm:t>
        <a:bodyPr/>
        <a:lstStyle/>
        <a:p>
          <a:endParaRPr lang="en-US"/>
        </a:p>
      </dgm:t>
    </dgm:pt>
    <dgm:pt modelId="{24CF0640-54DA-4EE5-BD85-37EF3948C897}" type="pres">
      <dgm:prSet presAssocID="{65718270-156C-4424-B849-10DBF8D742E4}" presName="gear1srcNode" presStyleLbl="node1" presStyleIdx="0" presStyleCnt="1"/>
      <dgm:spPr/>
      <dgm:t>
        <a:bodyPr/>
        <a:lstStyle/>
        <a:p>
          <a:endParaRPr lang="en-US"/>
        </a:p>
      </dgm:t>
    </dgm:pt>
    <dgm:pt modelId="{4224FD85-6B3E-41C1-8B93-E30B64C0F1CD}" type="pres">
      <dgm:prSet presAssocID="{65718270-156C-4424-B849-10DBF8D742E4}" presName="gear1dstNode" presStyleLbl="node1" presStyleIdx="0" presStyleCnt="1"/>
      <dgm:spPr/>
      <dgm:t>
        <a:bodyPr/>
        <a:lstStyle/>
        <a:p>
          <a:endParaRPr lang="en-US"/>
        </a:p>
      </dgm:t>
    </dgm:pt>
    <dgm:pt modelId="{E4BEF370-0120-443E-8ADC-773097EE96C2}" type="pres">
      <dgm:prSet presAssocID="{CB5C05F0-BFED-4BE5-A9BE-1B00953DB737}" presName="connector1" presStyleLbl="sibTrans2D1" presStyleIdx="0" presStyleCnt="1"/>
      <dgm:spPr/>
      <dgm:t>
        <a:bodyPr/>
        <a:lstStyle/>
        <a:p>
          <a:endParaRPr lang="en-US"/>
        </a:p>
      </dgm:t>
    </dgm:pt>
  </dgm:ptLst>
  <dgm:cxnLst>
    <dgm:cxn modelId="{CD926FCF-7612-4694-AC02-017B1C82F56C}" type="presOf" srcId="{65718270-156C-4424-B849-10DBF8D742E4}" destId="{24CF0640-54DA-4EE5-BD85-37EF3948C897}" srcOrd="1" destOrd="0" presId="urn:microsoft.com/office/officeart/2005/8/layout/gear1"/>
    <dgm:cxn modelId="{8E5D6D31-C540-40AD-9EA1-2B502C8C51FD}" srcId="{8F50F682-6D0C-4905-B128-DEC32F23BFD9}" destId="{65718270-156C-4424-B849-10DBF8D742E4}" srcOrd="0" destOrd="0" parTransId="{E4F3EA9B-8B80-4ABE-96AF-06CE3DCC9143}" sibTransId="{CB5C05F0-BFED-4BE5-A9BE-1B00953DB737}"/>
    <dgm:cxn modelId="{A8E07F90-6EEF-4B0D-8D10-0AACF42D7B1D}" type="presOf" srcId="{8F50F682-6D0C-4905-B128-DEC32F23BFD9}" destId="{6D3ABBC6-6CDB-4C1D-B94F-2360B1D7AEFE}" srcOrd="0" destOrd="0" presId="urn:microsoft.com/office/officeart/2005/8/layout/gear1"/>
    <dgm:cxn modelId="{B0D5C5BB-5321-4AB9-9694-E67265C8A0F8}" type="presOf" srcId="{65718270-156C-4424-B849-10DBF8D742E4}" destId="{79913CA6-A195-460C-8DC1-F8C1783AB68B}" srcOrd="0" destOrd="0" presId="urn:microsoft.com/office/officeart/2005/8/layout/gear1"/>
    <dgm:cxn modelId="{8BB00D6E-4E44-4F1D-AB87-C400BC59844A}" type="presOf" srcId="{CB5C05F0-BFED-4BE5-A9BE-1B00953DB737}" destId="{E4BEF370-0120-443E-8ADC-773097EE96C2}" srcOrd="0" destOrd="0" presId="urn:microsoft.com/office/officeart/2005/8/layout/gear1"/>
    <dgm:cxn modelId="{E0AE7516-36FB-46AD-8572-2D8AC92EC911}" type="presOf" srcId="{65718270-156C-4424-B849-10DBF8D742E4}" destId="{4224FD85-6B3E-41C1-8B93-E30B64C0F1CD}" srcOrd="2" destOrd="0" presId="urn:microsoft.com/office/officeart/2005/8/layout/gear1"/>
    <dgm:cxn modelId="{C1E0DA87-4B54-42DE-88EF-3EE81F7AF409}" type="presParOf" srcId="{6D3ABBC6-6CDB-4C1D-B94F-2360B1D7AEFE}" destId="{79913CA6-A195-460C-8DC1-F8C1783AB68B}" srcOrd="0" destOrd="0" presId="urn:microsoft.com/office/officeart/2005/8/layout/gear1"/>
    <dgm:cxn modelId="{6D9EC316-E5D7-46AE-8937-EBE8A98C6F24}" type="presParOf" srcId="{6D3ABBC6-6CDB-4C1D-B94F-2360B1D7AEFE}" destId="{24CF0640-54DA-4EE5-BD85-37EF3948C897}" srcOrd="1" destOrd="0" presId="urn:microsoft.com/office/officeart/2005/8/layout/gear1"/>
    <dgm:cxn modelId="{28991855-EC10-4BCA-BBC4-5E4FB42BE366}" type="presParOf" srcId="{6D3ABBC6-6CDB-4C1D-B94F-2360B1D7AEFE}" destId="{4224FD85-6B3E-41C1-8B93-E30B64C0F1CD}" srcOrd="2" destOrd="0" presId="urn:microsoft.com/office/officeart/2005/8/layout/gear1"/>
    <dgm:cxn modelId="{7681DA5F-1257-4F90-B55D-7C9C683AD609}" type="presParOf" srcId="{6D3ABBC6-6CDB-4C1D-B94F-2360B1D7AEFE}" destId="{E4BEF370-0120-443E-8ADC-773097EE96C2}" srcOrd="3"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50F682-6D0C-4905-B128-DEC32F23BFD9}" type="doc">
      <dgm:prSet loTypeId="urn:microsoft.com/office/officeart/2005/8/layout/gear1" loCatId="process" qsTypeId="urn:microsoft.com/office/officeart/2005/8/quickstyle/simple1" qsCatId="simple" csTypeId="urn:microsoft.com/office/officeart/2005/8/colors/accent1_2" csCatId="accent1" phldr="1"/>
      <dgm:spPr/>
    </dgm:pt>
    <dgm:pt modelId="{65718270-156C-4424-B849-10DBF8D742E4}">
      <dgm:prSet phldrT="[Text]"/>
      <dgm:spPr/>
      <dgm:t>
        <a:bodyPr/>
        <a:lstStyle/>
        <a:p>
          <a:r>
            <a:rPr lang="en-US" dirty="0" smtClean="0"/>
            <a:t>Process Task</a:t>
          </a:r>
          <a:endParaRPr lang="en-US" dirty="0"/>
        </a:p>
      </dgm:t>
    </dgm:pt>
    <dgm:pt modelId="{E4F3EA9B-8B80-4ABE-96AF-06CE3DCC9143}" type="parTrans" cxnId="{8E5D6D31-C540-40AD-9EA1-2B502C8C51FD}">
      <dgm:prSet/>
      <dgm:spPr/>
      <dgm:t>
        <a:bodyPr/>
        <a:lstStyle/>
        <a:p>
          <a:endParaRPr lang="en-US"/>
        </a:p>
      </dgm:t>
    </dgm:pt>
    <dgm:pt modelId="{CB5C05F0-BFED-4BE5-A9BE-1B00953DB737}" type="sibTrans" cxnId="{8E5D6D31-C540-40AD-9EA1-2B502C8C51FD}">
      <dgm:prSet/>
      <dgm:spPr/>
      <dgm:t>
        <a:bodyPr/>
        <a:lstStyle/>
        <a:p>
          <a:endParaRPr lang="en-US"/>
        </a:p>
      </dgm:t>
    </dgm:pt>
    <dgm:pt modelId="{6D3ABBC6-6CDB-4C1D-B94F-2360B1D7AEFE}" type="pres">
      <dgm:prSet presAssocID="{8F50F682-6D0C-4905-B128-DEC32F23BFD9}" presName="composite" presStyleCnt="0">
        <dgm:presLayoutVars>
          <dgm:chMax val="3"/>
          <dgm:animLvl val="lvl"/>
          <dgm:resizeHandles val="exact"/>
        </dgm:presLayoutVars>
      </dgm:prSet>
      <dgm:spPr/>
    </dgm:pt>
    <dgm:pt modelId="{79913CA6-A195-460C-8DC1-F8C1783AB68B}" type="pres">
      <dgm:prSet presAssocID="{65718270-156C-4424-B849-10DBF8D742E4}" presName="gear1" presStyleLbl="node1" presStyleIdx="0" presStyleCnt="1">
        <dgm:presLayoutVars>
          <dgm:chMax val="1"/>
          <dgm:bulletEnabled val="1"/>
        </dgm:presLayoutVars>
      </dgm:prSet>
      <dgm:spPr/>
      <dgm:t>
        <a:bodyPr/>
        <a:lstStyle/>
        <a:p>
          <a:endParaRPr lang="en-US"/>
        </a:p>
      </dgm:t>
    </dgm:pt>
    <dgm:pt modelId="{24CF0640-54DA-4EE5-BD85-37EF3948C897}" type="pres">
      <dgm:prSet presAssocID="{65718270-156C-4424-B849-10DBF8D742E4}" presName="gear1srcNode" presStyleLbl="node1" presStyleIdx="0" presStyleCnt="1"/>
      <dgm:spPr/>
      <dgm:t>
        <a:bodyPr/>
        <a:lstStyle/>
        <a:p>
          <a:endParaRPr lang="en-US"/>
        </a:p>
      </dgm:t>
    </dgm:pt>
    <dgm:pt modelId="{4224FD85-6B3E-41C1-8B93-E30B64C0F1CD}" type="pres">
      <dgm:prSet presAssocID="{65718270-156C-4424-B849-10DBF8D742E4}" presName="gear1dstNode" presStyleLbl="node1" presStyleIdx="0" presStyleCnt="1"/>
      <dgm:spPr/>
      <dgm:t>
        <a:bodyPr/>
        <a:lstStyle/>
        <a:p>
          <a:endParaRPr lang="en-US"/>
        </a:p>
      </dgm:t>
    </dgm:pt>
    <dgm:pt modelId="{E4BEF370-0120-443E-8ADC-773097EE96C2}" type="pres">
      <dgm:prSet presAssocID="{CB5C05F0-BFED-4BE5-A9BE-1B00953DB737}" presName="connector1" presStyleLbl="sibTrans2D1" presStyleIdx="0" presStyleCnt="1"/>
      <dgm:spPr/>
      <dgm:t>
        <a:bodyPr/>
        <a:lstStyle/>
        <a:p>
          <a:endParaRPr lang="en-US"/>
        </a:p>
      </dgm:t>
    </dgm:pt>
  </dgm:ptLst>
  <dgm:cxnLst>
    <dgm:cxn modelId="{AE9B9C75-33BB-4A96-A717-1CDF65F845D1}" type="presOf" srcId="{65718270-156C-4424-B849-10DBF8D742E4}" destId="{79913CA6-A195-460C-8DC1-F8C1783AB68B}" srcOrd="0" destOrd="0" presId="urn:microsoft.com/office/officeart/2005/8/layout/gear1"/>
    <dgm:cxn modelId="{2F3E5B97-B620-40F0-A0F4-7B0DF855478C}" type="presOf" srcId="{8F50F682-6D0C-4905-B128-DEC32F23BFD9}" destId="{6D3ABBC6-6CDB-4C1D-B94F-2360B1D7AEFE}" srcOrd="0" destOrd="0" presId="urn:microsoft.com/office/officeart/2005/8/layout/gear1"/>
    <dgm:cxn modelId="{8E5D6D31-C540-40AD-9EA1-2B502C8C51FD}" srcId="{8F50F682-6D0C-4905-B128-DEC32F23BFD9}" destId="{65718270-156C-4424-B849-10DBF8D742E4}" srcOrd="0" destOrd="0" parTransId="{E4F3EA9B-8B80-4ABE-96AF-06CE3DCC9143}" sibTransId="{CB5C05F0-BFED-4BE5-A9BE-1B00953DB737}"/>
    <dgm:cxn modelId="{2EB4FBAF-97EB-455D-B800-459FB8BA8E55}" type="presOf" srcId="{CB5C05F0-BFED-4BE5-A9BE-1B00953DB737}" destId="{E4BEF370-0120-443E-8ADC-773097EE96C2}" srcOrd="0" destOrd="0" presId="urn:microsoft.com/office/officeart/2005/8/layout/gear1"/>
    <dgm:cxn modelId="{9E4693D9-FD17-4FC0-8873-67DC9CC555B1}" type="presOf" srcId="{65718270-156C-4424-B849-10DBF8D742E4}" destId="{24CF0640-54DA-4EE5-BD85-37EF3948C897}" srcOrd="1" destOrd="0" presId="urn:microsoft.com/office/officeart/2005/8/layout/gear1"/>
    <dgm:cxn modelId="{68016B6D-028E-4E54-8F1F-99F5440B81E0}" type="presOf" srcId="{65718270-156C-4424-B849-10DBF8D742E4}" destId="{4224FD85-6B3E-41C1-8B93-E30B64C0F1CD}" srcOrd="2" destOrd="0" presId="urn:microsoft.com/office/officeart/2005/8/layout/gear1"/>
    <dgm:cxn modelId="{3831861D-3C0A-433D-A7A2-27B6F54A3BCC}" type="presParOf" srcId="{6D3ABBC6-6CDB-4C1D-B94F-2360B1D7AEFE}" destId="{79913CA6-A195-460C-8DC1-F8C1783AB68B}" srcOrd="0" destOrd="0" presId="urn:microsoft.com/office/officeart/2005/8/layout/gear1"/>
    <dgm:cxn modelId="{3BC0EA09-99B6-423E-B4DF-C90A7B80ECC9}" type="presParOf" srcId="{6D3ABBC6-6CDB-4C1D-B94F-2360B1D7AEFE}" destId="{24CF0640-54DA-4EE5-BD85-37EF3948C897}" srcOrd="1" destOrd="0" presId="urn:microsoft.com/office/officeart/2005/8/layout/gear1"/>
    <dgm:cxn modelId="{71A6BB43-5D52-4B32-A2FB-69958DD8030B}" type="presParOf" srcId="{6D3ABBC6-6CDB-4C1D-B94F-2360B1D7AEFE}" destId="{4224FD85-6B3E-41C1-8B93-E30B64C0F1CD}" srcOrd="2" destOrd="0" presId="urn:microsoft.com/office/officeart/2005/8/layout/gear1"/>
    <dgm:cxn modelId="{723EA5ED-8A81-4260-B77F-0514141A5C84}" type="presParOf" srcId="{6D3ABBC6-6CDB-4C1D-B94F-2360B1D7AEFE}" destId="{E4BEF370-0120-443E-8ADC-773097EE96C2}" srcOrd="3"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50F682-6D0C-4905-B128-DEC32F23BFD9}" type="doc">
      <dgm:prSet loTypeId="urn:microsoft.com/office/officeart/2005/8/layout/gear1" loCatId="process" qsTypeId="urn:microsoft.com/office/officeart/2005/8/quickstyle/simple1" qsCatId="simple" csTypeId="urn:microsoft.com/office/officeart/2005/8/colors/accent1_2" csCatId="accent1" phldr="1"/>
      <dgm:spPr/>
    </dgm:pt>
    <dgm:pt modelId="{65718270-156C-4424-B849-10DBF8D742E4}">
      <dgm:prSet phldrT="[Text]"/>
      <dgm:spPr/>
      <dgm:t>
        <a:bodyPr/>
        <a:lstStyle/>
        <a:p>
          <a:r>
            <a:rPr lang="en-US" dirty="0" smtClean="0"/>
            <a:t>Process Task</a:t>
          </a:r>
          <a:endParaRPr lang="en-US" dirty="0"/>
        </a:p>
      </dgm:t>
    </dgm:pt>
    <dgm:pt modelId="{E4F3EA9B-8B80-4ABE-96AF-06CE3DCC9143}" type="parTrans" cxnId="{8E5D6D31-C540-40AD-9EA1-2B502C8C51FD}">
      <dgm:prSet/>
      <dgm:spPr/>
      <dgm:t>
        <a:bodyPr/>
        <a:lstStyle/>
        <a:p>
          <a:endParaRPr lang="en-US"/>
        </a:p>
      </dgm:t>
    </dgm:pt>
    <dgm:pt modelId="{CB5C05F0-BFED-4BE5-A9BE-1B00953DB737}" type="sibTrans" cxnId="{8E5D6D31-C540-40AD-9EA1-2B502C8C51FD}">
      <dgm:prSet/>
      <dgm:spPr/>
      <dgm:t>
        <a:bodyPr/>
        <a:lstStyle/>
        <a:p>
          <a:endParaRPr lang="en-US"/>
        </a:p>
      </dgm:t>
    </dgm:pt>
    <dgm:pt modelId="{6D3ABBC6-6CDB-4C1D-B94F-2360B1D7AEFE}" type="pres">
      <dgm:prSet presAssocID="{8F50F682-6D0C-4905-B128-DEC32F23BFD9}" presName="composite" presStyleCnt="0">
        <dgm:presLayoutVars>
          <dgm:chMax val="3"/>
          <dgm:animLvl val="lvl"/>
          <dgm:resizeHandles val="exact"/>
        </dgm:presLayoutVars>
      </dgm:prSet>
      <dgm:spPr/>
    </dgm:pt>
    <dgm:pt modelId="{79913CA6-A195-460C-8DC1-F8C1783AB68B}" type="pres">
      <dgm:prSet presAssocID="{65718270-156C-4424-B849-10DBF8D742E4}" presName="gear1" presStyleLbl="node1" presStyleIdx="0" presStyleCnt="1">
        <dgm:presLayoutVars>
          <dgm:chMax val="1"/>
          <dgm:bulletEnabled val="1"/>
        </dgm:presLayoutVars>
      </dgm:prSet>
      <dgm:spPr/>
      <dgm:t>
        <a:bodyPr/>
        <a:lstStyle/>
        <a:p>
          <a:endParaRPr lang="en-US"/>
        </a:p>
      </dgm:t>
    </dgm:pt>
    <dgm:pt modelId="{24CF0640-54DA-4EE5-BD85-37EF3948C897}" type="pres">
      <dgm:prSet presAssocID="{65718270-156C-4424-B849-10DBF8D742E4}" presName="gear1srcNode" presStyleLbl="node1" presStyleIdx="0" presStyleCnt="1"/>
      <dgm:spPr/>
      <dgm:t>
        <a:bodyPr/>
        <a:lstStyle/>
        <a:p>
          <a:endParaRPr lang="en-US"/>
        </a:p>
      </dgm:t>
    </dgm:pt>
    <dgm:pt modelId="{4224FD85-6B3E-41C1-8B93-E30B64C0F1CD}" type="pres">
      <dgm:prSet presAssocID="{65718270-156C-4424-B849-10DBF8D742E4}" presName="gear1dstNode" presStyleLbl="node1" presStyleIdx="0" presStyleCnt="1"/>
      <dgm:spPr/>
      <dgm:t>
        <a:bodyPr/>
        <a:lstStyle/>
        <a:p>
          <a:endParaRPr lang="en-US"/>
        </a:p>
      </dgm:t>
    </dgm:pt>
    <dgm:pt modelId="{E4BEF370-0120-443E-8ADC-773097EE96C2}" type="pres">
      <dgm:prSet presAssocID="{CB5C05F0-BFED-4BE5-A9BE-1B00953DB737}" presName="connector1" presStyleLbl="sibTrans2D1" presStyleIdx="0" presStyleCnt="1"/>
      <dgm:spPr/>
      <dgm:t>
        <a:bodyPr/>
        <a:lstStyle/>
        <a:p>
          <a:endParaRPr lang="en-US"/>
        </a:p>
      </dgm:t>
    </dgm:pt>
  </dgm:ptLst>
  <dgm:cxnLst>
    <dgm:cxn modelId="{8E5D6D31-C540-40AD-9EA1-2B502C8C51FD}" srcId="{8F50F682-6D0C-4905-B128-DEC32F23BFD9}" destId="{65718270-156C-4424-B849-10DBF8D742E4}" srcOrd="0" destOrd="0" parTransId="{E4F3EA9B-8B80-4ABE-96AF-06CE3DCC9143}" sibTransId="{CB5C05F0-BFED-4BE5-A9BE-1B00953DB737}"/>
    <dgm:cxn modelId="{65A0D6B7-2391-406F-9284-531002441440}" type="presOf" srcId="{CB5C05F0-BFED-4BE5-A9BE-1B00953DB737}" destId="{E4BEF370-0120-443E-8ADC-773097EE96C2}" srcOrd="0" destOrd="0" presId="urn:microsoft.com/office/officeart/2005/8/layout/gear1"/>
    <dgm:cxn modelId="{5C390A7F-AF20-41FF-AF14-8323B95CB136}" type="presOf" srcId="{65718270-156C-4424-B849-10DBF8D742E4}" destId="{4224FD85-6B3E-41C1-8B93-E30B64C0F1CD}" srcOrd="2" destOrd="0" presId="urn:microsoft.com/office/officeart/2005/8/layout/gear1"/>
    <dgm:cxn modelId="{2FF61906-D049-4FBB-A94D-34BDFA6BD9CC}" type="presOf" srcId="{8F50F682-6D0C-4905-B128-DEC32F23BFD9}" destId="{6D3ABBC6-6CDB-4C1D-B94F-2360B1D7AEFE}" srcOrd="0" destOrd="0" presId="urn:microsoft.com/office/officeart/2005/8/layout/gear1"/>
    <dgm:cxn modelId="{CDD83DDB-F60A-4612-BB04-7FC465099BC6}" type="presOf" srcId="{65718270-156C-4424-B849-10DBF8D742E4}" destId="{79913CA6-A195-460C-8DC1-F8C1783AB68B}" srcOrd="0" destOrd="0" presId="urn:microsoft.com/office/officeart/2005/8/layout/gear1"/>
    <dgm:cxn modelId="{C5FBE318-9442-4615-A690-AA66445D83FA}" type="presOf" srcId="{65718270-156C-4424-B849-10DBF8D742E4}" destId="{24CF0640-54DA-4EE5-BD85-37EF3948C897}" srcOrd="1" destOrd="0" presId="urn:microsoft.com/office/officeart/2005/8/layout/gear1"/>
    <dgm:cxn modelId="{67DF296C-D98B-4404-8BD9-EB6DF771BF17}" type="presParOf" srcId="{6D3ABBC6-6CDB-4C1D-B94F-2360B1D7AEFE}" destId="{79913CA6-A195-460C-8DC1-F8C1783AB68B}" srcOrd="0" destOrd="0" presId="urn:microsoft.com/office/officeart/2005/8/layout/gear1"/>
    <dgm:cxn modelId="{A9C4ADCD-F573-4385-84FF-923C6277FE98}" type="presParOf" srcId="{6D3ABBC6-6CDB-4C1D-B94F-2360B1D7AEFE}" destId="{24CF0640-54DA-4EE5-BD85-37EF3948C897}" srcOrd="1" destOrd="0" presId="urn:microsoft.com/office/officeart/2005/8/layout/gear1"/>
    <dgm:cxn modelId="{0F62DAF8-BA47-49A1-A1D9-23D57A77179C}" type="presParOf" srcId="{6D3ABBC6-6CDB-4C1D-B94F-2360B1D7AEFE}" destId="{4224FD85-6B3E-41C1-8B93-E30B64C0F1CD}" srcOrd="2" destOrd="0" presId="urn:microsoft.com/office/officeart/2005/8/layout/gear1"/>
    <dgm:cxn modelId="{BDA94A3F-F362-4684-A0CF-1D8FA8763268}" type="presParOf" srcId="{6D3ABBC6-6CDB-4C1D-B94F-2360B1D7AEFE}" destId="{E4BEF370-0120-443E-8ADC-773097EE96C2}" srcOrd="3" destOrd="0" presId="urn:microsoft.com/office/officeart/2005/8/layout/gear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50F682-6D0C-4905-B128-DEC32F23BFD9}" type="doc">
      <dgm:prSet loTypeId="urn:microsoft.com/office/officeart/2005/8/layout/gear1" loCatId="process" qsTypeId="urn:microsoft.com/office/officeart/2005/8/quickstyle/simple1" qsCatId="simple" csTypeId="urn:microsoft.com/office/officeart/2005/8/colors/accent1_2" csCatId="accent1" phldr="1"/>
      <dgm:spPr/>
    </dgm:pt>
    <dgm:pt modelId="{65718270-156C-4424-B849-10DBF8D742E4}">
      <dgm:prSet phldrT="[Text]"/>
      <dgm:spPr/>
      <dgm:t>
        <a:bodyPr/>
        <a:lstStyle/>
        <a:p>
          <a:r>
            <a:rPr lang="en-US" dirty="0" smtClean="0"/>
            <a:t>Process Task</a:t>
          </a:r>
          <a:endParaRPr lang="en-US" dirty="0"/>
        </a:p>
      </dgm:t>
    </dgm:pt>
    <dgm:pt modelId="{E4F3EA9B-8B80-4ABE-96AF-06CE3DCC9143}" type="parTrans" cxnId="{8E5D6D31-C540-40AD-9EA1-2B502C8C51FD}">
      <dgm:prSet/>
      <dgm:spPr/>
      <dgm:t>
        <a:bodyPr/>
        <a:lstStyle/>
        <a:p>
          <a:endParaRPr lang="en-US"/>
        </a:p>
      </dgm:t>
    </dgm:pt>
    <dgm:pt modelId="{CB5C05F0-BFED-4BE5-A9BE-1B00953DB737}" type="sibTrans" cxnId="{8E5D6D31-C540-40AD-9EA1-2B502C8C51FD}">
      <dgm:prSet/>
      <dgm:spPr/>
      <dgm:t>
        <a:bodyPr/>
        <a:lstStyle/>
        <a:p>
          <a:endParaRPr lang="en-US"/>
        </a:p>
      </dgm:t>
    </dgm:pt>
    <dgm:pt modelId="{6D3ABBC6-6CDB-4C1D-B94F-2360B1D7AEFE}" type="pres">
      <dgm:prSet presAssocID="{8F50F682-6D0C-4905-B128-DEC32F23BFD9}" presName="composite" presStyleCnt="0">
        <dgm:presLayoutVars>
          <dgm:chMax val="3"/>
          <dgm:animLvl val="lvl"/>
          <dgm:resizeHandles val="exact"/>
        </dgm:presLayoutVars>
      </dgm:prSet>
      <dgm:spPr/>
    </dgm:pt>
    <dgm:pt modelId="{79913CA6-A195-460C-8DC1-F8C1783AB68B}" type="pres">
      <dgm:prSet presAssocID="{65718270-156C-4424-B849-10DBF8D742E4}" presName="gear1" presStyleLbl="node1" presStyleIdx="0" presStyleCnt="1">
        <dgm:presLayoutVars>
          <dgm:chMax val="1"/>
          <dgm:bulletEnabled val="1"/>
        </dgm:presLayoutVars>
      </dgm:prSet>
      <dgm:spPr/>
      <dgm:t>
        <a:bodyPr/>
        <a:lstStyle/>
        <a:p>
          <a:endParaRPr lang="en-US"/>
        </a:p>
      </dgm:t>
    </dgm:pt>
    <dgm:pt modelId="{24CF0640-54DA-4EE5-BD85-37EF3948C897}" type="pres">
      <dgm:prSet presAssocID="{65718270-156C-4424-B849-10DBF8D742E4}" presName="gear1srcNode" presStyleLbl="node1" presStyleIdx="0" presStyleCnt="1"/>
      <dgm:spPr/>
      <dgm:t>
        <a:bodyPr/>
        <a:lstStyle/>
        <a:p>
          <a:endParaRPr lang="en-US"/>
        </a:p>
      </dgm:t>
    </dgm:pt>
    <dgm:pt modelId="{4224FD85-6B3E-41C1-8B93-E30B64C0F1CD}" type="pres">
      <dgm:prSet presAssocID="{65718270-156C-4424-B849-10DBF8D742E4}" presName="gear1dstNode" presStyleLbl="node1" presStyleIdx="0" presStyleCnt="1"/>
      <dgm:spPr/>
      <dgm:t>
        <a:bodyPr/>
        <a:lstStyle/>
        <a:p>
          <a:endParaRPr lang="en-US"/>
        </a:p>
      </dgm:t>
    </dgm:pt>
    <dgm:pt modelId="{E4BEF370-0120-443E-8ADC-773097EE96C2}" type="pres">
      <dgm:prSet presAssocID="{CB5C05F0-BFED-4BE5-A9BE-1B00953DB737}" presName="connector1" presStyleLbl="sibTrans2D1" presStyleIdx="0" presStyleCnt="1"/>
      <dgm:spPr/>
      <dgm:t>
        <a:bodyPr/>
        <a:lstStyle/>
        <a:p>
          <a:endParaRPr lang="en-US"/>
        </a:p>
      </dgm:t>
    </dgm:pt>
  </dgm:ptLst>
  <dgm:cxnLst>
    <dgm:cxn modelId="{3804040B-7071-48F6-B328-6D65DE35AC83}" type="presOf" srcId="{CB5C05F0-BFED-4BE5-A9BE-1B00953DB737}" destId="{E4BEF370-0120-443E-8ADC-773097EE96C2}" srcOrd="0" destOrd="0" presId="urn:microsoft.com/office/officeart/2005/8/layout/gear1"/>
    <dgm:cxn modelId="{8E5D6D31-C540-40AD-9EA1-2B502C8C51FD}" srcId="{8F50F682-6D0C-4905-B128-DEC32F23BFD9}" destId="{65718270-156C-4424-B849-10DBF8D742E4}" srcOrd="0" destOrd="0" parTransId="{E4F3EA9B-8B80-4ABE-96AF-06CE3DCC9143}" sibTransId="{CB5C05F0-BFED-4BE5-A9BE-1B00953DB737}"/>
    <dgm:cxn modelId="{0EE07F51-6F86-45E5-A555-768FBBD73700}" type="presOf" srcId="{8F50F682-6D0C-4905-B128-DEC32F23BFD9}" destId="{6D3ABBC6-6CDB-4C1D-B94F-2360B1D7AEFE}" srcOrd="0" destOrd="0" presId="urn:microsoft.com/office/officeart/2005/8/layout/gear1"/>
    <dgm:cxn modelId="{6781A63E-4396-4197-AB7F-5F3A7BCCC638}" type="presOf" srcId="{65718270-156C-4424-B849-10DBF8D742E4}" destId="{79913CA6-A195-460C-8DC1-F8C1783AB68B}" srcOrd="0" destOrd="0" presId="urn:microsoft.com/office/officeart/2005/8/layout/gear1"/>
    <dgm:cxn modelId="{20D6B644-4DB8-4F46-AF91-9B7D5E86DA31}" type="presOf" srcId="{65718270-156C-4424-B849-10DBF8D742E4}" destId="{24CF0640-54DA-4EE5-BD85-37EF3948C897}" srcOrd="1" destOrd="0" presId="urn:microsoft.com/office/officeart/2005/8/layout/gear1"/>
    <dgm:cxn modelId="{611A36CE-254A-443C-8E7F-713460C468BB}" type="presOf" srcId="{65718270-156C-4424-B849-10DBF8D742E4}" destId="{4224FD85-6B3E-41C1-8B93-E30B64C0F1CD}" srcOrd="2" destOrd="0" presId="urn:microsoft.com/office/officeart/2005/8/layout/gear1"/>
    <dgm:cxn modelId="{2F7541D9-D18B-41D1-95C0-4E1CE61EBF28}" type="presParOf" srcId="{6D3ABBC6-6CDB-4C1D-B94F-2360B1D7AEFE}" destId="{79913CA6-A195-460C-8DC1-F8C1783AB68B}" srcOrd="0" destOrd="0" presId="urn:microsoft.com/office/officeart/2005/8/layout/gear1"/>
    <dgm:cxn modelId="{BD8FB6E4-F13E-48B6-A8E2-EDEF01D09DDB}" type="presParOf" srcId="{6D3ABBC6-6CDB-4C1D-B94F-2360B1D7AEFE}" destId="{24CF0640-54DA-4EE5-BD85-37EF3948C897}" srcOrd="1" destOrd="0" presId="urn:microsoft.com/office/officeart/2005/8/layout/gear1"/>
    <dgm:cxn modelId="{E397008E-1BD9-4F99-9F25-1F5888763C92}" type="presParOf" srcId="{6D3ABBC6-6CDB-4C1D-B94F-2360B1D7AEFE}" destId="{4224FD85-6B3E-41C1-8B93-E30B64C0F1CD}" srcOrd="2" destOrd="0" presId="urn:microsoft.com/office/officeart/2005/8/layout/gear1"/>
    <dgm:cxn modelId="{9E46E0E6-F62C-41FA-B0C7-D422E62E8D8D}" type="presParOf" srcId="{6D3ABBC6-6CDB-4C1D-B94F-2360B1D7AEFE}" destId="{E4BEF370-0120-443E-8ADC-773097EE96C2}" srcOrd="3" destOrd="0" presId="urn:microsoft.com/office/officeart/2005/8/layout/gear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50F682-6D0C-4905-B128-DEC32F23BFD9}" type="doc">
      <dgm:prSet loTypeId="urn:microsoft.com/office/officeart/2005/8/layout/gear1" loCatId="process" qsTypeId="urn:microsoft.com/office/officeart/2005/8/quickstyle/simple1" qsCatId="simple" csTypeId="urn:microsoft.com/office/officeart/2005/8/colors/accent1_2" csCatId="accent1" phldr="1"/>
      <dgm:spPr/>
    </dgm:pt>
    <dgm:pt modelId="{65718270-156C-4424-B849-10DBF8D742E4}">
      <dgm:prSet phldrT="[Text]"/>
      <dgm:spPr/>
      <dgm:t>
        <a:bodyPr/>
        <a:lstStyle/>
        <a:p>
          <a:r>
            <a:rPr lang="en-US" dirty="0" smtClean="0"/>
            <a:t>Process Task</a:t>
          </a:r>
          <a:endParaRPr lang="en-US" dirty="0"/>
        </a:p>
      </dgm:t>
    </dgm:pt>
    <dgm:pt modelId="{E4F3EA9B-8B80-4ABE-96AF-06CE3DCC9143}" type="parTrans" cxnId="{8E5D6D31-C540-40AD-9EA1-2B502C8C51FD}">
      <dgm:prSet/>
      <dgm:spPr/>
      <dgm:t>
        <a:bodyPr/>
        <a:lstStyle/>
        <a:p>
          <a:endParaRPr lang="en-US"/>
        </a:p>
      </dgm:t>
    </dgm:pt>
    <dgm:pt modelId="{CB5C05F0-BFED-4BE5-A9BE-1B00953DB737}" type="sibTrans" cxnId="{8E5D6D31-C540-40AD-9EA1-2B502C8C51FD}">
      <dgm:prSet/>
      <dgm:spPr/>
      <dgm:t>
        <a:bodyPr/>
        <a:lstStyle/>
        <a:p>
          <a:endParaRPr lang="en-US"/>
        </a:p>
      </dgm:t>
    </dgm:pt>
    <dgm:pt modelId="{6D3ABBC6-6CDB-4C1D-B94F-2360B1D7AEFE}" type="pres">
      <dgm:prSet presAssocID="{8F50F682-6D0C-4905-B128-DEC32F23BFD9}" presName="composite" presStyleCnt="0">
        <dgm:presLayoutVars>
          <dgm:chMax val="3"/>
          <dgm:animLvl val="lvl"/>
          <dgm:resizeHandles val="exact"/>
        </dgm:presLayoutVars>
      </dgm:prSet>
      <dgm:spPr/>
    </dgm:pt>
    <dgm:pt modelId="{79913CA6-A195-460C-8DC1-F8C1783AB68B}" type="pres">
      <dgm:prSet presAssocID="{65718270-156C-4424-B849-10DBF8D742E4}" presName="gear1" presStyleLbl="node1" presStyleIdx="0" presStyleCnt="1">
        <dgm:presLayoutVars>
          <dgm:chMax val="1"/>
          <dgm:bulletEnabled val="1"/>
        </dgm:presLayoutVars>
      </dgm:prSet>
      <dgm:spPr/>
      <dgm:t>
        <a:bodyPr/>
        <a:lstStyle/>
        <a:p>
          <a:endParaRPr lang="en-US"/>
        </a:p>
      </dgm:t>
    </dgm:pt>
    <dgm:pt modelId="{24CF0640-54DA-4EE5-BD85-37EF3948C897}" type="pres">
      <dgm:prSet presAssocID="{65718270-156C-4424-B849-10DBF8D742E4}" presName="gear1srcNode" presStyleLbl="node1" presStyleIdx="0" presStyleCnt="1"/>
      <dgm:spPr/>
      <dgm:t>
        <a:bodyPr/>
        <a:lstStyle/>
        <a:p>
          <a:endParaRPr lang="en-US"/>
        </a:p>
      </dgm:t>
    </dgm:pt>
    <dgm:pt modelId="{4224FD85-6B3E-41C1-8B93-E30B64C0F1CD}" type="pres">
      <dgm:prSet presAssocID="{65718270-156C-4424-B849-10DBF8D742E4}" presName="gear1dstNode" presStyleLbl="node1" presStyleIdx="0" presStyleCnt="1"/>
      <dgm:spPr/>
      <dgm:t>
        <a:bodyPr/>
        <a:lstStyle/>
        <a:p>
          <a:endParaRPr lang="en-US"/>
        </a:p>
      </dgm:t>
    </dgm:pt>
    <dgm:pt modelId="{E4BEF370-0120-443E-8ADC-773097EE96C2}" type="pres">
      <dgm:prSet presAssocID="{CB5C05F0-BFED-4BE5-A9BE-1B00953DB737}" presName="connector1" presStyleLbl="sibTrans2D1" presStyleIdx="0" presStyleCnt="1"/>
      <dgm:spPr/>
      <dgm:t>
        <a:bodyPr/>
        <a:lstStyle/>
        <a:p>
          <a:endParaRPr lang="en-US"/>
        </a:p>
      </dgm:t>
    </dgm:pt>
  </dgm:ptLst>
  <dgm:cxnLst>
    <dgm:cxn modelId="{1E940A13-D661-4658-AA18-FD361AAF4CDD}" type="presOf" srcId="{65718270-156C-4424-B849-10DBF8D742E4}" destId="{24CF0640-54DA-4EE5-BD85-37EF3948C897}" srcOrd="1" destOrd="0" presId="urn:microsoft.com/office/officeart/2005/8/layout/gear1"/>
    <dgm:cxn modelId="{F4FBE53C-0AF7-4E77-96E3-7252E7974E96}" type="presOf" srcId="{8F50F682-6D0C-4905-B128-DEC32F23BFD9}" destId="{6D3ABBC6-6CDB-4C1D-B94F-2360B1D7AEFE}" srcOrd="0" destOrd="0" presId="urn:microsoft.com/office/officeart/2005/8/layout/gear1"/>
    <dgm:cxn modelId="{8E5D6D31-C540-40AD-9EA1-2B502C8C51FD}" srcId="{8F50F682-6D0C-4905-B128-DEC32F23BFD9}" destId="{65718270-156C-4424-B849-10DBF8D742E4}" srcOrd="0" destOrd="0" parTransId="{E4F3EA9B-8B80-4ABE-96AF-06CE3DCC9143}" sibTransId="{CB5C05F0-BFED-4BE5-A9BE-1B00953DB737}"/>
    <dgm:cxn modelId="{EF383561-66B1-4839-8DA0-D671AE3A7200}" type="presOf" srcId="{65718270-156C-4424-B849-10DBF8D742E4}" destId="{4224FD85-6B3E-41C1-8B93-E30B64C0F1CD}" srcOrd="2" destOrd="0" presId="urn:microsoft.com/office/officeart/2005/8/layout/gear1"/>
    <dgm:cxn modelId="{65D0A677-6482-49A8-BA0D-F720C89F4045}" type="presOf" srcId="{65718270-156C-4424-B849-10DBF8D742E4}" destId="{79913CA6-A195-460C-8DC1-F8C1783AB68B}" srcOrd="0" destOrd="0" presId="urn:microsoft.com/office/officeart/2005/8/layout/gear1"/>
    <dgm:cxn modelId="{D6723BA7-FD2A-4544-BF6E-D22D1E23FF46}" type="presOf" srcId="{CB5C05F0-BFED-4BE5-A9BE-1B00953DB737}" destId="{E4BEF370-0120-443E-8ADC-773097EE96C2}" srcOrd="0" destOrd="0" presId="urn:microsoft.com/office/officeart/2005/8/layout/gear1"/>
    <dgm:cxn modelId="{75B57BED-F5D5-4281-8C75-9B3334E964B2}" type="presParOf" srcId="{6D3ABBC6-6CDB-4C1D-B94F-2360B1D7AEFE}" destId="{79913CA6-A195-460C-8DC1-F8C1783AB68B}" srcOrd="0" destOrd="0" presId="urn:microsoft.com/office/officeart/2005/8/layout/gear1"/>
    <dgm:cxn modelId="{94A104A9-06D9-42C5-B7F7-05984781375F}" type="presParOf" srcId="{6D3ABBC6-6CDB-4C1D-B94F-2360B1D7AEFE}" destId="{24CF0640-54DA-4EE5-BD85-37EF3948C897}" srcOrd="1" destOrd="0" presId="urn:microsoft.com/office/officeart/2005/8/layout/gear1"/>
    <dgm:cxn modelId="{C332847A-4A27-45BD-ACDB-262DF828D2F2}" type="presParOf" srcId="{6D3ABBC6-6CDB-4C1D-B94F-2360B1D7AEFE}" destId="{4224FD85-6B3E-41C1-8B93-E30B64C0F1CD}" srcOrd="2" destOrd="0" presId="urn:microsoft.com/office/officeart/2005/8/layout/gear1"/>
    <dgm:cxn modelId="{7EED7C45-1DFA-48B4-AEEF-7DCD3F0FC2D1}" type="presParOf" srcId="{6D3ABBC6-6CDB-4C1D-B94F-2360B1D7AEFE}" destId="{E4BEF370-0120-443E-8ADC-773097EE96C2}" srcOrd="3" destOrd="0" presId="urn:microsoft.com/office/officeart/2005/8/layout/gear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50F682-6D0C-4905-B128-DEC32F23BFD9}" type="doc">
      <dgm:prSet loTypeId="urn:microsoft.com/office/officeart/2005/8/layout/gear1" loCatId="process" qsTypeId="urn:microsoft.com/office/officeart/2005/8/quickstyle/simple1" qsCatId="simple" csTypeId="urn:microsoft.com/office/officeart/2005/8/colors/accent1_2" csCatId="accent1" phldr="1"/>
      <dgm:spPr/>
    </dgm:pt>
    <dgm:pt modelId="{65718270-156C-4424-B849-10DBF8D742E4}">
      <dgm:prSet phldrT="[Text]"/>
      <dgm:spPr/>
      <dgm:t>
        <a:bodyPr/>
        <a:lstStyle/>
        <a:p>
          <a:r>
            <a:rPr lang="en-US" dirty="0" smtClean="0"/>
            <a:t>Process Task</a:t>
          </a:r>
          <a:endParaRPr lang="en-US" dirty="0"/>
        </a:p>
      </dgm:t>
    </dgm:pt>
    <dgm:pt modelId="{E4F3EA9B-8B80-4ABE-96AF-06CE3DCC9143}" type="parTrans" cxnId="{8E5D6D31-C540-40AD-9EA1-2B502C8C51FD}">
      <dgm:prSet/>
      <dgm:spPr/>
      <dgm:t>
        <a:bodyPr/>
        <a:lstStyle/>
        <a:p>
          <a:endParaRPr lang="en-US"/>
        </a:p>
      </dgm:t>
    </dgm:pt>
    <dgm:pt modelId="{CB5C05F0-BFED-4BE5-A9BE-1B00953DB737}" type="sibTrans" cxnId="{8E5D6D31-C540-40AD-9EA1-2B502C8C51FD}">
      <dgm:prSet/>
      <dgm:spPr/>
      <dgm:t>
        <a:bodyPr/>
        <a:lstStyle/>
        <a:p>
          <a:endParaRPr lang="en-US"/>
        </a:p>
      </dgm:t>
    </dgm:pt>
    <dgm:pt modelId="{6D3ABBC6-6CDB-4C1D-B94F-2360B1D7AEFE}" type="pres">
      <dgm:prSet presAssocID="{8F50F682-6D0C-4905-B128-DEC32F23BFD9}" presName="composite" presStyleCnt="0">
        <dgm:presLayoutVars>
          <dgm:chMax val="3"/>
          <dgm:animLvl val="lvl"/>
          <dgm:resizeHandles val="exact"/>
        </dgm:presLayoutVars>
      </dgm:prSet>
      <dgm:spPr/>
    </dgm:pt>
    <dgm:pt modelId="{79913CA6-A195-460C-8DC1-F8C1783AB68B}" type="pres">
      <dgm:prSet presAssocID="{65718270-156C-4424-B849-10DBF8D742E4}" presName="gear1" presStyleLbl="node1" presStyleIdx="0" presStyleCnt="1">
        <dgm:presLayoutVars>
          <dgm:chMax val="1"/>
          <dgm:bulletEnabled val="1"/>
        </dgm:presLayoutVars>
      </dgm:prSet>
      <dgm:spPr/>
      <dgm:t>
        <a:bodyPr/>
        <a:lstStyle/>
        <a:p>
          <a:endParaRPr lang="en-US"/>
        </a:p>
      </dgm:t>
    </dgm:pt>
    <dgm:pt modelId="{24CF0640-54DA-4EE5-BD85-37EF3948C897}" type="pres">
      <dgm:prSet presAssocID="{65718270-156C-4424-B849-10DBF8D742E4}" presName="gear1srcNode" presStyleLbl="node1" presStyleIdx="0" presStyleCnt="1"/>
      <dgm:spPr/>
      <dgm:t>
        <a:bodyPr/>
        <a:lstStyle/>
        <a:p>
          <a:endParaRPr lang="en-US"/>
        </a:p>
      </dgm:t>
    </dgm:pt>
    <dgm:pt modelId="{4224FD85-6B3E-41C1-8B93-E30B64C0F1CD}" type="pres">
      <dgm:prSet presAssocID="{65718270-156C-4424-B849-10DBF8D742E4}" presName="gear1dstNode" presStyleLbl="node1" presStyleIdx="0" presStyleCnt="1"/>
      <dgm:spPr/>
      <dgm:t>
        <a:bodyPr/>
        <a:lstStyle/>
        <a:p>
          <a:endParaRPr lang="en-US"/>
        </a:p>
      </dgm:t>
    </dgm:pt>
    <dgm:pt modelId="{E4BEF370-0120-443E-8ADC-773097EE96C2}" type="pres">
      <dgm:prSet presAssocID="{CB5C05F0-BFED-4BE5-A9BE-1B00953DB737}" presName="connector1" presStyleLbl="sibTrans2D1" presStyleIdx="0" presStyleCnt="1"/>
      <dgm:spPr/>
      <dgm:t>
        <a:bodyPr/>
        <a:lstStyle/>
        <a:p>
          <a:endParaRPr lang="en-US"/>
        </a:p>
      </dgm:t>
    </dgm:pt>
  </dgm:ptLst>
  <dgm:cxnLst>
    <dgm:cxn modelId="{C0151CE4-8CA4-4AA0-BAAF-AABC3FBE6654}" type="presOf" srcId="{65718270-156C-4424-B849-10DBF8D742E4}" destId="{4224FD85-6B3E-41C1-8B93-E30B64C0F1CD}" srcOrd="2" destOrd="0" presId="urn:microsoft.com/office/officeart/2005/8/layout/gear1"/>
    <dgm:cxn modelId="{8E5D6D31-C540-40AD-9EA1-2B502C8C51FD}" srcId="{8F50F682-6D0C-4905-B128-DEC32F23BFD9}" destId="{65718270-156C-4424-B849-10DBF8D742E4}" srcOrd="0" destOrd="0" parTransId="{E4F3EA9B-8B80-4ABE-96AF-06CE3DCC9143}" sibTransId="{CB5C05F0-BFED-4BE5-A9BE-1B00953DB737}"/>
    <dgm:cxn modelId="{A57DA7D5-BE2A-4537-BCB6-253B8378ECDE}" type="presOf" srcId="{8F50F682-6D0C-4905-B128-DEC32F23BFD9}" destId="{6D3ABBC6-6CDB-4C1D-B94F-2360B1D7AEFE}" srcOrd="0" destOrd="0" presId="urn:microsoft.com/office/officeart/2005/8/layout/gear1"/>
    <dgm:cxn modelId="{C2555162-B3F0-4AD7-AF38-B157DC6057CC}" type="presOf" srcId="{65718270-156C-4424-B849-10DBF8D742E4}" destId="{24CF0640-54DA-4EE5-BD85-37EF3948C897}" srcOrd="1" destOrd="0" presId="urn:microsoft.com/office/officeart/2005/8/layout/gear1"/>
    <dgm:cxn modelId="{5B7C40AB-F722-492E-9549-D67AE11739C2}" type="presOf" srcId="{CB5C05F0-BFED-4BE5-A9BE-1B00953DB737}" destId="{E4BEF370-0120-443E-8ADC-773097EE96C2}" srcOrd="0" destOrd="0" presId="urn:microsoft.com/office/officeart/2005/8/layout/gear1"/>
    <dgm:cxn modelId="{918DB38F-DD06-494B-A210-B422382E380B}" type="presOf" srcId="{65718270-156C-4424-B849-10DBF8D742E4}" destId="{79913CA6-A195-460C-8DC1-F8C1783AB68B}" srcOrd="0" destOrd="0" presId="urn:microsoft.com/office/officeart/2005/8/layout/gear1"/>
    <dgm:cxn modelId="{45251630-F544-42E7-BE8C-346290B441F6}" type="presParOf" srcId="{6D3ABBC6-6CDB-4C1D-B94F-2360B1D7AEFE}" destId="{79913CA6-A195-460C-8DC1-F8C1783AB68B}" srcOrd="0" destOrd="0" presId="urn:microsoft.com/office/officeart/2005/8/layout/gear1"/>
    <dgm:cxn modelId="{E0DDDF1D-69D8-4001-8F1F-5208AB957F51}" type="presParOf" srcId="{6D3ABBC6-6CDB-4C1D-B94F-2360B1D7AEFE}" destId="{24CF0640-54DA-4EE5-BD85-37EF3948C897}" srcOrd="1" destOrd="0" presId="urn:microsoft.com/office/officeart/2005/8/layout/gear1"/>
    <dgm:cxn modelId="{8DA667EA-AC34-4ECC-B3A4-920AD29A4433}" type="presParOf" srcId="{6D3ABBC6-6CDB-4C1D-B94F-2360B1D7AEFE}" destId="{4224FD85-6B3E-41C1-8B93-E30B64C0F1CD}" srcOrd="2" destOrd="0" presId="urn:microsoft.com/office/officeart/2005/8/layout/gear1"/>
    <dgm:cxn modelId="{A77D3BEF-037D-47D0-A680-D89E773378FF}" type="presParOf" srcId="{6D3ABBC6-6CDB-4C1D-B94F-2360B1D7AEFE}" destId="{E4BEF370-0120-443E-8ADC-773097EE96C2}" srcOrd="3" destOrd="0" presId="urn:microsoft.com/office/officeart/2005/8/layout/gear1"/>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1D18C-DF3C-4293-A6F3-00FA30C32DCD}">
      <dsp:nvSpPr>
        <dsp:cNvPr id="0" name=""/>
        <dsp:cNvSpPr/>
      </dsp:nvSpPr>
      <dsp:spPr>
        <a:xfrm>
          <a:off x="3527" y="0"/>
          <a:ext cx="498190" cy="4981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9FF716-5EF5-4BC3-96F3-F5A4B94A1282}">
      <dsp:nvSpPr>
        <dsp:cNvPr id="0" name=""/>
        <dsp:cNvSpPr/>
      </dsp:nvSpPr>
      <dsp:spPr>
        <a:xfrm>
          <a:off x="53346" y="49819"/>
          <a:ext cx="398552" cy="398552"/>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9FAEE-568F-4A52-AC83-346A8E8BA49A}">
      <dsp:nvSpPr>
        <dsp:cNvPr id="0" name=""/>
        <dsp:cNvSpPr/>
      </dsp:nvSpPr>
      <dsp:spPr>
        <a:xfrm>
          <a:off x="431796" y="595491"/>
          <a:ext cx="1801399" cy="2096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lvl="0" algn="l" defTabSz="488950">
            <a:lnSpc>
              <a:spcPct val="150000"/>
            </a:lnSpc>
            <a:spcBef>
              <a:spcPct val="0"/>
            </a:spcBef>
            <a:spcAft>
              <a:spcPct val="35000"/>
            </a:spcAft>
          </a:pPr>
          <a:r>
            <a:rPr lang="en-US" sz="1100" kern="1200" dirty="0" smtClean="0"/>
            <a:t>CME Group exchanges offer the widest range of global benchmark products across all major asset classes, including futures and options based on interest rates, equity indexes, foreign exchange, energy, agriculture commodities, metals, weather and real estate.</a:t>
          </a:r>
          <a:endParaRPr lang="en-US" sz="1100" kern="1200" dirty="0"/>
        </a:p>
      </dsp:txBody>
      <dsp:txXfrm>
        <a:off x="431796" y="595491"/>
        <a:ext cx="1801399" cy="2096553"/>
      </dsp:txXfrm>
    </dsp:sp>
    <dsp:sp modelId="{8286FB46-56DD-4A38-A45E-E4B905FC8F38}">
      <dsp:nvSpPr>
        <dsp:cNvPr id="0" name=""/>
        <dsp:cNvSpPr/>
      </dsp:nvSpPr>
      <dsp:spPr>
        <a:xfrm>
          <a:off x="605508" y="0"/>
          <a:ext cx="1473814" cy="49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666750">
            <a:lnSpc>
              <a:spcPct val="90000"/>
            </a:lnSpc>
            <a:spcBef>
              <a:spcPct val="0"/>
            </a:spcBef>
            <a:spcAft>
              <a:spcPct val="35000"/>
            </a:spcAft>
          </a:pPr>
          <a:r>
            <a:rPr lang="en-US" sz="1500" b="1" kern="1200" dirty="0" smtClean="0"/>
            <a:t>Global Products</a:t>
          </a:r>
          <a:endParaRPr lang="en-US" sz="1500" b="1" kern="1200" dirty="0"/>
        </a:p>
      </dsp:txBody>
      <dsp:txXfrm>
        <a:off x="605508" y="0"/>
        <a:ext cx="1473814" cy="498190"/>
      </dsp:txXfrm>
    </dsp:sp>
    <dsp:sp modelId="{90337991-0ADF-46C1-9AF8-913F8B29A45E}">
      <dsp:nvSpPr>
        <dsp:cNvPr id="0" name=""/>
        <dsp:cNvSpPr/>
      </dsp:nvSpPr>
      <dsp:spPr>
        <a:xfrm>
          <a:off x="2346904" y="0"/>
          <a:ext cx="498190" cy="4981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11E8D-894E-4F15-B44F-D26B7D71BD11}">
      <dsp:nvSpPr>
        <dsp:cNvPr id="0" name=""/>
        <dsp:cNvSpPr/>
      </dsp:nvSpPr>
      <dsp:spPr>
        <a:xfrm>
          <a:off x="2396723" y="49819"/>
          <a:ext cx="398552" cy="398552"/>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46742-E570-4179-9F35-B192E8A562F6}">
      <dsp:nvSpPr>
        <dsp:cNvPr id="0" name=""/>
        <dsp:cNvSpPr/>
      </dsp:nvSpPr>
      <dsp:spPr>
        <a:xfrm>
          <a:off x="2694740" y="595491"/>
          <a:ext cx="1918847" cy="2096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lvl="0" algn="l" defTabSz="488950">
            <a:lnSpc>
              <a:spcPct val="150000"/>
            </a:lnSpc>
            <a:spcBef>
              <a:spcPct val="0"/>
            </a:spcBef>
            <a:spcAft>
              <a:spcPct val="35000"/>
            </a:spcAft>
          </a:pPr>
          <a:r>
            <a:rPr lang="en-US" sz="1100" kern="1200" dirty="0" smtClean="0"/>
            <a:t>CME Group operates CME Clearing, one of the world’s leading central counterparty clearing providers.</a:t>
          </a:r>
          <a:endParaRPr lang="en-US" sz="1100" kern="1200" dirty="0"/>
        </a:p>
        <a:p>
          <a:pPr lvl="0" algn="l" defTabSz="488950">
            <a:lnSpc>
              <a:spcPct val="150000"/>
            </a:lnSpc>
            <a:spcBef>
              <a:spcPct val="0"/>
            </a:spcBef>
            <a:spcAft>
              <a:spcPct val="35000"/>
            </a:spcAft>
          </a:pPr>
          <a:r>
            <a:rPr lang="en-US" sz="1100" kern="1200" dirty="0" smtClean="0"/>
            <a:t>We are the guarantor of every transaction that happens in our markets, providing unparalleled safety and soundness for our customers.</a:t>
          </a:r>
          <a:endParaRPr lang="en-US" sz="1100" kern="1200" dirty="0"/>
        </a:p>
      </dsp:txBody>
      <dsp:txXfrm>
        <a:off x="2694740" y="595491"/>
        <a:ext cx="1918847" cy="2096553"/>
      </dsp:txXfrm>
    </dsp:sp>
    <dsp:sp modelId="{4AB82B1D-000A-44F0-ACAC-C757FD9A5E8F}">
      <dsp:nvSpPr>
        <dsp:cNvPr id="0" name=""/>
        <dsp:cNvSpPr/>
      </dsp:nvSpPr>
      <dsp:spPr>
        <a:xfrm>
          <a:off x="2948885" y="0"/>
          <a:ext cx="1473814" cy="49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666750">
            <a:lnSpc>
              <a:spcPct val="90000"/>
            </a:lnSpc>
            <a:spcBef>
              <a:spcPct val="0"/>
            </a:spcBef>
            <a:spcAft>
              <a:spcPct val="35000"/>
            </a:spcAft>
          </a:pPr>
          <a:r>
            <a:rPr lang="en-US" sz="1500" b="1" kern="1200" dirty="0" smtClean="0"/>
            <a:t>Clearing</a:t>
          </a:r>
          <a:endParaRPr lang="en-US" sz="1500" b="1" kern="1200" dirty="0"/>
        </a:p>
      </dsp:txBody>
      <dsp:txXfrm>
        <a:off x="2948885" y="0"/>
        <a:ext cx="1473814" cy="498190"/>
      </dsp:txXfrm>
    </dsp:sp>
    <dsp:sp modelId="{6098D54A-4AAA-4DF0-BD62-7BB16165B20B}">
      <dsp:nvSpPr>
        <dsp:cNvPr id="0" name=""/>
        <dsp:cNvSpPr/>
      </dsp:nvSpPr>
      <dsp:spPr>
        <a:xfrm>
          <a:off x="4749006" y="0"/>
          <a:ext cx="498190" cy="4981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E63976-25CA-4CD2-8BDC-967B8047F297}">
      <dsp:nvSpPr>
        <dsp:cNvPr id="0" name=""/>
        <dsp:cNvSpPr/>
      </dsp:nvSpPr>
      <dsp:spPr>
        <a:xfrm>
          <a:off x="4798825" y="49819"/>
          <a:ext cx="398552" cy="398552"/>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5A8ECE-F830-47D4-A52D-1B8E483410FA}">
      <dsp:nvSpPr>
        <dsp:cNvPr id="0" name=""/>
        <dsp:cNvSpPr/>
      </dsp:nvSpPr>
      <dsp:spPr>
        <a:xfrm>
          <a:off x="5096242" y="554273"/>
          <a:ext cx="1990357" cy="2096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lvl="0" algn="l" defTabSz="488950">
            <a:lnSpc>
              <a:spcPct val="150000"/>
            </a:lnSpc>
            <a:spcBef>
              <a:spcPct val="0"/>
            </a:spcBef>
            <a:spcAft>
              <a:spcPct val="35000"/>
            </a:spcAft>
          </a:pPr>
          <a:r>
            <a:rPr lang="en-US" sz="1100" kern="1200" dirty="0" smtClean="0"/>
            <a:t>Through our CME </a:t>
          </a:r>
          <a:r>
            <a:rPr lang="en-US" sz="1100" kern="1200" dirty="0" err="1" smtClean="0"/>
            <a:t>Globex</a:t>
          </a:r>
          <a:r>
            <a:rPr lang="en-US" sz="1100" kern="1200" dirty="0" smtClean="0"/>
            <a:t> electronic trading platform, users worldwide are able to access the broadest array of the most liquid financial derivatives markets available anywhere.  In addition, CME </a:t>
          </a:r>
          <a:r>
            <a:rPr lang="en-US" sz="1100" kern="1200" dirty="0" err="1" smtClean="0"/>
            <a:t>Globex</a:t>
          </a:r>
          <a:r>
            <a:rPr lang="en-US" sz="1100" kern="1200" dirty="0" smtClean="0"/>
            <a:t> offers speed of execution, transparency anonymity and market integrity.  This makes up around 80% of all trades at CME.</a:t>
          </a:r>
          <a:endParaRPr lang="en-US" sz="1100" kern="1200" dirty="0"/>
        </a:p>
      </dsp:txBody>
      <dsp:txXfrm>
        <a:off x="5096242" y="554273"/>
        <a:ext cx="1990357" cy="2096553"/>
      </dsp:txXfrm>
    </dsp:sp>
    <dsp:sp modelId="{FBB6D5B0-AC53-41C3-B147-E9A71D7828BC}">
      <dsp:nvSpPr>
        <dsp:cNvPr id="0" name=""/>
        <dsp:cNvSpPr/>
      </dsp:nvSpPr>
      <dsp:spPr>
        <a:xfrm>
          <a:off x="5350986" y="0"/>
          <a:ext cx="1473814" cy="49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666750">
            <a:lnSpc>
              <a:spcPct val="90000"/>
            </a:lnSpc>
            <a:spcBef>
              <a:spcPct val="0"/>
            </a:spcBef>
            <a:spcAft>
              <a:spcPct val="35000"/>
            </a:spcAft>
          </a:pPr>
          <a:r>
            <a:rPr lang="en-US" sz="1500" b="1" kern="1200" dirty="0" smtClean="0"/>
            <a:t>Electronic Trading</a:t>
          </a:r>
          <a:endParaRPr lang="en-US" sz="1500" b="1" kern="1200" dirty="0"/>
        </a:p>
      </dsp:txBody>
      <dsp:txXfrm>
        <a:off x="5350986" y="0"/>
        <a:ext cx="1473814" cy="498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393D0-D6CD-485F-8F6D-105B3219ADDB}">
      <dsp:nvSpPr>
        <dsp:cNvPr id="0" name=""/>
        <dsp:cNvSpPr/>
      </dsp:nvSpPr>
      <dsp:spPr>
        <a:xfrm>
          <a:off x="88262" y="0"/>
          <a:ext cx="6502400" cy="4064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9420A2-6AD3-47A0-BBD3-EF26258B6DE1}">
      <dsp:nvSpPr>
        <dsp:cNvPr id="0" name=""/>
        <dsp:cNvSpPr/>
      </dsp:nvSpPr>
      <dsp:spPr>
        <a:xfrm>
          <a:off x="728749" y="3021990"/>
          <a:ext cx="149555" cy="149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64519B-8ED5-4CCB-940D-46A1F102FFDC}">
      <dsp:nvSpPr>
        <dsp:cNvPr id="0" name=""/>
        <dsp:cNvSpPr/>
      </dsp:nvSpPr>
      <dsp:spPr>
        <a:xfrm>
          <a:off x="862046" y="3096768"/>
          <a:ext cx="1339495" cy="96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0" rIns="0" bIns="0" numCol="1" spcCol="1270" anchor="t" anchorCtr="0">
          <a:noAutofit/>
        </a:bodyPr>
        <a:lstStyle/>
        <a:p>
          <a:pPr lvl="0" algn="l" defTabSz="622300">
            <a:lnSpc>
              <a:spcPct val="90000"/>
            </a:lnSpc>
            <a:spcBef>
              <a:spcPct val="0"/>
            </a:spcBef>
            <a:spcAft>
              <a:spcPct val="35000"/>
            </a:spcAft>
          </a:pPr>
          <a:r>
            <a:rPr lang="en-US" sz="1400" kern="1200" dirty="0" smtClean="0"/>
            <a:t>Efficiency</a:t>
          </a:r>
          <a:endParaRPr lang="en-US" sz="1400" kern="1200" dirty="0"/>
        </a:p>
      </dsp:txBody>
      <dsp:txXfrm>
        <a:off x="862046" y="3096768"/>
        <a:ext cx="1339495" cy="967232"/>
      </dsp:txXfrm>
    </dsp:sp>
    <dsp:sp modelId="{E2C7A826-7010-4CE5-A143-B430BDDF7E8B}">
      <dsp:nvSpPr>
        <dsp:cNvPr id="0" name=""/>
        <dsp:cNvSpPr/>
      </dsp:nvSpPr>
      <dsp:spPr>
        <a:xfrm>
          <a:off x="1538297" y="2244140"/>
          <a:ext cx="234086" cy="2340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2C16AF-D06D-4490-8404-C3A5040D07F2}">
      <dsp:nvSpPr>
        <dsp:cNvPr id="0" name=""/>
        <dsp:cNvSpPr/>
      </dsp:nvSpPr>
      <dsp:spPr>
        <a:xfrm>
          <a:off x="1655341" y="2361183"/>
          <a:ext cx="1079398" cy="170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38" tIns="0" rIns="0" bIns="0" numCol="1" spcCol="1270" anchor="t" anchorCtr="0">
          <a:noAutofit/>
        </a:bodyPr>
        <a:lstStyle/>
        <a:p>
          <a:pPr lvl="0" algn="l" defTabSz="622300">
            <a:lnSpc>
              <a:spcPct val="90000"/>
            </a:lnSpc>
            <a:spcBef>
              <a:spcPct val="0"/>
            </a:spcBef>
            <a:spcAft>
              <a:spcPct val="35000"/>
            </a:spcAft>
          </a:pPr>
          <a:r>
            <a:rPr lang="en-US" sz="1400" kern="1200" dirty="0" smtClean="0"/>
            <a:t>Analytics</a:t>
          </a:r>
          <a:endParaRPr lang="en-US" sz="1400" kern="1200" dirty="0"/>
        </a:p>
      </dsp:txBody>
      <dsp:txXfrm>
        <a:off x="1655341" y="2361183"/>
        <a:ext cx="1079398" cy="1702816"/>
      </dsp:txXfrm>
    </dsp:sp>
    <dsp:sp modelId="{2A3383CF-E60C-443C-A9C1-07090B13851D}">
      <dsp:nvSpPr>
        <dsp:cNvPr id="0" name=""/>
        <dsp:cNvSpPr/>
      </dsp:nvSpPr>
      <dsp:spPr>
        <a:xfrm>
          <a:off x="2578681" y="1623974"/>
          <a:ext cx="312115" cy="3121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2D86C5-4330-46AE-B7FA-18EB1259741C}">
      <dsp:nvSpPr>
        <dsp:cNvPr id="0" name=""/>
        <dsp:cNvSpPr/>
      </dsp:nvSpPr>
      <dsp:spPr>
        <a:xfrm>
          <a:off x="2734739" y="1780031"/>
          <a:ext cx="1254963" cy="228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83" tIns="0" rIns="0" bIns="0" numCol="1" spcCol="1270" anchor="t" anchorCtr="0">
          <a:noAutofit/>
        </a:bodyPr>
        <a:lstStyle/>
        <a:p>
          <a:pPr lvl="0" algn="l" defTabSz="622300">
            <a:lnSpc>
              <a:spcPct val="90000"/>
            </a:lnSpc>
            <a:spcBef>
              <a:spcPct val="0"/>
            </a:spcBef>
            <a:spcAft>
              <a:spcPct val="35000"/>
            </a:spcAft>
          </a:pPr>
          <a:r>
            <a:rPr lang="en-US" sz="1400" kern="1200" dirty="0" smtClean="0"/>
            <a:t>Scalability</a:t>
          </a:r>
          <a:endParaRPr lang="en-US" sz="1400" kern="1200" dirty="0"/>
        </a:p>
      </dsp:txBody>
      <dsp:txXfrm>
        <a:off x="2734739" y="1780031"/>
        <a:ext cx="1254963" cy="2283968"/>
      </dsp:txXfrm>
    </dsp:sp>
    <dsp:sp modelId="{EDEEAE1C-3372-4EAA-8513-1E90AFE59A47}">
      <dsp:nvSpPr>
        <dsp:cNvPr id="0" name=""/>
        <dsp:cNvSpPr/>
      </dsp:nvSpPr>
      <dsp:spPr>
        <a:xfrm>
          <a:off x="3788128" y="1139545"/>
          <a:ext cx="403148" cy="4031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CBBC2-7284-4C9A-B74C-6C846A68D94D}">
      <dsp:nvSpPr>
        <dsp:cNvPr id="0" name=""/>
        <dsp:cNvSpPr/>
      </dsp:nvSpPr>
      <dsp:spPr>
        <a:xfrm>
          <a:off x="3989702" y="1341119"/>
          <a:ext cx="1300480" cy="27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620" tIns="0" rIns="0" bIns="0" numCol="1" spcCol="1270" anchor="t" anchorCtr="0">
          <a:noAutofit/>
        </a:bodyPr>
        <a:lstStyle/>
        <a:p>
          <a:pPr lvl="0" algn="l" defTabSz="622300">
            <a:lnSpc>
              <a:spcPct val="90000"/>
            </a:lnSpc>
            <a:spcBef>
              <a:spcPct val="0"/>
            </a:spcBef>
            <a:spcAft>
              <a:spcPct val="35000"/>
            </a:spcAft>
          </a:pPr>
          <a:r>
            <a:rPr lang="en-US" sz="1400" kern="1200" dirty="0" smtClean="0"/>
            <a:t>Predictability</a:t>
          </a:r>
          <a:endParaRPr lang="en-US" sz="1400" kern="1200" dirty="0"/>
        </a:p>
      </dsp:txBody>
      <dsp:txXfrm>
        <a:off x="3989702" y="1341119"/>
        <a:ext cx="1300480" cy="2722880"/>
      </dsp:txXfrm>
    </dsp:sp>
    <dsp:sp modelId="{33798587-AA7B-4B46-A748-4E2787A41062}">
      <dsp:nvSpPr>
        <dsp:cNvPr id="0" name=""/>
        <dsp:cNvSpPr/>
      </dsp:nvSpPr>
      <dsp:spPr>
        <a:xfrm>
          <a:off x="5033337" y="816051"/>
          <a:ext cx="513689" cy="5136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9C147-4707-4684-B722-03B1092A8CD1}">
      <dsp:nvSpPr>
        <dsp:cNvPr id="0" name=""/>
        <dsp:cNvSpPr/>
      </dsp:nvSpPr>
      <dsp:spPr>
        <a:xfrm>
          <a:off x="5275571" y="1072895"/>
          <a:ext cx="1506228" cy="2991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193" tIns="0" rIns="0" bIns="0" numCol="1" spcCol="1270" anchor="t" anchorCtr="0">
          <a:noAutofit/>
        </a:bodyPr>
        <a:lstStyle/>
        <a:p>
          <a:pPr lvl="0" algn="l" defTabSz="622300">
            <a:lnSpc>
              <a:spcPct val="90000"/>
            </a:lnSpc>
            <a:spcBef>
              <a:spcPct val="0"/>
            </a:spcBef>
            <a:spcAft>
              <a:spcPct val="35000"/>
            </a:spcAft>
          </a:pPr>
          <a:r>
            <a:rPr lang="en-US" sz="1400" kern="1200" dirty="0" smtClean="0"/>
            <a:t>Market Integrity</a:t>
          </a:r>
          <a:endParaRPr lang="en-US" sz="1400" kern="1200" dirty="0"/>
        </a:p>
      </dsp:txBody>
      <dsp:txXfrm>
        <a:off x="5275571" y="1072895"/>
        <a:ext cx="1506228" cy="2991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13CA6-A195-460C-8DC1-F8C1783AB68B}">
      <dsp:nvSpPr>
        <dsp:cNvPr id="0" name=""/>
        <dsp:cNvSpPr/>
      </dsp:nvSpPr>
      <dsp:spPr>
        <a:xfrm>
          <a:off x="948961" y="377824"/>
          <a:ext cx="831215" cy="83121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Process Task</a:t>
          </a:r>
          <a:endParaRPr lang="en-US" sz="1000" kern="1200" dirty="0"/>
        </a:p>
      </dsp:txBody>
      <dsp:txXfrm>
        <a:off x="1116072" y="572532"/>
        <a:ext cx="496993" cy="427262"/>
      </dsp:txXfrm>
    </dsp:sp>
    <dsp:sp modelId="{E4BEF370-0120-443E-8ADC-773097EE96C2}">
      <dsp:nvSpPr>
        <dsp:cNvPr id="0" name=""/>
        <dsp:cNvSpPr/>
      </dsp:nvSpPr>
      <dsp:spPr>
        <a:xfrm>
          <a:off x="938410" y="262714"/>
          <a:ext cx="1022394" cy="1022394"/>
        </a:xfrm>
        <a:prstGeom prst="circularArrow">
          <a:avLst>
            <a:gd name="adj1" fmla="val 4878"/>
            <a:gd name="adj2" fmla="val 312630"/>
            <a:gd name="adj3" fmla="val 2798955"/>
            <a:gd name="adj4" fmla="val 15773322"/>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13CA6-A195-460C-8DC1-F8C1783AB68B}">
      <dsp:nvSpPr>
        <dsp:cNvPr id="0" name=""/>
        <dsp:cNvSpPr/>
      </dsp:nvSpPr>
      <dsp:spPr>
        <a:xfrm>
          <a:off x="948961" y="377824"/>
          <a:ext cx="831215" cy="83121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Process Task</a:t>
          </a:r>
          <a:endParaRPr lang="en-US" sz="1000" kern="1200" dirty="0"/>
        </a:p>
      </dsp:txBody>
      <dsp:txXfrm>
        <a:off x="1116072" y="572532"/>
        <a:ext cx="496993" cy="427262"/>
      </dsp:txXfrm>
    </dsp:sp>
    <dsp:sp modelId="{E4BEF370-0120-443E-8ADC-773097EE96C2}">
      <dsp:nvSpPr>
        <dsp:cNvPr id="0" name=""/>
        <dsp:cNvSpPr/>
      </dsp:nvSpPr>
      <dsp:spPr>
        <a:xfrm>
          <a:off x="938410" y="262714"/>
          <a:ext cx="1022394" cy="1022394"/>
        </a:xfrm>
        <a:prstGeom prst="circularArrow">
          <a:avLst>
            <a:gd name="adj1" fmla="val 4878"/>
            <a:gd name="adj2" fmla="val 312630"/>
            <a:gd name="adj3" fmla="val 2798955"/>
            <a:gd name="adj4" fmla="val 15773322"/>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13CA6-A195-460C-8DC1-F8C1783AB68B}">
      <dsp:nvSpPr>
        <dsp:cNvPr id="0" name=""/>
        <dsp:cNvSpPr/>
      </dsp:nvSpPr>
      <dsp:spPr>
        <a:xfrm>
          <a:off x="948961" y="377824"/>
          <a:ext cx="831215" cy="83121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Process Task</a:t>
          </a:r>
          <a:endParaRPr lang="en-US" sz="1000" kern="1200" dirty="0"/>
        </a:p>
      </dsp:txBody>
      <dsp:txXfrm>
        <a:off x="1116072" y="572532"/>
        <a:ext cx="496993" cy="427262"/>
      </dsp:txXfrm>
    </dsp:sp>
    <dsp:sp modelId="{E4BEF370-0120-443E-8ADC-773097EE96C2}">
      <dsp:nvSpPr>
        <dsp:cNvPr id="0" name=""/>
        <dsp:cNvSpPr/>
      </dsp:nvSpPr>
      <dsp:spPr>
        <a:xfrm>
          <a:off x="938410" y="262714"/>
          <a:ext cx="1022394" cy="1022394"/>
        </a:xfrm>
        <a:prstGeom prst="circularArrow">
          <a:avLst>
            <a:gd name="adj1" fmla="val 4878"/>
            <a:gd name="adj2" fmla="val 312630"/>
            <a:gd name="adj3" fmla="val 2798955"/>
            <a:gd name="adj4" fmla="val 15773322"/>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13CA6-A195-460C-8DC1-F8C1783AB68B}">
      <dsp:nvSpPr>
        <dsp:cNvPr id="0" name=""/>
        <dsp:cNvSpPr/>
      </dsp:nvSpPr>
      <dsp:spPr>
        <a:xfrm>
          <a:off x="948961" y="377824"/>
          <a:ext cx="831215" cy="83121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Process Task</a:t>
          </a:r>
          <a:endParaRPr lang="en-US" sz="1000" kern="1200" dirty="0"/>
        </a:p>
      </dsp:txBody>
      <dsp:txXfrm>
        <a:off x="1116072" y="572532"/>
        <a:ext cx="496993" cy="427262"/>
      </dsp:txXfrm>
    </dsp:sp>
    <dsp:sp modelId="{E4BEF370-0120-443E-8ADC-773097EE96C2}">
      <dsp:nvSpPr>
        <dsp:cNvPr id="0" name=""/>
        <dsp:cNvSpPr/>
      </dsp:nvSpPr>
      <dsp:spPr>
        <a:xfrm>
          <a:off x="938410" y="262714"/>
          <a:ext cx="1022394" cy="1022394"/>
        </a:xfrm>
        <a:prstGeom prst="circularArrow">
          <a:avLst>
            <a:gd name="adj1" fmla="val 4878"/>
            <a:gd name="adj2" fmla="val 312630"/>
            <a:gd name="adj3" fmla="val 2798955"/>
            <a:gd name="adj4" fmla="val 15773322"/>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13CA6-A195-460C-8DC1-F8C1783AB68B}">
      <dsp:nvSpPr>
        <dsp:cNvPr id="0" name=""/>
        <dsp:cNvSpPr/>
      </dsp:nvSpPr>
      <dsp:spPr>
        <a:xfrm>
          <a:off x="948961" y="377824"/>
          <a:ext cx="831215" cy="83121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Process Task</a:t>
          </a:r>
          <a:endParaRPr lang="en-US" sz="1000" kern="1200" dirty="0"/>
        </a:p>
      </dsp:txBody>
      <dsp:txXfrm>
        <a:off x="1116072" y="572532"/>
        <a:ext cx="496993" cy="427262"/>
      </dsp:txXfrm>
    </dsp:sp>
    <dsp:sp modelId="{E4BEF370-0120-443E-8ADC-773097EE96C2}">
      <dsp:nvSpPr>
        <dsp:cNvPr id="0" name=""/>
        <dsp:cNvSpPr/>
      </dsp:nvSpPr>
      <dsp:spPr>
        <a:xfrm>
          <a:off x="938410" y="262714"/>
          <a:ext cx="1022394" cy="1022394"/>
        </a:xfrm>
        <a:prstGeom prst="circularArrow">
          <a:avLst>
            <a:gd name="adj1" fmla="val 4878"/>
            <a:gd name="adj2" fmla="val 312630"/>
            <a:gd name="adj3" fmla="val 2798955"/>
            <a:gd name="adj4" fmla="val 15773322"/>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13CA6-A195-460C-8DC1-F8C1783AB68B}">
      <dsp:nvSpPr>
        <dsp:cNvPr id="0" name=""/>
        <dsp:cNvSpPr/>
      </dsp:nvSpPr>
      <dsp:spPr>
        <a:xfrm>
          <a:off x="948961" y="377824"/>
          <a:ext cx="831215" cy="83121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Process Task</a:t>
          </a:r>
          <a:endParaRPr lang="en-US" sz="1000" kern="1200" dirty="0"/>
        </a:p>
      </dsp:txBody>
      <dsp:txXfrm>
        <a:off x="1116072" y="572532"/>
        <a:ext cx="496993" cy="427262"/>
      </dsp:txXfrm>
    </dsp:sp>
    <dsp:sp modelId="{E4BEF370-0120-443E-8ADC-773097EE96C2}">
      <dsp:nvSpPr>
        <dsp:cNvPr id="0" name=""/>
        <dsp:cNvSpPr/>
      </dsp:nvSpPr>
      <dsp:spPr>
        <a:xfrm>
          <a:off x="938410" y="262714"/>
          <a:ext cx="1022394" cy="1022394"/>
        </a:xfrm>
        <a:prstGeom prst="circularArrow">
          <a:avLst>
            <a:gd name="adj1" fmla="val 4878"/>
            <a:gd name="adj2" fmla="val 312630"/>
            <a:gd name="adj3" fmla="val 2798955"/>
            <a:gd name="adj4" fmla="val 15773322"/>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76" cy="480060"/>
          </a:xfrm>
          <a:prstGeom prst="rect">
            <a:avLst/>
          </a:prstGeom>
        </p:spPr>
        <p:txBody>
          <a:bodyPr vert="horz" lIns="93689" tIns="46845" rIns="93689" bIns="46845" rtlCol="0"/>
          <a:lstStyle>
            <a:lvl1pPr algn="l">
              <a:defRPr sz="1200"/>
            </a:lvl1pPr>
          </a:lstStyle>
          <a:p>
            <a:endParaRPr lang="en-US"/>
          </a:p>
        </p:txBody>
      </p:sp>
      <p:sp>
        <p:nvSpPr>
          <p:cNvPr id="3" name="Date Placeholder 2"/>
          <p:cNvSpPr>
            <a:spLocks noGrp="1"/>
          </p:cNvSpPr>
          <p:nvPr>
            <p:ph type="dt" sz="quarter" idx="1"/>
          </p:nvPr>
        </p:nvSpPr>
        <p:spPr>
          <a:xfrm>
            <a:off x="4144192" y="0"/>
            <a:ext cx="3169376" cy="480060"/>
          </a:xfrm>
          <a:prstGeom prst="rect">
            <a:avLst/>
          </a:prstGeom>
        </p:spPr>
        <p:txBody>
          <a:bodyPr vert="horz" lIns="93689" tIns="46845" rIns="93689" bIns="46845" rtlCol="0"/>
          <a:lstStyle>
            <a:lvl1pPr algn="r">
              <a:defRPr sz="1200"/>
            </a:lvl1pPr>
          </a:lstStyle>
          <a:p>
            <a:fld id="{A65FC360-EC23-4F77-AC1E-4AFA73F9CB72}" type="datetimeFigureOut">
              <a:rPr lang="en-US" smtClean="0"/>
              <a:pPr/>
              <a:t>6/11/2014</a:t>
            </a:fld>
            <a:endParaRPr lang="en-US"/>
          </a:p>
        </p:txBody>
      </p:sp>
      <p:sp>
        <p:nvSpPr>
          <p:cNvPr id="4" name="Footer Placeholder 3"/>
          <p:cNvSpPr>
            <a:spLocks noGrp="1"/>
          </p:cNvSpPr>
          <p:nvPr>
            <p:ph type="ftr" sz="quarter" idx="2"/>
          </p:nvPr>
        </p:nvSpPr>
        <p:spPr>
          <a:xfrm>
            <a:off x="0" y="9119519"/>
            <a:ext cx="3169376" cy="480060"/>
          </a:xfrm>
          <a:prstGeom prst="rect">
            <a:avLst/>
          </a:prstGeom>
        </p:spPr>
        <p:txBody>
          <a:bodyPr vert="horz" lIns="93689" tIns="46845" rIns="93689" bIns="46845" rtlCol="0" anchor="b"/>
          <a:lstStyle>
            <a:lvl1pPr algn="l">
              <a:defRPr sz="1200"/>
            </a:lvl1pPr>
          </a:lstStyle>
          <a:p>
            <a:endParaRPr lang="en-US"/>
          </a:p>
        </p:txBody>
      </p:sp>
      <p:sp>
        <p:nvSpPr>
          <p:cNvPr id="5" name="Slide Number Placeholder 4"/>
          <p:cNvSpPr>
            <a:spLocks noGrp="1"/>
          </p:cNvSpPr>
          <p:nvPr>
            <p:ph type="sldNum" sz="quarter" idx="3"/>
          </p:nvPr>
        </p:nvSpPr>
        <p:spPr>
          <a:xfrm>
            <a:off x="4144192" y="9119519"/>
            <a:ext cx="3169376" cy="480060"/>
          </a:xfrm>
          <a:prstGeom prst="rect">
            <a:avLst/>
          </a:prstGeom>
        </p:spPr>
        <p:txBody>
          <a:bodyPr vert="horz" lIns="93689" tIns="46845" rIns="93689" bIns="46845" rtlCol="0" anchor="b"/>
          <a:lstStyle>
            <a:lvl1pPr algn="r">
              <a:defRPr sz="1200"/>
            </a:lvl1pPr>
          </a:lstStyle>
          <a:p>
            <a:fld id="{E644C06E-7620-4BB7-B9E8-81FAF8EF842E}" type="slidenum">
              <a:rPr lang="en-US" smtClean="0"/>
              <a:pPr/>
              <a:t>‹#›</a:t>
            </a:fld>
            <a:endParaRPr lang="en-US"/>
          </a:p>
        </p:txBody>
      </p:sp>
    </p:spTree>
    <p:extLst>
      <p:ext uri="{BB962C8B-B14F-4D97-AF65-F5344CB8AC3E}">
        <p14:creationId xmlns:p14="http://schemas.microsoft.com/office/powerpoint/2010/main" val="3246390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0" tIns="48329" rIns="96660" bIns="48329"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0" tIns="48329" rIns="96660" bIns="48329" rtlCol="0"/>
          <a:lstStyle>
            <a:lvl1pPr algn="r">
              <a:defRPr sz="1200"/>
            </a:lvl1pPr>
          </a:lstStyle>
          <a:p>
            <a:fld id="{FBE89EC8-23A6-4AB3-A349-DF71B5F108EC}" type="datetimeFigureOut">
              <a:rPr lang="en-US" smtClean="0"/>
              <a:pPr/>
              <a:t>6/11/2014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0" tIns="48329" rIns="96660" bIns="48329"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0" tIns="48329" rIns="96660" bIns="483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4"/>
            <a:ext cx="3169920" cy="480060"/>
          </a:xfrm>
          <a:prstGeom prst="rect">
            <a:avLst/>
          </a:prstGeom>
        </p:spPr>
        <p:txBody>
          <a:bodyPr vert="horz" lIns="96660" tIns="48329" rIns="96660" bIns="48329"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0" tIns="48329" rIns="96660" bIns="48329" rtlCol="0" anchor="b"/>
          <a:lstStyle>
            <a:lvl1pPr algn="r">
              <a:defRPr sz="1200"/>
            </a:lvl1pPr>
          </a:lstStyle>
          <a:p>
            <a:fld id="{EF894AE0-DAC1-4F0F-AE96-D51D39AC9FC8}" type="slidenum">
              <a:rPr lang="en-US" smtClean="0"/>
              <a:pPr/>
              <a:t>‹#›</a:t>
            </a:fld>
            <a:endParaRPr lang="en-US"/>
          </a:p>
        </p:txBody>
      </p:sp>
    </p:spTree>
    <p:extLst>
      <p:ext uri="{BB962C8B-B14F-4D97-AF65-F5344CB8AC3E}">
        <p14:creationId xmlns:p14="http://schemas.microsoft.com/office/powerpoint/2010/main" val="39283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94AE0-DAC1-4F0F-AE96-D51D39AC9FC8}" type="slidenum">
              <a:rPr lang="en-US" smtClean="0"/>
              <a:pPr/>
              <a:t>10</a:t>
            </a:fld>
            <a:endParaRPr lang="en-US"/>
          </a:p>
        </p:txBody>
      </p:sp>
    </p:spTree>
    <p:extLst>
      <p:ext uri="{BB962C8B-B14F-4D97-AF65-F5344CB8AC3E}">
        <p14:creationId xmlns:p14="http://schemas.microsoft.com/office/powerpoint/2010/main" val="367014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94AE0-DAC1-4F0F-AE96-D51D39AC9FC8}" type="slidenum">
              <a:rPr lang="en-US" smtClean="0"/>
              <a:pPr/>
              <a:t>11</a:t>
            </a:fld>
            <a:endParaRPr lang="en-US"/>
          </a:p>
        </p:txBody>
      </p:sp>
    </p:spTree>
    <p:extLst>
      <p:ext uri="{BB962C8B-B14F-4D97-AF65-F5344CB8AC3E}">
        <p14:creationId xmlns:p14="http://schemas.microsoft.com/office/powerpoint/2010/main" val="132273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94AE0-DAC1-4F0F-AE96-D51D39AC9FC8}" type="slidenum">
              <a:rPr lang="en-US" smtClean="0"/>
              <a:pPr/>
              <a:t>16</a:t>
            </a:fld>
            <a:endParaRPr lang="en-US"/>
          </a:p>
        </p:txBody>
      </p:sp>
    </p:spTree>
    <p:extLst>
      <p:ext uri="{BB962C8B-B14F-4D97-AF65-F5344CB8AC3E}">
        <p14:creationId xmlns:p14="http://schemas.microsoft.com/office/powerpoint/2010/main" val="1889247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94AE0-DAC1-4F0F-AE96-D51D39AC9FC8}" type="slidenum">
              <a:rPr lang="en-US" smtClean="0"/>
              <a:pPr/>
              <a:t>30</a:t>
            </a:fld>
            <a:endParaRPr lang="en-US"/>
          </a:p>
        </p:txBody>
      </p:sp>
    </p:spTree>
    <p:extLst>
      <p:ext uri="{BB962C8B-B14F-4D97-AF65-F5344CB8AC3E}">
        <p14:creationId xmlns:p14="http://schemas.microsoft.com/office/powerpoint/2010/main" val="3496140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Rectangle 7"/>
          <p:cNvSpPr/>
          <p:nvPr userDrawn="1"/>
        </p:nvSpPr>
        <p:spPr>
          <a:xfrm>
            <a:off x="0" y="1"/>
            <a:ext cx="9144000" cy="6365357"/>
          </a:xfrm>
          <a:prstGeom prst="rect">
            <a:avLst/>
          </a:prstGeom>
          <a:gradFill flip="none" rotWithShape="1">
            <a:gsLst>
              <a:gs pos="9000">
                <a:schemeClr val="accent4"/>
              </a:gs>
              <a:gs pos="3000">
                <a:schemeClr val="accent4"/>
              </a:gs>
              <a:gs pos="31000">
                <a:schemeClr val="accent3"/>
              </a:gs>
              <a:gs pos="74000">
                <a:schemeClr val="accent2"/>
              </a:gs>
              <a:gs pos="92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CME_graphics-01.png"/>
          <p:cNvPicPr>
            <a:picLocks noChangeAspect="1"/>
          </p:cNvPicPr>
          <p:nvPr userDrawn="1"/>
        </p:nvPicPr>
        <p:blipFill>
          <a:blip r:embed="rId2" cstate="email"/>
          <a:stretch>
            <a:fillRect/>
          </a:stretch>
        </p:blipFill>
        <p:spPr>
          <a:xfrm>
            <a:off x="450850" y="6514742"/>
            <a:ext cx="1203872" cy="181001"/>
          </a:xfrm>
          <a:prstGeom prst="rect">
            <a:avLst/>
          </a:prstGeom>
        </p:spPr>
      </p:pic>
      <p:sp>
        <p:nvSpPr>
          <p:cNvPr id="2" name="Title 1"/>
          <p:cNvSpPr>
            <a:spLocks noGrp="1"/>
          </p:cNvSpPr>
          <p:nvPr>
            <p:ph type="ctrTitle"/>
          </p:nvPr>
        </p:nvSpPr>
        <p:spPr>
          <a:xfrm>
            <a:off x="457200" y="1988281"/>
            <a:ext cx="8261350" cy="844564"/>
          </a:xfrm>
        </p:spPr>
        <p:txBody>
          <a:bodyPr tIns="0" bIns="0" anchor="b" anchorCtr="0">
            <a:normAutofit/>
          </a:bodyPr>
          <a:lstStyle>
            <a:lvl1pPr>
              <a:lnSpc>
                <a:spcPts val="3700"/>
              </a:lnSpc>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61962" y="3904488"/>
            <a:ext cx="8256587" cy="727363"/>
          </a:xfrm>
        </p:spPr>
        <p:txBody>
          <a:bodyPr tIns="0">
            <a:normAutofit/>
          </a:bodyPr>
          <a:lstStyle>
            <a:lvl1pPr marL="0" indent="0" algn="l">
              <a:buNone/>
              <a:defRPr sz="2000">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0"/>
          </p:nvPr>
        </p:nvSpPr>
        <p:spPr>
          <a:xfrm>
            <a:off x="450850" y="2902691"/>
            <a:ext cx="8267700" cy="578995"/>
          </a:xfrm>
        </p:spPr>
        <p:txBody>
          <a:bodyPr tIns="0" bIns="0" anchor="b" anchorCtr="0">
            <a:noAutofit/>
          </a:bodyPr>
          <a:lstStyle>
            <a:lvl1pPr marL="0" indent="0">
              <a:buNone/>
              <a:defRPr sz="2000" b="0">
                <a:solidFill>
                  <a:schemeClr val="accent4">
                    <a:lumMod val="40000"/>
                    <a:lumOff val="60000"/>
                  </a:schemeClr>
                </a:solidFill>
              </a:defRPr>
            </a:lvl1pPr>
          </a:lstStyle>
          <a:p>
            <a:pPr lvl="0"/>
            <a:r>
              <a:rPr lang="en-US" dirty="0" smtClean="0"/>
              <a:t>Click to edit Master text styles</a:t>
            </a:r>
          </a:p>
        </p:txBody>
      </p:sp>
      <p:sp>
        <p:nvSpPr>
          <p:cNvPr id="13" name="Rectangle 12"/>
          <p:cNvSpPr/>
          <p:nvPr userDrawn="1"/>
        </p:nvSpPr>
        <p:spPr>
          <a:xfrm>
            <a:off x="7188508" y="6504725"/>
            <a:ext cx="1859803" cy="200055"/>
          </a:xfrm>
          <a:prstGeom prst="rect">
            <a:avLst/>
          </a:prstGeom>
        </p:spPr>
        <p:txBody>
          <a:bodyPr wrap="none">
            <a:spAutoFit/>
          </a:bodyPr>
          <a:lstStyle/>
          <a:p>
            <a:pPr algn="r" rtl="0"/>
            <a:r>
              <a:rPr lang="en-US" sz="700" kern="1200" baseline="0" dirty="0" smtClean="0">
                <a:solidFill>
                  <a:srgbClr val="595959"/>
                </a:solidFill>
                <a:latin typeface="+mn-lt"/>
                <a:ea typeface="+mn-ea"/>
                <a:cs typeface="+mn-cs"/>
              </a:rPr>
              <a:t>© 2014 CME Group. All rights reserved. </a:t>
            </a:r>
          </a:p>
        </p:txBody>
      </p:sp>
    </p:spTree>
    <p:extLst>
      <p:ext uri="{BB962C8B-B14F-4D97-AF65-F5344CB8AC3E}">
        <p14:creationId xmlns:p14="http://schemas.microsoft.com/office/powerpoint/2010/main" val="36243295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450850" y="399752"/>
            <a:ext cx="8267700" cy="886788"/>
          </a:xfrm>
        </p:spPr>
        <p:txBody>
          <a:bodyPr tIns="0" bIns="0">
            <a:noAutofit/>
          </a:bodyPr>
          <a:lstStyle>
            <a:lvl1pPr marL="0" indent="0">
              <a:buNone/>
              <a:defRPr sz="2400" b="1">
                <a:solidFill>
                  <a:schemeClr val="accent3"/>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8346563" y="6415817"/>
            <a:ext cx="457200"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82A2FA38-2754-4C74-90AE-7786CC2883ED}" type="slidenum">
              <a:rPr lang="en-US" smtClean="0"/>
              <a:pPr/>
              <a:t>‹#›</a:t>
            </a:fld>
            <a:endParaRPr lang="en-US" dirty="0"/>
          </a:p>
        </p:txBody>
      </p:sp>
      <p:cxnSp>
        <p:nvCxnSpPr>
          <p:cNvPr id="11" name="Straight Connector 10"/>
          <p:cNvCxnSpPr/>
          <p:nvPr userDrawn="1"/>
        </p:nvCxnSpPr>
        <p:spPr>
          <a:xfrm>
            <a:off x="457200" y="6366831"/>
            <a:ext cx="82296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CME_graphics-01.png"/>
          <p:cNvPicPr>
            <a:picLocks noChangeAspect="1"/>
          </p:cNvPicPr>
          <p:nvPr userDrawn="1"/>
        </p:nvPicPr>
        <p:blipFill>
          <a:blip r:embed="rId2" cstate="email"/>
          <a:stretch>
            <a:fillRect/>
          </a:stretch>
        </p:blipFill>
        <p:spPr>
          <a:xfrm>
            <a:off x="450850" y="6514742"/>
            <a:ext cx="1203872" cy="181001"/>
          </a:xfrm>
          <a:prstGeom prst="rect">
            <a:avLst/>
          </a:prstGeom>
        </p:spPr>
      </p:pic>
      <p:sp>
        <p:nvSpPr>
          <p:cNvPr id="8" name="Rectangle 7"/>
          <p:cNvSpPr/>
          <p:nvPr userDrawn="1"/>
        </p:nvSpPr>
        <p:spPr>
          <a:xfrm>
            <a:off x="6628940" y="6504725"/>
            <a:ext cx="1859803" cy="200055"/>
          </a:xfrm>
          <a:prstGeom prst="rect">
            <a:avLst/>
          </a:prstGeom>
        </p:spPr>
        <p:txBody>
          <a:bodyPr wrap="none">
            <a:spAutoFit/>
          </a:bodyPr>
          <a:lstStyle/>
          <a:p>
            <a:pPr algn="r" rtl="0"/>
            <a:r>
              <a:rPr lang="en-US" sz="700" kern="1200" baseline="0" dirty="0" smtClean="0">
                <a:solidFill>
                  <a:srgbClr val="595959"/>
                </a:solidFill>
                <a:latin typeface="+mn-lt"/>
                <a:ea typeface="+mn-ea"/>
                <a:cs typeface="+mn-cs"/>
              </a:rPr>
              <a:t>© 2014 CME Group. All rights reserved. </a:t>
            </a:r>
          </a:p>
        </p:txBody>
      </p:sp>
    </p:spTree>
    <p:extLst>
      <p:ext uri="{BB962C8B-B14F-4D97-AF65-F5344CB8AC3E}">
        <p14:creationId xmlns:p14="http://schemas.microsoft.com/office/powerpoint/2010/main" val="43049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Bullet Content_w_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2456"/>
            <a:ext cx="3508744" cy="4191000"/>
          </a:xfrm>
        </p:spPr>
        <p:txBody>
          <a:bodyPr/>
          <a:lstStyle>
            <a:lvl1pPr>
              <a:spcBef>
                <a:spcPts val="250"/>
              </a:spcBef>
              <a:spcAft>
                <a:spcPts val="200"/>
              </a:spcAft>
              <a:defRPr sz="1600">
                <a:solidFill>
                  <a:schemeClr val="tx1">
                    <a:lumMod val="65000"/>
                    <a:lumOff val="35000"/>
                  </a:schemeClr>
                </a:solidFill>
              </a:defRPr>
            </a:lvl1pPr>
            <a:lvl2pPr>
              <a:spcAft>
                <a:spcPts val="200"/>
              </a:spcAft>
              <a:defRPr sz="1400">
                <a:solidFill>
                  <a:schemeClr val="tx1">
                    <a:lumMod val="50000"/>
                    <a:lumOff val="50000"/>
                  </a:schemeClr>
                </a:solidFill>
              </a:defRPr>
            </a:lvl2pPr>
            <a:lvl3pPr marL="690563" indent="-171450">
              <a:defRPr sz="1400">
                <a:solidFill>
                  <a:schemeClr val="tx1">
                    <a:lumMod val="50000"/>
                    <a:lumOff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854890"/>
          </a:xfrm>
        </p:spPr>
        <p:txBody>
          <a:bodyPr tIns="0" bIns="0">
            <a:noAutofit/>
          </a:bodyPr>
          <a:lstStyle>
            <a:lvl1pPr marL="0" indent="0">
              <a:buNone/>
              <a:defRPr sz="2400" b="1">
                <a:solidFill>
                  <a:schemeClr val="accent3"/>
                </a:solidFill>
              </a:defRPr>
            </a:lvl1pPr>
          </a:lstStyle>
          <a:p>
            <a:pPr lvl="0"/>
            <a:r>
              <a:rPr lang="en-US" smtClean="0"/>
              <a:t>Click to edit Master text styles</a:t>
            </a:r>
          </a:p>
        </p:txBody>
      </p:sp>
      <p:sp>
        <p:nvSpPr>
          <p:cNvPr id="16" name="Picture Placeholder 15"/>
          <p:cNvSpPr>
            <a:spLocks noGrp="1"/>
          </p:cNvSpPr>
          <p:nvPr>
            <p:ph type="pic" sz="quarter" idx="11"/>
          </p:nvPr>
        </p:nvSpPr>
        <p:spPr>
          <a:xfrm>
            <a:off x="4592638" y="1362456"/>
            <a:ext cx="4125912" cy="3987576"/>
          </a:xfrm>
        </p:spPr>
        <p:txBody>
          <a:bodyPr/>
          <a:lstStyle>
            <a:lvl1pPr>
              <a:defRPr>
                <a:solidFill>
                  <a:schemeClr val="tx1">
                    <a:lumMod val="65000"/>
                    <a:lumOff val="35000"/>
                  </a:schemeClr>
                </a:solidFill>
              </a:defRPr>
            </a:lvl1pPr>
          </a:lstStyle>
          <a:p>
            <a:r>
              <a:rPr lang="en-US" dirty="0" smtClean="0"/>
              <a:t>Click icon to add picture</a:t>
            </a:r>
            <a:endParaRPr lang="en-US" dirty="0"/>
          </a:p>
        </p:txBody>
      </p:sp>
      <p:sp>
        <p:nvSpPr>
          <p:cNvPr id="11" name="Slide Number Placeholder 5"/>
          <p:cNvSpPr>
            <a:spLocks noGrp="1"/>
          </p:cNvSpPr>
          <p:nvPr>
            <p:ph type="sldNum" sz="quarter" idx="4"/>
          </p:nvPr>
        </p:nvSpPr>
        <p:spPr>
          <a:xfrm>
            <a:off x="8346563" y="6415817"/>
            <a:ext cx="457200"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82A2FA38-2754-4C74-90AE-7786CC2883ED}" type="slidenum">
              <a:rPr lang="en-US" smtClean="0"/>
              <a:pPr/>
              <a:t>‹#›</a:t>
            </a:fld>
            <a:endParaRPr lang="en-US" dirty="0"/>
          </a:p>
        </p:txBody>
      </p:sp>
      <p:cxnSp>
        <p:nvCxnSpPr>
          <p:cNvPr id="14" name="Straight Connector 13"/>
          <p:cNvCxnSpPr/>
          <p:nvPr userDrawn="1"/>
        </p:nvCxnSpPr>
        <p:spPr>
          <a:xfrm>
            <a:off x="457200" y="6366831"/>
            <a:ext cx="82296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CME_graphics-01.png"/>
          <p:cNvPicPr>
            <a:picLocks noChangeAspect="1"/>
          </p:cNvPicPr>
          <p:nvPr userDrawn="1"/>
        </p:nvPicPr>
        <p:blipFill>
          <a:blip r:embed="rId2" cstate="email"/>
          <a:stretch>
            <a:fillRect/>
          </a:stretch>
        </p:blipFill>
        <p:spPr>
          <a:xfrm>
            <a:off x="450850" y="6514742"/>
            <a:ext cx="1203872" cy="181001"/>
          </a:xfrm>
          <a:prstGeom prst="rect">
            <a:avLst/>
          </a:prstGeom>
        </p:spPr>
      </p:pic>
      <p:sp>
        <p:nvSpPr>
          <p:cNvPr id="10" name="Rectangle 9"/>
          <p:cNvSpPr/>
          <p:nvPr userDrawn="1"/>
        </p:nvSpPr>
        <p:spPr>
          <a:xfrm>
            <a:off x="6628940" y="6504725"/>
            <a:ext cx="1859803" cy="200055"/>
          </a:xfrm>
          <a:prstGeom prst="rect">
            <a:avLst/>
          </a:prstGeom>
        </p:spPr>
        <p:txBody>
          <a:bodyPr wrap="none">
            <a:spAutoFit/>
          </a:bodyPr>
          <a:lstStyle/>
          <a:p>
            <a:pPr algn="r" rtl="0"/>
            <a:r>
              <a:rPr lang="en-US" sz="700" kern="1200" baseline="0" dirty="0" smtClean="0">
                <a:solidFill>
                  <a:srgbClr val="595959"/>
                </a:solidFill>
                <a:latin typeface="+mn-lt"/>
                <a:ea typeface="+mn-ea"/>
                <a:cs typeface="+mn-cs"/>
              </a:rPr>
              <a:t>© 2014 CME Group. All rights reserved. </a:t>
            </a:r>
          </a:p>
        </p:txBody>
      </p:sp>
    </p:spTree>
    <p:extLst>
      <p:ext uri="{BB962C8B-B14F-4D97-AF65-F5344CB8AC3E}">
        <p14:creationId xmlns:p14="http://schemas.microsoft.com/office/powerpoint/2010/main" val="43049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3_Images">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450850" y="399752"/>
            <a:ext cx="8267700" cy="854890"/>
          </a:xfrm>
        </p:spPr>
        <p:txBody>
          <a:bodyPr tIns="0" bIns="0">
            <a:noAutofit/>
          </a:bodyPr>
          <a:lstStyle>
            <a:lvl1pPr marL="0" indent="0">
              <a:buNone/>
              <a:defRPr sz="2400" b="1">
                <a:solidFill>
                  <a:schemeClr val="accent3"/>
                </a:solidFill>
              </a:defRPr>
            </a:lvl1pPr>
          </a:lstStyle>
          <a:p>
            <a:pPr lvl="0"/>
            <a:r>
              <a:rPr lang="en-US" smtClean="0"/>
              <a:t>Click to edit Master text styles</a:t>
            </a:r>
          </a:p>
        </p:txBody>
      </p:sp>
      <p:sp>
        <p:nvSpPr>
          <p:cNvPr id="16" name="Picture Placeholder 15"/>
          <p:cNvSpPr>
            <a:spLocks noGrp="1"/>
          </p:cNvSpPr>
          <p:nvPr>
            <p:ph type="pic" sz="quarter" idx="11"/>
          </p:nvPr>
        </p:nvSpPr>
        <p:spPr>
          <a:xfrm>
            <a:off x="450850" y="1738313"/>
            <a:ext cx="2763838" cy="3995928"/>
          </a:xfrm>
        </p:spPr>
        <p:txBody>
          <a:bodyPr/>
          <a:lstStyle>
            <a:lvl1pPr>
              <a:defRPr>
                <a:solidFill>
                  <a:schemeClr val="tx1">
                    <a:lumMod val="65000"/>
                    <a:lumOff val="35000"/>
                  </a:schemeClr>
                </a:solidFill>
              </a:defRPr>
            </a:lvl1pPr>
          </a:lstStyle>
          <a:p>
            <a:r>
              <a:rPr lang="en-US" dirty="0" smtClean="0"/>
              <a:t>Click icon to add picture</a:t>
            </a:r>
            <a:endParaRPr lang="en-US" dirty="0"/>
          </a:p>
        </p:txBody>
      </p:sp>
      <p:sp>
        <p:nvSpPr>
          <p:cNvPr id="14" name="Picture Placeholder 15"/>
          <p:cNvSpPr>
            <a:spLocks noGrp="1"/>
          </p:cNvSpPr>
          <p:nvPr>
            <p:ph type="pic" sz="quarter" idx="12"/>
          </p:nvPr>
        </p:nvSpPr>
        <p:spPr>
          <a:xfrm>
            <a:off x="3213862" y="1738313"/>
            <a:ext cx="2751963" cy="3995928"/>
          </a:xfrm>
        </p:spPr>
        <p:txBody>
          <a:bodyPr/>
          <a:lstStyle>
            <a:lvl1pPr>
              <a:defRPr>
                <a:solidFill>
                  <a:schemeClr val="tx1">
                    <a:lumMod val="65000"/>
                    <a:lumOff val="35000"/>
                  </a:schemeClr>
                </a:solidFill>
              </a:defRPr>
            </a:lvl1pPr>
          </a:lstStyle>
          <a:p>
            <a:r>
              <a:rPr lang="en-US" dirty="0" smtClean="0"/>
              <a:t>Click icon to add picture</a:t>
            </a:r>
            <a:endParaRPr lang="en-US" dirty="0"/>
          </a:p>
        </p:txBody>
      </p:sp>
      <p:sp>
        <p:nvSpPr>
          <p:cNvPr id="15" name="Picture Placeholder 15"/>
          <p:cNvSpPr>
            <a:spLocks noGrp="1"/>
          </p:cNvSpPr>
          <p:nvPr>
            <p:ph type="pic" sz="quarter" idx="13"/>
          </p:nvPr>
        </p:nvSpPr>
        <p:spPr>
          <a:xfrm>
            <a:off x="5966521" y="1738313"/>
            <a:ext cx="2749347" cy="3995928"/>
          </a:xfrm>
        </p:spPr>
        <p:txBody>
          <a:bodyPr/>
          <a:lstStyle>
            <a:lvl1pPr>
              <a:defRPr>
                <a:solidFill>
                  <a:schemeClr val="tx1">
                    <a:lumMod val="65000"/>
                    <a:lumOff val="35000"/>
                  </a:schemeClr>
                </a:solidFill>
              </a:defRPr>
            </a:lvl1pPr>
          </a:lstStyle>
          <a:p>
            <a:r>
              <a:rPr lang="en-US" dirty="0" smtClean="0"/>
              <a:t>Click icon to add picture</a:t>
            </a:r>
            <a:endParaRPr lang="en-US" dirty="0"/>
          </a:p>
        </p:txBody>
      </p:sp>
      <p:sp>
        <p:nvSpPr>
          <p:cNvPr id="13" name="Slide Number Placeholder 5"/>
          <p:cNvSpPr>
            <a:spLocks noGrp="1"/>
          </p:cNvSpPr>
          <p:nvPr>
            <p:ph type="sldNum" sz="quarter" idx="4"/>
          </p:nvPr>
        </p:nvSpPr>
        <p:spPr>
          <a:xfrm>
            <a:off x="8346563" y="6415817"/>
            <a:ext cx="457200"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82A2FA38-2754-4C74-90AE-7786CC2883ED}" type="slidenum">
              <a:rPr lang="en-US" smtClean="0"/>
              <a:pPr/>
              <a:t>‹#›</a:t>
            </a:fld>
            <a:endParaRPr lang="en-US" dirty="0"/>
          </a:p>
        </p:txBody>
      </p:sp>
      <p:cxnSp>
        <p:nvCxnSpPr>
          <p:cNvPr id="18" name="Straight Connector 17"/>
          <p:cNvCxnSpPr/>
          <p:nvPr userDrawn="1"/>
        </p:nvCxnSpPr>
        <p:spPr>
          <a:xfrm>
            <a:off x="457200" y="6366831"/>
            <a:ext cx="82296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CME_graphics-01.png"/>
          <p:cNvPicPr>
            <a:picLocks noChangeAspect="1"/>
          </p:cNvPicPr>
          <p:nvPr userDrawn="1"/>
        </p:nvPicPr>
        <p:blipFill>
          <a:blip r:embed="rId2" cstate="email"/>
          <a:stretch>
            <a:fillRect/>
          </a:stretch>
        </p:blipFill>
        <p:spPr>
          <a:xfrm>
            <a:off x="450850" y="6514742"/>
            <a:ext cx="1203872" cy="181001"/>
          </a:xfrm>
          <a:prstGeom prst="rect">
            <a:avLst/>
          </a:prstGeom>
        </p:spPr>
      </p:pic>
      <p:sp>
        <p:nvSpPr>
          <p:cNvPr id="11" name="Rectangle 10"/>
          <p:cNvSpPr/>
          <p:nvPr userDrawn="1"/>
        </p:nvSpPr>
        <p:spPr>
          <a:xfrm>
            <a:off x="6628940" y="6504725"/>
            <a:ext cx="1859803" cy="200055"/>
          </a:xfrm>
          <a:prstGeom prst="rect">
            <a:avLst/>
          </a:prstGeom>
        </p:spPr>
        <p:txBody>
          <a:bodyPr wrap="none">
            <a:spAutoFit/>
          </a:bodyPr>
          <a:lstStyle/>
          <a:p>
            <a:pPr algn="r" rtl="0"/>
            <a:r>
              <a:rPr lang="en-US" sz="700" kern="1200" baseline="0" dirty="0" smtClean="0">
                <a:solidFill>
                  <a:srgbClr val="595959"/>
                </a:solidFill>
                <a:latin typeface="+mn-lt"/>
                <a:ea typeface="+mn-ea"/>
                <a:cs typeface="+mn-cs"/>
              </a:rPr>
              <a:t>© 2014 CME Group. All rights reserved. </a:t>
            </a:r>
          </a:p>
        </p:txBody>
      </p:sp>
    </p:spTree>
    <p:extLst>
      <p:ext uri="{BB962C8B-B14F-4D97-AF65-F5344CB8AC3E}">
        <p14:creationId xmlns:p14="http://schemas.microsoft.com/office/powerpoint/2010/main" val="43049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Table">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450850" y="399751"/>
            <a:ext cx="8267700" cy="686099"/>
          </a:xfrm>
        </p:spPr>
        <p:txBody>
          <a:bodyPr tIns="0" bIns="0">
            <a:noAutofit/>
          </a:bodyPr>
          <a:lstStyle>
            <a:lvl1pPr marL="0" indent="0">
              <a:buNone/>
              <a:defRPr sz="2400" b="1">
                <a:solidFill>
                  <a:schemeClr val="accent3"/>
                </a:solidFill>
              </a:defRPr>
            </a:lvl1pPr>
          </a:lstStyle>
          <a:p>
            <a:pPr lvl="0"/>
            <a:r>
              <a:rPr lang="en-US" smtClean="0"/>
              <a:t>Click to edit Master text styles</a:t>
            </a:r>
          </a:p>
        </p:txBody>
      </p:sp>
      <p:sp>
        <p:nvSpPr>
          <p:cNvPr id="16" name="Table Placeholder 15"/>
          <p:cNvSpPr>
            <a:spLocks noGrp="1"/>
          </p:cNvSpPr>
          <p:nvPr>
            <p:ph type="tbl" sz="quarter" idx="13"/>
          </p:nvPr>
        </p:nvSpPr>
        <p:spPr>
          <a:xfrm>
            <a:off x="450850" y="1679944"/>
            <a:ext cx="8267700" cy="3040912"/>
          </a:xfrm>
        </p:spPr>
        <p:txBody>
          <a:bodyPr/>
          <a:lstStyle>
            <a:lvl1pPr>
              <a:defRPr>
                <a:solidFill>
                  <a:schemeClr val="tx1">
                    <a:lumMod val="65000"/>
                    <a:lumOff val="35000"/>
                  </a:schemeClr>
                </a:solidFill>
              </a:defRPr>
            </a:lvl1pPr>
          </a:lstStyle>
          <a:p>
            <a:r>
              <a:rPr lang="en-US" dirty="0" smtClean="0"/>
              <a:t>Click icon to add table</a:t>
            </a:r>
            <a:endParaRPr lang="en-US" dirty="0"/>
          </a:p>
        </p:txBody>
      </p:sp>
      <p:sp>
        <p:nvSpPr>
          <p:cNvPr id="20" name="Text Placeholder 19"/>
          <p:cNvSpPr>
            <a:spLocks noGrp="1"/>
          </p:cNvSpPr>
          <p:nvPr>
            <p:ph type="body" sz="quarter" idx="14"/>
          </p:nvPr>
        </p:nvSpPr>
        <p:spPr>
          <a:xfrm>
            <a:off x="450850" y="5390852"/>
            <a:ext cx="8267700" cy="622300"/>
          </a:xfrm>
        </p:spPr>
        <p:txBody>
          <a:bodyPr tIns="0">
            <a:normAutofit/>
          </a:bodyPr>
          <a:lstStyle>
            <a:lvl1pPr>
              <a:spcBef>
                <a:spcPts val="0"/>
              </a:spcBef>
              <a:buNone/>
              <a:defRPr sz="700">
                <a:solidFill>
                  <a:srgbClr val="595959"/>
                </a:solidFill>
              </a:defRPr>
            </a:lvl1pPr>
          </a:lstStyle>
          <a:p>
            <a:pPr lvl="0"/>
            <a:r>
              <a:rPr lang="en-US" smtClean="0"/>
              <a:t>Click to edit Master text styles</a:t>
            </a:r>
          </a:p>
        </p:txBody>
      </p:sp>
      <p:sp>
        <p:nvSpPr>
          <p:cNvPr id="11" name="Slide Number Placeholder 5"/>
          <p:cNvSpPr>
            <a:spLocks noGrp="1"/>
          </p:cNvSpPr>
          <p:nvPr>
            <p:ph type="sldNum" sz="quarter" idx="4"/>
          </p:nvPr>
        </p:nvSpPr>
        <p:spPr>
          <a:xfrm>
            <a:off x="8346563" y="6415817"/>
            <a:ext cx="457200"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82A2FA38-2754-4C74-90AE-7786CC2883ED}" type="slidenum">
              <a:rPr lang="en-US" smtClean="0"/>
              <a:pPr/>
              <a:t>‹#›</a:t>
            </a:fld>
            <a:endParaRPr lang="en-US" dirty="0"/>
          </a:p>
        </p:txBody>
      </p:sp>
      <p:cxnSp>
        <p:nvCxnSpPr>
          <p:cNvPr id="14" name="Straight Connector 13"/>
          <p:cNvCxnSpPr/>
          <p:nvPr userDrawn="1"/>
        </p:nvCxnSpPr>
        <p:spPr>
          <a:xfrm>
            <a:off x="457200" y="6366831"/>
            <a:ext cx="82296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CME_graphics-01.png"/>
          <p:cNvPicPr>
            <a:picLocks noChangeAspect="1"/>
          </p:cNvPicPr>
          <p:nvPr userDrawn="1"/>
        </p:nvPicPr>
        <p:blipFill>
          <a:blip r:embed="rId2" cstate="email"/>
          <a:stretch>
            <a:fillRect/>
          </a:stretch>
        </p:blipFill>
        <p:spPr>
          <a:xfrm>
            <a:off x="450850" y="6514742"/>
            <a:ext cx="1203872" cy="181001"/>
          </a:xfrm>
          <a:prstGeom prst="rect">
            <a:avLst/>
          </a:prstGeom>
        </p:spPr>
      </p:pic>
      <p:sp>
        <p:nvSpPr>
          <p:cNvPr id="10" name="Rectangle 9"/>
          <p:cNvSpPr/>
          <p:nvPr userDrawn="1"/>
        </p:nvSpPr>
        <p:spPr>
          <a:xfrm>
            <a:off x="6628940" y="6504725"/>
            <a:ext cx="1859803" cy="200055"/>
          </a:xfrm>
          <a:prstGeom prst="rect">
            <a:avLst/>
          </a:prstGeom>
        </p:spPr>
        <p:txBody>
          <a:bodyPr wrap="none">
            <a:spAutoFit/>
          </a:bodyPr>
          <a:lstStyle/>
          <a:p>
            <a:pPr algn="r" rtl="0"/>
            <a:r>
              <a:rPr lang="en-US" sz="700" kern="1200" baseline="0" dirty="0" smtClean="0">
                <a:solidFill>
                  <a:srgbClr val="595959"/>
                </a:solidFill>
                <a:latin typeface="+mn-lt"/>
                <a:ea typeface="+mn-ea"/>
                <a:cs typeface="+mn-cs"/>
              </a:rPr>
              <a:t>© 2014 CME Group. All rights reserved. </a:t>
            </a:r>
          </a:p>
        </p:txBody>
      </p:sp>
    </p:spTree>
    <p:extLst>
      <p:ext uri="{BB962C8B-B14F-4D97-AF65-F5344CB8AC3E}">
        <p14:creationId xmlns:p14="http://schemas.microsoft.com/office/powerpoint/2010/main" val="4304958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s_you">
    <p:spTree>
      <p:nvGrpSpPr>
        <p:cNvPr id="1" name=""/>
        <p:cNvGrpSpPr/>
        <p:nvPr/>
      </p:nvGrpSpPr>
      <p:grpSpPr>
        <a:xfrm>
          <a:off x="0" y="0"/>
          <a:ext cx="0" cy="0"/>
          <a:chOff x="0" y="0"/>
          <a:chExt cx="0" cy="0"/>
        </a:xfrm>
      </p:grpSpPr>
      <p:sp>
        <p:nvSpPr>
          <p:cNvPr id="7" name="Rectangle 6"/>
          <p:cNvSpPr/>
          <p:nvPr userDrawn="1"/>
        </p:nvSpPr>
        <p:spPr>
          <a:xfrm>
            <a:off x="0" y="1"/>
            <a:ext cx="9144000" cy="6365357"/>
          </a:xfrm>
          <a:prstGeom prst="rect">
            <a:avLst/>
          </a:prstGeom>
          <a:gradFill flip="none" rotWithShape="1">
            <a:gsLst>
              <a:gs pos="9000">
                <a:schemeClr val="accent4"/>
              </a:gs>
              <a:gs pos="3000">
                <a:schemeClr val="accent4"/>
              </a:gs>
              <a:gs pos="31000">
                <a:schemeClr val="accent3"/>
              </a:gs>
              <a:gs pos="74000">
                <a:schemeClr val="accent2"/>
              </a:gs>
              <a:gs pos="92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200" y="2626261"/>
            <a:ext cx="7772400" cy="844564"/>
          </a:xfrm>
        </p:spPr>
        <p:txBody>
          <a:bodyPr tIns="0" bIns="0" anchor="ctr" anchorCtr="0">
            <a:normAutofit/>
          </a:bodyPr>
          <a:lstStyle>
            <a:lvl1pPr>
              <a:lnSpc>
                <a:spcPts val="3700"/>
              </a:lnSpc>
              <a:defRPr sz="3600">
                <a:solidFill>
                  <a:schemeClr val="bg1"/>
                </a:solidFill>
              </a:defRPr>
            </a:lvl1pPr>
          </a:lstStyle>
          <a:p>
            <a:r>
              <a:rPr lang="en-US" smtClean="0"/>
              <a:t>Click to edit Master title style</a:t>
            </a:r>
            <a:endParaRPr lang="en-US" dirty="0"/>
          </a:p>
        </p:txBody>
      </p:sp>
      <p:pic>
        <p:nvPicPr>
          <p:cNvPr id="12" name="Picture 11" descr="CME_graphics-01.png"/>
          <p:cNvPicPr>
            <a:picLocks noChangeAspect="1"/>
          </p:cNvPicPr>
          <p:nvPr userDrawn="1"/>
        </p:nvPicPr>
        <p:blipFill>
          <a:blip r:embed="rId2" cstate="email"/>
          <a:stretch>
            <a:fillRect/>
          </a:stretch>
        </p:blipFill>
        <p:spPr>
          <a:xfrm>
            <a:off x="450850" y="6514742"/>
            <a:ext cx="1203872" cy="181001"/>
          </a:xfrm>
          <a:prstGeom prst="rect">
            <a:avLst/>
          </a:prstGeom>
        </p:spPr>
      </p:pic>
      <p:sp>
        <p:nvSpPr>
          <p:cNvPr id="6" name="Slide Number Placeholder 5"/>
          <p:cNvSpPr>
            <a:spLocks noGrp="1"/>
          </p:cNvSpPr>
          <p:nvPr>
            <p:ph type="sldNum" sz="quarter" idx="4"/>
          </p:nvPr>
        </p:nvSpPr>
        <p:spPr>
          <a:xfrm>
            <a:off x="8346563" y="6415817"/>
            <a:ext cx="457200"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82A2FA38-2754-4C74-90AE-7786CC2883ED}" type="slidenum">
              <a:rPr lang="en-US" smtClean="0"/>
              <a:pPr/>
              <a:t>‹#›</a:t>
            </a:fld>
            <a:endParaRPr lang="en-US" dirty="0"/>
          </a:p>
        </p:txBody>
      </p:sp>
      <p:sp>
        <p:nvSpPr>
          <p:cNvPr id="9" name="Rectangle 8"/>
          <p:cNvSpPr/>
          <p:nvPr userDrawn="1"/>
        </p:nvSpPr>
        <p:spPr>
          <a:xfrm>
            <a:off x="6628940" y="6504725"/>
            <a:ext cx="1859803" cy="200055"/>
          </a:xfrm>
          <a:prstGeom prst="rect">
            <a:avLst/>
          </a:prstGeom>
        </p:spPr>
        <p:txBody>
          <a:bodyPr wrap="none">
            <a:spAutoFit/>
          </a:bodyPr>
          <a:lstStyle/>
          <a:p>
            <a:pPr algn="r" rtl="0"/>
            <a:r>
              <a:rPr lang="en-US" sz="700" kern="1200" baseline="0" dirty="0" smtClean="0">
                <a:solidFill>
                  <a:srgbClr val="595959"/>
                </a:solidFill>
                <a:latin typeface="+mn-lt"/>
                <a:ea typeface="+mn-ea"/>
                <a:cs typeface="+mn-cs"/>
              </a:rPr>
              <a:t>© 2014 CME Group. All rights reserved. </a:t>
            </a:r>
          </a:p>
        </p:txBody>
      </p:sp>
    </p:spTree>
    <p:extLst>
      <p:ext uri="{BB962C8B-B14F-4D97-AF65-F5344CB8AC3E}">
        <p14:creationId xmlns:p14="http://schemas.microsoft.com/office/powerpoint/2010/main" val="36243295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hank_you">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457200" y="2624328"/>
            <a:ext cx="8261350" cy="844564"/>
          </a:xfrm>
        </p:spPr>
        <p:txBody>
          <a:bodyPr tIns="0" bIns="0" anchor="ctr" anchorCtr="0">
            <a:normAutofit/>
          </a:bodyPr>
          <a:lstStyle>
            <a:lvl1pPr>
              <a:lnSpc>
                <a:spcPts val="3700"/>
              </a:lnSpc>
              <a:defRPr sz="3600">
                <a:solidFill>
                  <a:schemeClr val="tx2"/>
                </a:solidFill>
              </a:defRPr>
            </a:lvl1pPr>
          </a:lstStyle>
          <a:p>
            <a:r>
              <a:rPr lang="en-US" smtClean="0"/>
              <a:t>Click to edit Master title style</a:t>
            </a:r>
            <a:endParaRPr lang="en-US" dirty="0"/>
          </a:p>
        </p:txBody>
      </p:sp>
      <p:cxnSp>
        <p:nvCxnSpPr>
          <p:cNvPr id="6" name="Straight Connector 5"/>
          <p:cNvCxnSpPr/>
          <p:nvPr userDrawn="1"/>
        </p:nvCxnSpPr>
        <p:spPr>
          <a:xfrm>
            <a:off x="457200" y="6366831"/>
            <a:ext cx="82296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CME_graphics-01.png"/>
          <p:cNvPicPr>
            <a:picLocks noChangeAspect="1"/>
          </p:cNvPicPr>
          <p:nvPr userDrawn="1"/>
        </p:nvPicPr>
        <p:blipFill>
          <a:blip r:embed="rId2" cstate="email"/>
          <a:stretch>
            <a:fillRect/>
          </a:stretch>
        </p:blipFill>
        <p:spPr>
          <a:xfrm>
            <a:off x="450850" y="6514742"/>
            <a:ext cx="1203872" cy="181001"/>
          </a:xfrm>
          <a:prstGeom prst="rect">
            <a:avLst/>
          </a:prstGeom>
        </p:spPr>
      </p:pic>
      <p:sp>
        <p:nvSpPr>
          <p:cNvPr id="8" name="Rectangle 7"/>
          <p:cNvSpPr/>
          <p:nvPr userDrawn="1"/>
        </p:nvSpPr>
        <p:spPr>
          <a:xfrm>
            <a:off x="6948102" y="6504725"/>
            <a:ext cx="1859803" cy="200055"/>
          </a:xfrm>
          <a:prstGeom prst="rect">
            <a:avLst/>
          </a:prstGeom>
        </p:spPr>
        <p:txBody>
          <a:bodyPr wrap="none">
            <a:spAutoFit/>
          </a:bodyPr>
          <a:lstStyle/>
          <a:p>
            <a:pPr algn="r" rtl="0"/>
            <a:r>
              <a:rPr lang="en-US" sz="700" kern="1200" baseline="0" dirty="0" smtClean="0">
                <a:solidFill>
                  <a:srgbClr val="595959"/>
                </a:solidFill>
                <a:latin typeface="+mn-lt"/>
                <a:ea typeface="+mn-ea"/>
                <a:cs typeface="+mn-cs"/>
              </a:rPr>
              <a:t>© 2014 CME Group. All rights reserved. </a:t>
            </a:r>
          </a:p>
        </p:txBody>
      </p:sp>
    </p:spTree>
    <p:extLst>
      <p:ext uri="{BB962C8B-B14F-4D97-AF65-F5344CB8AC3E}">
        <p14:creationId xmlns:p14="http://schemas.microsoft.com/office/powerpoint/2010/main" val="36243295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Logo_closer">
    <p:spTree>
      <p:nvGrpSpPr>
        <p:cNvPr id="1" name=""/>
        <p:cNvGrpSpPr/>
        <p:nvPr/>
      </p:nvGrpSpPr>
      <p:grpSpPr>
        <a:xfrm>
          <a:off x="0" y="0"/>
          <a:ext cx="0" cy="0"/>
          <a:chOff x="0" y="0"/>
          <a:chExt cx="0" cy="0"/>
        </a:xfrm>
      </p:grpSpPr>
      <p:sp>
        <p:nvSpPr>
          <p:cNvPr id="2" name="Rectangle 1"/>
          <p:cNvSpPr/>
          <p:nvPr/>
        </p:nvSpPr>
        <p:spPr>
          <a:xfrm>
            <a:off x="384464" y="415637"/>
            <a:ext cx="914400"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84464" y="415637"/>
            <a:ext cx="914400"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ME_graphics-15.png"/>
          <p:cNvPicPr>
            <a:picLocks noChangeAspect="1"/>
          </p:cNvPicPr>
          <p:nvPr userDrawn="1"/>
        </p:nvPicPr>
        <p:blipFill>
          <a:blip r:embed="rId2" cstate="print"/>
          <a:stretch>
            <a:fillRect/>
          </a:stretch>
        </p:blipFill>
        <p:spPr>
          <a:xfrm>
            <a:off x="2967061" y="3274331"/>
            <a:ext cx="3200400" cy="466883"/>
          </a:xfrm>
          <a:prstGeom prst="rect">
            <a:avLst/>
          </a:prstGeom>
        </p:spPr>
      </p:pic>
    </p:spTree>
    <p:extLst>
      <p:ext uri="{BB962C8B-B14F-4D97-AF65-F5344CB8AC3E}">
        <p14:creationId xmlns:p14="http://schemas.microsoft.com/office/powerpoint/2010/main" val="22289835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384464" y="415637"/>
            <a:ext cx="914400"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384464" y="415637"/>
            <a:ext cx="914400"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8346563" y="6415817"/>
            <a:ext cx="457200"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82A2FA38-2754-4C74-90AE-7786CC2883ED}" type="slidenum">
              <a:rPr lang="en-US" smtClean="0"/>
              <a:pPr/>
              <a:t>‹#›</a:t>
            </a:fld>
            <a:endParaRPr lang="en-US" dirty="0"/>
          </a:p>
        </p:txBody>
      </p:sp>
      <p:cxnSp>
        <p:nvCxnSpPr>
          <p:cNvPr id="14" name="Straight Connector 13"/>
          <p:cNvCxnSpPr/>
          <p:nvPr userDrawn="1"/>
        </p:nvCxnSpPr>
        <p:spPr>
          <a:xfrm>
            <a:off x="457200" y="6366831"/>
            <a:ext cx="82296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descr="CME_graphics-01.png"/>
          <p:cNvPicPr>
            <a:picLocks noChangeAspect="1"/>
          </p:cNvPicPr>
          <p:nvPr userDrawn="1"/>
        </p:nvPicPr>
        <p:blipFill>
          <a:blip r:embed="rId2" cstate="email"/>
          <a:stretch>
            <a:fillRect/>
          </a:stretch>
        </p:blipFill>
        <p:spPr>
          <a:xfrm>
            <a:off x="450850" y="6514742"/>
            <a:ext cx="1203872" cy="181001"/>
          </a:xfrm>
          <a:prstGeom prst="rect">
            <a:avLst/>
          </a:prstGeom>
        </p:spPr>
      </p:pic>
      <p:sp>
        <p:nvSpPr>
          <p:cNvPr id="12" name="Rectangle 11"/>
          <p:cNvSpPr/>
          <p:nvPr userDrawn="1"/>
        </p:nvSpPr>
        <p:spPr>
          <a:xfrm>
            <a:off x="6628940" y="6504725"/>
            <a:ext cx="1859803" cy="200055"/>
          </a:xfrm>
          <a:prstGeom prst="rect">
            <a:avLst/>
          </a:prstGeom>
        </p:spPr>
        <p:txBody>
          <a:bodyPr wrap="none">
            <a:spAutoFit/>
          </a:bodyPr>
          <a:lstStyle/>
          <a:p>
            <a:pPr algn="r" rtl="0"/>
            <a:r>
              <a:rPr lang="en-US" sz="700" kern="1200" baseline="0" dirty="0" smtClean="0">
                <a:solidFill>
                  <a:srgbClr val="595959"/>
                </a:solidFill>
                <a:latin typeface="+mn-lt"/>
                <a:ea typeface="+mn-ea"/>
                <a:cs typeface="+mn-cs"/>
              </a:rPr>
              <a:t>© 2014 CME Group. All rights reserved. </a:t>
            </a:r>
          </a:p>
        </p:txBody>
      </p:sp>
    </p:spTree>
    <p:extLst>
      <p:ext uri="{BB962C8B-B14F-4D97-AF65-F5344CB8AC3E}">
        <p14:creationId xmlns:p14="http://schemas.microsoft.com/office/powerpoint/2010/main" val="2192470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r palett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62456"/>
            <a:ext cx="8256587" cy="4237880"/>
          </a:xfrm>
        </p:spPr>
        <p:txBody>
          <a:bodyPr tIns="0" bIns="0">
            <a:normAutofit/>
          </a:bodyPr>
          <a:lstStyle>
            <a:lvl1pPr marL="0" indent="0">
              <a:lnSpc>
                <a:spcPts val="1400"/>
              </a:lnSpc>
              <a:spcBef>
                <a:spcPts val="0"/>
              </a:spcBef>
              <a:spcAft>
                <a:spcPts val="600"/>
              </a:spcAft>
              <a:buNone/>
              <a:defRPr sz="1100">
                <a:solidFill>
                  <a:schemeClr val="tx1">
                    <a:lumMod val="65000"/>
                    <a:lumOff val="35000"/>
                  </a:schemeClr>
                </a:solidFill>
              </a:defRPr>
            </a:lvl1pPr>
          </a:lstStyle>
          <a:p>
            <a:pPr lvl="0"/>
            <a:r>
              <a:rPr lang="en-US" dirty="0" smtClean="0"/>
              <a:t>Click to edit Master text styles</a:t>
            </a:r>
          </a:p>
        </p:txBody>
      </p:sp>
      <p:cxnSp>
        <p:nvCxnSpPr>
          <p:cNvPr id="12" name="Straight Connector 11"/>
          <p:cNvCxnSpPr/>
          <p:nvPr userDrawn="1"/>
        </p:nvCxnSpPr>
        <p:spPr>
          <a:xfrm>
            <a:off x="457200" y="6366831"/>
            <a:ext cx="82296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CME_graphics-01.png"/>
          <p:cNvPicPr>
            <a:picLocks noChangeAspect="1"/>
          </p:cNvPicPr>
          <p:nvPr userDrawn="1"/>
        </p:nvPicPr>
        <p:blipFill>
          <a:blip r:embed="rId2" cstate="email"/>
          <a:stretch>
            <a:fillRect/>
          </a:stretch>
        </p:blipFill>
        <p:spPr>
          <a:xfrm>
            <a:off x="450850" y="6514742"/>
            <a:ext cx="1203872" cy="181001"/>
          </a:xfrm>
          <a:prstGeom prst="rect">
            <a:avLst/>
          </a:prstGeom>
        </p:spPr>
      </p:pic>
      <p:sp>
        <p:nvSpPr>
          <p:cNvPr id="9" name="Rectangle 8"/>
          <p:cNvSpPr/>
          <p:nvPr userDrawn="1"/>
        </p:nvSpPr>
        <p:spPr>
          <a:xfrm>
            <a:off x="6948102" y="6504725"/>
            <a:ext cx="1859803" cy="200055"/>
          </a:xfrm>
          <a:prstGeom prst="rect">
            <a:avLst/>
          </a:prstGeom>
        </p:spPr>
        <p:txBody>
          <a:bodyPr wrap="none">
            <a:spAutoFit/>
          </a:bodyPr>
          <a:lstStyle/>
          <a:p>
            <a:pPr algn="r" rtl="0"/>
            <a:r>
              <a:rPr lang="en-US" sz="700" kern="1200" baseline="0" dirty="0" smtClean="0">
                <a:solidFill>
                  <a:srgbClr val="595959"/>
                </a:solidFill>
                <a:latin typeface="+mn-lt"/>
                <a:ea typeface="+mn-ea"/>
                <a:cs typeface="+mn-cs"/>
              </a:rPr>
              <a:t>© 2014 CME Group. All rights reserved. </a:t>
            </a:r>
          </a:p>
        </p:txBody>
      </p:sp>
    </p:spTree>
    <p:extLst>
      <p:ext uri="{BB962C8B-B14F-4D97-AF65-F5344CB8AC3E}">
        <p14:creationId xmlns:p14="http://schemas.microsoft.com/office/powerpoint/2010/main" val="221230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457200" y="1984248"/>
            <a:ext cx="8261350" cy="844564"/>
          </a:xfrm>
        </p:spPr>
        <p:txBody>
          <a:bodyPr tIns="0" bIns="0" anchor="b" anchorCtr="0">
            <a:normAutofit/>
          </a:bodyPr>
          <a:lstStyle>
            <a:lvl1pPr>
              <a:lnSpc>
                <a:spcPts val="3700"/>
              </a:lnSpc>
              <a:defRPr sz="3600">
                <a:solidFill>
                  <a:schemeClr val="accent3"/>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461962" y="3904488"/>
            <a:ext cx="8256587" cy="727363"/>
          </a:xfrm>
        </p:spPr>
        <p:txBody>
          <a:bodyPr tIns="0">
            <a:normAutofit/>
          </a:bodyPr>
          <a:lstStyle>
            <a:lvl1pPr marL="0" indent="0" algn="l">
              <a:buNone/>
              <a:defRPr sz="20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9"/>
          <p:cNvSpPr>
            <a:spLocks noGrp="1"/>
          </p:cNvSpPr>
          <p:nvPr userDrawn="1">
            <p:ph type="body" sz="quarter" idx="10"/>
          </p:nvPr>
        </p:nvSpPr>
        <p:spPr>
          <a:xfrm>
            <a:off x="450850" y="2898648"/>
            <a:ext cx="8267700" cy="576072"/>
          </a:xfrm>
        </p:spPr>
        <p:txBody>
          <a:bodyPr tIns="0" anchor="b" anchorCtr="0">
            <a:noAutofit/>
          </a:bodyPr>
          <a:lstStyle>
            <a:lvl1pPr marL="0" indent="0">
              <a:buNone/>
              <a:defRPr sz="2000" b="0">
                <a:solidFill>
                  <a:schemeClr val="accent4">
                    <a:lumMod val="50000"/>
                  </a:schemeClr>
                </a:solidFill>
              </a:defRPr>
            </a:lvl1pPr>
          </a:lstStyle>
          <a:p>
            <a:pPr lvl="0"/>
            <a:r>
              <a:rPr lang="en-US" dirty="0" smtClean="0"/>
              <a:t>Click to edit Master text styles</a:t>
            </a:r>
          </a:p>
        </p:txBody>
      </p:sp>
      <p:pic>
        <p:nvPicPr>
          <p:cNvPr id="13" name="Picture 12" descr="CME_graphics-01.png"/>
          <p:cNvPicPr>
            <a:picLocks noChangeAspect="1"/>
          </p:cNvPicPr>
          <p:nvPr userDrawn="1"/>
        </p:nvPicPr>
        <p:blipFill>
          <a:blip r:embed="rId2" cstate="email"/>
          <a:stretch>
            <a:fillRect/>
          </a:stretch>
        </p:blipFill>
        <p:spPr>
          <a:xfrm>
            <a:off x="450850" y="6514742"/>
            <a:ext cx="1203872" cy="181001"/>
          </a:xfrm>
          <a:prstGeom prst="rect">
            <a:avLst/>
          </a:prstGeom>
        </p:spPr>
      </p:pic>
      <p:cxnSp>
        <p:nvCxnSpPr>
          <p:cNvPr id="15" name="Straight Connector 14"/>
          <p:cNvCxnSpPr/>
          <p:nvPr userDrawn="1"/>
        </p:nvCxnSpPr>
        <p:spPr>
          <a:xfrm>
            <a:off x="457200" y="6366831"/>
            <a:ext cx="82296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6628940" y="6504725"/>
            <a:ext cx="1859803" cy="200055"/>
          </a:xfrm>
          <a:prstGeom prst="rect">
            <a:avLst/>
          </a:prstGeom>
        </p:spPr>
        <p:txBody>
          <a:bodyPr wrap="none">
            <a:spAutoFit/>
          </a:bodyPr>
          <a:lstStyle/>
          <a:p>
            <a:pPr algn="r" rtl="0"/>
            <a:r>
              <a:rPr lang="en-US" sz="700" kern="1200" baseline="0" dirty="0" smtClean="0">
                <a:solidFill>
                  <a:srgbClr val="595959"/>
                </a:solidFill>
                <a:latin typeface="+mn-lt"/>
                <a:ea typeface="+mn-ea"/>
                <a:cs typeface="+mn-cs"/>
              </a:rPr>
              <a:t>© 2014 CME Group. All rights reserved. </a:t>
            </a:r>
          </a:p>
        </p:txBody>
      </p:sp>
      <p:sp>
        <p:nvSpPr>
          <p:cNvPr id="12" name="Slide Number Placeholder 5"/>
          <p:cNvSpPr>
            <a:spLocks noGrp="1"/>
          </p:cNvSpPr>
          <p:nvPr>
            <p:ph type="sldNum" sz="quarter" idx="4"/>
          </p:nvPr>
        </p:nvSpPr>
        <p:spPr>
          <a:xfrm>
            <a:off x="8346563" y="6415817"/>
            <a:ext cx="457200"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1F819DC7-E6AE-4329-BF25-3039B7BA9520}" type="slidenum">
              <a:rPr lang="en-US" smtClean="0"/>
              <a:t>‹#›</a:t>
            </a:fld>
            <a:endParaRPr lang="en-US" dirty="0"/>
          </a:p>
        </p:txBody>
      </p:sp>
    </p:spTree>
    <p:extLst>
      <p:ext uri="{BB962C8B-B14F-4D97-AF65-F5344CB8AC3E}">
        <p14:creationId xmlns:p14="http://schemas.microsoft.com/office/powerpoint/2010/main" val="36243295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15323"/>
            <a:ext cx="8261350" cy="282409"/>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63506"/>
            <a:ext cx="8245094" cy="4191000"/>
          </a:xfrm>
        </p:spPr>
        <p:txBody>
          <a:bodyPr/>
          <a:lstStyle>
            <a:lvl1pPr>
              <a:spcBef>
                <a:spcPts val="800"/>
              </a:spcBef>
              <a:spcAft>
                <a:spcPts val="200"/>
              </a:spcAft>
              <a:defRPr sz="1600">
                <a:solidFill>
                  <a:schemeClr val="tx1">
                    <a:lumMod val="65000"/>
                    <a:lumOff val="35000"/>
                  </a:schemeClr>
                </a:solidFill>
              </a:defRPr>
            </a:lvl1pPr>
            <a:lvl2pPr marL="509588" indent="-169863">
              <a:spcAft>
                <a:spcPts val="200"/>
              </a:spcAft>
              <a:buFont typeface="Arial" pitchFamily="34" charset="0"/>
              <a:buChar char="-"/>
              <a:defRPr sz="1400">
                <a:solidFill>
                  <a:schemeClr val="tx1">
                    <a:lumMod val="50000"/>
                    <a:lumOff val="50000"/>
                  </a:schemeClr>
                </a:solidFill>
              </a:defRPr>
            </a:lvl2pPr>
            <a:lvl3pPr marL="690563" indent="-171450">
              <a:defRPr sz="1400">
                <a:solidFill>
                  <a:schemeClr val="tx1">
                    <a:lumMod val="50000"/>
                    <a:lumOff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344488"/>
          </a:xfrm>
        </p:spPr>
        <p:txBody>
          <a:bodyPr tIns="0" bIns="0">
            <a:noAutofit/>
          </a:bodyPr>
          <a:lstStyle>
            <a:lvl1pPr marL="0" indent="0">
              <a:buNone/>
              <a:defRPr sz="2400" b="1">
                <a:solidFill>
                  <a:schemeClr val="accent3"/>
                </a:solidFill>
              </a:defRPr>
            </a:lvl1pPr>
          </a:lstStyle>
          <a:p>
            <a:pPr lvl="0"/>
            <a:r>
              <a:rPr lang="en-US" dirty="0" smtClean="0"/>
              <a:t>Click to edit Master text styles</a:t>
            </a:r>
          </a:p>
        </p:txBody>
      </p:sp>
      <p:cxnSp>
        <p:nvCxnSpPr>
          <p:cNvPr id="14" name="Straight Connector 13"/>
          <p:cNvCxnSpPr/>
          <p:nvPr userDrawn="1"/>
        </p:nvCxnSpPr>
        <p:spPr>
          <a:xfrm>
            <a:off x="457200" y="6366831"/>
            <a:ext cx="82296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CME_graphics-01.png"/>
          <p:cNvPicPr>
            <a:picLocks noChangeAspect="1"/>
          </p:cNvPicPr>
          <p:nvPr userDrawn="1"/>
        </p:nvPicPr>
        <p:blipFill>
          <a:blip r:embed="rId2" cstate="email"/>
          <a:stretch>
            <a:fillRect/>
          </a:stretch>
        </p:blipFill>
        <p:spPr>
          <a:xfrm>
            <a:off x="450850" y="6514742"/>
            <a:ext cx="1203872" cy="181001"/>
          </a:xfrm>
          <a:prstGeom prst="rect">
            <a:avLst/>
          </a:prstGeom>
        </p:spPr>
      </p:pic>
      <p:sp>
        <p:nvSpPr>
          <p:cNvPr id="11" name="Rectangle 10"/>
          <p:cNvSpPr/>
          <p:nvPr userDrawn="1"/>
        </p:nvSpPr>
        <p:spPr>
          <a:xfrm>
            <a:off x="6628940" y="6504725"/>
            <a:ext cx="1859803" cy="200055"/>
          </a:xfrm>
          <a:prstGeom prst="rect">
            <a:avLst/>
          </a:prstGeom>
        </p:spPr>
        <p:txBody>
          <a:bodyPr wrap="none">
            <a:spAutoFit/>
          </a:bodyPr>
          <a:lstStyle/>
          <a:p>
            <a:pPr algn="r" rtl="0"/>
            <a:r>
              <a:rPr lang="en-US" sz="700" kern="1200" baseline="0" dirty="0" smtClean="0">
                <a:solidFill>
                  <a:srgbClr val="595959"/>
                </a:solidFill>
                <a:latin typeface="+mn-lt"/>
                <a:ea typeface="+mn-ea"/>
                <a:cs typeface="+mn-cs"/>
              </a:rPr>
              <a:t>© 2014 CME Group. All rights reserved. </a:t>
            </a:r>
          </a:p>
        </p:txBody>
      </p:sp>
      <p:sp>
        <p:nvSpPr>
          <p:cNvPr id="9" name="Slide Number Placeholder 5"/>
          <p:cNvSpPr>
            <a:spLocks noGrp="1"/>
          </p:cNvSpPr>
          <p:nvPr>
            <p:ph type="sldNum" sz="quarter" idx="4"/>
          </p:nvPr>
        </p:nvSpPr>
        <p:spPr>
          <a:xfrm>
            <a:off x="8346563" y="6415817"/>
            <a:ext cx="457200"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82A2FA38-2754-4C74-90AE-7786CC2883ED}" type="slidenum">
              <a:rPr lang="en-US" smtClean="0"/>
              <a:pPr/>
              <a:t>‹#›</a:t>
            </a:fld>
            <a:endParaRPr lang="en-US" dirty="0"/>
          </a:p>
        </p:txBody>
      </p:sp>
    </p:spTree>
    <p:extLst>
      <p:ext uri="{BB962C8B-B14F-4D97-AF65-F5344CB8AC3E}">
        <p14:creationId xmlns:p14="http://schemas.microsoft.com/office/powerpoint/2010/main" val="4304958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blue">
    <p:spTree>
      <p:nvGrpSpPr>
        <p:cNvPr id="1" name=""/>
        <p:cNvGrpSpPr/>
        <p:nvPr/>
      </p:nvGrpSpPr>
      <p:grpSpPr>
        <a:xfrm>
          <a:off x="0" y="0"/>
          <a:ext cx="0" cy="0"/>
          <a:chOff x="0" y="0"/>
          <a:chExt cx="0" cy="0"/>
        </a:xfrm>
      </p:grpSpPr>
      <p:sp>
        <p:nvSpPr>
          <p:cNvPr id="8" name="Rectangle 7"/>
          <p:cNvSpPr/>
          <p:nvPr userDrawn="1"/>
        </p:nvSpPr>
        <p:spPr>
          <a:xfrm>
            <a:off x="0" y="1"/>
            <a:ext cx="9144000" cy="6365357"/>
          </a:xfrm>
          <a:prstGeom prst="rect">
            <a:avLst/>
          </a:prstGeom>
          <a:gradFill flip="none" rotWithShape="1">
            <a:gsLst>
              <a:gs pos="9000">
                <a:schemeClr val="accent4"/>
              </a:gs>
              <a:gs pos="3000">
                <a:schemeClr val="accent4"/>
              </a:gs>
              <a:gs pos="31000">
                <a:schemeClr val="accent3"/>
              </a:gs>
              <a:gs pos="74000">
                <a:schemeClr val="accent2"/>
              </a:gs>
              <a:gs pos="92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363506"/>
            <a:ext cx="8245094" cy="4191000"/>
          </a:xfrm>
        </p:spPr>
        <p:txBody>
          <a:bodyPr/>
          <a:lstStyle>
            <a:lvl1pPr>
              <a:spcBef>
                <a:spcPts val="800"/>
              </a:spcBef>
              <a:spcAft>
                <a:spcPts val="200"/>
              </a:spcAft>
              <a:defRPr sz="1600">
                <a:solidFill>
                  <a:schemeClr val="bg1"/>
                </a:solidFill>
              </a:defRPr>
            </a:lvl1pPr>
            <a:lvl2pPr marL="509588" indent="-169863">
              <a:spcAft>
                <a:spcPts val="200"/>
              </a:spcAft>
              <a:buFont typeface="Arial" pitchFamily="34" charset="0"/>
              <a:buChar char="-"/>
              <a:defRPr sz="1400">
                <a:solidFill>
                  <a:schemeClr val="bg1"/>
                </a:solidFill>
              </a:defRPr>
            </a:lvl2pPr>
            <a:lvl3pPr marL="690563" indent="-171450">
              <a:defRPr sz="1400">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344488"/>
          </a:xfrm>
        </p:spPr>
        <p:txBody>
          <a:bodyPr tIns="0" bIns="0">
            <a:noAutofit/>
          </a:bodyPr>
          <a:lstStyle>
            <a:lvl1pPr marL="0" indent="0">
              <a:buNone/>
              <a:defRPr sz="2400" b="1">
                <a:solidFill>
                  <a:schemeClr val="bg1"/>
                </a:solidFill>
              </a:defRPr>
            </a:lvl1pPr>
          </a:lstStyle>
          <a:p>
            <a:pPr lvl="0"/>
            <a:r>
              <a:rPr lang="en-US" dirty="0" smtClean="0"/>
              <a:t>Click to edit Master text styles</a:t>
            </a:r>
          </a:p>
        </p:txBody>
      </p:sp>
      <p:pic>
        <p:nvPicPr>
          <p:cNvPr id="13" name="Picture 12" descr="CME_graphics-01.png"/>
          <p:cNvPicPr>
            <a:picLocks noChangeAspect="1"/>
          </p:cNvPicPr>
          <p:nvPr userDrawn="1"/>
        </p:nvPicPr>
        <p:blipFill>
          <a:blip r:embed="rId2" cstate="email"/>
          <a:stretch>
            <a:fillRect/>
          </a:stretch>
        </p:blipFill>
        <p:spPr>
          <a:xfrm>
            <a:off x="450850" y="6514742"/>
            <a:ext cx="1203872" cy="181001"/>
          </a:xfrm>
          <a:prstGeom prst="rect">
            <a:avLst/>
          </a:prstGeom>
        </p:spPr>
      </p:pic>
      <p:sp>
        <p:nvSpPr>
          <p:cNvPr id="7" name="Rectangle 6"/>
          <p:cNvSpPr/>
          <p:nvPr userDrawn="1"/>
        </p:nvSpPr>
        <p:spPr>
          <a:xfrm>
            <a:off x="6628940" y="6504725"/>
            <a:ext cx="1859803" cy="200055"/>
          </a:xfrm>
          <a:prstGeom prst="rect">
            <a:avLst/>
          </a:prstGeom>
        </p:spPr>
        <p:txBody>
          <a:bodyPr wrap="none">
            <a:spAutoFit/>
          </a:bodyPr>
          <a:lstStyle/>
          <a:p>
            <a:pPr algn="r" rtl="0"/>
            <a:r>
              <a:rPr lang="en-US" sz="700" kern="1200" baseline="0" dirty="0" smtClean="0">
                <a:solidFill>
                  <a:srgbClr val="595959"/>
                </a:solidFill>
                <a:latin typeface="+mn-lt"/>
                <a:ea typeface="+mn-ea"/>
                <a:cs typeface="+mn-cs"/>
              </a:rPr>
              <a:t>© 2014 CME Group. All rights reserved. </a:t>
            </a:r>
          </a:p>
        </p:txBody>
      </p:sp>
      <p:sp>
        <p:nvSpPr>
          <p:cNvPr id="10" name="Slide Number Placeholder 5"/>
          <p:cNvSpPr>
            <a:spLocks noGrp="1"/>
          </p:cNvSpPr>
          <p:nvPr>
            <p:ph type="sldNum" sz="quarter" idx="4"/>
          </p:nvPr>
        </p:nvSpPr>
        <p:spPr>
          <a:xfrm>
            <a:off x="8346563" y="6415817"/>
            <a:ext cx="457200"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82A2FA38-2754-4C74-90AE-7786CC2883ED}" type="slidenum">
              <a:rPr lang="en-US" smtClean="0"/>
              <a:pPr/>
              <a:t>‹#›</a:t>
            </a:fld>
            <a:endParaRPr lang="en-US" dirty="0"/>
          </a:p>
        </p:txBody>
      </p:sp>
    </p:spTree>
    <p:extLst>
      <p:ext uri="{BB962C8B-B14F-4D97-AF65-F5344CB8AC3E}">
        <p14:creationId xmlns:p14="http://schemas.microsoft.com/office/powerpoint/2010/main" val="2681352261"/>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3506"/>
            <a:ext cx="8245094" cy="4191000"/>
          </a:xfrm>
        </p:spPr>
        <p:txBody>
          <a:bodyPr/>
          <a:lstStyle>
            <a:lvl1pPr>
              <a:spcBef>
                <a:spcPts val="800"/>
              </a:spcBef>
              <a:spcAft>
                <a:spcPts val="200"/>
              </a:spcAft>
              <a:defRPr sz="1600">
                <a:solidFill>
                  <a:schemeClr val="tx1">
                    <a:lumMod val="65000"/>
                    <a:lumOff val="35000"/>
                  </a:schemeClr>
                </a:solidFill>
              </a:defRPr>
            </a:lvl1pPr>
            <a:lvl2pPr marL="509588" indent="-169863">
              <a:spcAft>
                <a:spcPts val="200"/>
              </a:spcAft>
              <a:buFont typeface="Arial" pitchFamily="34" charset="0"/>
              <a:buChar char="-"/>
              <a:defRPr sz="1400">
                <a:solidFill>
                  <a:schemeClr val="tx1">
                    <a:lumMod val="50000"/>
                    <a:lumOff val="50000"/>
                  </a:schemeClr>
                </a:solidFill>
              </a:defRPr>
            </a:lvl2pPr>
            <a:lvl3pPr marL="690563" indent="-171450">
              <a:defRPr sz="1400">
                <a:solidFill>
                  <a:schemeClr val="tx1">
                    <a:lumMod val="50000"/>
                    <a:lumOff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344488"/>
          </a:xfrm>
        </p:spPr>
        <p:txBody>
          <a:bodyPr tIns="0" bIns="0">
            <a:noAutofit/>
          </a:bodyPr>
          <a:lstStyle>
            <a:lvl1pPr marL="0" indent="0">
              <a:buNone/>
              <a:defRPr sz="2400" b="1">
                <a:solidFill>
                  <a:schemeClr val="accent3"/>
                </a:solidFill>
              </a:defRPr>
            </a:lvl1pPr>
          </a:lstStyle>
          <a:p>
            <a:pPr lvl="0"/>
            <a:r>
              <a:rPr lang="en-US" dirty="0" smtClean="0"/>
              <a:t>Click to edit Master text styles</a:t>
            </a:r>
          </a:p>
        </p:txBody>
      </p:sp>
      <p:pic>
        <p:nvPicPr>
          <p:cNvPr id="13" name="Picture 12" descr="CME_graphics-01.png"/>
          <p:cNvPicPr>
            <a:picLocks noChangeAspect="1"/>
          </p:cNvPicPr>
          <p:nvPr userDrawn="1"/>
        </p:nvPicPr>
        <p:blipFill>
          <a:blip r:embed="rId2" cstate="email"/>
          <a:stretch>
            <a:fillRect/>
          </a:stretch>
        </p:blipFill>
        <p:spPr>
          <a:xfrm>
            <a:off x="450850" y="6514742"/>
            <a:ext cx="1203872" cy="181001"/>
          </a:xfrm>
          <a:prstGeom prst="rect">
            <a:avLst/>
          </a:prstGeom>
        </p:spPr>
      </p:pic>
      <p:cxnSp>
        <p:nvCxnSpPr>
          <p:cNvPr id="7" name="Straight Connector 6"/>
          <p:cNvCxnSpPr/>
          <p:nvPr userDrawn="1"/>
        </p:nvCxnSpPr>
        <p:spPr>
          <a:xfrm>
            <a:off x="457200" y="6366831"/>
            <a:ext cx="82296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8346563" y="6415817"/>
            <a:ext cx="457200"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82A2FA38-2754-4C74-90AE-7786CC2883ED}" type="slidenum">
              <a:rPr lang="en-US" smtClean="0"/>
              <a:pPr/>
              <a:t>‹#›</a:t>
            </a:fld>
            <a:endParaRPr lang="en-US" dirty="0"/>
          </a:p>
        </p:txBody>
      </p:sp>
      <p:sp>
        <p:nvSpPr>
          <p:cNvPr id="10" name="Rectangle 9"/>
          <p:cNvSpPr/>
          <p:nvPr userDrawn="1"/>
        </p:nvSpPr>
        <p:spPr>
          <a:xfrm>
            <a:off x="6628940" y="6504725"/>
            <a:ext cx="1859803" cy="200055"/>
          </a:xfrm>
          <a:prstGeom prst="rect">
            <a:avLst/>
          </a:prstGeom>
        </p:spPr>
        <p:txBody>
          <a:bodyPr wrap="none">
            <a:spAutoFit/>
          </a:bodyPr>
          <a:lstStyle/>
          <a:p>
            <a:pPr algn="r" rtl="0"/>
            <a:r>
              <a:rPr lang="en-US" sz="700" kern="1200" baseline="0" dirty="0" smtClean="0">
                <a:solidFill>
                  <a:srgbClr val="595959"/>
                </a:solidFill>
                <a:latin typeface="+mn-lt"/>
                <a:ea typeface="+mn-ea"/>
                <a:cs typeface="+mn-cs"/>
              </a:rPr>
              <a:t>© 2014 CME Group. All rights reserved. </a:t>
            </a:r>
          </a:p>
        </p:txBody>
      </p:sp>
    </p:spTree>
    <p:extLst>
      <p:ext uri="{BB962C8B-B14F-4D97-AF65-F5344CB8AC3E}">
        <p14:creationId xmlns:p14="http://schemas.microsoft.com/office/powerpoint/2010/main" val="26813522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Bullet Content_w_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15323"/>
            <a:ext cx="8261350" cy="282409"/>
          </a:xfrm>
        </p:spPr>
        <p:txBody>
          <a:bodyPr>
            <a:noAutofit/>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62455"/>
            <a:ext cx="3508744" cy="4336595"/>
          </a:xfrm>
        </p:spPr>
        <p:txBody>
          <a:bodyPr/>
          <a:lstStyle>
            <a:lvl1pPr>
              <a:spcBef>
                <a:spcPts val="250"/>
              </a:spcBef>
              <a:spcAft>
                <a:spcPts val="200"/>
              </a:spcAft>
              <a:defRPr sz="1600">
                <a:solidFill>
                  <a:schemeClr val="tx1">
                    <a:lumMod val="65000"/>
                    <a:lumOff val="35000"/>
                  </a:schemeClr>
                </a:solidFill>
              </a:defRPr>
            </a:lvl1pPr>
            <a:lvl2pPr marL="457200" indent="-117475">
              <a:spcAft>
                <a:spcPts val="200"/>
              </a:spcAft>
              <a:buFont typeface="Arial" pitchFamily="34" charset="0"/>
              <a:buChar char="-"/>
              <a:defRPr sz="1400">
                <a:solidFill>
                  <a:schemeClr val="tx1">
                    <a:lumMod val="50000"/>
                    <a:lumOff val="50000"/>
                  </a:schemeClr>
                </a:solidFill>
              </a:defRPr>
            </a:lvl2pPr>
            <a:lvl3pPr marL="690563" indent="-171450">
              <a:defRPr sz="1400">
                <a:solidFill>
                  <a:schemeClr val="tx1">
                    <a:lumMod val="50000"/>
                    <a:lumOff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344488"/>
          </a:xfrm>
        </p:spPr>
        <p:txBody>
          <a:bodyPr tIns="0" bIns="0">
            <a:noAutofit/>
          </a:bodyPr>
          <a:lstStyle>
            <a:lvl1pPr marL="0" indent="0">
              <a:buNone/>
              <a:defRPr sz="2400" b="1">
                <a:solidFill>
                  <a:schemeClr val="accent3"/>
                </a:solidFill>
              </a:defRPr>
            </a:lvl1pPr>
          </a:lstStyle>
          <a:p>
            <a:pPr lvl="0"/>
            <a:r>
              <a:rPr lang="en-US" smtClean="0"/>
              <a:t>Click to edit Master text styles</a:t>
            </a:r>
          </a:p>
        </p:txBody>
      </p:sp>
      <p:sp>
        <p:nvSpPr>
          <p:cNvPr id="15" name="Chart Placeholder 14"/>
          <p:cNvSpPr>
            <a:spLocks noGrp="1"/>
          </p:cNvSpPr>
          <p:nvPr>
            <p:ph type="chart" sz="quarter" idx="11"/>
          </p:nvPr>
        </p:nvSpPr>
        <p:spPr>
          <a:xfrm>
            <a:off x="4359349" y="1860695"/>
            <a:ext cx="4359201" cy="3860357"/>
          </a:xfrm>
        </p:spPr>
        <p:txBody>
          <a:bodyPr/>
          <a:lstStyle>
            <a:lvl1pPr>
              <a:defRPr>
                <a:solidFill>
                  <a:schemeClr val="tx1">
                    <a:lumMod val="65000"/>
                    <a:lumOff val="35000"/>
                  </a:schemeClr>
                </a:solidFill>
              </a:defRPr>
            </a:lvl1pPr>
          </a:lstStyle>
          <a:p>
            <a:r>
              <a:rPr lang="en-US" dirty="0" smtClean="0"/>
              <a:t>Click icon to add chart</a:t>
            </a:r>
            <a:endParaRPr lang="en-US" dirty="0"/>
          </a:p>
        </p:txBody>
      </p:sp>
      <p:sp>
        <p:nvSpPr>
          <p:cNvPr id="17" name="Content Placeholder 16"/>
          <p:cNvSpPr>
            <a:spLocks noGrp="1"/>
          </p:cNvSpPr>
          <p:nvPr>
            <p:ph sz="quarter" idx="12" hasCustomPrompt="1"/>
          </p:nvPr>
        </p:nvSpPr>
        <p:spPr>
          <a:xfrm>
            <a:off x="4348716" y="1362456"/>
            <a:ext cx="4369834" cy="265555"/>
          </a:xfrm>
        </p:spPr>
        <p:txBody>
          <a:bodyPr tIns="0" bIns="0">
            <a:noAutofit/>
          </a:bodyPr>
          <a:lstStyle>
            <a:lvl1pPr marL="0" indent="0">
              <a:buNone/>
              <a:defRPr sz="1400" b="1">
                <a:solidFill>
                  <a:schemeClr val="tx2"/>
                </a:solidFill>
              </a:defRPr>
            </a:lvl1pPr>
          </a:lstStyle>
          <a:p>
            <a:pPr lvl="0"/>
            <a:r>
              <a:rPr lang="en-US" dirty="0" smtClean="0"/>
              <a:t>Click to edit master text styles</a:t>
            </a:r>
          </a:p>
        </p:txBody>
      </p:sp>
      <p:sp>
        <p:nvSpPr>
          <p:cNvPr id="18" name="Slide Number Placeholder 5"/>
          <p:cNvSpPr>
            <a:spLocks noGrp="1"/>
          </p:cNvSpPr>
          <p:nvPr>
            <p:ph type="sldNum" sz="quarter" idx="4"/>
          </p:nvPr>
        </p:nvSpPr>
        <p:spPr>
          <a:xfrm>
            <a:off x="8346563" y="6415817"/>
            <a:ext cx="457200"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82A2FA38-2754-4C74-90AE-7786CC2883ED}" type="slidenum">
              <a:rPr lang="en-US" smtClean="0"/>
              <a:pPr/>
              <a:t>‹#›</a:t>
            </a:fld>
            <a:endParaRPr lang="en-US" dirty="0"/>
          </a:p>
        </p:txBody>
      </p:sp>
      <p:cxnSp>
        <p:nvCxnSpPr>
          <p:cNvPr id="19" name="Straight Connector 18"/>
          <p:cNvCxnSpPr/>
          <p:nvPr userDrawn="1"/>
        </p:nvCxnSpPr>
        <p:spPr>
          <a:xfrm>
            <a:off x="457200" y="6366831"/>
            <a:ext cx="82296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22" descr="CME_graphics-01.png"/>
          <p:cNvPicPr>
            <a:picLocks noChangeAspect="1"/>
          </p:cNvPicPr>
          <p:nvPr userDrawn="1"/>
        </p:nvPicPr>
        <p:blipFill>
          <a:blip r:embed="rId2" cstate="email"/>
          <a:stretch>
            <a:fillRect/>
          </a:stretch>
        </p:blipFill>
        <p:spPr>
          <a:xfrm>
            <a:off x="450850" y="6514742"/>
            <a:ext cx="1203872" cy="181001"/>
          </a:xfrm>
          <a:prstGeom prst="rect">
            <a:avLst/>
          </a:prstGeom>
        </p:spPr>
      </p:pic>
      <p:cxnSp>
        <p:nvCxnSpPr>
          <p:cNvPr id="16" name="Straight Connector 15"/>
          <p:cNvCxnSpPr/>
          <p:nvPr userDrawn="1"/>
        </p:nvCxnSpPr>
        <p:spPr>
          <a:xfrm rot="5400000">
            <a:off x="1829116" y="3680974"/>
            <a:ext cx="4626865" cy="1753"/>
          </a:xfrm>
          <a:prstGeom prst="line">
            <a:avLst/>
          </a:prstGeom>
          <a:ln w="3175">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6628940" y="6504725"/>
            <a:ext cx="1859803" cy="200055"/>
          </a:xfrm>
          <a:prstGeom prst="rect">
            <a:avLst/>
          </a:prstGeom>
        </p:spPr>
        <p:txBody>
          <a:bodyPr wrap="none">
            <a:spAutoFit/>
          </a:bodyPr>
          <a:lstStyle/>
          <a:p>
            <a:pPr algn="r" rtl="0"/>
            <a:r>
              <a:rPr lang="en-US" sz="700" kern="1200" baseline="0" dirty="0" smtClean="0">
                <a:solidFill>
                  <a:srgbClr val="595959"/>
                </a:solidFill>
                <a:latin typeface="+mn-lt"/>
                <a:ea typeface="+mn-ea"/>
                <a:cs typeface="+mn-cs"/>
              </a:rPr>
              <a:t>© 2014 CME Group. All rights reserved. </a:t>
            </a:r>
          </a:p>
        </p:txBody>
      </p:sp>
    </p:spTree>
    <p:extLst>
      <p:ext uri="{BB962C8B-B14F-4D97-AF65-F5344CB8AC3E}">
        <p14:creationId xmlns:p14="http://schemas.microsoft.com/office/powerpoint/2010/main" val="4304958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2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1362456"/>
            <a:ext cx="4827181" cy="282409"/>
          </a:xfrm>
        </p:spPr>
        <p:txBody>
          <a:bodyPr/>
          <a:lstStyle>
            <a:lvl1pPr>
              <a:defRPr>
                <a:solidFill>
                  <a:schemeClr val="tx2"/>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450850" y="399752"/>
            <a:ext cx="8267700" cy="344488"/>
          </a:xfrm>
        </p:spPr>
        <p:txBody>
          <a:bodyPr tIns="0" bIns="0">
            <a:noAutofit/>
          </a:bodyPr>
          <a:lstStyle>
            <a:lvl1pPr marL="0" indent="0">
              <a:buNone/>
              <a:defRPr sz="2400" b="1">
                <a:solidFill>
                  <a:schemeClr val="accent3"/>
                </a:solidFill>
              </a:defRPr>
            </a:lvl1pPr>
          </a:lstStyle>
          <a:p>
            <a:pPr lvl="0"/>
            <a:r>
              <a:rPr lang="en-US" smtClean="0"/>
              <a:t>Click to edit Master text styles</a:t>
            </a:r>
          </a:p>
        </p:txBody>
      </p:sp>
      <p:sp>
        <p:nvSpPr>
          <p:cNvPr id="15" name="Chart Placeholder 14"/>
          <p:cNvSpPr>
            <a:spLocks noGrp="1"/>
          </p:cNvSpPr>
          <p:nvPr>
            <p:ph type="chart" sz="quarter" idx="11"/>
          </p:nvPr>
        </p:nvSpPr>
        <p:spPr>
          <a:xfrm>
            <a:off x="5741581" y="1850062"/>
            <a:ext cx="2976969" cy="3955312"/>
          </a:xfrm>
        </p:spPr>
        <p:txBody>
          <a:bodyPr/>
          <a:lstStyle>
            <a:lvl1pPr>
              <a:defRPr>
                <a:solidFill>
                  <a:schemeClr val="tx1">
                    <a:lumMod val="65000"/>
                    <a:lumOff val="35000"/>
                  </a:schemeClr>
                </a:solidFill>
              </a:defRPr>
            </a:lvl1pPr>
          </a:lstStyle>
          <a:p>
            <a:r>
              <a:rPr lang="en-US" dirty="0" smtClean="0"/>
              <a:t>Click icon to add chart</a:t>
            </a:r>
            <a:endParaRPr lang="en-US" dirty="0"/>
          </a:p>
        </p:txBody>
      </p:sp>
      <p:sp>
        <p:nvSpPr>
          <p:cNvPr id="17" name="Content Placeholder 16"/>
          <p:cNvSpPr>
            <a:spLocks noGrp="1"/>
          </p:cNvSpPr>
          <p:nvPr>
            <p:ph sz="quarter" idx="12" hasCustomPrompt="1"/>
          </p:nvPr>
        </p:nvSpPr>
        <p:spPr>
          <a:xfrm>
            <a:off x="5720316" y="1362456"/>
            <a:ext cx="2998234" cy="265555"/>
          </a:xfrm>
        </p:spPr>
        <p:txBody>
          <a:bodyPr tIns="0" bIns="0">
            <a:noAutofit/>
          </a:bodyPr>
          <a:lstStyle>
            <a:lvl1pPr marL="0" indent="0">
              <a:buNone/>
              <a:defRPr sz="1400" b="1">
                <a:solidFill>
                  <a:schemeClr val="tx2"/>
                </a:solidFill>
              </a:defRPr>
            </a:lvl1pPr>
          </a:lstStyle>
          <a:p>
            <a:pPr lvl="0"/>
            <a:r>
              <a:rPr lang="en-US" dirty="0" smtClean="0"/>
              <a:t>Click to edit master text styles</a:t>
            </a:r>
          </a:p>
        </p:txBody>
      </p:sp>
      <p:sp>
        <p:nvSpPr>
          <p:cNvPr id="18" name="Chart Placeholder 17"/>
          <p:cNvSpPr>
            <a:spLocks noGrp="1"/>
          </p:cNvSpPr>
          <p:nvPr>
            <p:ph type="chart" sz="quarter" idx="13"/>
          </p:nvPr>
        </p:nvSpPr>
        <p:spPr>
          <a:xfrm>
            <a:off x="450850" y="1871844"/>
            <a:ext cx="4843463" cy="3933825"/>
          </a:xfrm>
        </p:spPr>
        <p:txBody>
          <a:bodyPr/>
          <a:lstStyle>
            <a:lvl1pPr>
              <a:defRPr>
                <a:solidFill>
                  <a:schemeClr val="tx1">
                    <a:lumMod val="65000"/>
                    <a:lumOff val="35000"/>
                  </a:schemeClr>
                </a:solidFill>
              </a:defRPr>
            </a:lvl1pPr>
          </a:lstStyle>
          <a:p>
            <a:r>
              <a:rPr lang="en-US" dirty="0" smtClean="0"/>
              <a:t>Click icon to add chart</a:t>
            </a:r>
            <a:endParaRPr lang="en-US" dirty="0"/>
          </a:p>
        </p:txBody>
      </p:sp>
      <p:sp>
        <p:nvSpPr>
          <p:cNvPr id="19" name="Slide Number Placeholder 5"/>
          <p:cNvSpPr>
            <a:spLocks noGrp="1"/>
          </p:cNvSpPr>
          <p:nvPr>
            <p:ph type="sldNum" sz="quarter" idx="4"/>
          </p:nvPr>
        </p:nvSpPr>
        <p:spPr>
          <a:xfrm>
            <a:off x="8346563" y="6415817"/>
            <a:ext cx="457200"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82A2FA38-2754-4C74-90AE-7786CC2883ED}" type="slidenum">
              <a:rPr lang="en-US" smtClean="0"/>
              <a:pPr/>
              <a:t>‹#›</a:t>
            </a:fld>
            <a:endParaRPr lang="en-US" dirty="0"/>
          </a:p>
        </p:txBody>
      </p:sp>
      <p:cxnSp>
        <p:nvCxnSpPr>
          <p:cNvPr id="20" name="Straight Connector 19"/>
          <p:cNvCxnSpPr/>
          <p:nvPr userDrawn="1"/>
        </p:nvCxnSpPr>
        <p:spPr>
          <a:xfrm>
            <a:off x="457200" y="6373919"/>
            <a:ext cx="82296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4" name="Picture 23" descr="CME_graphics-01.png"/>
          <p:cNvPicPr>
            <a:picLocks noChangeAspect="1"/>
          </p:cNvPicPr>
          <p:nvPr userDrawn="1"/>
        </p:nvPicPr>
        <p:blipFill>
          <a:blip r:embed="rId2" cstate="email"/>
          <a:stretch>
            <a:fillRect/>
          </a:stretch>
        </p:blipFill>
        <p:spPr>
          <a:xfrm>
            <a:off x="450850" y="6514742"/>
            <a:ext cx="1203872" cy="181001"/>
          </a:xfrm>
          <a:prstGeom prst="rect">
            <a:avLst/>
          </a:prstGeom>
        </p:spPr>
      </p:pic>
      <p:cxnSp>
        <p:nvCxnSpPr>
          <p:cNvPr id="16" name="Straight Connector 15"/>
          <p:cNvCxnSpPr/>
          <p:nvPr userDrawn="1"/>
        </p:nvCxnSpPr>
        <p:spPr>
          <a:xfrm rot="5400000">
            <a:off x="3196741" y="3665071"/>
            <a:ext cx="4626865" cy="1753"/>
          </a:xfrm>
          <a:prstGeom prst="line">
            <a:avLst/>
          </a:prstGeom>
          <a:ln w="3175">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6628940" y="6504725"/>
            <a:ext cx="1859803" cy="200055"/>
          </a:xfrm>
          <a:prstGeom prst="rect">
            <a:avLst/>
          </a:prstGeom>
        </p:spPr>
        <p:txBody>
          <a:bodyPr wrap="none">
            <a:spAutoFit/>
          </a:bodyPr>
          <a:lstStyle/>
          <a:p>
            <a:pPr algn="r" rtl="0"/>
            <a:r>
              <a:rPr lang="en-US" sz="700" kern="1200" baseline="0" dirty="0" smtClean="0">
                <a:solidFill>
                  <a:srgbClr val="595959"/>
                </a:solidFill>
                <a:latin typeface="+mn-lt"/>
                <a:ea typeface="+mn-ea"/>
                <a:cs typeface="+mn-cs"/>
              </a:rPr>
              <a:t>© 2014 CME Group. All rights reserved. </a:t>
            </a:r>
          </a:p>
        </p:txBody>
      </p:sp>
    </p:spTree>
    <p:extLst>
      <p:ext uri="{BB962C8B-B14F-4D97-AF65-F5344CB8AC3E}">
        <p14:creationId xmlns:p14="http://schemas.microsoft.com/office/powerpoint/2010/main" val="4304958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_Breaker">
    <p:spTree>
      <p:nvGrpSpPr>
        <p:cNvPr id="1" name=""/>
        <p:cNvGrpSpPr/>
        <p:nvPr/>
      </p:nvGrpSpPr>
      <p:grpSpPr>
        <a:xfrm>
          <a:off x="0" y="0"/>
          <a:ext cx="0" cy="0"/>
          <a:chOff x="0" y="0"/>
          <a:chExt cx="0" cy="0"/>
        </a:xfrm>
      </p:grpSpPr>
      <p:sp>
        <p:nvSpPr>
          <p:cNvPr id="8" name="Rectangle 7"/>
          <p:cNvSpPr/>
          <p:nvPr userDrawn="1"/>
        </p:nvSpPr>
        <p:spPr>
          <a:xfrm>
            <a:off x="0" y="1"/>
            <a:ext cx="9144000" cy="6365357"/>
          </a:xfrm>
          <a:prstGeom prst="rect">
            <a:avLst/>
          </a:prstGeom>
          <a:gradFill flip="none" rotWithShape="1">
            <a:gsLst>
              <a:gs pos="9000">
                <a:schemeClr val="accent4"/>
              </a:gs>
              <a:gs pos="3000">
                <a:schemeClr val="accent4"/>
              </a:gs>
              <a:gs pos="31000">
                <a:schemeClr val="accent3"/>
              </a:gs>
              <a:gs pos="74000">
                <a:schemeClr val="accent2"/>
              </a:gs>
              <a:gs pos="92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200" y="1984248"/>
            <a:ext cx="7772400" cy="844564"/>
          </a:xfrm>
        </p:spPr>
        <p:txBody>
          <a:bodyPr tIns="0" bIns="0" anchor="b" anchorCtr="0">
            <a:normAutofit/>
          </a:bodyPr>
          <a:lstStyle>
            <a:lvl1pPr>
              <a:lnSpc>
                <a:spcPts val="3700"/>
              </a:lnSpc>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48056" y="2898648"/>
            <a:ext cx="7788902" cy="727363"/>
          </a:xfrm>
        </p:spPr>
        <p:txBody>
          <a:bodyPr tIns="0" anchor="b" anchorCtr="0">
            <a:normAutofit/>
          </a:bodyPr>
          <a:lstStyle>
            <a:lvl1pPr marL="0" indent="0" algn="l">
              <a:buNone/>
              <a:defRPr sz="2000" b="0">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4" name="Picture 13" descr="CME_graphics-01.png"/>
          <p:cNvPicPr>
            <a:picLocks noChangeAspect="1"/>
          </p:cNvPicPr>
          <p:nvPr userDrawn="1"/>
        </p:nvPicPr>
        <p:blipFill>
          <a:blip r:embed="rId2" cstate="email"/>
          <a:stretch>
            <a:fillRect/>
          </a:stretch>
        </p:blipFill>
        <p:spPr>
          <a:xfrm>
            <a:off x="450850" y="6514742"/>
            <a:ext cx="1203872" cy="181001"/>
          </a:xfrm>
          <a:prstGeom prst="rect">
            <a:avLst/>
          </a:prstGeom>
        </p:spPr>
      </p:pic>
      <p:sp>
        <p:nvSpPr>
          <p:cNvPr id="9" name="Rectangle 8"/>
          <p:cNvSpPr/>
          <p:nvPr userDrawn="1"/>
        </p:nvSpPr>
        <p:spPr>
          <a:xfrm>
            <a:off x="6948102" y="6504725"/>
            <a:ext cx="1859803" cy="200055"/>
          </a:xfrm>
          <a:prstGeom prst="rect">
            <a:avLst/>
          </a:prstGeom>
        </p:spPr>
        <p:txBody>
          <a:bodyPr wrap="none">
            <a:spAutoFit/>
          </a:bodyPr>
          <a:lstStyle/>
          <a:p>
            <a:pPr algn="r" rtl="0"/>
            <a:r>
              <a:rPr lang="en-US" sz="700" kern="1200" baseline="0" dirty="0" smtClean="0">
                <a:solidFill>
                  <a:srgbClr val="595959"/>
                </a:solidFill>
                <a:latin typeface="+mn-lt"/>
                <a:ea typeface="+mn-ea"/>
                <a:cs typeface="+mn-cs"/>
              </a:rPr>
              <a:t>© 2014 CME Group. All rights reserved. </a:t>
            </a:r>
          </a:p>
        </p:txBody>
      </p:sp>
    </p:spTree>
    <p:extLst>
      <p:ext uri="{BB962C8B-B14F-4D97-AF65-F5344CB8AC3E}">
        <p14:creationId xmlns:p14="http://schemas.microsoft.com/office/powerpoint/2010/main" val="362432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_Breaker">
    <p:spTree>
      <p:nvGrpSpPr>
        <p:cNvPr id="1" name=""/>
        <p:cNvGrpSpPr/>
        <p:nvPr/>
      </p:nvGrpSpPr>
      <p:grpSpPr>
        <a:xfrm>
          <a:off x="0" y="0"/>
          <a:ext cx="0" cy="0"/>
          <a:chOff x="0" y="0"/>
          <a:chExt cx="0" cy="0"/>
        </a:xfrm>
      </p:grpSpPr>
      <p:sp>
        <p:nvSpPr>
          <p:cNvPr id="9" name="Title 1"/>
          <p:cNvSpPr>
            <a:spLocks noGrp="1"/>
          </p:cNvSpPr>
          <p:nvPr>
            <p:ph type="ctrTitle"/>
          </p:nvPr>
        </p:nvSpPr>
        <p:spPr>
          <a:xfrm>
            <a:off x="457200" y="1984248"/>
            <a:ext cx="8261350" cy="844564"/>
          </a:xfrm>
        </p:spPr>
        <p:txBody>
          <a:bodyPr tIns="0" bIns="0" anchor="b" anchorCtr="0">
            <a:normAutofit/>
          </a:bodyPr>
          <a:lstStyle>
            <a:lvl1pPr>
              <a:lnSpc>
                <a:spcPts val="3700"/>
              </a:lnSpc>
              <a:defRPr sz="3600">
                <a:solidFill>
                  <a:schemeClr val="accent3"/>
                </a:solidFill>
              </a:defRPr>
            </a:lvl1pPr>
          </a:lstStyle>
          <a:p>
            <a:r>
              <a:rPr lang="en-US" dirty="0" smtClean="0"/>
              <a:t>Click to edit Master title style</a:t>
            </a:r>
            <a:endParaRPr lang="en-US" dirty="0"/>
          </a:p>
        </p:txBody>
      </p:sp>
      <p:sp>
        <p:nvSpPr>
          <p:cNvPr id="13" name="Text Placeholder 9"/>
          <p:cNvSpPr>
            <a:spLocks noGrp="1"/>
          </p:cNvSpPr>
          <p:nvPr>
            <p:ph type="body" sz="quarter" idx="10"/>
          </p:nvPr>
        </p:nvSpPr>
        <p:spPr>
          <a:xfrm>
            <a:off x="450850" y="2898648"/>
            <a:ext cx="7790688" cy="731520"/>
          </a:xfrm>
        </p:spPr>
        <p:txBody>
          <a:bodyPr tIns="0" anchor="b" anchorCtr="0">
            <a:noAutofit/>
          </a:bodyPr>
          <a:lstStyle>
            <a:lvl1pPr marL="0" indent="0">
              <a:buNone/>
              <a:defRPr sz="2000" b="0">
                <a:solidFill>
                  <a:schemeClr val="accent4">
                    <a:lumMod val="50000"/>
                  </a:schemeClr>
                </a:solidFill>
              </a:defRPr>
            </a:lvl1pPr>
          </a:lstStyle>
          <a:p>
            <a:pPr lvl="0"/>
            <a:r>
              <a:rPr lang="en-US" dirty="0" smtClean="0"/>
              <a:t>Click to edit Master text styles</a:t>
            </a:r>
          </a:p>
        </p:txBody>
      </p:sp>
      <p:cxnSp>
        <p:nvCxnSpPr>
          <p:cNvPr id="17" name="Straight Connector 16"/>
          <p:cNvCxnSpPr/>
          <p:nvPr userDrawn="1"/>
        </p:nvCxnSpPr>
        <p:spPr>
          <a:xfrm>
            <a:off x="457200" y="6366831"/>
            <a:ext cx="82296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CME_graphics-01.png"/>
          <p:cNvPicPr>
            <a:picLocks noChangeAspect="1"/>
          </p:cNvPicPr>
          <p:nvPr userDrawn="1"/>
        </p:nvPicPr>
        <p:blipFill>
          <a:blip r:embed="rId2" cstate="email"/>
          <a:stretch>
            <a:fillRect/>
          </a:stretch>
        </p:blipFill>
        <p:spPr>
          <a:xfrm>
            <a:off x="450850" y="6514742"/>
            <a:ext cx="1203872" cy="181001"/>
          </a:xfrm>
          <a:prstGeom prst="rect">
            <a:avLst/>
          </a:prstGeom>
        </p:spPr>
      </p:pic>
      <p:sp>
        <p:nvSpPr>
          <p:cNvPr id="7" name="Slide Number Placeholder 5"/>
          <p:cNvSpPr>
            <a:spLocks noGrp="1"/>
          </p:cNvSpPr>
          <p:nvPr>
            <p:ph type="sldNum" sz="quarter" idx="4"/>
          </p:nvPr>
        </p:nvSpPr>
        <p:spPr>
          <a:xfrm>
            <a:off x="8346563" y="6415817"/>
            <a:ext cx="457200"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82A2FA38-2754-4C74-90AE-7786CC2883ED}" type="slidenum">
              <a:rPr lang="en-US" smtClean="0"/>
              <a:pPr/>
              <a:t>‹#›</a:t>
            </a:fld>
            <a:endParaRPr lang="en-US" dirty="0"/>
          </a:p>
        </p:txBody>
      </p:sp>
    </p:spTree>
    <p:extLst>
      <p:ext uri="{BB962C8B-B14F-4D97-AF65-F5344CB8AC3E}">
        <p14:creationId xmlns:p14="http://schemas.microsoft.com/office/powerpoint/2010/main" val="3064532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3801"/>
            <a:ext cx="8261350" cy="282409"/>
          </a:xfrm>
          <a:prstGeom prst="rect">
            <a:avLst/>
          </a:prstGeom>
        </p:spPr>
        <p:txBody>
          <a:bodyPr vert="horz" lIns="0" tIns="45720" rIns="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46567" y="1362456"/>
            <a:ext cx="8261350" cy="4191000"/>
          </a:xfrm>
          <a:prstGeom prst="rect">
            <a:avLst/>
          </a:prstGeom>
        </p:spPr>
        <p:txBody>
          <a:bodyPr vert="horz" lIns="0" tIns="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BC713-0A42-43FE-930D-30CC77ADEDA2}" type="slidenum">
              <a:rPr lang="en-US" smtClean="0"/>
              <a:t>‹#›</a:t>
            </a:fld>
            <a:endParaRPr lang="en-US"/>
          </a:p>
        </p:txBody>
      </p:sp>
    </p:spTree>
    <p:extLst>
      <p:ext uri="{BB962C8B-B14F-4D97-AF65-F5344CB8AC3E}">
        <p14:creationId xmlns:p14="http://schemas.microsoft.com/office/powerpoint/2010/main" val="304851638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87" r:id="rId4"/>
    <p:sldLayoutId id="2147483688" r:id="rId5"/>
    <p:sldLayoutId id="2147483675" r:id="rId6"/>
    <p:sldLayoutId id="2147483676" r:id="rId7"/>
    <p:sldLayoutId id="2147483677" r:id="rId8"/>
    <p:sldLayoutId id="2147483686"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9" r:id="rId18"/>
  </p:sldLayoutIdLst>
  <p:timing>
    <p:tnLst>
      <p:par>
        <p:cTn id="1" dur="indefinite" restart="never" nodeType="tmRoot"/>
      </p:par>
    </p:tnLst>
  </p:timing>
  <p:hf hdr="0" ftr="0" dt="0"/>
  <p:txStyles>
    <p:titleStyle>
      <a:lvl1pPr algn="l" defTabSz="914400" rtl="0" eaLnBrk="1" latinLnBrk="0" hangingPunct="1">
        <a:spcBef>
          <a:spcPct val="0"/>
        </a:spcBef>
        <a:buNone/>
        <a:defRPr sz="1400" b="1" kern="1200">
          <a:solidFill>
            <a:schemeClr val="tx2"/>
          </a:solidFill>
          <a:latin typeface="Helvetica" pitchFamily="34" charset="0"/>
          <a:ea typeface="+mj-ea"/>
          <a:cs typeface="Arial" pitchFamily="34" charset="0"/>
        </a:defRPr>
      </a:lvl1pPr>
    </p:titleStyle>
    <p:bodyStyle>
      <a:lvl1pPr marL="228600" indent="-228600" algn="l" defTabSz="914400" rtl="0" eaLnBrk="1" latinLnBrk="0" hangingPunct="1">
        <a:spcBef>
          <a:spcPts val="300"/>
        </a:spcBef>
        <a:spcAft>
          <a:spcPts val="300"/>
        </a:spcAft>
        <a:buFont typeface="Arial" pitchFamily="34" charset="0"/>
        <a:buChar char="•"/>
        <a:defRPr sz="1600" kern="1200">
          <a:solidFill>
            <a:schemeClr val="tx1">
              <a:lumMod val="65000"/>
              <a:lumOff val="35000"/>
            </a:schemeClr>
          </a:solidFill>
          <a:latin typeface="Helvetica" pitchFamily="34" charset="0"/>
          <a:ea typeface="+mn-ea"/>
          <a:cs typeface="Arial" pitchFamily="34" charset="0"/>
        </a:defRPr>
      </a:lvl1pPr>
      <a:lvl2pPr marL="457200" indent="-117475" algn="l" defTabSz="914400" rtl="0" eaLnBrk="1" latinLnBrk="0" hangingPunct="1">
        <a:spcBef>
          <a:spcPts val="200"/>
        </a:spcBef>
        <a:buFont typeface="Arial" pitchFamily="34" charset="0"/>
        <a:buChar char="-"/>
        <a:defRPr sz="1400" kern="1200">
          <a:solidFill>
            <a:schemeClr val="tx1">
              <a:lumMod val="50000"/>
              <a:lumOff val="50000"/>
            </a:schemeClr>
          </a:solidFill>
          <a:latin typeface="Helvetica" pitchFamily="34" charset="0"/>
          <a:ea typeface="+mn-ea"/>
          <a:cs typeface="Arial" pitchFamily="34" charset="0"/>
        </a:defRPr>
      </a:lvl2pPr>
      <a:lvl3pPr marL="747713" indent="-228600" algn="l" defTabSz="914400" rtl="0" eaLnBrk="1" latinLnBrk="0" hangingPunct="1">
        <a:spcBef>
          <a:spcPts val="200"/>
        </a:spcBef>
        <a:buFont typeface="Arial" pitchFamily="34" charset="0"/>
        <a:buChar char="•"/>
        <a:defRPr sz="1400" kern="1200">
          <a:solidFill>
            <a:schemeClr val="tx1">
              <a:lumMod val="50000"/>
              <a:lumOff val="50000"/>
            </a:schemeClr>
          </a:solidFill>
          <a:latin typeface="Helvetica"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29" Type="http://schemas.openxmlformats.org/officeDocument/2006/relationships/diagramQuickStyle" Target="../diagrams/quickStyle8.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QuickStyle" Target="../diagrams/quickStyle7.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diagramLayout" Target="../diagrams/layout7.xml"/><Relationship Id="rId28" Type="http://schemas.openxmlformats.org/officeDocument/2006/relationships/diagramLayout" Target="../diagrams/layout8.xml"/><Relationship Id="rId10" Type="http://schemas.openxmlformats.org/officeDocument/2006/relationships/diagramColors" Target="../diagrams/colors4.xml"/><Relationship Id="rId19" Type="http://schemas.openxmlformats.org/officeDocument/2006/relationships/diagramQuickStyle" Target="../diagrams/quickStyle6.xml"/><Relationship Id="rId31" Type="http://schemas.microsoft.com/office/2007/relationships/diagramDrawing" Target="../diagrams/drawing8.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 Id="rId27" Type="http://schemas.openxmlformats.org/officeDocument/2006/relationships/diagramData" Target="../diagrams/data8.xml"/><Relationship Id="rId30" Type="http://schemas.openxmlformats.org/officeDocument/2006/relationships/diagramColors" Target="../diagrams/colors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Leveraging </a:t>
            </a:r>
            <a:r>
              <a:rPr lang="en-US" dirty="0" err="1" smtClean="0"/>
              <a:t>OpenSPL</a:t>
            </a:r>
            <a:r>
              <a:rPr lang="en-US" smtClean="0"/>
              <a:t> for Financial Risk Computation</a:t>
            </a:r>
            <a:endParaRPr lang="en-US" dirty="0"/>
          </a:p>
        </p:txBody>
      </p:sp>
      <p:sp>
        <p:nvSpPr>
          <p:cNvPr id="3" name="Subtitle 2"/>
          <p:cNvSpPr>
            <a:spLocks noGrp="1"/>
          </p:cNvSpPr>
          <p:nvPr>
            <p:ph type="subTitle" idx="1"/>
          </p:nvPr>
        </p:nvSpPr>
        <p:spPr/>
        <p:txBody>
          <a:bodyPr/>
          <a:lstStyle/>
          <a:p>
            <a:r>
              <a:rPr lang="en-US" smtClean="0"/>
              <a:t>June 11, 2014</a:t>
            </a:r>
            <a:endParaRPr lang="en-US" dirty="0"/>
          </a:p>
        </p:txBody>
      </p:sp>
      <p:pic>
        <p:nvPicPr>
          <p:cNvPr id="5" name="Picture 2" descr="C:\temp\logo-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692" y="250209"/>
            <a:ext cx="207645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4194"/>
            <a:ext cx="8245094" cy="861079"/>
          </a:xfrm>
        </p:spPr>
        <p:txBody>
          <a:bodyPr/>
          <a:lstStyle/>
          <a:p>
            <a:pPr marL="0" indent="0">
              <a:buNone/>
            </a:pPr>
            <a:r>
              <a:rPr lang="en-US" b="1" dirty="0" smtClean="0"/>
              <a:t>Take the case that 2.5Bln order messages are received in a single trading session (120 hours), which is approx. 6 order messages/</a:t>
            </a:r>
            <a:r>
              <a:rPr lang="en-US" b="1" dirty="0" err="1" smtClean="0"/>
              <a:t>ms</a:t>
            </a:r>
            <a:r>
              <a:rPr lang="en-US" b="1" dirty="0" smtClean="0"/>
              <a:t>, assuming the rate is evenly distributed</a:t>
            </a:r>
          </a:p>
          <a:p>
            <a:pPr marL="0" indent="0">
              <a:buNone/>
            </a:pPr>
            <a:endParaRPr lang="en-US" dirty="0"/>
          </a:p>
        </p:txBody>
      </p:sp>
      <p:sp>
        <p:nvSpPr>
          <p:cNvPr id="3" name="Text Placeholder 2"/>
          <p:cNvSpPr>
            <a:spLocks noGrp="1"/>
          </p:cNvSpPr>
          <p:nvPr>
            <p:ph type="body" sz="quarter" idx="10"/>
          </p:nvPr>
        </p:nvSpPr>
        <p:spPr/>
        <p:txBody>
          <a:bodyPr/>
          <a:lstStyle/>
          <a:p>
            <a:r>
              <a:rPr lang="en-US" dirty="0" smtClean="0"/>
              <a:t>The effect of heavy data</a:t>
            </a:r>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10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7" y="1926392"/>
            <a:ext cx="717232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456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Taking a closer look at the data</a:t>
            </a:r>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11</a:t>
            </a:fld>
            <a:endParaRPr lang="en-US"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75" y="1271587"/>
            <a:ext cx="8161361" cy="391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809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Choosing a solution: Spectrum </a:t>
            </a:r>
            <a:r>
              <a:rPr lang="en-US" dirty="0"/>
              <a:t>of Technology Options</a:t>
            </a:r>
          </a:p>
        </p:txBody>
      </p:sp>
      <p:sp>
        <p:nvSpPr>
          <p:cNvPr id="4" name="Slide Number Placeholder 3"/>
          <p:cNvSpPr>
            <a:spLocks noGrp="1"/>
          </p:cNvSpPr>
          <p:nvPr>
            <p:ph type="sldNum" sz="quarter" idx="4"/>
          </p:nvPr>
        </p:nvSpPr>
        <p:spPr/>
        <p:txBody>
          <a:bodyPr/>
          <a:lstStyle/>
          <a:p>
            <a:fld id="{82A2FA38-2754-4C74-90AE-7786CC2883ED}" type="slidenum">
              <a:rPr lang="en-US" smtClean="0"/>
              <a:pPr/>
              <a:t>12</a:t>
            </a:fld>
            <a:endParaRPr lang="en-US" dirty="0"/>
          </a:p>
        </p:txBody>
      </p:sp>
      <p:sp>
        <p:nvSpPr>
          <p:cNvPr id="5" name="Right Arrow 4"/>
          <p:cNvSpPr/>
          <p:nvPr/>
        </p:nvSpPr>
        <p:spPr>
          <a:xfrm>
            <a:off x="646823" y="3950417"/>
            <a:ext cx="781638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358791" y="3454919"/>
            <a:ext cx="79089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319273" y="2936178"/>
            <a:ext cx="8143932" cy="500066"/>
          </a:xfrm>
          <a:prstGeom prst="lef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pic>
        <p:nvPicPr>
          <p:cNvPr id="9" name="Picture 8" descr="p4_die.jpg"/>
          <p:cNvPicPr>
            <a:picLocks noChangeAspect="1"/>
          </p:cNvPicPr>
          <p:nvPr/>
        </p:nvPicPr>
        <p:blipFill>
          <a:blip r:embed="rId2" cstate="print"/>
          <a:stretch>
            <a:fillRect/>
          </a:stretch>
        </p:blipFill>
        <p:spPr>
          <a:xfrm>
            <a:off x="483023" y="1309810"/>
            <a:ext cx="1524011" cy="1143008"/>
          </a:xfrm>
          <a:prstGeom prst="rect">
            <a:avLst/>
          </a:prstGeom>
        </p:spPr>
      </p:pic>
      <p:pic>
        <p:nvPicPr>
          <p:cNvPr id="10" name="Picture 9" descr="03162010_westmere_die.png"/>
          <p:cNvPicPr>
            <a:picLocks noChangeAspect="1"/>
          </p:cNvPicPr>
          <p:nvPr/>
        </p:nvPicPr>
        <p:blipFill>
          <a:blip r:embed="rId3" cstate="print"/>
          <a:stretch>
            <a:fillRect/>
          </a:stretch>
        </p:blipFill>
        <p:spPr>
          <a:xfrm>
            <a:off x="2139207" y="1309810"/>
            <a:ext cx="1869406" cy="1000132"/>
          </a:xfrm>
          <a:prstGeom prst="rect">
            <a:avLst/>
          </a:prstGeom>
        </p:spPr>
      </p:pic>
      <p:sp>
        <p:nvSpPr>
          <p:cNvPr id="11" name="TextBox 10"/>
          <p:cNvSpPr txBox="1"/>
          <p:nvPr/>
        </p:nvSpPr>
        <p:spPr>
          <a:xfrm>
            <a:off x="445923" y="2656696"/>
            <a:ext cx="1693284" cy="369332"/>
          </a:xfrm>
          <a:prstGeom prst="rect">
            <a:avLst/>
          </a:prstGeom>
          <a:noFill/>
        </p:spPr>
        <p:txBody>
          <a:bodyPr wrap="none" rtlCol="0">
            <a:spAutoFit/>
          </a:bodyPr>
          <a:lstStyle/>
          <a:p>
            <a:r>
              <a:rPr lang="en-GB" dirty="0" smtClean="0">
                <a:solidFill>
                  <a:schemeClr val="accent5"/>
                </a:solidFill>
              </a:rPr>
              <a:t>Single-Core CPU</a:t>
            </a:r>
            <a:endParaRPr lang="en-GB" dirty="0">
              <a:solidFill>
                <a:schemeClr val="accent5"/>
              </a:solidFill>
            </a:endParaRPr>
          </a:p>
        </p:txBody>
      </p:sp>
      <p:sp>
        <p:nvSpPr>
          <p:cNvPr id="12" name="TextBox 11"/>
          <p:cNvSpPr txBox="1"/>
          <p:nvPr/>
        </p:nvSpPr>
        <p:spPr>
          <a:xfrm>
            <a:off x="2427239" y="2656696"/>
            <a:ext cx="1194751" cy="369332"/>
          </a:xfrm>
          <a:prstGeom prst="rect">
            <a:avLst/>
          </a:prstGeom>
          <a:noFill/>
        </p:spPr>
        <p:txBody>
          <a:bodyPr wrap="none" rtlCol="0">
            <a:spAutoFit/>
          </a:bodyPr>
          <a:lstStyle/>
          <a:p>
            <a:r>
              <a:rPr lang="en-GB" dirty="0" smtClean="0">
                <a:solidFill>
                  <a:schemeClr val="accent5"/>
                </a:solidFill>
              </a:rPr>
              <a:t>Multi-Core</a:t>
            </a:r>
            <a:endParaRPr lang="en-GB" dirty="0">
              <a:solidFill>
                <a:schemeClr val="accent5"/>
              </a:solidFill>
            </a:endParaRPr>
          </a:p>
        </p:txBody>
      </p:sp>
      <p:sp>
        <p:nvSpPr>
          <p:cNvPr id="13" name="TextBox 12"/>
          <p:cNvSpPr txBox="1"/>
          <p:nvPr/>
        </p:nvSpPr>
        <p:spPr>
          <a:xfrm>
            <a:off x="3992458" y="2656696"/>
            <a:ext cx="1459117" cy="369332"/>
          </a:xfrm>
          <a:prstGeom prst="rect">
            <a:avLst/>
          </a:prstGeom>
          <a:noFill/>
        </p:spPr>
        <p:txBody>
          <a:bodyPr wrap="none" rtlCol="0">
            <a:spAutoFit/>
          </a:bodyPr>
          <a:lstStyle/>
          <a:p>
            <a:r>
              <a:rPr lang="en-GB" dirty="0" smtClean="0">
                <a:solidFill>
                  <a:schemeClr val="accent5"/>
                </a:solidFill>
              </a:rPr>
              <a:t>Several-Cores</a:t>
            </a:r>
            <a:endParaRPr lang="en-GB" dirty="0">
              <a:solidFill>
                <a:schemeClr val="accent5"/>
              </a:solidFill>
            </a:endParaRPr>
          </a:p>
        </p:txBody>
      </p:sp>
      <p:sp>
        <p:nvSpPr>
          <p:cNvPr id="14" name="TextBox 13"/>
          <p:cNvSpPr txBox="1"/>
          <p:nvPr/>
        </p:nvSpPr>
        <p:spPr>
          <a:xfrm>
            <a:off x="7251775" y="2656696"/>
            <a:ext cx="1028680" cy="369332"/>
          </a:xfrm>
          <a:prstGeom prst="rect">
            <a:avLst/>
          </a:prstGeom>
          <a:noFill/>
        </p:spPr>
        <p:txBody>
          <a:bodyPr wrap="none" rtlCol="0">
            <a:spAutoFit/>
          </a:bodyPr>
          <a:lstStyle/>
          <a:p>
            <a:r>
              <a:rPr lang="en-GB" dirty="0" smtClean="0">
                <a:solidFill>
                  <a:schemeClr val="accent5"/>
                </a:solidFill>
              </a:rPr>
              <a:t>Dataflow</a:t>
            </a:r>
            <a:endParaRPr lang="en-GB" dirty="0">
              <a:solidFill>
                <a:schemeClr val="accent5"/>
              </a:solidFill>
            </a:endParaRPr>
          </a:p>
        </p:txBody>
      </p:sp>
      <p:sp>
        <p:nvSpPr>
          <p:cNvPr id="15" name="TextBox 14"/>
          <p:cNvSpPr txBox="1"/>
          <p:nvPr/>
        </p:nvSpPr>
        <p:spPr>
          <a:xfrm>
            <a:off x="2360557" y="4807644"/>
            <a:ext cx="1188339" cy="369332"/>
          </a:xfrm>
          <a:prstGeom prst="rect">
            <a:avLst/>
          </a:prstGeom>
          <a:noFill/>
        </p:spPr>
        <p:txBody>
          <a:bodyPr wrap="none" rtlCol="0">
            <a:spAutoFit/>
          </a:bodyPr>
          <a:lstStyle/>
          <a:p>
            <a:r>
              <a:rPr lang="en-GB" dirty="0" smtClean="0"/>
              <a:t>Intel, AMD</a:t>
            </a:r>
            <a:endParaRPr lang="en-GB" dirty="0"/>
          </a:p>
        </p:txBody>
      </p:sp>
      <p:sp>
        <p:nvSpPr>
          <p:cNvPr id="16" name="Left Brace 15"/>
          <p:cNvSpPr/>
          <p:nvPr/>
        </p:nvSpPr>
        <p:spPr>
          <a:xfrm rot="16200000">
            <a:off x="2891742" y="2545132"/>
            <a:ext cx="357190" cy="4186417"/>
          </a:xfrm>
          <a:prstGeom prst="leftBrace">
            <a:avLst>
              <a:gd name="adj1" fmla="val 270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4659487" y="4674661"/>
            <a:ext cx="2047420" cy="646331"/>
          </a:xfrm>
          <a:prstGeom prst="rect">
            <a:avLst/>
          </a:prstGeom>
          <a:noFill/>
        </p:spPr>
        <p:txBody>
          <a:bodyPr wrap="none" rtlCol="0">
            <a:spAutoFit/>
          </a:bodyPr>
          <a:lstStyle/>
          <a:p>
            <a:pPr algn="ctr"/>
            <a:r>
              <a:rPr lang="en-GB" dirty="0" smtClean="0"/>
              <a:t>GPU (NVIDIA, AMD)</a:t>
            </a:r>
          </a:p>
          <a:p>
            <a:r>
              <a:rPr lang="en-GB" dirty="0" err="1" smtClean="0"/>
              <a:t>Tilera</a:t>
            </a:r>
            <a:r>
              <a:rPr lang="en-GB" dirty="0" smtClean="0"/>
              <a:t>, XMOS etc...</a:t>
            </a:r>
            <a:endParaRPr lang="en-GB" dirty="0"/>
          </a:p>
        </p:txBody>
      </p:sp>
      <p:sp>
        <p:nvSpPr>
          <p:cNvPr id="18" name="Left Brace 17"/>
          <p:cNvSpPr/>
          <p:nvPr/>
        </p:nvSpPr>
        <p:spPr>
          <a:xfrm rot="16200000">
            <a:off x="5583336" y="4325136"/>
            <a:ext cx="357190" cy="2204888"/>
          </a:xfrm>
          <a:prstGeom prst="leftBrace">
            <a:avLst>
              <a:gd name="adj1" fmla="val 270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9538" y="1309810"/>
            <a:ext cx="1405399" cy="1405399"/>
          </a:xfrm>
          <a:prstGeom prst="rect">
            <a:avLst/>
          </a:prstGeom>
        </p:spPr>
      </p:pic>
      <p:sp>
        <p:nvSpPr>
          <p:cNvPr id="20" name="Left Brace 19"/>
          <p:cNvSpPr/>
          <p:nvPr/>
        </p:nvSpPr>
        <p:spPr>
          <a:xfrm rot="5400000">
            <a:off x="3435351" y="-2104042"/>
            <a:ext cx="360040" cy="6408712"/>
          </a:xfrm>
          <a:prstGeom prst="leftBrace">
            <a:avLst>
              <a:gd name="adj1" fmla="val 270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Left Brace 20"/>
          <p:cNvSpPr/>
          <p:nvPr/>
        </p:nvSpPr>
        <p:spPr>
          <a:xfrm rot="5400000">
            <a:off x="7611815" y="344230"/>
            <a:ext cx="360040" cy="1512168"/>
          </a:xfrm>
          <a:prstGeom prst="leftBrace">
            <a:avLst>
              <a:gd name="adj1" fmla="val 270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5138372" y="3003096"/>
            <a:ext cx="3012364" cy="369332"/>
          </a:xfrm>
          <a:prstGeom prst="rect">
            <a:avLst/>
          </a:prstGeom>
          <a:noFill/>
        </p:spPr>
        <p:txBody>
          <a:bodyPr wrap="none" rtlCol="0">
            <a:spAutoFit/>
          </a:bodyPr>
          <a:lstStyle/>
          <a:p>
            <a:pPr algn="ctr"/>
            <a:r>
              <a:rPr lang="en-GB" dirty="0" smtClean="0">
                <a:solidFill>
                  <a:schemeClr val="bg1"/>
                </a:solidFill>
              </a:rPr>
              <a:t>Increasing Parallelism (#cores)</a:t>
            </a:r>
            <a:endParaRPr lang="en-GB" dirty="0">
              <a:solidFill>
                <a:schemeClr val="bg1"/>
              </a:solidFill>
            </a:endParaRPr>
          </a:p>
        </p:txBody>
      </p:sp>
      <p:sp>
        <p:nvSpPr>
          <p:cNvPr id="23" name="TextBox 22"/>
          <p:cNvSpPr txBox="1"/>
          <p:nvPr/>
        </p:nvSpPr>
        <p:spPr>
          <a:xfrm>
            <a:off x="687906" y="3506247"/>
            <a:ext cx="2731966" cy="369332"/>
          </a:xfrm>
          <a:prstGeom prst="rect">
            <a:avLst/>
          </a:prstGeom>
          <a:noFill/>
        </p:spPr>
        <p:txBody>
          <a:bodyPr wrap="none" rtlCol="0">
            <a:spAutoFit/>
          </a:bodyPr>
          <a:lstStyle/>
          <a:p>
            <a:pPr algn="ctr"/>
            <a:r>
              <a:rPr lang="en-GB" dirty="0" smtClean="0">
                <a:solidFill>
                  <a:schemeClr val="bg1"/>
                </a:solidFill>
              </a:rPr>
              <a:t>Increasing Core Complexity</a:t>
            </a:r>
            <a:endParaRPr lang="en-GB" dirty="0">
              <a:solidFill>
                <a:schemeClr val="bg1"/>
              </a:solidFill>
            </a:endParaRPr>
          </a:p>
        </p:txBody>
      </p:sp>
      <p:pic>
        <p:nvPicPr>
          <p:cNvPr id="24" name="Picture 1"/>
          <p:cNvPicPr>
            <a:picLocks noChangeAspect="1" noChangeArrowheads="1"/>
          </p:cNvPicPr>
          <p:nvPr/>
        </p:nvPicPr>
        <p:blipFill>
          <a:blip r:embed="rId5" cstate="print"/>
          <a:srcRect/>
          <a:stretch>
            <a:fillRect/>
          </a:stretch>
        </p:blipFill>
        <p:spPr bwMode="auto">
          <a:xfrm>
            <a:off x="5505470" y="1309810"/>
            <a:ext cx="1242249" cy="1296609"/>
          </a:xfrm>
          <a:prstGeom prst="rect">
            <a:avLst/>
          </a:prstGeom>
          <a:noFill/>
          <a:ln w="9525">
            <a:noFill/>
            <a:miter lim="800000"/>
            <a:headEnd/>
            <a:tailEnd/>
          </a:ln>
        </p:spPr>
      </p:pic>
      <p:pic>
        <p:nvPicPr>
          <p:cNvPr id="25" name="Picture 2"/>
          <p:cNvPicPr>
            <a:picLocks noChangeAspect="1" noChangeArrowheads="1"/>
          </p:cNvPicPr>
          <p:nvPr/>
        </p:nvPicPr>
        <p:blipFill>
          <a:blip r:embed="rId6" cstate="print"/>
          <a:srcRect/>
          <a:stretch>
            <a:fillRect/>
          </a:stretch>
        </p:blipFill>
        <p:spPr bwMode="auto">
          <a:xfrm>
            <a:off x="4124361" y="1309810"/>
            <a:ext cx="1255206" cy="1296144"/>
          </a:xfrm>
          <a:prstGeom prst="rect">
            <a:avLst/>
          </a:prstGeom>
          <a:noFill/>
          <a:ln w="9525">
            <a:noFill/>
            <a:miter lim="800000"/>
            <a:headEnd/>
            <a:tailEnd/>
          </a:ln>
        </p:spPr>
      </p:pic>
      <p:sp>
        <p:nvSpPr>
          <p:cNvPr id="26" name="TextBox 25"/>
          <p:cNvSpPr txBox="1"/>
          <p:nvPr/>
        </p:nvSpPr>
        <p:spPr>
          <a:xfrm>
            <a:off x="5523583" y="2656696"/>
            <a:ext cx="1312282" cy="369332"/>
          </a:xfrm>
          <a:prstGeom prst="rect">
            <a:avLst/>
          </a:prstGeom>
          <a:noFill/>
        </p:spPr>
        <p:txBody>
          <a:bodyPr wrap="none" rtlCol="0">
            <a:spAutoFit/>
          </a:bodyPr>
          <a:lstStyle/>
          <a:p>
            <a:r>
              <a:rPr lang="en-GB" dirty="0" smtClean="0">
                <a:solidFill>
                  <a:schemeClr val="accent5"/>
                </a:solidFill>
              </a:rPr>
              <a:t>Many-Cores</a:t>
            </a:r>
            <a:endParaRPr lang="en-GB" dirty="0">
              <a:solidFill>
                <a:schemeClr val="accent5"/>
              </a:solidFill>
            </a:endParaRPr>
          </a:p>
        </p:txBody>
      </p:sp>
      <p:sp>
        <p:nvSpPr>
          <p:cNvPr id="27" name="Rectangle 26"/>
          <p:cNvSpPr/>
          <p:nvPr/>
        </p:nvSpPr>
        <p:spPr>
          <a:xfrm>
            <a:off x="142767" y="2944728"/>
            <a:ext cx="50405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963743" y="4676284"/>
            <a:ext cx="1872208" cy="646331"/>
          </a:xfrm>
          <a:prstGeom prst="rect">
            <a:avLst/>
          </a:prstGeom>
          <a:noFill/>
        </p:spPr>
        <p:txBody>
          <a:bodyPr wrap="square" rtlCol="0">
            <a:spAutoFit/>
          </a:bodyPr>
          <a:lstStyle/>
          <a:p>
            <a:pPr algn="ctr"/>
            <a:r>
              <a:rPr lang="en-GB" dirty="0" smtClean="0"/>
              <a:t>(Xilinx, </a:t>
            </a:r>
            <a:r>
              <a:rPr lang="en-GB" dirty="0" err="1" smtClean="0"/>
              <a:t>Altera</a:t>
            </a:r>
            <a:r>
              <a:rPr lang="en-GB" dirty="0" smtClean="0"/>
              <a:t>, Tabula, </a:t>
            </a:r>
            <a:r>
              <a:rPr lang="en-GB" dirty="0" err="1" smtClean="0"/>
              <a:t>Achronix</a:t>
            </a:r>
            <a:r>
              <a:rPr lang="en-GB" dirty="0" smtClean="0"/>
              <a:t>)</a:t>
            </a:r>
            <a:endParaRPr lang="en-GB" dirty="0"/>
          </a:p>
        </p:txBody>
      </p:sp>
      <p:sp>
        <p:nvSpPr>
          <p:cNvPr id="29" name="TextBox 28"/>
          <p:cNvSpPr txBox="1"/>
          <p:nvPr/>
        </p:nvSpPr>
        <p:spPr>
          <a:xfrm>
            <a:off x="483023" y="4933076"/>
            <a:ext cx="1877534" cy="923330"/>
          </a:xfrm>
          <a:prstGeom prst="rect">
            <a:avLst/>
          </a:prstGeom>
          <a:noFill/>
          <a:ln>
            <a:solidFill>
              <a:schemeClr val="accent1"/>
            </a:solidFill>
          </a:ln>
        </p:spPr>
        <p:txBody>
          <a:bodyPr wrap="square" rtlCol="0">
            <a:spAutoFit/>
          </a:bodyPr>
          <a:lstStyle/>
          <a:p>
            <a:r>
              <a:rPr lang="en-GB" dirty="0" smtClean="0"/>
              <a:t>32nm - 22 nm CMOS Process Technology</a:t>
            </a:r>
            <a:endParaRPr lang="en-GB" dirty="0"/>
          </a:p>
        </p:txBody>
      </p:sp>
      <p:sp>
        <p:nvSpPr>
          <p:cNvPr id="30" name="TextBox 29"/>
          <p:cNvSpPr txBox="1"/>
          <p:nvPr/>
        </p:nvSpPr>
        <p:spPr>
          <a:xfrm>
            <a:off x="2983077" y="4003582"/>
            <a:ext cx="2804358" cy="369332"/>
          </a:xfrm>
          <a:prstGeom prst="rect">
            <a:avLst/>
          </a:prstGeom>
          <a:noFill/>
        </p:spPr>
        <p:txBody>
          <a:bodyPr wrap="none" rtlCol="0">
            <a:spAutoFit/>
          </a:bodyPr>
          <a:lstStyle/>
          <a:p>
            <a:pPr algn="ctr"/>
            <a:r>
              <a:rPr lang="en-GB" dirty="0" smtClean="0">
                <a:solidFill>
                  <a:schemeClr val="bg1"/>
                </a:solidFill>
              </a:rPr>
              <a:t>Decreasing Clock Frequency</a:t>
            </a:r>
            <a:endParaRPr lang="en-GB" dirty="0">
              <a:solidFill>
                <a:schemeClr val="bg1"/>
              </a:solidFill>
            </a:endParaRPr>
          </a:p>
        </p:txBody>
      </p:sp>
    </p:spTree>
    <p:extLst>
      <p:ext uri="{BB962C8B-B14F-4D97-AF65-F5344CB8AC3E}">
        <p14:creationId xmlns:p14="http://schemas.microsoft.com/office/powerpoint/2010/main" val="61121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Bent Arrow 49"/>
          <p:cNvSpPr/>
          <p:nvPr/>
        </p:nvSpPr>
        <p:spPr bwMode="auto">
          <a:xfrm rot="10800000" flipH="1">
            <a:off x="6035938" y="1903092"/>
            <a:ext cx="509016" cy="3316607"/>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3" name="Text Placeholder 2"/>
          <p:cNvSpPr>
            <a:spLocks noGrp="1"/>
          </p:cNvSpPr>
          <p:nvPr>
            <p:ph type="body" sz="quarter" idx="10"/>
          </p:nvPr>
        </p:nvSpPr>
        <p:spPr/>
        <p:txBody>
          <a:bodyPr/>
          <a:lstStyle/>
          <a:p>
            <a:r>
              <a:rPr lang="en-US" dirty="0" smtClean="0"/>
              <a:t>One common approach</a:t>
            </a:r>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13</a:t>
            </a:fld>
            <a:endParaRPr lang="en-US" dirty="0"/>
          </a:p>
        </p:txBody>
      </p:sp>
      <p:sp>
        <p:nvSpPr>
          <p:cNvPr id="27" name="Bent Arrow 26"/>
          <p:cNvSpPr/>
          <p:nvPr/>
        </p:nvSpPr>
        <p:spPr bwMode="auto">
          <a:xfrm rot="10800000" flipH="1">
            <a:off x="6040129" y="1954530"/>
            <a:ext cx="509016" cy="2065020"/>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grpSp>
        <p:nvGrpSpPr>
          <p:cNvPr id="28" name="Group 27"/>
          <p:cNvGrpSpPr/>
          <p:nvPr/>
        </p:nvGrpSpPr>
        <p:grpSpPr>
          <a:xfrm>
            <a:off x="5802004" y="4279900"/>
            <a:ext cx="2653572" cy="1511300"/>
            <a:chOff x="6490428" y="3492500"/>
            <a:chExt cx="2653572" cy="1511300"/>
          </a:xfrm>
          <a:solidFill>
            <a:schemeClr val="accent1">
              <a:lumMod val="50000"/>
              <a:lumOff val="50000"/>
            </a:schemeClr>
          </a:solidFill>
        </p:grpSpPr>
        <p:sp>
          <p:nvSpPr>
            <p:cNvPr id="29" name="Rounded Rectangle 28"/>
            <p:cNvSpPr/>
            <p:nvPr/>
          </p:nvSpPr>
          <p:spPr bwMode="auto">
            <a:xfrm>
              <a:off x="7273352" y="3733800"/>
              <a:ext cx="1280098" cy="1066800"/>
            </a:xfrm>
            <a:prstGeom prst="roundRect">
              <a:avLst/>
            </a:prstGeom>
            <a:grp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lumMod val="95000"/>
                  </a:schemeClr>
                </a:solidFill>
                <a:effectLst/>
                <a:latin typeface="+mn-lt"/>
              </a:endParaRPr>
            </a:p>
          </p:txBody>
        </p:sp>
        <p:graphicFrame>
          <p:nvGraphicFramePr>
            <p:cNvPr id="30" name="Diagram 29"/>
            <p:cNvGraphicFramePr/>
            <p:nvPr>
              <p:extLst>
                <p:ext uri="{D42A27DB-BD31-4B8C-83A1-F6EECF244321}">
                  <p14:modId xmlns:p14="http://schemas.microsoft.com/office/powerpoint/2010/main" val="4078585828"/>
                </p:ext>
              </p:extLst>
            </p:nvPr>
          </p:nvGraphicFramePr>
          <p:xfrm>
            <a:off x="6490428" y="3492500"/>
            <a:ext cx="2653572" cy="151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grpSp>
        <p:nvGrpSpPr>
          <p:cNvPr id="31" name="Group 30"/>
          <p:cNvGrpSpPr/>
          <p:nvPr/>
        </p:nvGrpSpPr>
        <p:grpSpPr>
          <a:xfrm>
            <a:off x="3554104" y="4267200"/>
            <a:ext cx="2653572" cy="1511300"/>
            <a:chOff x="6490428" y="3492500"/>
            <a:chExt cx="2653572" cy="1511300"/>
          </a:xfrm>
          <a:solidFill>
            <a:schemeClr val="accent1">
              <a:lumMod val="50000"/>
              <a:lumOff val="50000"/>
            </a:schemeClr>
          </a:solidFill>
        </p:grpSpPr>
        <p:sp>
          <p:nvSpPr>
            <p:cNvPr id="32" name="Rounded Rectangle 31"/>
            <p:cNvSpPr/>
            <p:nvPr/>
          </p:nvSpPr>
          <p:spPr bwMode="auto">
            <a:xfrm>
              <a:off x="7273352" y="3733800"/>
              <a:ext cx="1280098" cy="1066800"/>
            </a:xfrm>
            <a:prstGeom prst="roundRect">
              <a:avLst/>
            </a:prstGeom>
            <a:grp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lumMod val="95000"/>
                  </a:schemeClr>
                </a:solidFill>
                <a:effectLst/>
                <a:latin typeface="+mn-lt"/>
              </a:endParaRPr>
            </a:p>
          </p:txBody>
        </p:sp>
        <p:graphicFrame>
          <p:nvGraphicFramePr>
            <p:cNvPr id="33" name="Diagram 32"/>
            <p:cNvGraphicFramePr/>
            <p:nvPr>
              <p:extLst>
                <p:ext uri="{D42A27DB-BD31-4B8C-83A1-F6EECF244321}">
                  <p14:modId xmlns:p14="http://schemas.microsoft.com/office/powerpoint/2010/main" val="7904245"/>
                </p:ext>
              </p:extLst>
            </p:nvPr>
          </p:nvGraphicFramePr>
          <p:xfrm>
            <a:off x="6490428" y="3492500"/>
            <a:ext cx="2653572" cy="15113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grpSp>
        <p:nvGrpSpPr>
          <p:cNvPr id="34" name="Group 33"/>
          <p:cNvGrpSpPr/>
          <p:nvPr/>
        </p:nvGrpSpPr>
        <p:grpSpPr>
          <a:xfrm>
            <a:off x="3554104" y="3048000"/>
            <a:ext cx="2653572" cy="1511300"/>
            <a:chOff x="6490428" y="3492500"/>
            <a:chExt cx="2653572" cy="1511300"/>
          </a:xfrm>
          <a:solidFill>
            <a:schemeClr val="accent1">
              <a:lumMod val="50000"/>
              <a:lumOff val="50000"/>
            </a:schemeClr>
          </a:solidFill>
        </p:grpSpPr>
        <p:sp>
          <p:nvSpPr>
            <p:cNvPr id="35" name="Rounded Rectangle 34"/>
            <p:cNvSpPr/>
            <p:nvPr/>
          </p:nvSpPr>
          <p:spPr bwMode="auto">
            <a:xfrm>
              <a:off x="7273352" y="3733800"/>
              <a:ext cx="1280098" cy="1066800"/>
            </a:xfrm>
            <a:prstGeom prst="roundRect">
              <a:avLst/>
            </a:prstGeom>
            <a:grp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lumMod val="95000"/>
                  </a:schemeClr>
                </a:solidFill>
                <a:effectLst/>
                <a:latin typeface="+mn-lt"/>
              </a:endParaRPr>
            </a:p>
          </p:txBody>
        </p:sp>
        <p:graphicFrame>
          <p:nvGraphicFramePr>
            <p:cNvPr id="36" name="Diagram 35"/>
            <p:cNvGraphicFramePr/>
            <p:nvPr>
              <p:extLst>
                <p:ext uri="{D42A27DB-BD31-4B8C-83A1-F6EECF244321}">
                  <p14:modId xmlns:p14="http://schemas.microsoft.com/office/powerpoint/2010/main" val="3592378881"/>
                </p:ext>
              </p:extLst>
            </p:nvPr>
          </p:nvGraphicFramePr>
          <p:xfrm>
            <a:off x="6490428" y="3492500"/>
            <a:ext cx="2653572" cy="15113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grpSp>
        <p:nvGrpSpPr>
          <p:cNvPr id="37" name="Group 36"/>
          <p:cNvGrpSpPr/>
          <p:nvPr/>
        </p:nvGrpSpPr>
        <p:grpSpPr>
          <a:xfrm>
            <a:off x="5802004" y="3048000"/>
            <a:ext cx="2653572" cy="1511300"/>
            <a:chOff x="6490428" y="3492500"/>
            <a:chExt cx="2653572" cy="1511300"/>
          </a:xfrm>
          <a:solidFill>
            <a:schemeClr val="accent1">
              <a:lumMod val="50000"/>
              <a:lumOff val="50000"/>
            </a:schemeClr>
          </a:solidFill>
        </p:grpSpPr>
        <p:sp>
          <p:nvSpPr>
            <p:cNvPr id="38" name="Rounded Rectangle 37"/>
            <p:cNvSpPr/>
            <p:nvPr/>
          </p:nvSpPr>
          <p:spPr bwMode="auto">
            <a:xfrm>
              <a:off x="7273352" y="3733800"/>
              <a:ext cx="1280098" cy="1066800"/>
            </a:xfrm>
            <a:prstGeom prst="roundRect">
              <a:avLst/>
            </a:prstGeom>
            <a:grp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lumMod val="95000"/>
                  </a:schemeClr>
                </a:solidFill>
                <a:effectLst/>
                <a:latin typeface="+mn-lt"/>
              </a:endParaRPr>
            </a:p>
          </p:txBody>
        </p:sp>
        <p:graphicFrame>
          <p:nvGraphicFramePr>
            <p:cNvPr id="39" name="Diagram 38"/>
            <p:cNvGraphicFramePr/>
            <p:nvPr>
              <p:extLst>
                <p:ext uri="{D42A27DB-BD31-4B8C-83A1-F6EECF244321}">
                  <p14:modId xmlns:p14="http://schemas.microsoft.com/office/powerpoint/2010/main" val="222336671"/>
                </p:ext>
              </p:extLst>
            </p:nvPr>
          </p:nvGraphicFramePr>
          <p:xfrm>
            <a:off x="6490428" y="3492500"/>
            <a:ext cx="2653572" cy="15113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grpSp>
        <p:nvGrpSpPr>
          <p:cNvPr id="40" name="Group 39"/>
          <p:cNvGrpSpPr/>
          <p:nvPr/>
        </p:nvGrpSpPr>
        <p:grpSpPr>
          <a:xfrm>
            <a:off x="3554104" y="1828800"/>
            <a:ext cx="2653572" cy="1511300"/>
            <a:chOff x="6490428" y="3492500"/>
            <a:chExt cx="2653572" cy="1511300"/>
          </a:xfrm>
          <a:solidFill>
            <a:schemeClr val="accent1">
              <a:lumMod val="50000"/>
              <a:lumOff val="50000"/>
            </a:schemeClr>
          </a:solidFill>
        </p:grpSpPr>
        <p:sp>
          <p:nvSpPr>
            <p:cNvPr id="41" name="Rounded Rectangle 40"/>
            <p:cNvSpPr/>
            <p:nvPr/>
          </p:nvSpPr>
          <p:spPr bwMode="auto">
            <a:xfrm>
              <a:off x="7273352" y="3733800"/>
              <a:ext cx="1280098" cy="1066800"/>
            </a:xfrm>
            <a:prstGeom prst="roundRect">
              <a:avLst/>
            </a:prstGeom>
            <a:grp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lumMod val="95000"/>
                  </a:schemeClr>
                </a:solidFill>
                <a:effectLst/>
                <a:latin typeface="+mn-lt"/>
              </a:endParaRPr>
            </a:p>
          </p:txBody>
        </p:sp>
        <p:graphicFrame>
          <p:nvGraphicFramePr>
            <p:cNvPr id="42" name="Diagram 41"/>
            <p:cNvGraphicFramePr/>
            <p:nvPr>
              <p:extLst>
                <p:ext uri="{D42A27DB-BD31-4B8C-83A1-F6EECF244321}">
                  <p14:modId xmlns:p14="http://schemas.microsoft.com/office/powerpoint/2010/main" val="3944966753"/>
                </p:ext>
              </p:extLst>
            </p:nvPr>
          </p:nvGraphicFramePr>
          <p:xfrm>
            <a:off x="6490428" y="3492500"/>
            <a:ext cx="2653572" cy="15113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grpSp>
        <p:nvGrpSpPr>
          <p:cNvPr id="43" name="Group 42"/>
          <p:cNvGrpSpPr/>
          <p:nvPr/>
        </p:nvGrpSpPr>
        <p:grpSpPr>
          <a:xfrm>
            <a:off x="5802004" y="1841500"/>
            <a:ext cx="2653572" cy="1511300"/>
            <a:chOff x="6490428" y="3492500"/>
            <a:chExt cx="2653572" cy="1511300"/>
          </a:xfrm>
          <a:solidFill>
            <a:schemeClr val="accent1">
              <a:lumMod val="50000"/>
              <a:lumOff val="50000"/>
            </a:schemeClr>
          </a:solidFill>
        </p:grpSpPr>
        <p:sp>
          <p:nvSpPr>
            <p:cNvPr id="44" name="Rounded Rectangle 43"/>
            <p:cNvSpPr/>
            <p:nvPr/>
          </p:nvSpPr>
          <p:spPr bwMode="auto">
            <a:xfrm>
              <a:off x="7273352" y="3733800"/>
              <a:ext cx="1280098" cy="1066800"/>
            </a:xfrm>
            <a:prstGeom prst="roundRect">
              <a:avLst/>
            </a:prstGeom>
            <a:grp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lumMod val="95000"/>
                  </a:schemeClr>
                </a:solidFill>
                <a:effectLst/>
                <a:latin typeface="+mn-lt"/>
              </a:endParaRPr>
            </a:p>
          </p:txBody>
        </p:sp>
        <p:graphicFrame>
          <p:nvGraphicFramePr>
            <p:cNvPr id="45" name="Diagram 44"/>
            <p:cNvGraphicFramePr/>
            <p:nvPr>
              <p:extLst>
                <p:ext uri="{D42A27DB-BD31-4B8C-83A1-F6EECF244321}">
                  <p14:modId xmlns:p14="http://schemas.microsoft.com/office/powerpoint/2010/main" val="1393199644"/>
                </p:ext>
              </p:extLst>
            </p:nvPr>
          </p:nvGraphicFramePr>
          <p:xfrm>
            <a:off x="6490428" y="3492500"/>
            <a:ext cx="2653572" cy="15113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sp>
        <p:nvSpPr>
          <p:cNvPr id="46" name="Bent Arrow 45"/>
          <p:cNvSpPr/>
          <p:nvPr/>
        </p:nvSpPr>
        <p:spPr bwMode="auto">
          <a:xfrm rot="10800000" flipH="1">
            <a:off x="6037812" y="1903095"/>
            <a:ext cx="509016" cy="868680"/>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47" name="Bent Arrow 46"/>
          <p:cNvSpPr/>
          <p:nvPr/>
        </p:nvSpPr>
        <p:spPr bwMode="auto">
          <a:xfrm rot="10800000">
            <a:off x="5655514" y="1953894"/>
            <a:ext cx="509016" cy="3270251"/>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48" name="Bent Arrow 47"/>
          <p:cNvSpPr/>
          <p:nvPr/>
        </p:nvSpPr>
        <p:spPr bwMode="auto">
          <a:xfrm rot="10800000">
            <a:off x="5654938" y="1903095"/>
            <a:ext cx="509016" cy="868680"/>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49" name="Bent Arrow 48"/>
          <p:cNvSpPr/>
          <p:nvPr/>
        </p:nvSpPr>
        <p:spPr bwMode="auto">
          <a:xfrm rot="10800000">
            <a:off x="5655226" y="1903094"/>
            <a:ext cx="509016" cy="2115820"/>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51" name="TextBox 50"/>
          <p:cNvSpPr txBox="1"/>
          <p:nvPr/>
        </p:nvSpPr>
        <p:spPr>
          <a:xfrm rot="16200000">
            <a:off x="3813173" y="2462311"/>
            <a:ext cx="704039" cy="307777"/>
          </a:xfrm>
          <a:prstGeom prst="rect">
            <a:avLst/>
          </a:prstGeom>
          <a:noFill/>
        </p:spPr>
        <p:txBody>
          <a:bodyPr wrap="none" rtlCol="0">
            <a:spAutoFit/>
          </a:bodyPr>
          <a:lstStyle/>
          <a:p>
            <a:r>
              <a:rPr lang="en-US" sz="1400" b="1" dirty="0" smtClean="0">
                <a:solidFill>
                  <a:srgbClr val="002060"/>
                </a:solidFill>
                <a:latin typeface="+mn-lt"/>
              </a:rPr>
              <a:t>CORE</a:t>
            </a:r>
            <a:endParaRPr lang="en-US" sz="1400" b="1" dirty="0">
              <a:solidFill>
                <a:srgbClr val="002060"/>
              </a:solidFill>
              <a:latin typeface="+mn-lt"/>
            </a:endParaRPr>
          </a:p>
        </p:txBody>
      </p:sp>
      <p:sp>
        <p:nvSpPr>
          <p:cNvPr id="52" name="TextBox 51"/>
          <p:cNvSpPr txBox="1"/>
          <p:nvPr/>
        </p:nvSpPr>
        <p:spPr>
          <a:xfrm rot="16200000">
            <a:off x="7706463" y="2491682"/>
            <a:ext cx="704039" cy="307777"/>
          </a:xfrm>
          <a:prstGeom prst="rect">
            <a:avLst/>
          </a:prstGeom>
          <a:noFill/>
        </p:spPr>
        <p:txBody>
          <a:bodyPr wrap="none" rtlCol="0">
            <a:spAutoFit/>
          </a:bodyPr>
          <a:lstStyle/>
          <a:p>
            <a:r>
              <a:rPr lang="en-US" sz="1400" b="1" dirty="0" smtClean="0">
                <a:solidFill>
                  <a:srgbClr val="002060"/>
                </a:solidFill>
                <a:latin typeface="+mn-lt"/>
              </a:rPr>
              <a:t>CORE</a:t>
            </a:r>
            <a:endParaRPr lang="en-US" sz="1400" b="1" dirty="0">
              <a:solidFill>
                <a:srgbClr val="002060"/>
              </a:solidFill>
              <a:latin typeface="+mn-lt"/>
            </a:endParaRPr>
          </a:p>
        </p:txBody>
      </p:sp>
      <p:sp>
        <p:nvSpPr>
          <p:cNvPr id="53" name="TextBox 52"/>
          <p:cNvSpPr txBox="1"/>
          <p:nvPr/>
        </p:nvSpPr>
        <p:spPr>
          <a:xfrm rot="16200000">
            <a:off x="7699373" y="3685092"/>
            <a:ext cx="704039" cy="307777"/>
          </a:xfrm>
          <a:prstGeom prst="rect">
            <a:avLst/>
          </a:prstGeom>
          <a:noFill/>
        </p:spPr>
        <p:txBody>
          <a:bodyPr wrap="none" rtlCol="0">
            <a:spAutoFit/>
          </a:bodyPr>
          <a:lstStyle/>
          <a:p>
            <a:r>
              <a:rPr lang="en-US" sz="1400" b="1" dirty="0" smtClean="0">
                <a:solidFill>
                  <a:srgbClr val="002060"/>
                </a:solidFill>
                <a:latin typeface="+mn-lt"/>
              </a:rPr>
              <a:t>CORE</a:t>
            </a:r>
            <a:endParaRPr lang="en-US" sz="1400" b="1" dirty="0">
              <a:solidFill>
                <a:srgbClr val="002060"/>
              </a:solidFill>
              <a:latin typeface="+mn-lt"/>
            </a:endParaRPr>
          </a:p>
        </p:txBody>
      </p:sp>
      <p:sp>
        <p:nvSpPr>
          <p:cNvPr id="54" name="TextBox 53"/>
          <p:cNvSpPr txBox="1"/>
          <p:nvPr/>
        </p:nvSpPr>
        <p:spPr>
          <a:xfrm rot="16200000">
            <a:off x="3813172" y="3685092"/>
            <a:ext cx="704039" cy="307777"/>
          </a:xfrm>
          <a:prstGeom prst="rect">
            <a:avLst/>
          </a:prstGeom>
          <a:noFill/>
        </p:spPr>
        <p:txBody>
          <a:bodyPr wrap="none" rtlCol="0">
            <a:spAutoFit/>
          </a:bodyPr>
          <a:lstStyle/>
          <a:p>
            <a:r>
              <a:rPr lang="en-US" sz="1400" b="1" dirty="0" smtClean="0">
                <a:solidFill>
                  <a:srgbClr val="002060"/>
                </a:solidFill>
                <a:latin typeface="+mn-lt"/>
              </a:rPr>
              <a:t>CORE</a:t>
            </a:r>
            <a:endParaRPr lang="en-US" sz="1400" b="1" dirty="0">
              <a:solidFill>
                <a:srgbClr val="002060"/>
              </a:solidFill>
              <a:latin typeface="+mn-lt"/>
            </a:endParaRPr>
          </a:p>
        </p:txBody>
      </p:sp>
      <p:sp>
        <p:nvSpPr>
          <p:cNvPr id="55" name="TextBox 54"/>
          <p:cNvSpPr txBox="1"/>
          <p:nvPr/>
        </p:nvSpPr>
        <p:spPr>
          <a:xfrm rot="16200000">
            <a:off x="7706463" y="4900711"/>
            <a:ext cx="704039" cy="307777"/>
          </a:xfrm>
          <a:prstGeom prst="rect">
            <a:avLst/>
          </a:prstGeom>
          <a:noFill/>
        </p:spPr>
        <p:txBody>
          <a:bodyPr wrap="none" rtlCol="0">
            <a:spAutoFit/>
          </a:bodyPr>
          <a:lstStyle/>
          <a:p>
            <a:r>
              <a:rPr lang="en-US" sz="1400" b="1" dirty="0" smtClean="0">
                <a:solidFill>
                  <a:srgbClr val="002060"/>
                </a:solidFill>
                <a:latin typeface="+mn-lt"/>
              </a:rPr>
              <a:t>CORE</a:t>
            </a:r>
            <a:endParaRPr lang="en-US" sz="1400" b="1" dirty="0">
              <a:solidFill>
                <a:srgbClr val="002060"/>
              </a:solidFill>
              <a:latin typeface="+mn-lt"/>
            </a:endParaRPr>
          </a:p>
        </p:txBody>
      </p:sp>
      <p:sp>
        <p:nvSpPr>
          <p:cNvPr id="56" name="TextBox 55"/>
          <p:cNvSpPr txBox="1"/>
          <p:nvPr/>
        </p:nvSpPr>
        <p:spPr>
          <a:xfrm rot="16200000">
            <a:off x="3813173" y="4888011"/>
            <a:ext cx="704039" cy="307777"/>
          </a:xfrm>
          <a:prstGeom prst="rect">
            <a:avLst/>
          </a:prstGeom>
          <a:noFill/>
        </p:spPr>
        <p:txBody>
          <a:bodyPr wrap="none" rtlCol="0">
            <a:spAutoFit/>
          </a:bodyPr>
          <a:lstStyle/>
          <a:p>
            <a:r>
              <a:rPr lang="en-US" sz="1400" b="1" dirty="0" smtClean="0">
                <a:solidFill>
                  <a:srgbClr val="002060"/>
                </a:solidFill>
                <a:latin typeface="+mn-lt"/>
              </a:rPr>
              <a:t>CORE</a:t>
            </a:r>
            <a:endParaRPr lang="en-US" sz="1400" b="1" dirty="0">
              <a:solidFill>
                <a:srgbClr val="002060"/>
              </a:solidFill>
              <a:latin typeface="+mn-lt"/>
            </a:endParaRPr>
          </a:p>
        </p:txBody>
      </p:sp>
      <p:sp>
        <p:nvSpPr>
          <p:cNvPr id="57" name="Rectangle 56"/>
          <p:cNvSpPr/>
          <p:nvPr/>
        </p:nvSpPr>
        <p:spPr bwMode="auto">
          <a:xfrm>
            <a:off x="5649604" y="1057275"/>
            <a:ext cx="914400" cy="845819"/>
          </a:xfrm>
          <a:prstGeom prst="rect">
            <a:avLst/>
          </a:prstGeom>
          <a:solidFill>
            <a:schemeClr val="tx2"/>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58" name="TextBox 57"/>
          <p:cNvSpPr txBox="1"/>
          <p:nvPr/>
        </p:nvSpPr>
        <p:spPr>
          <a:xfrm>
            <a:off x="5665038" y="1076325"/>
            <a:ext cx="889441" cy="261610"/>
          </a:xfrm>
          <a:prstGeom prst="rect">
            <a:avLst/>
          </a:prstGeom>
          <a:solidFill>
            <a:schemeClr val="bg1"/>
          </a:solidFill>
        </p:spPr>
        <p:txBody>
          <a:bodyPr wrap="square" rtlCol="0">
            <a:spAutoFit/>
          </a:bodyPr>
          <a:lstStyle/>
          <a:p>
            <a:pPr algn="ctr"/>
            <a:r>
              <a:rPr lang="en-US" sz="1100" b="1" dirty="0" smtClean="0"/>
              <a:t>Task</a:t>
            </a:r>
            <a:endParaRPr lang="en-US" sz="1100" b="1" dirty="0"/>
          </a:p>
        </p:txBody>
      </p:sp>
      <p:sp>
        <p:nvSpPr>
          <p:cNvPr id="59" name="TextBox 58"/>
          <p:cNvSpPr txBox="1"/>
          <p:nvPr/>
        </p:nvSpPr>
        <p:spPr>
          <a:xfrm>
            <a:off x="5668654" y="1352550"/>
            <a:ext cx="889441" cy="261610"/>
          </a:xfrm>
          <a:prstGeom prst="rect">
            <a:avLst/>
          </a:prstGeom>
          <a:solidFill>
            <a:schemeClr val="bg1"/>
          </a:solidFill>
        </p:spPr>
        <p:txBody>
          <a:bodyPr wrap="square" rtlCol="0">
            <a:spAutoFit/>
          </a:bodyPr>
          <a:lstStyle/>
          <a:p>
            <a:pPr algn="ctr"/>
            <a:r>
              <a:rPr lang="en-US" sz="1100" b="1" dirty="0" smtClean="0"/>
              <a:t>Task</a:t>
            </a:r>
            <a:endParaRPr lang="en-US" sz="1100" b="1" dirty="0"/>
          </a:p>
        </p:txBody>
      </p:sp>
      <p:sp>
        <p:nvSpPr>
          <p:cNvPr id="60" name="TextBox 59"/>
          <p:cNvSpPr txBox="1"/>
          <p:nvPr/>
        </p:nvSpPr>
        <p:spPr>
          <a:xfrm>
            <a:off x="5668654" y="1624340"/>
            <a:ext cx="889441" cy="261610"/>
          </a:xfrm>
          <a:prstGeom prst="rect">
            <a:avLst/>
          </a:prstGeom>
          <a:solidFill>
            <a:schemeClr val="bg1"/>
          </a:solidFill>
        </p:spPr>
        <p:txBody>
          <a:bodyPr wrap="square" rtlCol="0">
            <a:spAutoFit/>
          </a:bodyPr>
          <a:lstStyle/>
          <a:p>
            <a:pPr algn="ctr"/>
            <a:r>
              <a:rPr lang="en-US" sz="1100" b="1" dirty="0" smtClean="0"/>
              <a:t>Task</a:t>
            </a:r>
            <a:endParaRPr lang="en-US" sz="1100" b="1" dirty="0"/>
          </a:p>
        </p:txBody>
      </p:sp>
      <p:sp>
        <p:nvSpPr>
          <p:cNvPr id="61" name="Rectangle 60"/>
          <p:cNvSpPr/>
          <p:nvPr/>
        </p:nvSpPr>
        <p:spPr>
          <a:xfrm>
            <a:off x="405077" y="1076581"/>
            <a:ext cx="3606227" cy="2308324"/>
          </a:xfrm>
          <a:prstGeom prst="rect">
            <a:avLst/>
          </a:prstGeom>
        </p:spPr>
        <p:txBody>
          <a:bodyPr wrap="square">
            <a:spAutoFit/>
          </a:bodyPr>
          <a:lstStyle/>
          <a:p>
            <a:pPr marL="274320" indent="-274320">
              <a:buFont typeface="Wingdings" panose="05000000000000000000" pitchFamily="2" charset="2"/>
              <a:buChar char="q"/>
            </a:pPr>
            <a:r>
              <a:rPr lang="en-US" dirty="0"/>
              <a:t>Traditional control </a:t>
            </a:r>
            <a:r>
              <a:rPr lang="en-US" dirty="0" smtClean="0"/>
              <a:t>flow approach</a:t>
            </a:r>
            <a:endParaRPr lang="en-US" dirty="0"/>
          </a:p>
          <a:p>
            <a:pPr marL="274320" indent="-274320">
              <a:buFont typeface="Wingdings" panose="05000000000000000000" pitchFamily="2" charset="2"/>
              <a:buChar char="q"/>
            </a:pPr>
            <a:r>
              <a:rPr lang="en-US" dirty="0"/>
              <a:t>Tasks distributed among many time-slices of CPU </a:t>
            </a:r>
            <a:r>
              <a:rPr lang="en-US" dirty="0" smtClean="0"/>
              <a:t>cores</a:t>
            </a:r>
          </a:p>
          <a:p>
            <a:pPr marL="274320" indent="-274320">
              <a:buFont typeface="Wingdings" panose="05000000000000000000" pitchFamily="2" charset="2"/>
              <a:buChar char="q"/>
            </a:pPr>
            <a:r>
              <a:rPr lang="en-US" dirty="0" smtClean="0"/>
              <a:t>Contributor to large datacenter footprint and overall total cost of ownership</a:t>
            </a:r>
          </a:p>
          <a:p>
            <a:pPr marL="274320" indent="-274320">
              <a:buFont typeface="Wingdings" panose="05000000000000000000" pitchFamily="2" charset="2"/>
              <a:buChar char="q"/>
            </a:pPr>
            <a:endParaRPr lang="en-US" dirty="0"/>
          </a:p>
        </p:txBody>
      </p:sp>
    </p:spTree>
    <p:extLst>
      <p:ext uri="{BB962C8B-B14F-4D97-AF65-F5344CB8AC3E}">
        <p14:creationId xmlns:p14="http://schemas.microsoft.com/office/powerpoint/2010/main" val="403571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ounded Rectangle 86"/>
          <p:cNvSpPr/>
          <p:nvPr/>
        </p:nvSpPr>
        <p:spPr>
          <a:xfrm>
            <a:off x="4230806" y="1405724"/>
            <a:ext cx="4258101" cy="446281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p:txBody>
          <a:bodyPr/>
          <a:lstStyle/>
          <a:p>
            <a:r>
              <a:rPr lang="en-US" dirty="0" smtClean="0"/>
              <a:t>One common approach (Better, more efficient)</a:t>
            </a:r>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14</a:t>
            </a:fld>
            <a:endParaRPr lang="en-US" dirty="0"/>
          </a:p>
        </p:txBody>
      </p:sp>
      <p:sp>
        <p:nvSpPr>
          <p:cNvPr id="5" name="Rectangle 4"/>
          <p:cNvSpPr/>
          <p:nvPr/>
        </p:nvSpPr>
        <p:spPr>
          <a:xfrm>
            <a:off x="1501242" y="2704346"/>
            <a:ext cx="1637731" cy="1436073"/>
          </a:xfrm>
          <a:prstGeom prst="rect">
            <a:avLst/>
          </a:prstGeom>
          <a:solidFill>
            <a:schemeClr val="accent1">
              <a:lumMod val="50000"/>
              <a:lumOff val="50000"/>
            </a:schemeClr>
          </a:solidFill>
          <a:ln>
            <a:solidFill>
              <a:srgbClr val="001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Receive Data, Distribute Tasks, Assemble Results</a:t>
            </a:r>
            <a:endParaRPr lang="en-US" dirty="0"/>
          </a:p>
        </p:txBody>
      </p:sp>
      <p:sp>
        <p:nvSpPr>
          <p:cNvPr id="6" name="Right Arrow 5"/>
          <p:cNvSpPr/>
          <p:nvPr/>
        </p:nvSpPr>
        <p:spPr>
          <a:xfrm>
            <a:off x="450375" y="3193582"/>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1738"/>
                </a:solidFill>
              </a:rPr>
              <a:t>Data</a:t>
            </a:r>
            <a:endParaRPr lang="en-US" sz="1600" b="1" dirty="0">
              <a:solidFill>
                <a:srgbClr val="001738"/>
              </a:solidFill>
            </a:endParaRPr>
          </a:p>
        </p:txBody>
      </p:sp>
      <p:sp>
        <p:nvSpPr>
          <p:cNvPr id="7" name="Oval 6"/>
          <p:cNvSpPr/>
          <p:nvPr/>
        </p:nvSpPr>
        <p:spPr>
          <a:xfrm>
            <a:off x="4499191" y="1637729"/>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99191" y="407009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99191" y="204312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99191" y="2448517"/>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99191" y="2853911"/>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99191" y="325930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99191" y="3664699"/>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99191" y="4475487"/>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99191" y="4880881"/>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499191" y="528627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965495" y="1640001"/>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65495" y="407236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965495" y="204539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965495" y="2450789"/>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965495" y="285618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965495" y="3261577"/>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965495" y="3666971"/>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965495" y="4477759"/>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65495" y="488315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965495" y="528854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470471" y="1640001"/>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470471" y="407236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70471" y="204539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470471" y="2450789"/>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470471" y="285618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70471" y="3261577"/>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470471" y="3666971"/>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70471" y="4477759"/>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470471" y="488315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470471" y="528854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948151" y="1640001"/>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948151" y="407236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948151" y="204539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948151" y="2450789"/>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948151" y="285618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948151" y="3261577"/>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948151" y="3666971"/>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948151" y="4477759"/>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948151" y="488315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948151" y="528854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455396" y="1637729"/>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455396" y="407009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455396" y="204312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455396" y="2448517"/>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455396" y="2853911"/>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455396" y="325930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455396" y="3664699"/>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455396" y="4475487"/>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455396" y="4880881"/>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55396" y="528627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921700" y="1640001"/>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921700" y="407236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921700" y="204539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921700" y="2450789"/>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921700" y="285618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921700" y="3261577"/>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921700" y="3666971"/>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921700" y="4477759"/>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921700" y="488315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921700" y="528854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426676" y="1640001"/>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426676" y="407236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426676" y="204539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426676" y="2450789"/>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426676" y="285618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426676" y="3261577"/>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426676" y="3666971"/>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426676" y="4477759"/>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426676" y="488315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426676" y="528854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7904356" y="1640001"/>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904356" y="407236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904356" y="204539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904356" y="2450789"/>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904356" y="285618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904356" y="3261577"/>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7904356" y="3666971"/>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904356" y="4477759"/>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904356" y="4883153"/>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904356" y="5288545"/>
            <a:ext cx="354841" cy="354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5151833" y="1015496"/>
            <a:ext cx="2467342" cy="369332"/>
          </a:xfrm>
          <a:prstGeom prst="rect">
            <a:avLst/>
          </a:prstGeom>
          <a:noFill/>
        </p:spPr>
        <p:txBody>
          <a:bodyPr wrap="none" rtlCol="0">
            <a:spAutoFit/>
          </a:bodyPr>
          <a:lstStyle/>
          <a:p>
            <a:r>
              <a:rPr lang="en-US" b="1" dirty="0" smtClean="0"/>
              <a:t>GPU or Coprocessor</a:t>
            </a:r>
            <a:endParaRPr lang="en-US" b="1" dirty="0"/>
          </a:p>
        </p:txBody>
      </p:sp>
      <p:sp>
        <p:nvSpPr>
          <p:cNvPr id="91" name="Rectangle 90"/>
          <p:cNvSpPr/>
          <p:nvPr/>
        </p:nvSpPr>
        <p:spPr>
          <a:xfrm>
            <a:off x="450375" y="4262128"/>
            <a:ext cx="3606227" cy="1754326"/>
          </a:xfrm>
          <a:prstGeom prst="rect">
            <a:avLst/>
          </a:prstGeom>
        </p:spPr>
        <p:txBody>
          <a:bodyPr wrap="square">
            <a:spAutoFit/>
          </a:bodyPr>
          <a:lstStyle/>
          <a:p>
            <a:pPr marL="274320" indent="-274320">
              <a:buFont typeface="Wingdings" panose="05000000000000000000" pitchFamily="2" charset="2"/>
              <a:buChar char="q"/>
            </a:pPr>
            <a:r>
              <a:rPr lang="en-US" dirty="0" smtClean="0"/>
              <a:t>Another traditional </a:t>
            </a:r>
            <a:r>
              <a:rPr lang="en-US" dirty="0"/>
              <a:t>control </a:t>
            </a:r>
            <a:r>
              <a:rPr lang="en-US" dirty="0" smtClean="0"/>
              <a:t>flow approach</a:t>
            </a:r>
            <a:endParaRPr lang="en-US" dirty="0"/>
          </a:p>
          <a:p>
            <a:pPr marL="274320" indent="-274320">
              <a:buFont typeface="Wingdings" panose="05000000000000000000" pitchFamily="2" charset="2"/>
              <a:buChar char="q"/>
            </a:pPr>
            <a:r>
              <a:rPr lang="en-US" dirty="0"/>
              <a:t>Tasks distributed </a:t>
            </a:r>
            <a:r>
              <a:rPr lang="en-US" dirty="0" smtClean="0"/>
              <a:t>among the cores / threads of a GPU or Coprocessor</a:t>
            </a:r>
          </a:p>
          <a:p>
            <a:pPr marL="274320" indent="-274320">
              <a:buFont typeface="Wingdings" panose="05000000000000000000" pitchFamily="2" charset="2"/>
              <a:buChar char="q"/>
            </a:pPr>
            <a:endParaRPr lang="en-US" dirty="0"/>
          </a:p>
        </p:txBody>
      </p:sp>
      <p:sp>
        <p:nvSpPr>
          <p:cNvPr id="92" name="Left-Right Arrow 91"/>
          <p:cNvSpPr/>
          <p:nvPr/>
        </p:nvSpPr>
        <p:spPr>
          <a:xfrm>
            <a:off x="3166269" y="3180067"/>
            <a:ext cx="999503"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a:off x="1501241" y="1206943"/>
            <a:ext cx="1637731" cy="718036"/>
          </a:xfrm>
          <a:prstGeom prst="rect">
            <a:avLst/>
          </a:prstGeom>
          <a:solidFill>
            <a:srgbClr val="FFC000"/>
          </a:solidFill>
          <a:ln>
            <a:solidFill>
              <a:srgbClr val="001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Host Memory</a:t>
            </a:r>
            <a:endParaRPr lang="en-US" b="1" dirty="0"/>
          </a:p>
        </p:txBody>
      </p:sp>
      <p:sp>
        <p:nvSpPr>
          <p:cNvPr id="94" name="Left-Right Arrow 93"/>
          <p:cNvSpPr/>
          <p:nvPr/>
        </p:nvSpPr>
        <p:spPr>
          <a:xfrm rot="5400000">
            <a:off x="1971367" y="2072349"/>
            <a:ext cx="697478"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687666" y="2129999"/>
            <a:ext cx="1390124" cy="369332"/>
          </a:xfrm>
          <a:prstGeom prst="rect">
            <a:avLst/>
          </a:prstGeom>
          <a:noFill/>
        </p:spPr>
        <p:txBody>
          <a:bodyPr wrap="none" rtlCol="0">
            <a:spAutoFit/>
          </a:bodyPr>
          <a:lstStyle/>
          <a:p>
            <a:r>
              <a:rPr lang="en-US" b="1" dirty="0" smtClean="0"/>
              <a:t>Book State</a:t>
            </a:r>
            <a:endParaRPr lang="en-US" b="1" dirty="0"/>
          </a:p>
        </p:txBody>
      </p:sp>
    </p:spTree>
    <p:extLst>
      <p:ext uri="{BB962C8B-B14F-4D97-AF65-F5344CB8AC3E}">
        <p14:creationId xmlns:p14="http://schemas.microsoft.com/office/powerpoint/2010/main" val="278079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Another approach is Dataflow using </a:t>
            </a:r>
            <a:r>
              <a:rPr lang="en-US" dirty="0" err="1" smtClean="0"/>
              <a:t>OpenSPL</a:t>
            </a:r>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15</a:t>
            </a:fld>
            <a:endParaRPr lang="en-US" dirty="0"/>
          </a:p>
        </p:txBody>
      </p:sp>
      <p:sp>
        <p:nvSpPr>
          <p:cNvPr id="5" name="Content Placeholder 2"/>
          <p:cNvSpPr>
            <a:spLocks noGrp="1"/>
          </p:cNvSpPr>
          <p:nvPr>
            <p:ph idx="1"/>
          </p:nvPr>
        </p:nvSpPr>
        <p:spPr>
          <a:xfrm>
            <a:off x="457200" y="1295400"/>
            <a:ext cx="5181600" cy="4411662"/>
          </a:xfrm>
        </p:spPr>
        <p:txBody>
          <a:bodyPr/>
          <a:lstStyle/>
          <a:p>
            <a:pPr marL="274320" indent="-274320">
              <a:buFont typeface="Wingdings" panose="05000000000000000000" pitchFamily="2" charset="2"/>
              <a:buChar char="q"/>
            </a:pPr>
            <a:r>
              <a:rPr lang="en-US" b="0" dirty="0" smtClean="0"/>
              <a:t>What is dataflow and what is </a:t>
            </a:r>
            <a:r>
              <a:rPr lang="en-US" b="0" dirty="0" err="1" smtClean="0"/>
              <a:t>OpenSPL</a:t>
            </a:r>
            <a:r>
              <a:rPr lang="en-US" b="0" dirty="0" smtClean="0"/>
              <a:t>?</a:t>
            </a:r>
          </a:p>
          <a:p>
            <a:pPr marL="555308" lvl="1" indent="-274320">
              <a:buFont typeface="Wingdings" panose="05000000000000000000" pitchFamily="2" charset="2"/>
              <a:buChar char="q"/>
            </a:pPr>
            <a:r>
              <a:rPr lang="en-US" b="0" dirty="0" smtClean="0"/>
              <a:t>Allows programs to operate more effectively and efficiently by utilizing the space rather than depending only on time</a:t>
            </a:r>
          </a:p>
          <a:p>
            <a:pPr marL="555308" lvl="1" indent="-274320">
              <a:buFont typeface="Wingdings" panose="05000000000000000000" pitchFamily="2" charset="2"/>
              <a:buChar char="q"/>
            </a:pPr>
            <a:r>
              <a:rPr lang="en-US" b="0" dirty="0" smtClean="0"/>
              <a:t>Embrace the natural parallelism of the substrate</a:t>
            </a:r>
          </a:p>
          <a:p>
            <a:pPr marL="555308" lvl="1" indent="-274320">
              <a:buFont typeface="Wingdings" panose="05000000000000000000" pitchFamily="2" charset="2"/>
              <a:buChar char="q"/>
            </a:pPr>
            <a:r>
              <a:rPr lang="en-US" b="0" dirty="0" smtClean="0"/>
              <a:t>Data is transformed as it flows through the fabric</a:t>
            </a:r>
          </a:p>
          <a:p>
            <a:pPr marL="555308" lvl="1" indent="-274320">
              <a:buFont typeface="Wingdings" panose="05000000000000000000" pitchFamily="2" charset="2"/>
              <a:buChar char="q"/>
            </a:pPr>
            <a:r>
              <a:rPr lang="en-US" b="0" dirty="0"/>
              <a:t>Improve computational </a:t>
            </a:r>
            <a:r>
              <a:rPr lang="en-US" b="0" dirty="0" smtClean="0"/>
              <a:t>density</a:t>
            </a:r>
          </a:p>
          <a:p>
            <a:pPr marL="555308" lvl="1" indent="-274320">
              <a:buFont typeface="Wingdings" panose="05000000000000000000" pitchFamily="2" charset="2"/>
              <a:buChar char="q"/>
            </a:pPr>
            <a:r>
              <a:rPr lang="en-US" dirty="0" smtClean="0"/>
              <a:t>Provides general purpose development semantics</a:t>
            </a:r>
          </a:p>
          <a:p>
            <a:pPr marL="555308" lvl="1" indent="-274320">
              <a:buFont typeface="Wingdings" panose="05000000000000000000" pitchFamily="2" charset="2"/>
              <a:buChar char="q"/>
            </a:pPr>
            <a:r>
              <a:rPr lang="en-US" b="0" dirty="0" smtClean="0"/>
              <a:t>Integrates well into existing SDLC</a:t>
            </a:r>
          </a:p>
          <a:p>
            <a:pPr marL="274320" indent="-274320">
              <a:buFont typeface="Wingdings" panose="05000000000000000000" pitchFamily="2" charset="2"/>
              <a:buChar char="q"/>
            </a:pPr>
            <a:r>
              <a:rPr lang="en-US" b="0" dirty="0" smtClean="0"/>
              <a:t>Thinking in 2 dimensions: space and time</a:t>
            </a:r>
          </a:p>
          <a:p>
            <a:pPr marL="274320" indent="-274320">
              <a:buFont typeface="Wingdings" panose="05000000000000000000" pitchFamily="2" charset="2"/>
              <a:buChar char="q"/>
            </a:pPr>
            <a:r>
              <a:rPr lang="en-US" b="0" dirty="0" smtClean="0"/>
              <a:t>Change the mindset from thinking about work as chunks of tasks</a:t>
            </a:r>
          </a:p>
          <a:p>
            <a:pPr>
              <a:buFont typeface="Wingdings" panose="05000000000000000000" pitchFamily="2" charset="2"/>
              <a:buChar char="q"/>
            </a:pPr>
            <a:endParaRPr lang="en-US" b="0" dirty="0" smtClean="0"/>
          </a:p>
          <a:p>
            <a:endParaRPr lang="en-US" dirty="0" smtClean="0"/>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128" y="1410317"/>
            <a:ext cx="2364485" cy="459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bwMode="auto">
          <a:xfrm>
            <a:off x="5825328" y="1353408"/>
            <a:ext cx="375666" cy="1905000"/>
          </a:xfrm>
          <a:prstGeom prst="downArrow">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softEdge rad="127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sp>
        <p:nvSpPr>
          <p:cNvPr id="8" name="Down Arrow 7"/>
          <p:cNvSpPr/>
          <p:nvPr/>
        </p:nvSpPr>
        <p:spPr bwMode="auto">
          <a:xfrm rot="16200000">
            <a:off x="6894796" y="327374"/>
            <a:ext cx="375666" cy="1752601"/>
          </a:xfrm>
          <a:prstGeom prst="downArrow">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softEdge rad="127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sp>
        <p:nvSpPr>
          <p:cNvPr id="9" name="TextBox 8"/>
          <p:cNvSpPr txBox="1"/>
          <p:nvPr/>
        </p:nvSpPr>
        <p:spPr>
          <a:xfrm rot="5400000">
            <a:off x="5435149" y="3751736"/>
            <a:ext cx="1156022" cy="307777"/>
          </a:xfrm>
          <a:prstGeom prst="rect">
            <a:avLst/>
          </a:prstGeom>
          <a:noFill/>
        </p:spPr>
        <p:txBody>
          <a:bodyPr wrap="none" rtlCol="0">
            <a:spAutoFit/>
          </a:bodyPr>
          <a:lstStyle/>
          <a:p>
            <a:r>
              <a:rPr lang="en-US" sz="1400" b="1" dirty="0" smtClean="0">
                <a:solidFill>
                  <a:srgbClr val="FF0000"/>
                </a:solidFill>
                <a:latin typeface="+mn-lt"/>
              </a:rPr>
              <a:t>Flow / Time</a:t>
            </a:r>
            <a:endParaRPr lang="en-US" sz="1400" b="1" dirty="0">
              <a:solidFill>
                <a:srgbClr val="FF0000"/>
              </a:solidFill>
              <a:latin typeface="+mn-lt"/>
            </a:endParaRPr>
          </a:p>
        </p:txBody>
      </p:sp>
      <p:sp>
        <p:nvSpPr>
          <p:cNvPr id="10" name="TextBox 9"/>
          <p:cNvSpPr txBox="1"/>
          <p:nvPr/>
        </p:nvSpPr>
        <p:spPr>
          <a:xfrm>
            <a:off x="7932674" y="1049785"/>
            <a:ext cx="712054" cy="307777"/>
          </a:xfrm>
          <a:prstGeom prst="rect">
            <a:avLst/>
          </a:prstGeom>
          <a:noFill/>
        </p:spPr>
        <p:txBody>
          <a:bodyPr wrap="none" rtlCol="0">
            <a:spAutoFit/>
          </a:bodyPr>
          <a:lstStyle/>
          <a:p>
            <a:r>
              <a:rPr lang="en-US" sz="1400" b="1" dirty="0" smtClean="0">
                <a:solidFill>
                  <a:srgbClr val="FF0000"/>
                </a:solidFill>
                <a:latin typeface="+mn-lt"/>
              </a:rPr>
              <a:t>Space</a:t>
            </a:r>
            <a:endParaRPr lang="en-US" sz="1400" b="1" dirty="0">
              <a:solidFill>
                <a:srgbClr val="FF0000"/>
              </a:solidFill>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141" y="4309601"/>
            <a:ext cx="1405399" cy="1405399"/>
          </a:xfrm>
          <a:prstGeom prst="rect">
            <a:avLst/>
          </a:prstGeom>
        </p:spPr>
      </p:pic>
      <p:sp>
        <p:nvSpPr>
          <p:cNvPr id="19" name="Down Arrow 18"/>
          <p:cNvSpPr/>
          <p:nvPr/>
        </p:nvSpPr>
        <p:spPr>
          <a:xfrm rot="4346905">
            <a:off x="4595360" y="4038657"/>
            <a:ext cx="778889" cy="151677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18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Quick Dataflow Introduction</a:t>
            </a:r>
            <a:endParaRPr lang="en-US" dirty="0"/>
          </a:p>
        </p:txBody>
      </p:sp>
      <p:sp>
        <p:nvSpPr>
          <p:cNvPr id="4" name="TextBox 3"/>
          <p:cNvSpPr txBox="1"/>
          <p:nvPr/>
        </p:nvSpPr>
        <p:spPr>
          <a:xfrm>
            <a:off x="901184" y="5157029"/>
            <a:ext cx="7560840" cy="792088"/>
          </a:xfrm>
          <a:prstGeom prst="rect">
            <a:avLst/>
          </a:prstGeom>
          <a:noFill/>
        </p:spPr>
        <p:txBody>
          <a:bodyPr wrap="square" rtlCol="0">
            <a:noAutofit/>
          </a:bodyPr>
          <a:lstStyle/>
          <a:p>
            <a:r>
              <a:rPr lang="en-GB" sz="2400" dirty="0" smtClean="0"/>
              <a:t>Let’s take the time to build a pipeline</a:t>
            </a:r>
          </a:p>
        </p:txBody>
      </p:sp>
      <p:sp>
        <p:nvSpPr>
          <p:cNvPr id="5" name="TextBox 4"/>
          <p:cNvSpPr txBox="1"/>
          <p:nvPr/>
        </p:nvSpPr>
        <p:spPr>
          <a:xfrm>
            <a:off x="901184" y="5157029"/>
            <a:ext cx="7560840" cy="792088"/>
          </a:xfrm>
          <a:prstGeom prst="rect">
            <a:avLst/>
          </a:prstGeom>
          <a:noFill/>
        </p:spPr>
        <p:txBody>
          <a:bodyPr wrap="square" rtlCol="0">
            <a:noAutofit/>
          </a:bodyPr>
          <a:lstStyle/>
          <a:p>
            <a:endParaRPr lang="en-GB" sz="2400" dirty="0" smtClean="0"/>
          </a:p>
          <a:p>
            <a:r>
              <a:rPr lang="en-GB" sz="2400" dirty="0" smtClean="0">
                <a:solidFill>
                  <a:srgbClr val="FF0000"/>
                </a:solidFill>
              </a:rPr>
              <a:t>Let’s build a dataflow computer for this application.</a:t>
            </a:r>
          </a:p>
        </p:txBody>
      </p:sp>
      <p:sp>
        <p:nvSpPr>
          <p:cNvPr id="6" name="TextBox 5"/>
          <p:cNvSpPr txBox="1"/>
          <p:nvPr/>
        </p:nvSpPr>
        <p:spPr>
          <a:xfrm>
            <a:off x="901184" y="5157029"/>
            <a:ext cx="7560840" cy="792088"/>
          </a:xfrm>
          <a:prstGeom prst="rect">
            <a:avLst/>
          </a:prstGeom>
          <a:noFill/>
        </p:spPr>
        <p:txBody>
          <a:bodyPr wrap="square" rtlCol="0">
            <a:noAutofit/>
          </a:bodyPr>
          <a:lstStyle/>
          <a:p>
            <a:r>
              <a:rPr lang="en-GB" sz="2400" dirty="0" smtClean="0"/>
              <a:t>Once we starting pumping, it takes a while to fill up...</a:t>
            </a:r>
          </a:p>
        </p:txBody>
      </p:sp>
      <p:sp>
        <p:nvSpPr>
          <p:cNvPr id="7" name="TextBox 6"/>
          <p:cNvSpPr txBox="1"/>
          <p:nvPr/>
        </p:nvSpPr>
        <p:spPr>
          <a:xfrm>
            <a:off x="901184" y="5157029"/>
            <a:ext cx="7560840" cy="792088"/>
          </a:xfrm>
          <a:prstGeom prst="rect">
            <a:avLst/>
          </a:prstGeom>
          <a:noFill/>
        </p:spPr>
        <p:txBody>
          <a:bodyPr wrap="square" rtlCol="0">
            <a:noAutofit/>
          </a:bodyPr>
          <a:lstStyle/>
          <a:p>
            <a:endParaRPr lang="en-GB" sz="2400" dirty="0" smtClean="0"/>
          </a:p>
          <a:p>
            <a:r>
              <a:rPr lang="en-GB" sz="2400" dirty="0" smtClean="0">
                <a:solidFill>
                  <a:srgbClr val="FF0000"/>
                </a:solidFill>
              </a:rPr>
              <a:t>The latency of the first result can be high...</a:t>
            </a:r>
          </a:p>
        </p:txBody>
      </p:sp>
      <p:grpSp>
        <p:nvGrpSpPr>
          <p:cNvPr id="8" name="Group 110"/>
          <p:cNvGrpSpPr/>
          <p:nvPr/>
        </p:nvGrpSpPr>
        <p:grpSpPr>
          <a:xfrm flipH="1">
            <a:off x="749320" y="3258037"/>
            <a:ext cx="1584176" cy="1584176"/>
            <a:chOff x="3851920" y="1700808"/>
            <a:chExt cx="1584176" cy="1584176"/>
          </a:xfrm>
        </p:grpSpPr>
        <p:sp>
          <p:nvSpPr>
            <p:cNvPr id="9" name="Oval 8"/>
            <p:cNvSpPr/>
            <p:nvPr/>
          </p:nvSpPr>
          <p:spPr>
            <a:xfrm>
              <a:off x="4211960" y="2204864"/>
              <a:ext cx="720080" cy="7200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923928" y="1916832"/>
              <a:ext cx="1296144" cy="12961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499992" y="1700808"/>
              <a:ext cx="93610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851920" y="1844824"/>
              <a:ext cx="72008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535996" y="2852936"/>
              <a:ext cx="7200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rot="5400000">
              <a:off x="5040052" y="2384885"/>
              <a:ext cx="7200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5400000">
              <a:off x="4788024" y="2132856"/>
              <a:ext cx="576064"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42"/>
          <p:cNvGrpSpPr/>
          <p:nvPr/>
        </p:nvGrpSpPr>
        <p:grpSpPr>
          <a:xfrm flipH="1">
            <a:off x="749888" y="3258470"/>
            <a:ext cx="1584176" cy="1584176"/>
            <a:chOff x="3851920" y="1700808"/>
            <a:chExt cx="1584176" cy="1584176"/>
          </a:xfrm>
        </p:grpSpPr>
        <p:sp>
          <p:nvSpPr>
            <p:cNvPr id="17" name="Oval 16"/>
            <p:cNvSpPr/>
            <p:nvPr/>
          </p:nvSpPr>
          <p:spPr>
            <a:xfrm>
              <a:off x="3923928" y="1916832"/>
              <a:ext cx="1296144" cy="12961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211960" y="2204864"/>
              <a:ext cx="720080" cy="7200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499992" y="1700808"/>
              <a:ext cx="93610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851920" y="1844824"/>
              <a:ext cx="72008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535996" y="2852936"/>
              <a:ext cx="7200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rot="5400000">
              <a:off x="5040052" y="2384885"/>
              <a:ext cx="7200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rot="5400000">
              <a:off x="4788024" y="2132856"/>
              <a:ext cx="576064"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129"/>
          <p:cNvGrpSpPr/>
          <p:nvPr/>
        </p:nvGrpSpPr>
        <p:grpSpPr>
          <a:xfrm>
            <a:off x="7014016" y="3257469"/>
            <a:ext cx="1584176" cy="1584176"/>
            <a:chOff x="3851920" y="1700808"/>
            <a:chExt cx="1584176" cy="1584176"/>
          </a:xfrm>
        </p:grpSpPr>
        <p:sp>
          <p:nvSpPr>
            <p:cNvPr id="25" name="Oval 24"/>
            <p:cNvSpPr/>
            <p:nvPr/>
          </p:nvSpPr>
          <p:spPr>
            <a:xfrm>
              <a:off x="4211960" y="2204864"/>
              <a:ext cx="720080" cy="7200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923928" y="1916832"/>
              <a:ext cx="1296144" cy="12961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499992" y="1700808"/>
              <a:ext cx="93610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3851920" y="1844824"/>
              <a:ext cx="72008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535996" y="2852936"/>
              <a:ext cx="7200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rot="5400000">
              <a:off x="5040052" y="2384885"/>
              <a:ext cx="7200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rot="5400000">
              <a:off x="4788024" y="2132856"/>
              <a:ext cx="576064"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119"/>
          <p:cNvGrpSpPr/>
          <p:nvPr/>
        </p:nvGrpSpPr>
        <p:grpSpPr>
          <a:xfrm>
            <a:off x="7014584" y="3258037"/>
            <a:ext cx="1584176" cy="1584176"/>
            <a:chOff x="3851920" y="1700808"/>
            <a:chExt cx="1584176" cy="1584176"/>
          </a:xfrm>
        </p:grpSpPr>
        <p:sp>
          <p:nvSpPr>
            <p:cNvPr id="33" name="Oval 32"/>
            <p:cNvSpPr/>
            <p:nvPr/>
          </p:nvSpPr>
          <p:spPr>
            <a:xfrm>
              <a:off x="3923928" y="1916832"/>
              <a:ext cx="1296144" cy="12961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4211960" y="2204864"/>
              <a:ext cx="720080" cy="7200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4499992" y="1700808"/>
              <a:ext cx="93610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3851920" y="1844824"/>
              <a:ext cx="72008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535996" y="2852936"/>
              <a:ext cx="7200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rot="5400000">
              <a:off x="5040052" y="2384885"/>
              <a:ext cx="7200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rot="5400000">
              <a:off x="4788024" y="2132856"/>
              <a:ext cx="576064"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60"/>
          <p:cNvGrpSpPr/>
          <p:nvPr/>
        </p:nvGrpSpPr>
        <p:grpSpPr>
          <a:xfrm>
            <a:off x="5252485" y="4410165"/>
            <a:ext cx="1296144" cy="432048"/>
            <a:chOff x="6164560" y="5237584"/>
            <a:chExt cx="1296144" cy="432048"/>
          </a:xfrm>
        </p:grpSpPr>
        <p:sp>
          <p:nvSpPr>
            <p:cNvPr id="41" name="Rectangle 40"/>
            <p:cNvSpPr/>
            <p:nvPr/>
          </p:nvSpPr>
          <p:spPr>
            <a:xfrm>
              <a:off x="6236568" y="5309592"/>
              <a:ext cx="1152128"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7388696" y="5237584"/>
              <a:ext cx="72008"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6164560" y="5237584"/>
              <a:ext cx="72008"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62"/>
          <p:cNvGrpSpPr/>
          <p:nvPr/>
        </p:nvGrpSpPr>
        <p:grpSpPr>
          <a:xfrm>
            <a:off x="4028349" y="4410165"/>
            <a:ext cx="1296144" cy="432048"/>
            <a:chOff x="6164560" y="5237584"/>
            <a:chExt cx="1296144" cy="432048"/>
          </a:xfrm>
        </p:grpSpPr>
        <p:sp>
          <p:nvSpPr>
            <p:cNvPr id="45" name="Rectangle 44"/>
            <p:cNvSpPr/>
            <p:nvPr/>
          </p:nvSpPr>
          <p:spPr>
            <a:xfrm>
              <a:off x="6236568" y="5309592"/>
              <a:ext cx="1152128"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7388696" y="5237584"/>
              <a:ext cx="72008"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6164560" y="5237584"/>
              <a:ext cx="72008"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66"/>
          <p:cNvGrpSpPr/>
          <p:nvPr/>
        </p:nvGrpSpPr>
        <p:grpSpPr>
          <a:xfrm>
            <a:off x="2804213" y="4410165"/>
            <a:ext cx="1296144" cy="432048"/>
            <a:chOff x="6164560" y="5237584"/>
            <a:chExt cx="1296144" cy="432048"/>
          </a:xfrm>
        </p:grpSpPr>
        <p:sp>
          <p:nvSpPr>
            <p:cNvPr id="49" name="Rectangle 48"/>
            <p:cNvSpPr/>
            <p:nvPr/>
          </p:nvSpPr>
          <p:spPr>
            <a:xfrm>
              <a:off x="6236568" y="5309592"/>
              <a:ext cx="1152128"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7388696" y="5237584"/>
              <a:ext cx="72008"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6164560" y="5237584"/>
              <a:ext cx="72008"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70"/>
          <p:cNvGrpSpPr/>
          <p:nvPr/>
        </p:nvGrpSpPr>
        <p:grpSpPr>
          <a:xfrm>
            <a:off x="1580077" y="4410165"/>
            <a:ext cx="1296144" cy="432048"/>
            <a:chOff x="6164560" y="5237584"/>
            <a:chExt cx="1296144" cy="432048"/>
          </a:xfrm>
        </p:grpSpPr>
        <p:sp>
          <p:nvSpPr>
            <p:cNvPr id="53" name="Rectangle 52"/>
            <p:cNvSpPr/>
            <p:nvPr/>
          </p:nvSpPr>
          <p:spPr>
            <a:xfrm>
              <a:off x="6236568" y="5309592"/>
              <a:ext cx="1152128"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7388696" y="5237584"/>
              <a:ext cx="72008"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6164560" y="5237584"/>
              <a:ext cx="72008"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61"/>
          <p:cNvGrpSpPr/>
          <p:nvPr/>
        </p:nvGrpSpPr>
        <p:grpSpPr>
          <a:xfrm>
            <a:off x="6476621" y="4410165"/>
            <a:ext cx="1224136" cy="432048"/>
            <a:chOff x="6012160" y="5085184"/>
            <a:chExt cx="1224136" cy="432048"/>
          </a:xfrm>
        </p:grpSpPr>
        <p:sp>
          <p:nvSpPr>
            <p:cNvPr id="57" name="Rectangle 56"/>
            <p:cNvSpPr/>
            <p:nvPr/>
          </p:nvSpPr>
          <p:spPr>
            <a:xfrm>
              <a:off x="6084168" y="5157192"/>
              <a:ext cx="1152128"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6012160" y="5085184"/>
              <a:ext cx="72008"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9" name="Rectangle 58"/>
          <p:cNvSpPr/>
          <p:nvPr/>
        </p:nvSpPr>
        <p:spPr>
          <a:xfrm>
            <a:off x="6553392" y="4482173"/>
            <a:ext cx="1116000"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5343544" y="4482173"/>
            <a:ext cx="1116000"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4119408" y="4482173"/>
            <a:ext cx="1116000"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2895272" y="4482173"/>
            <a:ext cx="1116000"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1671136" y="4482173"/>
            <a:ext cx="1116000"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4" descr="C:\Users\Maxeler\AppData\Local\Microsoft\Windows\Temporary Internet Files\Content.IE5\AKZZQU3N\MC900230281[1].wmf"/>
          <p:cNvPicPr>
            <a:picLocks noChangeAspect="1" noChangeArrowheads="1"/>
          </p:cNvPicPr>
          <p:nvPr/>
        </p:nvPicPr>
        <p:blipFill>
          <a:blip r:embed="rId3" cstate="print"/>
          <a:stretch>
            <a:fillRect/>
          </a:stretch>
        </p:blipFill>
        <p:spPr bwMode="auto">
          <a:xfrm>
            <a:off x="6751817" y="2033901"/>
            <a:ext cx="2166887" cy="1496449"/>
          </a:xfrm>
          <a:prstGeom prst="rect">
            <a:avLst/>
          </a:prstGeom>
          <a:solidFill>
            <a:schemeClr val="bg1"/>
          </a:solidFill>
        </p:spPr>
      </p:pic>
      <p:pic>
        <p:nvPicPr>
          <p:cNvPr id="65" name="Picture 64" descr="7690739-set-of-silhouette-images-of-industrial-buildings-and-structures.jpg"/>
          <p:cNvPicPr>
            <a:picLocks noChangeAspect="1"/>
          </p:cNvPicPr>
          <p:nvPr/>
        </p:nvPicPr>
        <p:blipFill>
          <a:blip r:embed="rId4" cstate="print"/>
          <a:stretch>
            <a:fillRect/>
          </a:stretch>
        </p:blipFill>
        <p:spPr>
          <a:xfrm>
            <a:off x="196416" y="2008297"/>
            <a:ext cx="2182944" cy="1522053"/>
          </a:xfrm>
          <a:prstGeom prst="rect">
            <a:avLst/>
          </a:prstGeom>
        </p:spPr>
      </p:pic>
      <p:sp>
        <p:nvSpPr>
          <p:cNvPr id="66" name="TextBox 65"/>
          <p:cNvSpPr txBox="1"/>
          <p:nvPr/>
        </p:nvSpPr>
        <p:spPr>
          <a:xfrm>
            <a:off x="358704" y="1469164"/>
            <a:ext cx="1640001" cy="461665"/>
          </a:xfrm>
          <a:prstGeom prst="rect">
            <a:avLst/>
          </a:prstGeom>
          <a:noFill/>
        </p:spPr>
        <p:txBody>
          <a:bodyPr wrap="none" rtlCol="0">
            <a:spAutoFit/>
          </a:bodyPr>
          <a:lstStyle/>
          <a:p>
            <a:r>
              <a:rPr lang="en-GB" sz="2400" dirty="0" smtClean="0"/>
              <a:t>Oil Refinery</a:t>
            </a:r>
            <a:endParaRPr lang="en-GB" sz="2400" dirty="0"/>
          </a:p>
        </p:txBody>
      </p:sp>
      <p:sp>
        <p:nvSpPr>
          <p:cNvPr id="67" name="TextBox 66"/>
          <p:cNvSpPr txBox="1"/>
          <p:nvPr/>
        </p:nvSpPr>
        <p:spPr>
          <a:xfrm>
            <a:off x="7148065" y="1426773"/>
            <a:ext cx="1156022" cy="461665"/>
          </a:xfrm>
          <a:prstGeom prst="rect">
            <a:avLst/>
          </a:prstGeom>
          <a:noFill/>
        </p:spPr>
        <p:txBody>
          <a:bodyPr wrap="none" rtlCol="0">
            <a:spAutoFit/>
          </a:bodyPr>
          <a:lstStyle/>
          <a:p>
            <a:r>
              <a:rPr lang="en-GB" sz="2400" dirty="0" smtClean="0"/>
              <a:t>Oil Well</a:t>
            </a:r>
            <a:endParaRPr lang="en-GB" sz="2400" dirty="0"/>
          </a:p>
        </p:txBody>
      </p:sp>
      <p:sp>
        <p:nvSpPr>
          <p:cNvPr id="68" name="TextBox 67"/>
          <p:cNvSpPr txBox="1"/>
          <p:nvPr/>
        </p:nvSpPr>
        <p:spPr>
          <a:xfrm>
            <a:off x="478096" y="958721"/>
            <a:ext cx="1401217" cy="461665"/>
          </a:xfrm>
          <a:prstGeom prst="rect">
            <a:avLst/>
          </a:prstGeom>
          <a:noFill/>
        </p:spPr>
        <p:txBody>
          <a:bodyPr wrap="none" rtlCol="0">
            <a:spAutoFit/>
          </a:bodyPr>
          <a:lstStyle/>
          <a:p>
            <a:r>
              <a:rPr lang="en-GB" sz="2400" dirty="0" smtClean="0">
                <a:solidFill>
                  <a:srgbClr val="FF0000"/>
                </a:solidFill>
              </a:rPr>
              <a:t>Processor</a:t>
            </a:r>
            <a:endParaRPr lang="en-GB" sz="2400" dirty="0">
              <a:solidFill>
                <a:srgbClr val="FF0000"/>
              </a:solidFill>
            </a:endParaRPr>
          </a:p>
        </p:txBody>
      </p:sp>
      <p:sp>
        <p:nvSpPr>
          <p:cNvPr id="69" name="TextBox 68"/>
          <p:cNvSpPr txBox="1"/>
          <p:nvPr/>
        </p:nvSpPr>
        <p:spPr>
          <a:xfrm>
            <a:off x="7097603" y="958721"/>
            <a:ext cx="1256947" cy="461665"/>
          </a:xfrm>
          <a:prstGeom prst="rect">
            <a:avLst/>
          </a:prstGeom>
          <a:noFill/>
        </p:spPr>
        <p:txBody>
          <a:bodyPr wrap="none" rtlCol="0">
            <a:spAutoFit/>
          </a:bodyPr>
          <a:lstStyle/>
          <a:p>
            <a:r>
              <a:rPr lang="en-GB" sz="2400" dirty="0" smtClean="0">
                <a:solidFill>
                  <a:srgbClr val="FF0000"/>
                </a:solidFill>
              </a:rPr>
              <a:t>Memory</a:t>
            </a:r>
            <a:endParaRPr lang="en-GB"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2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50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nodeType="afterEffect">
                                  <p:stCondLst>
                                    <p:cond delay="500"/>
                                  </p:stCondLst>
                                  <p:childTnLst>
                                    <p:set>
                                      <p:cBhvr>
                                        <p:cTn id="17" dur="1" fill="hold">
                                          <p:stCondLst>
                                            <p:cond delay="0"/>
                                          </p:stCondLst>
                                        </p:cTn>
                                        <p:tgtEl>
                                          <p:spTgt spid="40"/>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nodeType="afterEffect">
                                  <p:stCondLst>
                                    <p:cond delay="500"/>
                                  </p:stCondLst>
                                  <p:childTnLst>
                                    <p:set>
                                      <p:cBhvr>
                                        <p:cTn id="20" dur="1" fill="hold">
                                          <p:stCondLst>
                                            <p:cond delay="0"/>
                                          </p:stCondLst>
                                        </p:cTn>
                                        <p:tgtEl>
                                          <p:spTgt spid="44"/>
                                        </p:tgtEl>
                                        <p:attrNameLst>
                                          <p:attrName>style.visibility</p:attrName>
                                        </p:attrNameLst>
                                      </p:cBhvr>
                                      <p:to>
                                        <p:strVal val="visible"/>
                                      </p:to>
                                    </p:set>
                                  </p:childTnLst>
                                </p:cTn>
                              </p:par>
                            </p:childTnLst>
                          </p:cTn>
                        </p:par>
                        <p:par>
                          <p:cTn id="21" fill="hold">
                            <p:stCondLst>
                              <p:cond delay="3500"/>
                            </p:stCondLst>
                            <p:childTnLst>
                              <p:par>
                                <p:cTn id="22" presetID="1" presetClass="entr" presetSubtype="0" fill="hold" nodeType="afterEffect">
                                  <p:stCondLst>
                                    <p:cond delay="500"/>
                                  </p:stCondLst>
                                  <p:childTnLst>
                                    <p:set>
                                      <p:cBhvr>
                                        <p:cTn id="23" dur="1" fill="hold">
                                          <p:stCondLst>
                                            <p:cond delay="0"/>
                                          </p:stCondLst>
                                        </p:cTn>
                                        <p:tgtEl>
                                          <p:spTgt spid="48"/>
                                        </p:tgtEl>
                                        <p:attrNameLst>
                                          <p:attrName>style.visibility</p:attrName>
                                        </p:attrNameLst>
                                      </p:cBhvr>
                                      <p:to>
                                        <p:strVal val="visible"/>
                                      </p:to>
                                    </p:set>
                                  </p:childTnLst>
                                </p:cTn>
                              </p:par>
                            </p:childTnLst>
                          </p:cTn>
                        </p:par>
                        <p:par>
                          <p:cTn id="24" fill="hold">
                            <p:stCondLst>
                              <p:cond delay="4000"/>
                            </p:stCondLst>
                            <p:childTnLst>
                              <p:par>
                                <p:cTn id="25" presetID="1" presetClass="entr" presetSubtype="0" fill="hold" nodeType="afterEffect">
                                  <p:stCondLst>
                                    <p:cond delay="500"/>
                                  </p:stCondLst>
                                  <p:childTnLst>
                                    <p:set>
                                      <p:cBhvr>
                                        <p:cTn id="26" dur="1" fill="hold">
                                          <p:stCondLst>
                                            <p:cond delay="0"/>
                                          </p:stCondLst>
                                        </p:cTn>
                                        <p:tgtEl>
                                          <p:spTgt spid="52"/>
                                        </p:tgtEl>
                                        <p:attrNameLst>
                                          <p:attrName>style.visibility</p:attrName>
                                        </p:attrNameLst>
                                      </p:cBhvr>
                                      <p:to>
                                        <p:strVal val="visible"/>
                                      </p:to>
                                    </p:set>
                                  </p:childTnLst>
                                </p:cTn>
                              </p:par>
                            </p:childTnLst>
                          </p:cTn>
                        </p:par>
                        <p:par>
                          <p:cTn id="27" fill="hold">
                            <p:stCondLst>
                              <p:cond delay="4500"/>
                            </p:stCondLst>
                            <p:childTnLst>
                              <p:par>
                                <p:cTn id="28" presetID="1" presetClass="entr" presetSubtype="0" fill="hold" nodeType="afterEffect">
                                  <p:stCondLst>
                                    <p:cond delay="500"/>
                                  </p:stCondLst>
                                  <p:childTnLst>
                                    <p:set>
                                      <p:cBhvr>
                                        <p:cTn id="29" dur="1" fill="hold">
                                          <p:stCondLst>
                                            <p:cond delay="0"/>
                                          </p:stCondLst>
                                        </p:cTn>
                                        <p:tgtEl>
                                          <p:spTgt spid="8"/>
                                        </p:tgtEl>
                                        <p:attrNameLst>
                                          <p:attrName>style.visibility</p:attrName>
                                        </p:attrNameLst>
                                      </p:cBhvr>
                                      <p:to>
                                        <p:strVal val="visible"/>
                                      </p:to>
                                    </p:set>
                                  </p:childTnLst>
                                </p:cTn>
                              </p:par>
                            </p:childTnLst>
                          </p:cTn>
                        </p:par>
                        <p:par>
                          <p:cTn id="30" fill="hold">
                            <p:stCondLst>
                              <p:cond delay="5000"/>
                            </p:stCondLst>
                            <p:childTnLst>
                              <p:par>
                                <p:cTn id="31" presetID="22" presetClass="entr" presetSubtype="1" fill="hold" nodeType="afterEffect">
                                  <p:stCondLst>
                                    <p:cond delay="100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1000"/>
                                        <p:tgtEl>
                                          <p:spTgt spid="32"/>
                                        </p:tgtEl>
                                      </p:cBhvr>
                                    </p:animEffec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0"/>
                                          </p:stCondLst>
                                        </p:cTn>
                                        <p:tgtEl>
                                          <p:spTgt spid="4"/>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5"/>
                                        </p:tgtEl>
                                        <p:attrNameLst>
                                          <p:attrName>style.visibility</p:attrName>
                                        </p:attrNameLst>
                                      </p:cBhvr>
                                      <p:to>
                                        <p:strVal val="hidden"/>
                                      </p:to>
                                    </p:set>
                                  </p:childTnLst>
                                </p:cTn>
                              </p:par>
                            </p:childTnLst>
                          </p:cTn>
                        </p:par>
                        <p:par>
                          <p:cTn id="40" fill="hold">
                            <p:stCondLst>
                              <p:cond delay="7000"/>
                            </p:stCondLst>
                            <p:childTnLst>
                              <p:par>
                                <p:cTn id="41" presetID="22" presetClass="entr" presetSubtype="2"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right)">
                                      <p:cBhvr>
                                        <p:cTn id="43" dur="1000"/>
                                        <p:tgtEl>
                                          <p:spTgt spid="59"/>
                                        </p:tgtEl>
                                      </p:cBhvr>
                                    </p:animEffect>
                                  </p:childTnLst>
                                </p:cTn>
                              </p:par>
                            </p:childTnLst>
                          </p:cTn>
                        </p:par>
                        <p:par>
                          <p:cTn id="44" fill="hold">
                            <p:stCondLst>
                              <p:cond delay="8000"/>
                            </p:stCondLst>
                            <p:childTnLst>
                              <p:par>
                                <p:cTn id="45" presetID="22" presetClass="entr" presetSubtype="2"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right)">
                                      <p:cBhvr>
                                        <p:cTn id="47" dur="1000"/>
                                        <p:tgtEl>
                                          <p:spTgt spid="60"/>
                                        </p:tgtEl>
                                      </p:cBhvr>
                                    </p:animEffect>
                                  </p:childTnLst>
                                </p:cTn>
                              </p:par>
                            </p:childTnLst>
                          </p:cTn>
                        </p:par>
                        <p:par>
                          <p:cTn id="48" fill="hold">
                            <p:stCondLst>
                              <p:cond delay="9000"/>
                            </p:stCondLst>
                            <p:childTnLst>
                              <p:par>
                                <p:cTn id="49" presetID="22" presetClass="entr" presetSubtype="2"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right)">
                                      <p:cBhvr>
                                        <p:cTn id="51" dur="1000"/>
                                        <p:tgtEl>
                                          <p:spTgt spid="61"/>
                                        </p:tgtEl>
                                      </p:cBhvr>
                                    </p:animEffect>
                                  </p:childTnLst>
                                </p:cTn>
                              </p:par>
                              <p:par>
                                <p:cTn id="52" presetID="1"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childTnLst>
                                </p:cTn>
                              </p:par>
                            </p:childTnLst>
                          </p:cTn>
                        </p:par>
                        <p:par>
                          <p:cTn id="54" fill="hold">
                            <p:stCondLst>
                              <p:cond delay="10000"/>
                            </p:stCondLst>
                            <p:childTnLst>
                              <p:par>
                                <p:cTn id="55" presetID="22" presetClass="entr" presetSubtype="2"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wipe(right)">
                                      <p:cBhvr>
                                        <p:cTn id="57" dur="1000"/>
                                        <p:tgtEl>
                                          <p:spTgt spid="62"/>
                                        </p:tgtEl>
                                      </p:cBhvr>
                                    </p:animEffect>
                                  </p:childTnLst>
                                </p:cTn>
                              </p:par>
                            </p:childTnLst>
                          </p:cTn>
                        </p:par>
                        <p:par>
                          <p:cTn id="58" fill="hold">
                            <p:stCondLst>
                              <p:cond delay="11000"/>
                            </p:stCondLst>
                            <p:childTnLst>
                              <p:par>
                                <p:cTn id="59" presetID="22" presetClass="entr" presetSubtype="2"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right)">
                                      <p:cBhvr>
                                        <p:cTn id="61" dur="1000"/>
                                        <p:tgtEl>
                                          <p:spTgt spid="63"/>
                                        </p:tgtEl>
                                      </p:cBhvr>
                                    </p:animEffect>
                                  </p:childTnLst>
                                </p:cTn>
                              </p:par>
                            </p:childTnLst>
                          </p:cTn>
                        </p:par>
                        <p:par>
                          <p:cTn id="62" fill="hold">
                            <p:stCondLst>
                              <p:cond delay="12000"/>
                            </p:stCondLst>
                            <p:childTnLst>
                              <p:par>
                                <p:cTn id="63" presetID="22" presetClass="entr" presetSubtype="4"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down)">
                                      <p:cBhvr>
                                        <p:cTn id="6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Quick Dataflow Introduction (cont.)</a:t>
            </a:r>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17</a:t>
            </a:fld>
            <a:endParaRPr lang="en-US" dirty="0"/>
          </a:p>
        </p:txBody>
      </p:sp>
      <p:grpSp>
        <p:nvGrpSpPr>
          <p:cNvPr id="5" name="Group 69"/>
          <p:cNvGrpSpPr/>
          <p:nvPr/>
        </p:nvGrpSpPr>
        <p:grpSpPr>
          <a:xfrm>
            <a:off x="1643840" y="4544383"/>
            <a:ext cx="6012545" cy="288032"/>
            <a:chOff x="1561952" y="4725144"/>
            <a:chExt cx="6012545" cy="288032"/>
          </a:xfrm>
        </p:grpSpPr>
        <p:sp>
          <p:nvSpPr>
            <p:cNvPr id="6" name="Rectangle 5"/>
            <p:cNvSpPr/>
            <p:nvPr/>
          </p:nvSpPr>
          <p:spPr>
            <a:xfrm>
              <a:off x="4010224" y="4725144"/>
              <a:ext cx="1116000"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234360" y="4725144"/>
              <a:ext cx="1116000"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786088" y="4725144"/>
              <a:ext cx="1116000"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458497" y="4725144"/>
              <a:ext cx="1116000"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561952" y="4725144"/>
              <a:ext cx="1116000"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Oval 10"/>
          <p:cNvSpPr/>
          <p:nvPr/>
        </p:nvSpPr>
        <p:spPr>
          <a:xfrm flipH="1">
            <a:off x="938616" y="3536271"/>
            <a:ext cx="1296144" cy="12961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57"/>
          <p:cNvGrpSpPr/>
          <p:nvPr/>
        </p:nvGrpSpPr>
        <p:grpSpPr>
          <a:xfrm>
            <a:off x="937182" y="3536271"/>
            <a:ext cx="1296144" cy="1296144"/>
            <a:chOff x="3995936" y="1772816"/>
            <a:chExt cx="1296144" cy="1296144"/>
          </a:xfrm>
        </p:grpSpPr>
        <p:sp>
          <p:nvSpPr>
            <p:cNvPr id="13" name="Pie 12"/>
            <p:cNvSpPr/>
            <p:nvPr/>
          </p:nvSpPr>
          <p:spPr>
            <a:xfrm>
              <a:off x="3995936" y="1772816"/>
              <a:ext cx="1296144" cy="1296144"/>
            </a:xfrm>
            <a:prstGeom prst="pie">
              <a:avLst>
                <a:gd name="adj1" fmla="val 28395"/>
                <a:gd name="adj2" fmla="val 5371801"/>
              </a:avLst>
            </a:prstGeom>
            <a:gradFill flip="none" rotWithShape="1">
              <a:gsLst>
                <a:gs pos="23000">
                  <a:schemeClr val="bg1"/>
                </a:gs>
                <a:gs pos="61000">
                  <a:schemeClr val="tx1"/>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e 13"/>
            <p:cNvSpPr/>
            <p:nvPr/>
          </p:nvSpPr>
          <p:spPr>
            <a:xfrm rot="16200000">
              <a:off x="3995936" y="1772816"/>
              <a:ext cx="1296144" cy="1296144"/>
            </a:xfrm>
            <a:prstGeom prst="pie">
              <a:avLst>
                <a:gd name="adj1" fmla="val 28395"/>
                <a:gd name="adj2" fmla="val 5371801"/>
              </a:avLst>
            </a:prstGeom>
            <a:gradFill flip="none" rotWithShape="1">
              <a:gsLst>
                <a:gs pos="23000">
                  <a:schemeClr val="bg1"/>
                </a:gs>
                <a:gs pos="61000">
                  <a:schemeClr val="tx1"/>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ie 14"/>
            <p:cNvSpPr/>
            <p:nvPr/>
          </p:nvSpPr>
          <p:spPr>
            <a:xfrm rot="10800000">
              <a:off x="3995936" y="1772816"/>
              <a:ext cx="1296144" cy="1296144"/>
            </a:xfrm>
            <a:prstGeom prst="pie">
              <a:avLst>
                <a:gd name="adj1" fmla="val 28395"/>
                <a:gd name="adj2" fmla="val 5371801"/>
              </a:avLst>
            </a:prstGeom>
            <a:gradFill flip="none" rotWithShape="1">
              <a:gsLst>
                <a:gs pos="23000">
                  <a:schemeClr val="bg1"/>
                </a:gs>
                <a:gs pos="61000">
                  <a:schemeClr val="tx1"/>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e 15"/>
            <p:cNvSpPr/>
            <p:nvPr/>
          </p:nvSpPr>
          <p:spPr>
            <a:xfrm rot="5400000">
              <a:off x="3995936" y="1772816"/>
              <a:ext cx="1296144" cy="1296144"/>
            </a:xfrm>
            <a:prstGeom prst="pie">
              <a:avLst>
                <a:gd name="adj1" fmla="val 28395"/>
                <a:gd name="adj2" fmla="val 5371801"/>
              </a:avLst>
            </a:prstGeom>
            <a:gradFill flip="none" rotWithShape="1">
              <a:gsLst>
                <a:gs pos="23000">
                  <a:schemeClr val="bg1"/>
                </a:gs>
                <a:gs pos="61000">
                  <a:schemeClr val="tx1"/>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Oval 16"/>
          <p:cNvSpPr/>
          <p:nvPr/>
        </p:nvSpPr>
        <p:spPr>
          <a:xfrm flipH="1">
            <a:off x="1226648" y="3824303"/>
            <a:ext cx="720080" cy="7200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flipH="1">
            <a:off x="1586688" y="3464263"/>
            <a:ext cx="72008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rot="10800000">
            <a:off x="1629553" y="4544383"/>
            <a:ext cx="1144800" cy="288032"/>
          </a:xfrm>
          <a:prstGeom prst="rect">
            <a:avLst/>
          </a:prstGeom>
          <a:gradFill flip="none" rotWithShape="1">
            <a:gsLst>
              <a:gs pos="0">
                <a:schemeClr val="tx1"/>
              </a:gs>
              <a:gs pos="39999">
                <a:schemeClr val="tx1"/>
              </a:gs>
              <a:gs pos="98000">
                <a:schemeClr val="bg1"/>
              </a:gs>
              <a:gs pos="100000">
                <a:schemeClr val="bg1"/>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flipH="1">
            <a:off x="722592" y="3320247"/>
            <a:ext cx="93610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flipH="1">
            <a:off x="1550684" y="4472375"/>
            <a:ext cx="7200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rot="16200000" flipH="1">
            <a:off x="1046628" y="4004324"/>
            <a:ext cx="7200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rot="16200000" flipH="1">
            <a:off x="794600" y="3752295"/>
            <a:ext cx="576064"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7059296" y="3536271"/>
            <a:ext cx="1296144" cy="12961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56"/>
          <p:cNvGrpSpPr/>
          <p:nvPr/>
        </p:nvGrpSpPr>
        <p:grpSpPr>
          <a:xfrm>
            <a:off x="7057862" y="3536271"/>
            <a:ext cx="1296144" cy="1296144"/>
            <a:chOff x="3995936" y="1772816"/>
            <a:chExt cx="1296144" cy="1296144"/>
          </a:xfrm>
        </p:grpSpPr>
        <p:sp>
          <p:nvSpPr>
            <p:cNvPr id="26" name="Pie 25"/>
            <p:cNvSpPr/>
            <p:nvPr/>
          </p:nvSpPr>
          <p:spPr>
            <a:xfrm>
              <a:off x="3995936" y="1772816"/>
              <a:ext cx="1296144" cy="1296144"/>
            </a:xfrm>
            <a:prstGeom prst="pie">
              <a:avLst>
                <a:gd name="adj1" fmla="val 28395"/>
                <a:gd name="adj2" fmla="val 5371801"/>
              </a:avLst>
            </a:prstGeom>
            <a:gradFill flip="none" rotWithShape="1">
              <a:gsLst>
                <a:gs pos="23000">
                  <a:schemeClr val="bg1"/>
                </a:gs>
                <a:gs pos="61000">
                  <a:schemeClr val="tx1"/>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ie 26"/>
            <p:cNvSpPr/>
            <p:nvPr/>
          </p:nvSpPr>
          <p:spPr>
            <a:xfrm rot="16200000">
              <a:off x="3995936" y="1772816"/>
              <a:ext cx="1296144" cy="1296144"/>
            </a:xfrm>
            <a:prstGeom prst="pie">
              <a:avLst>
                <a:gd name="adj1" fmla="val 28395"/>
                <a:gd name="adj2" fmla="val 5371801"/>
              </a:avLst>
            </a:prstGeom>
            <a:gradFill flip="none" rotWithShape="1">
              <a:gsLst>
                <a:gs pos="23000">
                  <a:schemeClr val="bg1"/>
                </a:gs>
                <a:gs pos="61000">
                  <a:schemeClr val="tx1"/>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ie 27"/>
            <p:cNvSpPr/>
            <p:nvPr/>
          </p:nvSpPr>
          <p:spPr>
            <a:xfrm rot="10800000">
              <a:off x="3995936" y="1772816"/>
              <a:ext cx="1296144" cy="1296144"/>
            </a:xfrm>
            <a:prstGeom prst="pie">
              <a:avLst>
                <a:gd name="adj1" fmla="val 28395"/>
                <a:gd name="adj2" fmla="val 5371801"/>
              </a:avLst>
            </a:prstGeom>
            <a:gradFill flip="none" rotWithShape="1">
              <a:gsLst>
                <a:gs pos="23000">
                  <a:schemeClr val="bg1"/>
                </a:gs>
                <a:gs pos="61000">
                  <a:schemeClr val="tx1"/>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ie 28"/>
            <p:cNvSpPr/>
            <p:nvPr/>
          </p:nvSpPr>
          <p:spPr>
            <a:xfrm rot="5400000">
              <a:off x="3995936" y="1772816"/>
              <a:ext cx="1296144" cy="1296144"/>
            </a:xfrm>
            <a:prstGeom prst="pie">
              <a:avLst>
                <a:gd name="adj1" fmla="val 28395"/>
                <a:gd name="adj2" fmla="val 5371801"/>
              </a:avLst>
            </a:prstGeom>
            <a:gradFill flip="none" rotWithShape="1">
              <a:gsLst>
                <a:gs pos="23000">
                  <a:schemeClr val="bg1"/>
                </a:gs>
                <a:gs pos="61000">
                  <a:schemeClr val="tx1"/>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Oval 29"/>
          <p:cNvSpPr/>
          <p:nvPr/>
        </p:nvSpPr>
        <p:spPr>
          <a:xfrm>
            <a:off x="7347328" y="3824303"/>
            <a:ext cx="720080" cy="7200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rot="10800000">
            <a:off x="6525888" y="4544383"/>
            <a:ext cx="1144800" cy="288032"/>
          </a:xfrm>
          <a:prstGeom prst="rect">
            <a:avLst/>
          </a:prstGeom>
          <a:gradFill flip="none" rotWithShape="1">
            <a:gsLst>
              <a:gs pos="0">
                <a:schemeClr val="tx1"/>
              </a:gs>
              <a:gs pos="39999">
                <a:schemeClr val="tx1"/>
              </a:gs>
              <a:gs pos="98000">
                <a:schemeClr val="bg1"/>
              </a:gs>
              <a:gs pos="100000">
                <a:schemeClr val="bg1"/>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7635360" y="3320247"/>
            <a:ext cx="93610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6987288" y="3450408"/>
            <a:ext cx="720080"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rot="5400000">
            <a:off x="8175420" y="4004324"/>
            <a:ext cx="7200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rot="5400000">
            <a:off x="7923392" y="3752295"/>
            <a:ext cx="576064"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4" descr="C:\Users\Maxeler\AppData\Local\Microsoft\Windows\Temporary Internet Files\Content.IE5\AKZZQU3N\MC900230281[1].wmf"/>
          <p:cNvPicPr>
            <a:picLocks noChangeAspect="1" noChangeArrowheads="1"/>
          </p:cNvPicPr>
          <p:nvPr/>
        </p:nvPicPr>
        <p:blipFill>
          <a:blip r:embed="rId2" cstate="print"/>
          <a:stretch>
            <a:fillRect/>
          </a:stretch>
        </p:blipFill>
        <p:spPr bwMode="auto">
          <a:xfrm>
            <a:off x="6724521" y="2096111"/>
            <a:ext cx="2166887" cy="1496449"/>
          </a:xfrm>
          <a:prstGeom prst="rect">
            <a:avLst/>
          </a:prstGeom>
          <a:solidFill>
            <a:schemeClr val="bg1"/>
          </a:solidFill>
        </p:spPr>
      </p:pic>
      <p:sp>
        <p:nvSpPr>
          <p:cNvPr id="37" name="TextBox 36"/>
          <p:cNvSpPr txBox="1"/>
          <p:nvPr/>
        </p:nvSpPr>
        <p:spPr>
          <a:xfrm>
            <a:off x="358704" y="1490430"/>
            <a:ext cx="1640001" cy="461665"/>
          </a:xfrm>
          <a:prstGeom prst="rect">
            <a:avLst/>
          </a:prstGeom>
          <a:noFill/>
        </p:spPr>
        <p:txBody>
          <a:bodyPr wrap="none" rtlCol="0">
            <a:spAutoFit/>
          </a:bodyPr>
          <a:lstStyle/>
          <a:p>
            <a:r>
              <a:rPr lang="en-GB" sz="2400" dirty="0" smtClean="0"/>
              <a:t>Oil Refinery</a:t>
            </a:r>
            <a:endParaRPr lang="en-GB" sz="2400" dirty="0"/>
          </a:p>
        </p:txBody>
      </p:sp>
      <p:sp>
        <p:nvSpPr>
          <p:cNvPr id="38" name="TextBox 37"/>
          <p:cNvSpPr txBox="1"/>
          <p:nvPr/>
        </p:nvSpPr>
        <p:spPr>
          <a:xfrm>
            <a:off x="7148065" y="1448039"/>
            <a:ext cx="1156022" cy="461665"/>
          </a:xfrm>
          <a:prstGeom prst="rect">
            <a:avLst/>
          </a:prstGeom>
          <a:noFill/>
        </p:spPr>
        <p:txBody>
          <a:bodyPr wrap="none" rtlCol="0">
            <a:spAutoFit/>
          </a:bodyPr>
          <a:lstStyle/>
          <a:p>
            <a:r>
              <a:rPr lang="en-GB" sz="2400" dirty="0" smtClean="0"/>
              <a:t>Oil Well</a:t>
            </a:r>
            <a:endParaRPr lang="en-GB" sz="2400" dirty="0"/>
          </a:p>
        </p:txBody>
      </p:sp>
      <p:sp>
        <p:nvSpPr>
          <p:cNvPr id="39" name="TextBox 38"/>
          <p:cNvSpPr txBox="1"/>
          <p:nvPr/>
        </p:nvSpPr>
        <p:spPr>
          <a:xfrm>
            <a:off x="873888" y="5219239"/>
            <a:ext cx="7560840" cy="792088"/>
          </a:xfrm>
          <a:prstGeom prst="rect">
            <a:avLst/>
          </a:prstGeom>
          <a:noFill/>
        </p:spPr>
        <p:txBody>
          <a:bodyPr wrap="square" rtlCol="0">
            <a:noAutofit/>
          </a:bodyPr>
          <a:lstStyle/>
          <a:p>
            <a:r>
              <a:rPr lang="en-GB" sz="2400" dirty="0" smtClean="0"/>
              <a:t>But then the oil flows constantly.</a:t>
            </a:r>
          </a:p>
        </p:txBody>
      </p:sp>
      <p:sp>
        <p:nvSpPr>
          <p:cNvPr id="40" name="TextBox 39"/>
          <p:cNvSpPr txBox="1"/>
          <p:nvPr/>
        </p:nvSpPr>
        <p:spPr>
          <a:xfrm>
            <a:off x="873888" y="5219239"/>
            <a:ext cx="7560840" cy="792088"/>
          </a:xfrm>
          <a:prstGeom prst="rect">
            <a:avLst/>
          </a:prstGeom>
          <a:noFill/>
        </p:spPr>
        <p:txBody>
          <a:bodyPr wrap="square" rtlCol="0">
            <a:noAutofit/>
          </a:bodyPr>
          <a:lstStyle/>
          <a:p>
            <a:endParaRPr lang="en-GB" sz="2400" dirty="0" smtClean="0"/>
          </a:p>
          <a:p>
            <a:r>
              <a:rPr lang="en-GB" sz="2400" smtClean="0">
                <a:solidFill>
                  <a:srgbClr val="FF0000"/>
                </a:solidFill>
              </a:rPr>
              <a:t>And </a:t>
            </a:r>
            <a:r>
              <a:rPr lang="en-GB" sz="2400" dirty="0" smtClean="0">
                <a:solidFill>
                  <a:srgbClr val="FF0000"/>
                </a:solidFill>
              </a:rPr>
              <a:t>we get a result every clock cycle.</a:t>
            </a:r>
          </a:p>
        </p:txBody>
      </p:sp>
      <p:sp>
        <p:nvSpPr>
          <p:cNvPr id="41" name="Rectangle 40"/>
          <p:cNvSpPr/>
          <p:nvPr/>
        </p:nvSpPr>
        <p:spPr>
          <a:xfrm rot="5400000">
            <a:off x="7922826" y="3752295"/>
            <a:ext cx="576064" cy="288032"/>
          </a:xfrm>
          <a:prstGeom prst="rect">
            <a:avLst/>
          </a:prstGeom>
          <a:gradFill flip="none" rotWithShape="1">
            <a:gsLst>
              <a:gs pos="0">
                <a:schemeClr val="tx1"/>
              </a:gs>
              <a:gs pos="39999">
                <a:schemeClr val="tx1"/>
              </a:gs>
              <a:gs pos="98000">
                <a:schemeClr val="bg1"/>
              </a:gs>
              <a:gs pos="100000">
                <a:schemeClr val="bg1"/>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rot="16200000" flipV="1">
            <a:off x="793167" y="3738440"/>
            <a:ext cx="576064" cy="288032"/>
          </a:xfrm>
          <a:prstGeom prst="rect">
            <a:avLst/>
          </a:prstGeom>
          <a:gradFill flip="none" rotWithShape="1">
            <a:gsLst>
              <a:gs pos="0">
                <a:schemeClr val="tx1"/>
              </a:gs>
              <a:gs pos="39999">
                <a:schemeClr val="tx1"/>
              </a:gs>
              <a:gs pos="98000">
                <a:schemeClr val="bg1"/>
              </a:gs>
              <a:gs pos="100000">
                <a:schemeClr val="bg1"/>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descr="7690739-set-of-silhouette-images-of-industrial-buildings-and-structures.jpg"/>
          <p:cNvPicPr>
            <a:picLocks noChangeAspect="1"/>
          </p:cNvPicPr>
          <p:nvPr/>
        </p:nvPicPr>
        <p:blipFill>
          <a:blip r:embed="rId3" cstate="print"/>
          <a:stretch>
            <a:fillRect/>
          </a:stretch>
        </p:blipFill>
        <p:spPr>
          <a:xfrm>
            <a:off x="169120" y="2070507"/>
            <a:ext cx="2182944" cy="1522053"/>
          </a:xfrm>
          <a:prstGeom prst="rect">
            <a:avLst/>
          </a:prstGeom>
        </p:spPr>
      </p:pic>
      <p:sp>
        <p:nvSpPr>
          <p:cNvPr id="44" name="Rectangle 43"/>
          <p:cNvSpPr/>
          <p:nvPr/>
        </p:nvSpPr>
        <p:spPr>
          <a:xfrm rot="10800000">
            <a:off x="1629553" y="4544383"/>
            <a:ext cx="1144800" cy="288032"/>
          </a:xfrm>
          <a:prstGeom prst="rect">
            <a:avLst/>
          </a:prstGeom>
          <a:gradFill flip="none" rotWithShape="1">
            <a:gsLst>
              <a:gs pos="0">
                <a:schemeClr val="tx1"/>
              </a:gs>
              <a:gs pos="39999">
                <a:schemeClr val="tx1"/>
              </a:gs>
              <a:gs pos="98000">
                <a:schemeClr val="bg1"/>
              </a:gs>
              <a:gs pos="100000">
                <a:schemeClr val="bg1"/>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Group 79"/>
          <p:cNvGrpSpPr/>
          <p:nvPr/>
        </p:nvGrpSpPr>
        <p:grpSpPr>
          <a:xfrm>
            <a:off x="2853689" y="4544383"/>
            <a:ext cx="4817208" cy="288032"/>
            <a:chOff x="2771801" y="4725144"/>
            <a:chExt cx="4817208" cy="288032"/>
          </a:xfrm>
        </p:grpSpPr>
        <p:sp>
          <p:nvSpPr>
            <p:cNvPr id="46" name="Rectangle 45"/>
            <p:cNvSpPr/>
            <p:nvPr/>
          </p:nvSpPr>
          <p:spPr>
            <a:xfrm rot="10800000">
              <a:off x="5220073" y="4725144"/>
              <a:ext cx="1144800" cy="288032"/>
            </a:xfrm>
            <a:prstGeom prst="rect">
              <a:avLst/>
            </a:prstGeom>
            <a:gradFill flip="none" rotWithShape="1">
              <a:gsLst>
                <a:gs pos="0">
                  <a:schemeClr val="tx1"/>
                </a:gs>
                <a:gs pos="39999">
                  <a:schemeClr val="tx1"/>
                </a:gs>
                <a:gs pos="98000">
                  <a:schemeClr val="bg1"/>
                </a:gs>
                <a:gs pos="100000">
                  <a:schemeClr val="bg1"/>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rot="10800000">
              <a:off x="3995937" y="4725144"/>
              <a:ext cx="1144800" cy="288032"/>
            </a:xfrm>
            <a:prstGeom prst="rect">
              <a:avLst/>
            </a:prstGeom>
            <a:gradFill flip="none" rotWithShape="1">
              <a:gsLst>
                <a:gs pos="0">
                  <a:schemeClr val="tx1"/>
                </a:gs>
                <a:gs pos="39999">
                  <a:schemeClr val="tx1"/>
                </a:gs>
                <a:gs pos="98000">
                  <a:schemeClr val="bg1"/>
                </a:gs>
                <a:gs pos="100000">
                  <a:schemeClr val="bg1"/>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10800000">
              <a:off x="2771801" y="4725144"/>
              <a:ext cx="1144800" cy="288032"/>
            </a:xfrm>
            <a:prstGeom prst="rect">
              <a:avLst/>
            </a:prstGeom>
            <a:gradFill flip="none" rotWithShape="1">
              <a:gsLst>
                <a:gs pos="0">
                  <a:schemeClr val="tx1"/>
                </a:gs>
                <a:gs pos="39999">
                  <a:schemeClr val="tx1"/>
                </a:gs>
                <a:gs pos="98000">
                  <a:schemeClr val="bg1"/>
                </a:gs>
                <a:gs pos="100000">
                  <a:schemeClr val="bg1"/>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rot="10800000">
              <a:off x="6444209" y="4725144"/>
              <a:ext cx="1144800" cy="288032"/>
            </a:xfrm>
            <a:prstGeom prst="rect">
              <a:avLst/>
            </a:prstGeom>
            <a:gradFill flip="none" rotWithShape="1">
              <a:gsLst>
                <a:gs pos="0">
                  <a:schemeClr val="tx1"/>
                </a:gs>
                <a:gs pos="39999">
                  <a:schemeClr val="tx1"/>
                </a:gs>
                <a:gs pos="98000">
                  <a:schemeClr val="bg1"/>
                </a:gs>
                <a:gs pos="100000">
                  <a:schemeClr val="bg1"/>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Rectangle 49"/>
          <p:cNvSpPr/>
          <p:nvPr/>
        </p:nvSpPr>
        <p:spPr>
          <a:xfrm>
            <a:off x="5225189" y="4472375"/>
            <a:ext cx="7200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4001053" y="4472375"/>
            <a:ext cx="7200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2776917" y="4472375"/>
            <a:ext cx="7200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6449325" y="4472375"/>
            <a:ext cx="7200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1552781" y="4472375"/>
            <a:ext cx="7200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7671364" y="4472375"/>
            <a:ext cx="7200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577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5400000">
                                      <p:cBhvr>
                                        <p:cTn id="6" dur="500" fill="hold"/>
                                        <p:tgtEl>
                                          <p:spTgt spid="25"/>
                                        </p:tgtEl>
                                        <p:attrNameLst>
                                          <p:attrName>r</p:attrName>
                                        </p:attrNameLst>
                                      </p:cBhvr>
                                    </p:animRot>
                                  </p:childTnLst>
                                </p:cTn>
                              </p:par>
                              <p:par>
                                <p:cTn id="7" presetID="12" presetClass="entr" presetSubtype="1" repeatCount="indefinite"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slide(fromTop)">
                                      <p:cBhvr>
                                        <p:cTn id="9" dur="500"/>
                                        <p:tgtEl>
                                          <p:spTgt spid="41"/>
                                        </p:tgtEl>
                                      </p:cBhvr>
                                    </p:animEffect>
                                  </p:childTnLst>
                                </p:cTn>
                              </p:par>
                              <p:par>
                                <p:cTn id="10" presetID="8" presetClass="emph" presetSubtype="0" repeatCount="indefinite" fill="hold" nodeType="withEffect">
                                  <p:stCondLst>
                                    <p:cond delay="0"/>
                                  </p:stCondLst>
                                  <p:childTnLst>
                                    <p:animRot by="5400000">
                                      <p:cBhvr>
                                        <p:cTn id="11" dur="500" fill="hold"/>
                                        <p:tgtEl>
                                          <p:spTgt spid="12"/>
                                        </p:tgtEl>
                                        <p:attrNameLst>
                                          <p:attrName>r</p:attrName>
                                        </p:attrNameLst>
                                      </p:cBhvr>
                                    </p:animRot>
                                  </p:childTnLst>
                                </p:cTn>
                              </p:par>
                              <p:par>
                                <p:cTn id="12" presetID="12" presetClass="entr" presetSubtype="4" repeatCount="indefinite"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slide(fromBottom)">
                                      <p:cBhvr>
                                        <p:cTn id="14" dur="500"/>
                                        <p:tgtEl>
                                          <p:spTgt spid="42"/>
                                        </p:tgtEl>
                                      </p:cBhvr>
                                    </p:animEffect>
                                  </p:childTnLst>
                                </p:cTn>
                              </p:par>
                              <p:par>
                                <p:cTn id="15" presetID="12" presetClass="exit" presetSubtype="8" repeatCount="indefinite" fill="hold" grpId="0" nodeType="withEffect">
                                  <p:stCondLst>
                                    <p:cond delay="0"/>
                                  </p:stCondLst>
                                  <p:childTnLst>
                                    <p:animEffect transition="out" filter="slide(fromLeft)">
                                      <p:cBhvr>
                                        <p:cTn id="16" dur="500"/>
                                        <p:tgtEl>
                                          <p:spTgt spid="44"/>
                                        </p:tgtEl>
                                      </p:cBhvr>
                                    </p:animEffect>
                                    <p:set>
                                      <p:cBhvr>
                                        <p:cTn id="17" dur="1" fill="hold">
                                          <p:stCondLst>
                                            <p:cond delay="499"/>
                                          </p:stCondLst>
                                        </p:cTn>
                                        <p:tgtEl>
                                          <p:spTgt spid="44"/>
                                        </p:tgtEl>
                                        <p:attrNameLst>
                                          <p:attrName>style.visibility</p:attrName>
                                        </p:attrNameLst>
                                      </p:cBhvr>
                                      <p:to>
                                        <p:strVal val="hidden"/>
                                      </p:to>
                                    </p:set>
                                  </p:childTnLst>
                                </p:cTn>
                              </p:par>
                              <p:par>
                                <p:cTn id="18" presetID="35" presetClass="path" presetSubtype="0" repeatCount="indefinite" accel="50000" decel="50000" fill="hold" nodeType="withEffect">
                                  <p:stCondLst>
                                    <p:cond delay="0"/>
                                  </p:stCondLst>
                                  <p:childTnLst>
                                    <p:animMotion origin="layout" path="M -3.05556E-6 0.0007 L -0.13732 0.0007 " pathEditMode="relative" rAng="0" ptsTypes="AA">
                                      <p:cBhvr>
                                        <p:cTn id="19" dur="500" fill="hold"/>
                                        <p:tgtEl>
                                          <p:spTgt spid="45"/>
                                        </p:tgtEl>
                                        <p:attrNameLst>
                                          <p:attrName>ppt_x</p:attrName>
                                          <p:attrName>ppt_y</p:attrName>
                                        </p:attrNameLst>
                                      </p:cBhvr>
                                      <p:rCtr x="-69" y="0"/>
                                    </p:animMotion>
                                  </p:childTnLst>
                                </p:cTn>
                              </p:par>
                              <p:par>
                                <p:cTn id="20" presetID="12" presetClass="entr" presetSubtype="2" repeatCount="indefinite"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lide(fromRight)">
                                      <p:cBhvr>
                                        <p:cTn id="22" dur="500"/>
                                        <p:tgtEl>
                                          <p:spTgt spid="31"/>
                                        </p:tgtEl>
                                      </p:cBhvr>
                                    </p:animEffec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2000"/>
                                  </p:stCondLst>
                                  <p:childTnLst>
                                    <p:set>
                                      <p:cBhvr>
                                        <p:cTn id="27"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1" grpId="0" animBg="1"/>
      <p:bldP spid="42"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err="1" smtClean="0"/>
              <a:t>OpenSPL</a:t>
            </a:r>
            <a:r>
              <a:rPr lang="en-US" dirty="0" smtClean="0"/>
              <a:t> Introduction – www.openspl.org</a:t>
            </a:r>
            <a:endParaRPr lang="en-US" dirty="0"/>
          </a:p>
        </p:txBody>
      </p:sp>
      <p:sp>
        <p:nvSpPr>
          <p:cNvPr id="4" name="Content Placeholder 1"/>
          <p:cNvSpPr>
            <a:spLocks noGrp="1"/>
          </p:cNvSpPr>
          <p:nvPr>
            <p:ph idx="1"/>
          </p:nvPr>
        </p:nvSpPr>
        <p:spPr>
          <a:xfrm>
            <a:off x="457200" y="1363506"/>
            <a:ext cx="8245094" cy="4191000"/>
          </a:xfrm>
        </p:spPr>
        <p:txBody>
          <a:bodyPr/>
          <a:lstStyle/>
          <a:p>
            <a:pPr marL="274320" indent="-274320">
              <a:buFont typeface="Wingdings" panose="05000000000000000000" pitchFamily="2" charset="2"/>
              <a:buChar char="q"/>
            </a:pPr>
            <a:r>
              <a:rPr lang="en-GB" dirty="0" err="1"/>
              <a:t>Controlflow</a:t>
            </a:r>
            <a:r>
              <a:rPr lang="en-GB" dirty="0"/>
              <a:t> and Dataflow are decoupled</a:t>
            </a:r>
          </a:p>
          <a:p>
            <a:pPr lvl="1"/>
            <a:r>
              <a:rPr lang="en-GB" sz="1600" dirty="0"/>
              <a:t>Both are fully programmable</a:t>
            </a:r>
          </a:p>
          <a:p>
            <a:pPr marL="274320" indent="-274320">
              <a:buFont typeface="Wingdings" panose="05000000000000000000" pitchFamily="2" charset="2"/>
              <a:buChar char="q"/>
            </a:pPr>
            <a:r>
              <a:rPr lang="en-GB" dirty="0"/>
              <a:t>Operations exist in space and by default run in parallel</a:t>
            </a:r>
          </a:p>
          <a:p>
            <a:pPr lvl="1"/>
            <a:r>
              <a:rPr lang="en-GB" sz="1600" dirty="0"/>
              <a:t>Their number is limited only by the available space</a:t>
            </a:r>
          </a:p>
          <a:p>
            <a:pPr marL="274320" indent="-274320">
              <a:buFont typeface="Wingdings" panose="05000000000000000000" pitchFamily="2" charset="2"/>
              <a:buChar char="q"/>
            </a:pPr>
            <a:r>
              <a:rPr lang="en-GB" dirty="0"/>
              <a:t>All operations can be customized at various levels </a:t>
            </a:r>
          </a:p>
          <a:p>
            <a:pPr lvl="1"/>
            <a:r>
              <a:rPr lang="en-GB" sz="1600" dirty="0"/>
              <a:t>e.g., from algorithm down to the number </a:t>
            </a:r>
            <a:r>
              <a:rPr lang="en-GB" sz="1600" dirty="0" smtClean="0"/>
              <a:t>representation (variable exponent and mantissa definition)</a:t>
            </a:r>
            <a:endParaRPr lang="en-GB" sz="1600" dirty="0"/>
          </a:p>
          <a:p>
            <a:pPr marL="274320" indent="-274320">
              <a:buFont typeface="Wingdings" panose="05000000000000000000" pitchFamily="2" charset="2"/>
              <a:buChar char="q"/>
            </a:pPr>
            <a:r>
              <a:rPr lang="en-GB" dirty="0"/>
              <a:t>Multiple operations constitute kernels </a:t>
            </a:r>
          </a:p>
          <a:p>
            <a:pPr marL="274320" indent="-274320">
              <a:buFont typeface="Wingdings" panose="05000000000000000000" pitchFamily="2" charset="2"/>
              <a:buChar char="q"/>
            </a:pPr>
            <a:r>
              <a:rPr lang="en-GB" dirty="0"/>
              <a:t>Data streams through the operations / kernels</a:t>
            </a:r>
          </a:p>
          <a:p>
            <a:pPr marL="274320" indent="-274320">
              <a:buFont typeface="Wingdings" panose="05000000000000000000" pitchFamily="2" charset="2"/>
              <a:buChar char="q"/>
            </a:pPr>
            <a:r>
              <a:rPr lang="en-GB" dirty="0"/>
              <a:t>Data transport and compute can be balanced</a:t>
            </a:r>
          </a:p>
          <a:p>
            <a:pPr marL="274320" indent="-274320">
              <a:buFont typeface="Wingdings" panose="05000000000000000000" pitchFamily="2" charset="2"/>
              <a:buChar char="q"/>
            </a:pPr>
            <a:r>
              <a:rPr lang="en-GB" dirty="0"/>
              <a:t>All resources work all of the time for max performance</a:t>
            </a:r>
          </a:p>
          <a:p>
            <a:pPr marL="274320" indent="-274320">
              <a:buFont typeface="Wingdings" panose="05000000000000000000" pitchFamily="2" charset="2"/>
              <a:buChar char="q"/>
            </a:pPr>
            <a:r>
              <a:rPr lang="en-GB" dirty="0"/>
              <a:t>In/Out data rates determine the operating frequency</a:t>
            </a:r>
            <a:endParaRPr lang="en-US" dirty="0"/>
          </a:p>
          <a:p>
            <a:pPr marL="0" indent="0">
              <a:buNone/>
            </a:pPr>
            <a:endParaRPr lang="en-US" dirty="0"/>
          </a:p>
        </p:txBody>
      </p:sp>
    </p:spTree>
    <p:extLst>
      <p:ext uri="{BB962C8B-B14F-4D97-AF65-F5344CB8AC3E}">
        <p14:creationId xmlns:p14="http://schemas.microsoft.com/office/powerpoint/2010/main" val="436953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Basic Structure of </a:t>
            </a:r>
            <a:r>
              <a:rPr lang="en-US" dirty="0" err="1" smtClean="0"/>
              <a:t>OpenSPL</a:t>
            </a:r>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19</a:t>
            </a:fld>
            <a:endParaRPr lang="en-US" dirty="0"/>
          </a:p>
        </p:txBody>
      </p:sp>
      <p:pic>
        <p:nvPicPr>
          <p:cNvPr id="5" name="Picture 6" descr="C:\temp\yell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14" y="3428619"/>
            <a:ext cx="3311286" cy="13624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temp\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15" y="2514600"/>
            <a:ext cx="3311284" cy="13624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temp\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78" y="1600200"/>
            <a:ext cx="3310359" cy="1362075"/>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p:cNvSpPr/>
          <p:nvPr/>
        </p:nvSpPr>
        <p:spPr bwMode="auto">
          <a:xfrm>
            <a:off x="4114800" y="3724275"/>
            <a:ext cx="609600" cy="766572"/>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9" name="Content Placeholder 2"/>
          <p:cNvSpPr>
            <a:spLocks noGrp="1"/>
          </p:cNvSpPr>
          <p:nvPr>
            <p:ph idx="1"/>
          </p:nvPr>
        </p:nvSpPr>
        <p:spPr>
          <a:xfrm>
            <a:off x="4648200" y="3929840"/>
            <a:ext cx="4267200" cy="376428"/>
          </a:xfrm>
        </p:spPr>
        <p:txBody>
          <a:bodyPr/>
          <a:lstStyle/>
          <a:p>
            <a:pPr marL="0" indent="0">
              <a:buNone/>
            </a:pPr>
            <a:r>
              <a:rPr lang="en-US" sz="1600" b="1" dirty="0" smtClean="0">
                <a:solidFill>
                  <a:schemeClr val="tx1"/>
                </a:solidFill>
              </a:rPr>
              <a:t>Kernel(s)</a:t>
            </a:r>
            <a:r>
              <a:rPr lang="en-US" sz="1600" dirty="0" smtClean="0">
                <a:solidFill>
                  <a:schemeClr val="tx1"/>
                </a:solidFill>
              </a:rPr>
              <a:t>: </a:t>
            </a:r>
            <a:r>
              <a:rPr lang="en-US" sz="1600" b="0" dirty="0" smtClean="0">
                <a:solidFill>
                  <a:schemeClr val="tx1"/>
                </a:solidFill>
              </a:rPr>
              <a:t>Application Logic</a:t>
            </a:r>
          </a:p>
        </p:txBody>
      </p:sp>
      <p:sp>
        <p:nvSpPr>
          <p:cNvPr id="10" name="Left Brace 9"/>
          <p:cNvSpPr/>
          <p:nvPr/>
        </p:nvSpPr>
        <p:spPr bwMode="auto">
          <a:xfrm>
            <a:off x="4114800" y="2809875"/>
            <a:ext cx="609600" cy="762000"/>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1" name="Content Placeholder 2"/>
          <p:cNvSpPr txBox="1">
            <a:spLocks/>
          </p:cNvSpPr>
          <p:nvPr/>
        </p:nvSpPr>
        <p:spPr bwMode="auto">
          <a:xfrm>
            <a:off x="4648200" y="2886075"/>
            <a:ext cx="4267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17475" indent="-117475" algn="l" rtl="0" eaLnBrk="1" fontAlgn="base" hangingPunct="1">
              <a:spcBef>
                <a:spcPct val="70000"/>
              </a:spcBef>
              <a:spcAft>
                <a:spcPct val="0"/>
              </a:spcAft>
              <a:buFont typeface="Arial" pitchFamily="34" charset="0"/>
              <a:buChar char="•"/>
              <a:defRPr sz="2000" b="1">
                <a:solidFill>
                  <a:schemeClr val="tx1"/>
                </a:solidFill>
                <a:latin typeface="+mn-lt"/>
                <a:ea typeface="+mn-ea"/>
                <a:cs typeface="+mn-cs"/>
              </a:defRPr>
            </a:lvl1pPr>
            <a:lvl2pPr marL="336550" indent="-115888" algn="l" rtl="0" eaLnBrk="1" fontAlgn="base" hangingPunct="1">
              <a:lnSpc>
                <a:spcPct val="120000"/>
              </a:lnSpc>
              <a:spcBef>
                <a:spcPct val="50000"/>
              </a:spcBef>
              <a:spcAft>
                <a:spcPct val="0"/>
              </a:spcAft>
              <a:buSzPct val="90000"/>
              <a:buFont typeface="Times" pitchFamily="18" charset="0"/>
              <a:buChar char="•"/>
              <a:tabLst/>
              <a:defRPr>
                <a:solidFill>
                  <a:schemeClr val="tx1"/>
                </a:solidFill>
                <a:latin typeface="+mn-lt"/>
                <a:ea typeface="+mn-ea"/>
                <a:cs typeface="ヒラギノ角ゴ Pro W3"/>
              </a:defRPr>
            </a:lvl2pPr>
            <a:lvl3pPr marL="627063" indent="-166688" algn="l" rtl="0" eaLnBrk="1" fontAlgn="base" hangingPunct="1">
              <a:spcBef>
                <a:spcPct val="20000"/>
              </a:spcBef>
              <a:spcAft>
                <a:spcPct val="0"/>
              </a:spcAft>
              <a:buSzPct val="90000"/>
              <a:buChar char="–"/>
              <a:defRPr sz="1400">
                <a:solidFill>
                  <a:schemeClr val="tx1"/>
                </a:solidFill>
                <a:latin typeface="+mn-lt"/>
                <a:ea typeface="ＭＳ Ｐゴシック" charset="-128"/>
                <a:cs typeface="ヒラギノ角ゴ Pro W3"/>
              </a:defRPr>
            </a:lvl3pPr>
            <a:lvl4pPr marL="1031875" indent="-119063" algn="l" rtl="0" eaLnBrk="1" fontAlgn="base" hangingPunct="1">
              <a:spcBef>
                <a:spcPct val="20000"/>
              </a:spcBef>
              <a:spcAft>
                <a:spcPct val="0"/>
              </a:spcAft>
              <a:buSzPct val="90000"/>
              <a:buFont typeface="Times" pitchFamily="18" charset="0"/>
              <a:buChar char="•"/>
              <a:defRPr sz="1400">
                <a:solidFill>
                  <a:schemeClr val="tx1"/>
                </a:solidFill>
                <a:latin typeface="+mn-lt"/>
                <a:ea typeface="ＭＳ Ｐゴシック" charset="-128"/>
                <a:cs typeface="ヒラギノ角ゴ Pro W3"/>
              </a:defRPr>
            </a:lvl4pPr>
            <a:lvl5pPr marL="2057400" indent="-228600" algn="l" rtl="0" eaLnBrk="1" fontAlgn="base" hangingPunct="1">
              <a:spcBef>
                <a:spcPct val="20000"/>
              </a:spcBef>
              <a:spcAft>
                <a:spcPct val="0"/>
              </a:spcAft>
              <a:defRPr sz="2000">
                <a:solidFill>
                  <a:schemeClr val="tx1"/>
                </a:solidFill>
                <a:latin typeface="+mn-lt"/>
                <a:ea typeface="ＭＳ Ｐゴシック" charset="-128"/>
                <a:cs typeface="ヒラギノ角ゴ Pro W3"/>
              </a:defRPr>
            </a:lvl5pPr>
            <a:lvl6pPr marL="2514600" indent="-228600" algn="l" rtl="0" eaLnBrk="1" fontAlgn="base" hangingPunct="1">
              <a:spcBef>
                <a:spcPct val="20000"/>
              </a:spcBef>
              <a:spcAft>
                <a:spcPct val="0"/>
              </a:spcAft>
              <a:defRPr sz="2000">
                <a:solidFill>
                  <a:schemeClr val="tx1"/>
                </a:solidFill>
                <a:latin typeface="+mn-lt"/>
                <a:ea typeface="+mn-ea"/>
              </a:defRPr>
            </a:lvl6pPr>
            <a:lvl7pPr marL="2971800" indent="-228600" algn="l" rtl="0" eaLnBrk="1" fontAlgn="base" hangingPunct="1">
              <a:spcBef>
                <a:spcPct val="20000"/>
              </a:spcBef>
              <a:spcAft>
                <a:spcPct val="0"/>
              </a:spcAft>
              <a:defRPr sz="2000">
                <a:solidFill>
                  <a:schemeClr val="tx1"/>
                </a:solidFill>
                <a:latin typeface="+mn-lt"/>
                <a:ea typeface="+mn-ea"/>
              </a:defRPr>
            </a:lvl7pPr>
            <a:lvl8pPr marL="3429000" indent="-228600" algn="l" rtl="0" eaLnBrk="1" fontAlgn="base" hangingPunct="1">
              <a:spcBef>
                <a:spcPct val="20000"/>
              </a:spcBef>
              <a:spcAft>
                <a:spcPct val="0"/>
              </a:spcAft>
              <a:defRPr sz="2000">
                <a:solidFill>
                  <a:schemeClr val="tx1"/>
                </a:solidFill>
                <a:latin typeface="+mn-lt"/>
                <a:ea typeface="+mn-ea"/>
              </a:defRPr>
            </a:lvl8pPr>
            <a:lvl9pPr marL="3886200" indent="-228600" algn="l" rtl="0" eaLnBrk="1" fontAlgn="base" hangingPunct="1">
              <a:spcBef>
                <a:spcPct val="20000"/>
              </a:spcBef>
              <a:spcAft>
                <a:spcPct val="0"/>
              </a:spcAft>
              <a:defRPr sz="2000">
                <a:solidFill>
                  <a:schemeClr val="tx1"/>
                </a:solidFill>
                <a:latin typeface="+mn-lt"/>
                <a:ea typeface="+mn-ea"/>
              </a:defRPr>
            </a:lvl9pPr>
          </a:lstStyle>
          <a:p>
            <a:pPr marL="0" indent="0">
              <a:buFont typeface="Arial" pitchFamily="34" charset="0"/>
              <a:buNone/>
            </a:pPr>
            <a:r>
              <a:rPr lang="en-US" sz="1600" dirty="0" smtClean="0"/>
              <a:t>Manager: </a:t>
            </a:r>
            <a:r>
              <a:rPr lang="en-US" sz="1600" b="0" dirty="0" smtClean="0"/>
              <a:t>Substrate configuration, stream definitions, kernel configuration, etc.</a:t>
            </a:r>
          </a:p>
        </p:txBody>
      </p:sp>
      <p:sp>
        <p:nvSpPr>
          <p:cNvPr id="12" name="Left Brace 11"/>
          <p:cNvSpPr/>
          <p:nvPr/>
        </p:nvSpPr>
        <p:spPr bwMode="auto">
          <a:xfrm>
            <a:off x="4114800" y="1895475"/>
            <a:ext cx="609600" cy="762000"/>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3" name="Content Placeholder 2"/>
          <p:cNvSpPr txBox="1">
            <a:spLocks/>
          </p:cNvSpPr>
          <p:nvPr/>
        </p:nvSpPr>
        <p:spPr bwMode="auto">
          <a:xfrm>
            <a:off x="4648200" y="1971675"/>
            <a:ext cx="4267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17475" indent="-117475" algn="l" rtl="0" eaLnBrk="1" fontAlgn="base" hangingPunct="1">
              <a:spcBef>
                <a:spcPct val="70000"/>
              </a:spcBef>
              <a:spcAft>
                <a:spcPct val="0"/>
              </a:spcAft>
              <a:buFont typeface="Arial" pitchFamily="34" charset="0"/>
              <a:buChar char="•"/>
              <a:defRPr sz="2000" b="1">
                <a:solidFill>
                  <a:schemeClr val="tx1"/>
                </a:solidFill>
                <a:latin typeface="+mn-lt"/>
                <a:ea typeface="+mn-ea"/>
                <a:cs typeface="+mn-cs"/>
              </a:defRPr>
            </a:lvl1pPr>
            <a:lvl2pPr marL="336550" indent="-115888" algn="l" rtl="0" eaLnBrk="1" fontAlgn="base" hangingPunct="1">
              <a:lnSpc>
                <a:spcPct val="120000"/>
              </a:lnSpc>
              <a:spcBef>
                <a:spcPct val="50000"/>
              </a:spcBef>
              <a:spcAft>
                <a:spcPct val="0"/>
              </a:spcAft>
              <a:buSzPct val="90000"/>
              <a:buFont typeface="Times" pitchFamily="18" charset="0"/>
              <a:buChar char="•"/>
              <a:tabLst/>
              <a:defRPr>
                <a:solidFill>
                  <a:schemeClr val="tx1"/>
                </a:solidFill>
                <a:latin typeface="+mn-lt"/>
                <a:ea typeface="+mn-ea"/>
                <a:cs typeface="ヒラギノ角ゴ Pro W3"/>
              </a:defRPr>
            </a:lvl2pPr>
            <a:lvl3pPr marL="627063" indent="-166688" algn="l" rtl="0" eaLnBrk="1" fontAlgn="base" hangingPunct="1">
              <a:spcBef>
                <a:spcPct val="20000"/>
              </a:spcBef>
              <a:spcAft>
                <a:spcPct val="0"/>
              </a:spcAft>
              <a:buSzPct val="90000"/>
              <a:buChar char="–"/>
              <a:defRPr sz="1400">
                <a:solidFill>
                  <a:schemeClr val="tx1"/>
                </a:solidFill>
                <a:latin typeface="+mn-lt"/>
                <a:ea typeface="ＭＳ Ｐゴシック" charset="-128"/>
                <a:cs typeface="ヒラギノ角ゴ Pro W3"/>
              </a:defRPr>
            </a:lvl3pPr>
            <a:lvl4pPr marL="1031875" indent="-119063" algn="l" rtl="0" eaLnBrk="1" fontAlgn="base" hangingPunct="1">
              <a:spcBef>
                <a:spcPct val="20000"/>
              </a:spcBef>
              <a:spcAft>
                <a:spcPct val="0"/>
              </a:spcAft>
              <a:buSzPct val="90000"/>
              <a:buFont typeface="Times" pitchFamily="18" charset="0"/>
              <a:buChar char="•"/>
              <a:defRPr sz="1400">
                <a:solidFill>
                  <a:schemeClr val="tx1"/>
                </a:solidFill>
                <a:latin typeface="+mn-lt"/>
                <a:ea typeface="ＭＳ Ｐゴシック" charset="-128"/>
                <a:cs typeface="ヒラギノ角ゴ Pro W3"/>
              </a:defRPr>
            </a:lvl4pPr>
            <a:lvl5pPr marL="2057400" indent="-228600" algn="l" rtl="0" eaLnBrk="1" fontAlgn="base" hangingPunct="1">
              <a:spcBef>
                <a:spcPct val="20000"/>
              </a:spcBef>
              <a:spcAft>
                <a:spcPct val="0"/>
              </a:spcAft>
              <a:defRPr sz="2000">
                <a:solidFill>
                  <a:schemeClr val="tx1"/>
                </a:solidFill>
                <a:latin typeface="+mn-lt"/>
                <a:ea typeface="ＭＳ Ｐゴシック" charset="-128"/>
                <a:cs typeface="ヒラギノ角ゴ Pro W3"/>
              </a:defRPr>
            </a:lvl5pPr>
            <a:lvl6pPr marL="2514600" indent="-228600" algn="l" rtl="0" eaLnBrk="1" fontAlgn="base" hangingPunct="1">
              <a:spcBef>
                <a:spcPct val="20000"/>
              </a:spcBef>
              <a:spcAft>
                <a:spcPct val="0"/>
              </a:spcAft>
              <a:defRPr sz="2000">
                <a:solidFill>
                  <a:schemeClr val="tx1"/>
                </a:solidFill>
                <a:latin typeface="+mn-lt"/>
                <a:ea typeface="+mn-ea"/>
              </a:defRPr>
            </a:lvl6pPr>
            <a:lvl7pPr marL="2971800" indent="-228600" algn="l" rtl="0" eaLnBrk="1" fontAlgn="base" hangingPunct="1">
              <a:spcBef>
                <a:spcPct val="20000"/>
              </a:spcBef>
              <a:spcAft>
                <a:spcPct val="0"/>
              </a:spcAft>
              <a:defRPr sz="2000">
                <a:solidFill>
                  <a:schemeClr val="tx1"/>
                </a:solidFill>
                <a:latin typeface="+mn-lt"/>
                <a:ea typeface="+mn-ea"/>
              </a:defRPr>
            </a:lvl7pPr>
            <a:lvl8pPr marL="3429000" indent="-228600" algn="l" rtl="0" eaLnBrk="1" fontAlgn="base" hangingPunct="1">
              <a:spcBef>
                <a:spcPct val="20000"/>
              </a:spcBef>
              <a:spcAft>
                <a:spcPct val="0"/>
              </a:spcAft>
              <a:defRPr sz="2000">
                <a:solidFill>
                  <a:schemeClr val="tx1"/>
                </a:solidFill>
                <a:latin typeface="+mn-lt"/>
                <a:ea typeface="+mn-ea"/>
              </a:defRPr>
            </a:lvl8pPr>
            <a:lvl9pPr marL="3886200" indent="-228600" algn="l" rtl="0" eaLnBrk="1" fontAlgn="base" hangingPunct="1">
              <a:spcBef>
                <a:spcPct val="20000"/>
              </a:spcBef>
              <a:spcAft>
                <a:spcPct val="0"/>
              </a:spcAft>
              <a:defRPr sz="2000">
                <a:solidFill>
                  <a:schemeClr val="tx1"/>
                </a:solidFill>
                <a:latin typeface="+mn-lt"/>
                <a:ea typeface="+mn-ea"/>
              </a:defRPr>
            </a:lvl9pPr>
          </a:lstStyle>
          <a:p>
            <a:pPr marL="0" indent="0">
              <a:buFont typeface="Arial" pitchFamily="34" charset="0"/>
              <a:buNone/>
            </a:pPr>
            <a:r>
              <a:rPr lang="en-US" sz="1600" dirty="0" smtClean="0"/>
              <a:t>Integration: </a:t>
            </a:r>
            <a:r>
              <a:rPr lang="en-US" sz="1600" b="0" dirty="0" smtClean="0"/>
              <a:t>Application setup, environment configuration, etc.</a:t>
            </a:r>
          </a:p>
        </p:txBody>
      </p:sp>
    </p:spTree>
    <p:extLst>
      <p:ext uri="{BB962C8B-B14F-4D97-AF65-F5344CB8AC3E}">
        <p14:creationId xmlns:p14="http://schemas.microsoft.com/office/powerpoint/2010/main" val="14211125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10000" fill="hold" nodeType="clickEffect" p14:presetBounceEnd="1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10000">
                                          <p:cBhvr additive="base">
                                            <p:cTn id="7" dur="2000" fill="hold"/>
                                            <p:tgtEl>
                                              <p:spTgt spid="5"/>
                                            </p:tgtEl>
                                            <p:attrNameLst>
                                              <p:attrName>ppt_x</p:attrName>
                                            </p:attrNameLst>
                                          </p:cBhvr>
                                          <p:tavLst>
                                            <p:tav tm="0">
                                              <p:val>
                                                <p:strVal val="#ppt_x"/>
                                              </p:val>
                                            </p:tav>
                                            <p:tav tm="100000">
                                              <p:val>
                                                <p:strVal val="#ppt_x"/>
                                              </p:val>
                                            </p:tav>
                                          </p:tavLst>
                                        </p:anim>
                                        <p:anim calcmode="lin" valueType="num" p14:bounceEnd="10000">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 accel="10000" fill="hold" nodeType="clickEffect" p14:presetBounceEnd="10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10000">
                                          <p:cBhvr additive="base">
                                            <p:cTn id="19" dur="2000" fill="hold"/>
                                            <p:tgtEl>
                                              <p:spTgt spid="6"/>
                                            </p:tgtEl>
                                            <p:attrNameLst>
                                              <p:attrName>ppt_x</p:attrName>
                                            </p:attrNameLst>
                                          </p:cBhvr>
                                          <p:tavLst>
                                            <p:tav tm="0">
                                              <p:val>
                                                <p:strVal val="#ppt_x"/>
                                              </p:val>
                                            </p:tav>
                                            <p:tav tm="100000">
                                              <p:val>
                                                <p:strVal val="#ppt_x"/>
                                              </p:val>
                                            </p:tav>
                                          </p:tavLst>
                                        </p:anim>
                                        <p:anim calcmode="lin" valueType="num" p14:bounceEnd="10000">
                                          <p:cBhvr additive="base">
                                            <p:cTn id="20" dur="20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1" accel="10000" fill="hold" nodeType="clickEffect" p14:presetBounceEnd="10000">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14:bounceEnd="10000">
                                          <p:cBhvr additive="base">
                                            <p:cTn id="31" dur="2000" fill="hold"/>
                                            <p:tgtEl>
                                              <p:spTgt spid="7"/>
                                            </p:tgtEl>
                                            <p:attrNameLst>
                                              <p:attrName>ppt_x</p:attrName>
                                            </p:attrNameLst>
                                          </p:cBhvr>
                                          <p:tavLst>
                                            <p:tav tm="0">
                                              <p:val>
                                                <p:strVal val="#ppt_x"/>
                                              </p:val>
                                            </p:tav>
                                            <p:tav tm="100000">
                                              <p:val>
                                                <p:strVal val="#ppt_x"/>
                                              </p:val>
                                            </p:tav>
                                          </p:tavLst>
                                        </p:anim>
                                        <p:anim calcmode="lin" valueType="num" p14:bounceEnd="10000">
                                          <p:cBhvr additive="base">
                                            <p:cTn id="32" dur="2000" fill="hold"/>
                                            <p:tgtEl>
                                              <p:spTgt spid="7"/>
                                            </p:tgtEl>
                                            <p:attrNameLst>
                                              <p:attrName>ppt_y</p:attrName>
                                            </p:attrNameLst>
                                          </p:cBhvr>
                                          <p:tavLst>
                                            <p:tav tm="0">
                                              <p:val>
                                                <p:strVal val="0-#ppt_h/2"/>
                                              </p:val>
                                            </p:tav>
                                            <p:tav tm="100000">
                                              <p:val>
                                                <p:strVal val="#ppt_y"/>
                                              </p:val>
                                            </p:tav>
                                          </p:tavLst>
                                        </p:anim>
                                      </p:childTnLst>
                                    </p:cTn>
                                  </p:par>
                                </p:childTnLst>
                              </p:cTn>
                            </p:par>
                            <p:par>
                              <p:cTn id="33" fill="hold">
                                <p:stCondLst>
                                  <p:cond delay="2000"/>
                                </p:stCondLst>
                                <p:childTnLst>
                                  <p:par>
                                    <p:cTn id="34" presetID="1"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par>
                              <p:cTn id="36" fill="hold">
                                <p:stCondLst>
                                  <p:cond delay="2000"/>
                                </p:stCondLst>
                                <p:childTnLst>
                                  <p:par>
                                    <p:cTn id="37" presetID="1"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P spid="10" grpId="0" animBg="1"/>
          <p:bldP spid="11" grpId="0"/>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1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 accel="1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ppt_x"/>
                                              </p:val>
                                            </p:tav>
                                            <p:tav tm="100000">
                                              <p:val>
                                                <p:strVal val="#ppt_x"/>
                                              </p:val>
                                            </p:tav>
                                          </p:tavLst>
                                        </p:anim>
                                        <p:anim calcmode="lin" valueType="num">
                                          <p:cBhvr additive="base">
                                            <p:cTn id="20" dur="20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1" accel="1000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000" fill="hold"/>
                                            <p:tgtEl>
                                              <p:spTgt spid="7"/>
                                            </p:tgtEl>
                                            <p:attrNameLst>
                                              <p:attrName>ppt_x</p:attrName>
                                            </p:attrNameLst>
                                          </p:cBhvr>
                                          <p:tavLst>
                                            <p:tav tm="0">
                                              <p:val>
                                                <p:strVal val="#ppt_x"/>
                                              </p:val>
                                            </p:tav>
                                            <p:tav tm="100000">
                                              <p:val>
                                                <p:strVal val="#ppt_x"/>
                                              </p:val>
                                            </p:tav>
                                          </p:tavLst>
                                        </p:anim>
                                        <p:anim calcmode="lin" valueType="num">
                                          <p:cBhvr additive="base">
                                            <p:cTn id="32" dur="2000" fill="hold"/>
                                            <p:tgtEl>
                                              <p:spTgt spid="7"/>
                                            </p:tgtEl>
                                            <p:attrNameLst>
                                              <p:attrName>ppt_y</p:attrName>
                                            </p:attrNameLst>
                                          </p:cBhvr>
                                          <p:tavLst>
                                            <p:tav tm="0">
                                              <p:val>
                                                <p:strVal val="0-#ppt_h/2"/>
                                              </p:val>
                                            </p:tav>
                                            <p:tav tm="100000">
                                              <p:val>
                                                <p:strVal val="#ppt_y"/>
                                              </p:val>
                                            </p:tav>
                                          </p:tavLst>
                                        </p:anim>
                                      </p:childTnLst>
                                    </p:cTn>
                                  </p:par>
                                </p:childTnLst>
                              </p:cTn>
                            </p:par>
                            <p:par>
                              <p:cTn id="33" fill="hold">
                                <p:stCondLst>
                                  <p:cond delay="2000"/>
                                </p:stCondLst>
                                <p:childTnLst>
                                  <p:par>
                                    <p:cTn id="34" presetID="1"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par>
                              <p:cTn id="36" fill="hold">
                                <p:stCondLst>
                                  <p:cond delay="2000"/>
                                </p:stCondLst>
                                <p:childTnLst>
                                  <p:par>
                                    <p:cTn id="37" presetID="1"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P spid="10" grpId="0" animBg="1"/>
          <p:bldP spid="11" grpId="0"/>
          <p:bldP spid="12" grpId="0" animBg="1"/>
          <p:bldP spid="13"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Agenda</a:t>
            </a:r>
            <a:endParaRPr lang="en-US" dirty="0"/>
          </a:p>
        </p:txBody>
      </p:sp>
      <p:sp>
        <p:nvSpPr>
          <p:cNvPr id="5" name="Slide Number Placeholder 4"/>
          <p:cNvSpPr>
            <a:spLocks noGrp="1"/>
          </p:cNvSpPr>
          <p:nvPr>
            <p:ph type="sldNum" sz="quarter" idx="4"/>
          </p:nvPr>
        </p:nvSpPr>
        <p:spPr/>
        <p:txBody>
          <a:bodyPr/>
          <a:lstStyle/>
          <a:p>
            <a:fld id="{1F819DC7-E6AE-4329-BF25-3039B7BA9520}" type="slidenum">
              <a:rPr lang="en-US" smtClean="0"/>
              <a:t>2</a:t>
            </a:fld>
            <a:endParaRPr lang="en-US" dirty="0"/>
          </a:p>
        </p:txBody>
      </p:sp>
      <p:sp>
        <p:nvSpPr>
          <p:cNvPr id="8" name="Content Placeholder 5"/>
          <p:cNvSpPr>
            <a:spLocks noGrp="1"/>
          </p:cNvSpPr>
          <p:nvPr>
            <p:ph idx="1"/>
          </p:nvPr>
        </p:nvSpPr>
        <p:spPr>
          <a:xfrm>
            <a:off x="457200" y="1363506"/>
            <a:ext cx="3287637" cy="4191000"/>
          </a:xfrm>
        </p:spPr>
        <p:txBody>
          <a:bodyPr>
            <a:normAutofit/>
          </a:bodyPr>
          <a:lstStyle/>
          <a:p>
            <a:pPr marL="274320" indent="-274320">
              <a:buFont typeface="Wingdings" panose="05000000000000000000" pitchFamily="2" charset="2"/>
              <a:buChar char="q"/>
            </a:pPr>
            <a:r>
              <a:rPr lang="en-US" b="0" dirty="0" smtClean="0"/>
              <a:t>CME Group overview</a:t>
            </a:r>
          </a:p>
          <a:p>
            <a:pPr marL="274320" indent="-274320">
              <a:buFont typeface="Wingdings" panose="05000000000000000000" pitchFamily="2" charset="2"/>
              <a:buChar char="q"/>
            </a:pPr>
            <a:r>
              <a:rPr lang="en-US" b="0" dirty="0" smtClean="0"/>
              <a:t>Demand for solution</a:t>
            </a:r>
          </a:p>
          <a:p>
            <a:pPr marL="274320" indent="-274320">
              <a:buFont typeface="Wingdings" panose="05000000000000000000" pitchFamily="2" charset="2"/>
              <a:buChar char="q"/>
            </a:pPr>
            <a:r>
              <a:rPr lang="en-US" b="0" dirty="0" smtClean="0"/>
              <a:t>Let’s look at the prob</a:t>
            </a:r>
            <a:r>
              <a:rPr lang="en-US" dirty="0" smtClean="0"/>
              <a:t>lem</a:t>
            </a:r>
            <a:r>
              <a:rPr lang="en-US" b="0" dirty="0" smtClean="0"/>
              <a:t> of heavy data</a:t>
            </a:r>
          </a:p>
          <a:p>
            <a:pPr marL="274320" indent="-274320">
              <a:buFont typeface="Wingdings" panose="05000000000000000000" pitchFamily="2" charset="2"/>
              <a:buChar char="q"/>
            </a:pPr>
            <a:r>
              <a:rPr lang="en-US" b="0" dirty="0" smtClean="0"/>
              <a:t>Transforming the mindset… with a possible solution</a:t>
            </a:r>
          </a:p>
          <a:p>
            <a:pPr marL="274320" indent="-274320">
              <a:buFont typeface="Wingdings" panose="05000000000000000000" pitchFamily="2" charset="2"/>
              <a:buChar char="q"/>
            </a:pPr>
            <a:r>
              <a:rPr lang="en-US" b="0" dirty="0" smtClean="0"/>
              <a:t>Basics of </a:t>
            </a:r>
            <a:r>
              <a:rPr lang="en-US" b="0" dirty="0" err="1" smtClean="0"/>
              <a:t>OpenSPL</a:t>
            </a:r>
            <a:endParaRPr lang="en-US" b="0" dirty="0" smtClean="0"/>
          </a:p>
          <a:p>
            <a:pPr marL="274320" indent="-274320">
              <a:buFont typeface="Wingdings" panose="05000000000000000000" pitchFamily="2" charset="2"/>
              <a:buChar char="q"/>
            </a:pPr>
            <a:r>
              <a:rPr lang="en-US" b="0" dirty="0" smtClean="0"/>
              <a:t>Challenges</a:t>
            </a:r>
          </a:p>
          <a:p>
            <a:pPr marL="274320" indent="-274320">
              <a:buFont typeface="Wingdings" panose="05000000000000000000" pitchFamily="2" charset="2"/>
              <a:buChar char="q"/>
            </a:pPr>
            <a:r>
              <a:rPr lang="en-US" b="0" smtClean="0"/>
              <a:t>Summary</a:t>
            </a:r>
            <a:endParaRPr lang="en-US" b="0" dirty="0" smtClean="0"/>
          </a:p>
          <a:p>
            <a:pPr marL="274320" indent="-274320">
              <a:buFont typeface="Wingdings" panose="05000000000000000000" pitchFamily="2" charset="2"/>
              <a:buChar char="q"/>
            </a:pPr>
            <a:endParaRPr lang="en-US" b="0"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837" y="1642280"/>
            <a:ext cx="511156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41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Back to the problem… and one solution to it, the boring way</a:t>
            </a:r>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20</a:t>
            </a:fld>
            <a:endParaRPr lang="en-US" dirty="0"/>
          </a:p>
        </p:txBody>
      </p:sp>
      <p:sp>
        <p:nvSpPr>
          <p:cNvPr id="5" name="Rectangle 4"/>
          <p:cNvSpPr/>
          <p:nvPr/>
        </p:nvSpPr>
        <p:spPr>
          <a:xfrm>
            <a:off x="1501242" y="3100138"/>
            <a:ext cx="1637731" cy="1436073"/>
          </a:xfrm>
          <a:prstGeom prst="rect">
            <a:avLst/>
          </a:prstGeom>
          <a:solidFill>
            <a:schemeClr val="accent1">
              <a:lumMod val="50000"/>
              <a:lumOff val="50000"/>
            </a:schemeClr>
          </a:solidFill>
          <a:ln>
            <a:solidFill>
              <a:srgbClr val="001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Receive Data, Distribute Tasks, Assemble Results</a:t>
            </a:r>
            <a:endParaRPr lang="en-US" dirty="0"/>
          </a:p>
        </p:txBody>
      </p:sp>
      <p:sp>
        <p:nvSpPr>
          <p:cNvPr id="6" name="Right Arrow 5"/>
          <p:cNvSpPr/>
          <p:nvPr/>
        </p:nvSpPr>
        <p:spPr>
          <a:xfrm>
            <a:off x="450375" y="3589374"/>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1738"/>
                </a:solidFill>
              </a:rPr>
              <a:t>Data</a:t>
            </a:r>
            <a:endParaRPr lang="en-US" sz="1600" b="1" dirty="0">
              <a:solidFill>
                <a:srgbClr val="001738"/>
              </a:solidFill>
            </a:endParaRPr>
          </a:p>
        </p:txBody>
      </p:sp>
      <p:sp>
        <p:nvSpPr>
          <p:cNvPr id="7" name="Left-Right Arrow 6"/>
          <p:cNvSpPr/>
          <p:nvPr/>
        </p:nvSpPr>
        <p:spPr>
          <a:xfrm>
            <a:off x="3166269" y="3575859"/>
            <a:ext cx="999503"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4230806" y="1586765"/>
            <a:ext cx="4258101" cy="446281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56266" y="1206568"/>
            <a:ext cx="1407180" cy="369332"/>
          </a:xfrm>
          <a:prstGeom prst="rect">
            <a:avLst/>
          </a:prstGeom>
          <a:noFill/>
        </p:spPr>
        <p:txBody>
          <a:bodyPr wrap="none" rtlCol="0">
            <a:spAutoFit/>
          </a:bodyPr>
          <a:lstStyle/>
          <a:p>
            <a:r>
              <a:rPr lang="en-US" b="1" dirty="0" smtClean="0"/>
              <a:t>FPGA  DFE</a:t>
            </a:r>
            <a:endParaRPr lang="en-US" b="1" dirty="0"/>
          </a:p>
        </p:txBody>
      </p:sp>
      <p:sp>
        <p:nvSpPr>
          <p:cNvPr id="11" name="Rectangle 10"/>
          <p:cNvSpPr/>
          <p:nvPr/>
        </p:nvSpPr>
        <p:spPr>
          <a:xfrm>
            <a:off x="1501241" y="1602735"/>
            <a:ext cx="1637731" cy="718036"/>
          </a:xfrm>
          <a:prstGeom prst="rect">
            <a:avLst/>
          </a:prstGeom>
          <a:solidFill>
            <a:srgbClr val="FFC000"/>
          </a:solidFill>
          <a:ln>
            <a:solidFill>
              <a:srgbClr val="001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Host Memory</a:t>
            </a:r>
            <a:endParaRPr lang="en-US" b="1" dirty="0"/>
          </a:p>
        </p:txBody>
      </p:sp>
      <p:sp>
        <p:nvSpPr>
          <p:cNvPr id="12" name="Left-Right Arrow 11"/>
          <p:cNvSpPr/>
          <p:nvPr/>
        </p:nvSpPr>
        <p:spPr>
          <a:xfrm rot="5400000">
            <a:off x="1971367" y="2468141"/>
            <a:ext cx="697478"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87666" y="2525791"/>
            <a:ext cx="1390124" cy="369332"/>
          </a:xfrm>
          <a:prstGeom prst="rect">
            <a:avLst/>
          </a:prstGeom>
          <a:noFill/>
        </p:spPr>
        <p:txBody>
          <a:bodyPr wrap="none" rtlCol="0">
            <a:spAutoFit/>
          </a:bodyPr>
          <a:lstStyle/>
          <a:p>
            <a:r>
              <a:rPr lang="en-US" b="1" dirty="0" smtClean="0"/>
              <a:t>Book State</a:t>
            </a:r>
            <a:endParaRPr lang="en-US" b="1" dirty="0"/>
          </a:p>
        </p:txBody>
      </p:sp>
      <p:pic>
        <p:nvPicPr>
          <p:cNvPr id="14" name="Picture 4"/>
          <p:cNvPicPr>
            <a:picLocks noChangeAspect="1" noChangeArrowheads="1"/>
          </p:cNvPicPr>
          <p:nvPr/>
        </p:nvPicPr>
        <p:blipFill>
          <a:blip r:embed="rId2" cstate="print"/>
          <a:srcRect/>
          <a:stretch>
            <a:fillRect/>
          </a:stretch>
        </p:blipFill>
        <p:spPr bwMode="auto">
          <a:xfrm>
            <a:off x="4301609" y="2183869"/>
            <a:ext cx="4116494" cy="3268610"/>
          </a:xfrm>
          <a:prstGeom prst="rect">
            <a:avLst/>
          </a:prstGeom>
          <a:noFill/>
          <a:ln w="9525">
            <a:noFill/>
            <a:miter lim="800000"/>
            <a:headEnd/>
            <a:tailEnd/>
          </a:ln>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790" y="1586765"/>
            <a:ext cx="48768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562422" y="2100108"/>
            <a:ext cx="1463862" cy="523220"/>
          </a:xfrm>
          <a:prstGeom prst="rect">
            <a:avLst/>
          </a:prstGeom>
          <a:noFill/>
        </p:spPr>
        <p:txBody>
          <a:bodyPr wrap="none" rtlCol="0">
            <a:spAutoFit/>
          </a:bodyPr>
          <a:lstStyle/>
          <a:p>
            <a:r>
              <a:rPr lang="en-US" sz="2800" b="1" dirty="0" smtClean="0">
                <a:solidFill>
                  <a:srgbClr val="FF0000"/>
                </a:solidFill>
              </a:rPr>
              <a:t>Really?</a:t>
            </a:r>
            <a:endParaRPr lang="en-US" sz="2800" b="1" dirty="0">
              <a:solidFill>
                <a:srgbClr val="FF0000"/>
              </a:solidFill>
            </a:endParaRPr>
          </a:p>
        </p:txBody>
      </p:sp>
    </p:spTree>
    <p:extLst>
      <p:ext uri="{BB962C8B-B14F-4D97-AF65-F5344CB8AC3E}">
        <p14:creationId xmlns:p14="http://schemas.microsoft.com/office/powerpoint/2010/main" val="394475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A different approach, with a little mechanical sympathy</a:t>
            </a:r>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21</a:t>
            </a:fld>
            <a:endParaRPr lang="en-US" dirty="0"/>
          </a:p>
        </p:txBody>
      </p:sp>
      <p:sp>
        <p:nvSpPr>
          <p:cNvPr id="5" name="Rounded Rectangle 4"/>
          <p:cNvSpPr/>
          <p:nvPr/>
        </p:nvSpPr>
        <p:spPr>
          <a:xfrm>
            <a:off x="1665042" y="1146831"/>
            <a:ext cx="6059605" cy="459887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17564" y="1333093"/>
            <a:ext cx="1859598" cy="369332"/>
          </a:xfrm>
          <a:prstGeom prst="rect">
            <a:avLst/>
          </a:prstGeom>
          <a:solidFill>
            <a:schemeClr val="bg1"/>
          </a:solidFill>
        </p:spPr>
        <p:txBody>
          <a:bodyPr wrap="square" rtlCol="0">
            <a:spAutoFit/>
          </a:bodyPr>
          <a:lstStyle/>
          <a:p>
            <a:r>
              <a:rPr lang="en-US" b="1" dirty="0" err="1" smtClean="0"/>
              <a:t>PCIe</a:t>
            </a:r>
            <a:r>
              <a:rPr lang="en-US" b="1" dirty="0" smtClean="0"/>
              <a:t> Device</a:t>
            </a:r>
            <a:endParaRPr lang="en-US" b="1" dirty="0"/>
          </a:p>
        </p:txBody>
      </p:sp>
      <p:sp>
        <p:nvSpPr>
          <p:cNvPr id="7" name="Rectangle 6"/>
          <p:cNvSpPr/>
          <p:nvPr/>
        </p:nvSpPr>
        <p:spPr>
          <a:xfrm>
            <a:off x="4476480" y="1343407"/>
            <a:ext cx="1637731" cy="718036"/>
          </a:xfrm>
          <a:prstGeom prst="rect">
            <a:avLst/>
          </a:prstGeom>
          <a:solidFill>
            <a:srgbClr val="FFC000"/>
          </a:solidFill>
          <a:ln>
            <a:solidFill>
              <a:srgbClr val="001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DRAM, SRAM</a:t>
            </a:r>
            <a:endParaRPr lang="en-US" b="1" dirty="0"/>
          </a:p>
        </p:txBody>
      </p:sp>
      <p:sp>
        <p:nvSpPr>
          <p:cNvPr id="10" name="Rectangle 9"/>
          <p:cNvSpPr/>
          <p:nvPr/>
        </p:nvSpPr>
        <p:spPr>
          <a:xfrm>
            <a:off x="1812801" y="3442310"/>
            <a:ext cx="998652" cy="718036"/>
          </a:xfrm>
          <a:prstGeom prst="rect">
            <a:avLst/>
          </a:prstGeom>
          <a:solidFill>
            <a:srgbClr val="FFC000"/>
          </a:solidFill>
          <a:ln>
            <a:solidFill>
              <a:srgbClr val="001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10GbE</a:t>
            </a:r>
            <a:endParaRPr lang="en-US" b="1" dirty="0"/>
          </a:p>
        </p:txBody>
      </p:sp>
      <p:sp>
        <p:nvSpPr>
          <p:cNvPr id="11" name="Rounded Rectangle 10"/>
          <p:cNvSpPr/>
          <p:nvPr/>
        </p:nvSpPr>
        <p:spPr>
          <a:xfrm>
            <a:off x="3341393" y="2797784"/>
            <a:ext cx="3607649" cy="263799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rPr>
              <a:t>FPGA / DFE</a:t>
            </a:r>
            <a:endParaRPr lang="en-US" b="1" dirty="0">
              <a:solidFill>
                <a:schemeClr val="tx1"/>
              </a:solidFill>
            </a:endParaRPr>
          </a:p>
        </p:txBody>
      </p:sp>
      <p:sp>
        <p:nvSpPr>
          <p:cNvPr id="14" name="Left-Right Arrow 13"/>
          <p:cNvSpPr/>
          <p:nvPr/>
        </p:nvSpPr>
        <p:spPr>
          <a:xfrm>
            <a:off x="791517" y="3521267"/>
            <a:ext cx="999503"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Data</a:t>
            </a:r>
            <a:endParaRPr lang="en-US" b="1" dirty="0">
              <a:solidFill>
                <a:schemeClr val="tx1"/>
              </a:solidFill>
            </a:endParaRPr>
          </a:p>
        </p:txBody>
      </p:sp>
      <p:sp>
        <p:nvSpPr>
          <p:cNvPr id="15" name="Rectangle 14"/>
          <p:cNvSpPr/>
          <p:nvPr/>
        </p:nvSpPr>
        <p:spPr>
          <a:xfrm>
            <a:off x="3477836" y="4367510"/>
            <a:ext cx="998652" cy="718036"/>
          </a:xfrm>
          <a:prstGeom prst="rect">
            <a:avLst/>
          </a:prstGeom>
          <a:solidFill>
            <a:srgbClr val="FFC000"/>
          </a:solidFill>
          <a:ln>
            <a:solidFill>
              <a:srgbClr val="001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Kernel</a:t>
            </a:r>
            <a:endParaRPr lang="en-US" b="1" dirty="0"/>
          </a:p>
        </p:txBody>
      </p:sp>
      <p:sp>
        <p:nvSpPr>
          <p:cNvPr id="16" name="Rectangle 15"/>
          <p:cNvSpPr/>
          <p:nvPr/>
        </p:nvSpPr>
        <p:spPr>
          <a:xfrm>
            <a:off x="5328291" y="4366089"/>
            <a:ext cx="998652" cy="718036"/>
          </a:xfrm>
          <a:prstGeom prst="rect">
            <a:avLst/>
          </a:prstGeom>
          <a:solidFill>
            <a:srgbClr val="FFC000"/>
          </a:solidFill>
          <a:ln>
            <a:solidFill>
              <a:srgbClr val="001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Kernel</a:t>
            </a:r>
            <a:endParaRPr lang="en-US" b="1" dirty="0"/>
          </a:p>
        </p:txBody>
      </p:sp>
      <p:sp>
        <p:nvSpPr>
          <p:cNvPr id="17" name="Rectangle 16"/>
          <p:cNvSpPr/>
          <p:nvPr/>
        </p:nvSpPr>
        <p:spPr>
          <a:xfrm>
            <a:off x="3477836" y="3450311"/>
            <a:ext cx="998652" cy="718036"/>
          </a:xfrm>
          <a:prstGeom prst="rect">
            <a:avLst/>
          </a:prstGeom>
          <a:solidFill>
            <a:srgbClr val="FFC000"/>
          </a:solidFill>
          <a:ln>
            <a:solidFill>
              <a:srgbClr val="001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Kernel</a:t>
            </a:r>
            <a:endParaRPr lang="en-US" b="1" dirty="0"/>
          </a:p>
        </p:txBody>
      </p:sp>
      <p:sp>
        <p:nvSpPr>
          <p:cNvPr id="18" name="Bent-Up Arrow 17"/>
          <p:cNvSpPr/>
          <p:nvPr/>
        </p:nvSpPr>
        <p:spPr>
          <a:xfrm rot="5400000">
            <a:off x="2446724" y="3923028"/>
            <a:ext cx="793789" cy="126843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2822743" y="3577504"/>
            <a:ext cx="655093" cy="4251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490142" y="4529948"/>
            <a:ext cx="838149" cy="41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ent-Up Arrow 20"/>
          <p:cNvSpPr/>
          <p:nvPr/>
        </p:nvSpPr>
        <p:spPr>
          <a:xfrm rot="16200000">
            <a:off x="4842367" y="3271681"/>
            <a:ext cx="747641" cy="144117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 Arrow 21"/>
          <p:cNvSpPr/>
          <p:nvPr/>
        </p:nvSpPr>
        <p:spPr>
          <a:xfrm rot="5400000">
            <a:off x="4946606" y="2210914"/>
            <a:ext cx="697478"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3703849" y="2254916"/>
            <a:ext cx="1390124" cy="369332"/>
          </a:xfrm>
          <a:prstGeom prst="rect">
            <a:avLst/>
          </a:prstGeom>
          <a:noFill/>
        </p:spPr>
        <p:txBody>
          <a:bodyPr wrap="none" rtlCol="0">
            <a:spAutoFit/>
          </a:bodyPr>
          <a:lstStyle/>
          <a:p>
            <a:r>
              <a:rPr lang="en-US" b="1" dirty="0" smtClean="0"/>
              <a:t>Book State</a:t>
            </a:r>
            <a:endParaRPr lang="en-US" b="1" dirty="0"/>
          </a:p>
        </p:txBody>
      </p:sp>
    </p:spTree>
    <p:extLst>
      <p:ext uri="{BB962C8B-B14F-4D97-AF65-F5344CB8AC3E}">
        <p14:creationId xmlns:p14="http://schemas.microsoft.com/office/powerpoint/2010/main" val="3509913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err="1" smtClean="0"/>
              <a:t>OpenSPL</a:t>
            </a:r>
            <a:r>
              <a:rPr lang="en-US" dirty="0" smtClean="0"/>
              <a:t> Example #1 – Moving Average</a:t>
            </a:r>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22</a:t>
            </a:fld>
            <a:endParaRPr lang="en-US" dirty="0"/>
          </a:p>
        </p:txBody>
      </p:sp>
      <p:sp>
        <p:nvSpPr>
          <p:cNvPr id="5" name="TextBox 4"/>
          <p:cNvSpPr txBox="1"/>
          <p:nvPr/>
        </p:nvSpPr>
        <p:spPr>
          <a:xfrm>
            <a:off x="381000" y="1167348"/>
            <a:ext cx="5715000" cy="4395252"/>
          </a:xfrm>
          <a:prstGeom prst="rect">
            <a:avLst/>
          </a:prstGeom>
          <a:solidFill>
            <a:srgbClr val="FFFFCC"/>
          </a:solidFill>
          <a:ln>
            <a:solidFill>
              <a:schemeClr val="tx1"/>
            </a:solidFill>
          </a:ln>
        </p:spPr>
        <p:txBody>
          <a:bodyPr wrap="square" rtlCol="0">
            <a:noAutofit/>
          </a:bodyPr>
          <a:lstStyle/>
          <a:p>
            <a:r>
              <a:rPr lang="en-US" sz="1200" b="1" dirty="0">
                <a:solidFill>
                  <a:srgbClr val="002060"/>
                </a:solidFill>
                <a:latin typeface="Courier New" pitchFamily="49" charset="0"/>
                <a:cs typeface="Courier New" pitchFamily="49" charset="0"/>
              </a:rPr>
              <a:t>p</a:t>
            </a:r>
            <a:r>
              <a:rPr lang="en-US" sz="1200" b="1" dirty="0" smtClean="0">
                <a:solidFill>
                  <a:srgbClr val="002060"/>
                </a:solidFill>
                <a:latin typeface="Courier New" pitchFamily="49" charset="0"/>
                <a:cs typeface="Courier New" pitchFamily="49" charset="0"/>
              </a:rPr>
              <a:t>ublic class</a:t>
            </a:r>
            <a:r>
              <a:rPr lang="en-US" sz="1200" dirty="0" smtClean="0">
                <a:solidFill>
                  <a:srgbClr val="002060"/>
                </a:solidFill>
                <a:latin typeface="Courier New" pitchFamily="49" charset="0"/>
                <a:cs typeface="Courier New" pitchFamily="49" charset="0"/>
              </a:rPr>
              <a:t> </a:t>
            </a:r>
            <a:r>
              <a:rPr lang="en-US" sz="1200" dirty="0" err="1" smtClean="0">
                <a:solidFill>
                  <a:srgbClr val="002060"/>
                </a:solidFill>
                <a:latin typeface="Courier New" pitchFamily="49" charset="0"/>
                <a:cs typeface="Courier New" pitchFamily="49" charset="0"/>
              </a:rPr>
              <a:t>MovingAverageKernel</a:t>
            </a:r>
            <a:r>
              <a:rPr lang="en-US" sz="1200" dirty="0" smtClean="0">
                <a:solidFill>
                  <a:srgbClr val="002060"/>
                </a:solidFill>
                <a:latin typeface="Courier New" pitchFamily="49" charset="0"/>
                <a:cs typeface="Courier New" pitchFamily="49" charset="0"/>
              </a:rPr>
              <a:t> </a:t>
            </a:r>
            <a:r>
              <a:rPr lang="en-US" sz="1200" b="1" dirty="0" smtClean="0">
                <a:solidFill>
                  <a:srgbClr val="002060"/>
                </a:solidFill>
                <a:latin typeface="Courier New" pitchFamily="49" charset="0"/>
                <a:cs typeface="Courier New" pitchFamily="49" charset="0"/>
              </a:rPr>
              <a:t>extends</a:t>
            </a:r>
            <a:r>
              <a:rPr lang="en-US" sz="1200" dirty="0" smtClean="0">
                <a:solidFill>
                  <a:srgbClr val="002060"/>
                </a:solidFill>
                <a:latin typeface="Courier New" pitchFamily="49" charset="0"/>
                <a:cs typeface="Courier New" pitchFamily="49" charset="0"/>
              </a:rPr>
              <a:t> Kernel {</a:t>
            </a:r>
          </a:p>
          <a:p>
            <a:r>
              <a:rPr lang="en-US" sz="1200" dirty="0">
                <a:solidFill>
                  <a:srgbClr val="002060"/>
                </a:solidFill>
                <a:latin typeface="Courier New" pitchFamily="49" charset="0"/>
                <a:cs typeface="Courier New" pitchFamily="49" charset="0"/>
              </a:rPr>
              <a:t> </a:t>
            </a:r>
            <a:r>
              <a:rPr lang="en-US" sz="1200" dirty="0" smtClean="0">
                <a:solidFill>
                  <a:srgbClr val="002060"/>
                </a:solidFill>
                <a:latin typeface="Courier New" pitchFamily="49" charset="0"/>
                <a:cs typeface="Courier New" pitchFamily="49" charset="0"/>
              </a:rPr>
              <a:t>  </a:t>
            </a:r>
          </a:p>
          <a:p>
            <a:pPr marL="640080" indent="-1463040"/>
            <a:r>
              <a:rPr lang="en-US" sz="1200" dirty="0">
                <a:solidFill>
                  <a:srgbClr val="002060"/>
                </a:solidFill>
                <a:latin typeface="Courier New" pitchFamily="49" charset="0"/>
                <a:cs typeface="Courier New" pitchFamily="49" charset="0"/>
              </a:rPr>
              <a:t> </a:t>
            </a:r>
            <a:r>
              <a:rPr lang="en-US" sz="1200" dirty="0" smtClean="0">
                <a:solidFill>
                  <a:srgbClr val="002060"/>
                </a:solidFill>
                <a:latin typeface="Courier New" pitchFamily="49" charset="0"/>
                <a:cs typeface="Courier New" pitchFamily="49" charset="0"/>
              </a:rPr>
              <a:t>  </a:t>
            </a:r>
            <a:r>
              <a:rPr lang="en-US" sz="1200" b="1" dirty="0" smtClean="0">
                <a:solidFill>
                  <a:srgbClr val="002060"/>
                </a:solidFill>
                <a:latin typeface="Courier New" pitchFamily="49" charset="0"/>
                <a:cs typeface="Courier New" pitchFamily="49" charset="0"/>
              </a:rPr>
              <a:t>public</a:t>
            </a:r>
            <a:r>
              <a:rPr lang="en-US" sz="1200" dirty="0" smtClean="0">
                <a:solidFill>
                  <a:srgbClr val="002060"/>
                </a:solidFill>
                <a:latin typeface="Courier New" pitchFamily="49" charset="0"/>
                <a:cs typeface="Courier New" pitchFamily="49" charset="0"/>
              </a:rPr>
              <a:t> </a:t>
            </a:r>
            <a:r>
              <a:rPr lang="en-US" sz="1200" dirty="0" err="1" smtClean="0">
                <a:solidFill>
                  <a:srgbClr val="002060"/>
                </a:solidFill>
                <a:latin typeface="Courier New" pitchFamily="49" charset="0"/>
                <a:cs typeface="Courier New" pitchFamily="49" charset="0"/>
              </a:rPr>
              <a:t>MovingAverageKernel</a:t>
            </a:r>
            <a:r>
              <a:rPr lang="en-US" sz="1200" dirty="0" smtClean="0">
                <a:solidFill>
                  <a:srgbClr val="002060"/>
                </a:solidFill>
                <a:latin typeface="Courier New" pitchFamily="49" charset="0"/>
                <a:cs typeface="Courier New" pitchFamily="49" charset="0"/>
              </a:rPr>
              <a:t>(</a:t>
            </a:r>
            <a:r>
              <a:rPr lang="en-US" sz="1200" dirty="0" err="1" smtClean="0">
                <a:solidFill>
                  <a:srgbClr val="002060"/>
                </a:solidFill>
                <a:latin typeface="Courier New" pitchFamily="49" charset="0"/>
                <a:cs typeface="Courier New" pitchFamily="49" charset="0"/>
              </a:rPr>
              <a:t>KernelParameters</a:t>
            </a:r>
            <a:r>
              <a:rPr lang="en-US" sz="1200" dirty="0" smtClean="0">
                <a:solidFill>
                  <a:srgbClr val="002060"/>
                </a:solidFill>
                <a:latin typeface="Courier New" pitchFamily="49" charset="0"/>
                <a:cs typeface="Courier New" pitchFamily="49" charset="0"/>
              </a:rPr>
              <a:t> parameters,                  </a:t>
            </a:r>
            <a:r>
              <a:rPr lang="en-US" sz="1200" dirty="0" err="1" smtClean="0">
                <a:solidFill>
                  <a:srgbClr val="002060"/>
                </a:solidFill>
                <a:latin typeface="Courier New" pitchFamily="49" charset="0"/>
                <a:cs typeface="Courier New" pitchFamily="49" charset="0"/>
              </a:rPr>
              <a:t>int</a:t>
            </a:r>
            <a:r>
              <a:rPr lang="en-US" sz="1200" dirty="0" smtClean="0">
                <a:solidFill>
                  <a:srgbClr val="002060"/>
                </a:solidFill>
                <a:latin typeface="Courier New" pitchFamily="49" charset="0"/>
                <a:cs typeface="Courier New" pitchFamily="49" charset="0"/>
              </a:rPr>
              <a:t> N) {</a:t>
            </a:r>
          </a:p>
          <a:p>
            <a:r>
              <a:rPr lang="en-US" sz="1200" dirty="0">
                <a:solidFill>
                  <a:srgbClr val="002060"/>
                </a:solidFill>
                <a:latin typeface="Courier New" pitchFamily="49" charset="0"/>
                <a:cs typeface="Courier New" pitchFamily="49" charset="0"/>
              </a:rPr>
              <a:t> </a:t>
            </a:r>
            <a:r>
              <a:rPr lang="en-US" sz="1200" dirty="0" smtClean="0">
                <a:solidFill>
                  <a:srgbClr val="002060"/>
                </a:solidFill>
                <a:latin typeface="Courier New" pitchFamily="49" charset="0"/>
                <a:cs typeface="Courier New" pitchFamily="49" charset="0"/>
              </a:rPr>
              <a:t>     </a:t>
            </a:r>
            <a:r>
              <a:rPr lang="en-US" sz="1200" b="1" dirty="0" smtClean="0">
                <a:solidFill>
                  <a:srgbClr val="002060"/>
                </a:solidFill>
                <a:latin typeface="Courier New" pitchFamily="49" charset="0"/>
                <a:cs typeface="Courier New" pitchFamily="49" charset="0"/>
              </a:rPr>
              <a:t>super</a:t>
            </a:r>
            <a:r>
              <a:rPr lang="en-US" sz="1200" dirty="0" smtClean="0">
                <a:solidFill>
                  <a:srgbClr val="002060"/>
                </a:solidFill>
                <a:latin typeface="Courier New" pitchFamily="49" charset="0"/>
                <a:cs typeface="Courier New" pitchFamily="49" charset="0"/>
              </a:rPr>
              <a:t>(parameters);</a:t>
            </a:r>
          </a:p>
          <a:p>
            <a:endParaRPr lang="en-US" sz="1200" dirty="0" smtClean="0">
              <a:solidFill>
                <a:srgbClr val="002060"/>
              </a:solidFill>
              <a:latin typeface="Courier New" pitchFamily="49" charset="0"/>
              <a:cs typeface="Courier New" pitchFamily="49" charset="0"/>
            </a:endParaRPr>
          </a:p>
          <a:p>
            <a:r>
              <a:rPr lang="en-US" sz="1200" dirty="0">
                <a:solidFill>
                  <a:srgbClr val="002060"/>
                </a:solidFill>
                <a:latin typeface="Courier New" pitchFamily="49" charset="0"/>
                <a:cs typeface="Courier New" pitchFamily="49" charset="0"/>
              </a:rPr>
              <a:t> </a:t>
            </a:r>
            <a:r>
              <a:rPr lang="en-US" sz="1200" dirty="0" smtClean="0">
                <a:solidFill>
                  <a:srgbClr val="002060"/>
                </a:solidFill>
                <a:latin typeface="Courier New" pitchFamily="49" charset="0"/>
                <a:cs typeface="Courier New" pitchFamily="49" charset="0"/>
              </a:rPr>
              <a:t>     //Input</a:t>
            </a:r>
          </a:p>
          <a:p>
            <a:r>
              <a:rPr lang="en-US" sz="1200" dirty="0" smtClean="0">
                <a:solidFill>
                  <a:srgbClr val="002060"/>
                </a:solidFill>
                <a:latin typeface="Courier New" pitchFamily="49" charset="0"/>
                <a:cs typeface="Courier New" pitchFamily="49" charset="0"/>
              </a:rPr>
              <a:t>      </a:t>
            </a:r>
            <a:r>
              <a:rPr lang="en-US" sz="1200" dirty="0" err="1" smtClean="0">
                <a:solidFill>
                  <a:srgbClr val="002060"/>
                </a:solidFill>
                <a:latin typeface="Courier New" pitchFamily="49" charset="0"/>
                <a:cs typeface="Courier New" pitchFamily="49" charset="0"/>
              </a:rPr>
              <a:t>SCSVar</a:t>
            </a:r>
            <a:r>
              <a:rPr lang="en-US" sz="1200" dirty="0" smtClean="0">
                <a:solidFill>
                  <a:srgbClr val="002060"/>
                </a:solidFill>
                <a:latin typeface="Courier New" pitchFamily="49" charset="0"/>
                <a:cs typeface="Courier New" pitchFamily="49" charset="0"/>
              </a:rPr>
              <a:t> x = </a:t>
            </a:r>
            <a:r>
              <a:rPr lang="en-US" sz="1200" dirty="0" err="1" smtClean="0">
                <a:solidFill>
                  <a:srgbClr val="002060"/>
                </a:solidFill>
                <a:latin typeface="Courier New" pitchFamily="49" charset="0"/>
                <a:cs typeface="Courier New" pitchFamily="49" charset="0"/>
              </a:rPr>
              <a:t>io.input</a:t>
            </a:r>
            <a:r>
              <a:rPr lang="en-US" sz="1200" dirty="0" smtClean="0">
                <a:solidFill>
                  <a:srgbClr val="002060"/>
                </a:solidFill>
                <a:latin typeface="Courier New" pitchFamily="49" charset="0"/>
                <a:cs typeface="Courier New" pitchFamily="49" charset="0"/>
              </a:rPr>
              <a:t>(“x”);</a:t>
            </a:r>
          </a:p>
          <a:p>
            <a:endParaRPr lang="en-US" sz="1200" dirty="0" smtClean="0">
              <a:solidFill>
                <a:srgbClr val="002060"/>
              </a:solidFill>
              <a:latin typeface="Courier New" pitchFamily="49" charset="0"/>
              <a:cs typeface="Courier New" pitchFamily="49" charset="0"/>
            </a:endParaRPr>
          </a:p>
          <a:p>
            <a:r>
              <a:rPr lang="en-US" sz="1200" dirty="0">
                <a:solidFill>
                  <a:srgbClr val="002060"/>
                </a:solidFill>
                <a:latin typeface="Courier New" pitchFamily="49" charset="0"/>
                <a:cs typeface="Courier New" pitchFamily="49" charset="0"/>
              </a:rPr>
              <a:t> </a:t>
            </a:r>
            <a:r>
              <a:rPr lang="en-US" sz="1200" dirty="0" smtClean="0">
                <a:solidFill>
                  <a:srgbClr val="002060"/>
                </a:solidFill>
                <a:latin typeface="Courier New" pitchFamily="49" charset="0"/>
                <a:cs typeface="Courier New" pitchFamily="49" charset="0"/>
              </a:rPr>
              <a:t>     //Data</a:t>
            </a:r>
          </a:p>
          <a:p>
            <a:r>
              <a:rPr lang="en-US" sz="1200" dirty="0">
                <a:solidFill>
                  <a:srgbClr val="002060"/>
                </a:solidFill>
                <a:latin typeface="Courier New" pitchFamily="49" charset="0"/>
                <a:cs typeface="Courier New" pitchFamily="49" charset="0"/>
              </a:rPr>
              <a:t> </a:t>
            </a:r>
            <a:r>
              <a:rPr lang="en-US" sz="1200" dirty="0" smtClean="0">
                <a:solidFill>
                  <a:srgbClr val="002060"/>
                </a:solidFill>
                <a:latin typeface="Courier New" pitchFamily="49" charset="0"/>
                <a:cs typeface="Courier New" pitchFamily="49" charset="0"/>
              </a:rPr>
              <a:t>     </a:t>
            </a:r>
            <a:r>
              <a:rPr lang="en-US" sz="1200" dirty="0" err="1" smtClean="0">
                <a:solidFill>
                  <a:srgbClr val="002060"/>
                </a:solidFill>
                <a:latin typeface="Courier New" pitchFamily="49" charset="0"/>
                <a:cs typeface="Courier New" pitchFamily="49" charset="0"/>
              </a:rPr>
              <a:t>SCSVar</a:t>
            </a:r>
            <a:r>
              <a:rPr lang="en-US" sz="1200" dirty="0" smtClean="0">
                <a:solidFill>
                  <a:srgbClr val="002060"/>
                </a:solidFill>
                <a:latin typeface="Courier New" pitchFamily="49" charset="0"/>
                <a:cs typeface="Courier New" pitchFamily="49" charset="0"/>
              </a:rPr>
              <a:t> </a:t>
            </a:r>
            <a:r>
              <a:rPr lang="en-US" sz="1200" dirty="0" err="1" smtClean="0">
                <a:solidFill>
                  <a:srgbClr val="002060"/>
                </a:solidFill>
                <a:latin typeface="Courier New" pitchFamily="49" charset="0"/>
                <a:cs typeface="Courier New" pitchFamily="49" charset="0"/>
              </a:rPr>
              <a:t>prev</a:t>
            </a:r>
            <a:r>
              <a:rPr lang="en-US" sz="1200" dirty="0" smtClean="0">
                <a:solidFill>
                  <a:srgbClr val="002060"/>
                </a:solidFill>
                <a:latin typeface="Courier New" pitchFamily="49" charset="0"/>
                <a:cs typeface="Courier New" pitchFamily="49" charset="0"/>
              </a:rPr>
              <a:t> = </a:t>
            </a:r>
            <a:r>
              <a:rPr lang="en-US" sz="1200" dirty="0" err="1" smtClean="0">
                <a:solidFill>
                  <a:srgbClr val="002060"/>
                </a:solidFill>
                <a:latin typeface="Courier New" pitchFamily="49" charset="0"/>
                <a:cs typeface="Courier New" pitchFamily="49" charset="0"/>
              </a:rPr>
              <a:t>stream.offset</a:t>
            </a:r>
            <a:r>
              <a:rPr lang="en-US" sz="1200" dirty="0" smtClean="0">
                <a:solidFill>
                  <a:srgbClr val="002060"/>
                </a:solidFill>
                <a:latin typeface="Courier New" pitchFamily="49" charset="0"/>
                <a:cs typeface="Courier New" pitchFamily="49" charset="0"/>
              </a:rPr>
              <a:t>(x, -1);</a:t>
            </a:r>
          </a:p>
          <a:p>
            <a:endParaRPr lang="en-US" sz="1200" dirty="0">
              <a:solidFill>
                <a:srgbClr val="002060"/>
              </a:solidFill>
              <a:latin typeface="Courier New" pitchFamily="49" charset="0"/>
              <a:cs typeface="Courier New" pitchFamily="49" charset="0"/>
            </a:endParaRPr>
          </a:p>
          <a:p>
            <a:r>
              <a:rPr lang="en-US" sz="1200" dirty="0" smtClean="0">
                <a:solidFill>
                  <a:srgbClr val="002060"/>
                </a:solidFill>
                <a:latin typeface="Courier New" pitchFamily="49" charset="0"/>
                <a:cs typeface="Courier New" pitchFamily="49" charset="0"/>
              </a:rPr>
              <a:t>      </a:t>
            </a:r>
            <a:r>
              <a:rPr lang="en-US" sz="1200" dirty="0" err="1" smtClean="0">
                <a:solidFill>
                  <a:srgbClr val="002060"/>
                </a:solidFill>
                <a:latin typeface="Courier New" pitchFamily="49" charset="0"/>
                <a:cs typeface="Courier New" pitchFamily="49" charset="0"/>
              </a:rPr>
              <a:t>SCSVar</a:t>
            </a:r>
            <a:r>
              <a:rPr lang="en-US" sz="1200" dirty="0" smtClean="0">
                <a:solidFill>
                  <a:srgbClr val="002060"/>
                </a:solidFill>
                <a:latin typeface="Courier New" pitchFamily="49" charset="0"/>
                <a:cs typeface="Courier New" pitchFamily="49" charset="0"/>
              </a:rPr>
              <a:t> next = </a:t>
            </a:r>
            <a:r>
              <a:rPr lang="en-US" sz="1200" dirty="0" err="1" smtClean="0">
                <a:solidFill>
                  <a:srgbClr val="002060"/>
                </a:solidFill>
                <a:latin typeface="Courier New" pitchFamily="49" charset="0"/>
                <a:cs typeface="Courier New" pitchFamily="49" charset="0"/>
              </a:rPr>
              <a:t>stream.offset</a:t>
            </a:r>
            <a:r>
              <a:rPr lang="en-US" sz="1200" dirty="0" smtClean="0">
                <a:solidFill>
                  <a:srgbClr val="002060"/>
                </a:solidFill>
                <a:latin typeface="Courier New" pitchFamily="49" charset="0"/>
                <a:cs typeface="Courier New" pitchFamily="49" charset="0"/>
              </a:rPr>
              <a:t>(x, 1);</a:t>
            </a:r>
          </a:p>
          <a:p>
            <a:endParaRPr lang="en-US" sz="1200" dirty="0">
              <a:solidFill>
                <a:srgbClr val="002060"/>
              </a:solidFill>
              <a:latin typeface="Courier New" pitchFamily="49" charset="0"/>
              <a:cs typeface="Courier New" pitchFamily="49" charset="0"/>
            </a:endParaRPr>
          </a:p>
          <a:p>
            <a:r>
              <a:rPr lang="en-US" sz="1200" dirty="0" smtClean="0">
                <a:solidFill>
                  <a:srgbClr val="002060"/>
                </a:solidFill>
                <a:latin typeface="Courier New" pitchFamily="49" charset="0"/>
                <a:cs typeface="Courier New" pitchFamily="49" charset="0"/>
              </a:rPr>
              <a:t>      </a:t>
            </a:r>
            <a:r>
              <a:rPr lang="en-US" sz="1200" dirty="0" err="1" smtClean="0">
                <a:solidFill>
                  <a:srgbClr val="002060"/>
                </a:solidFill>
                <a:latin typeface="Courier New" pitchFamily="49" charset="0"/>
                <a:cs typeface="Courier New" pitchFamily="49" charset="0"/>
              </a:rPr>
              <a:t>SCSVar</a:t>
            </a:r>
            <a:r>
              <a:rPr lang="en-US" sz="1200" dirty="0" smtClean="0">
                <a:solidFill>
                  <a:srgbClr val="002060"/>
                </a:solidFill>
                <a:latin typeface="Courier New" pitchFamily="49" charset="0"/>
                <a:cs typeface="Courier New" pitchFamily="49" charset="0"/>
              </a:rPr>
              <a:t> sum = </a:t>
            </a:r>
            <a:r>
              <a:rPr lang="en-US" sz="1200" dirty="0" err="1" smtClean="0">
                <a:solidFill>
                  <a:srgbClr val="002060"/>
                </a:solidFill>
                <a:latin typeface="Courier New" pitchFamily="49" charset="0"/>
                <a:cs typeface="Courier New" pitchFamily="49" charset="0"/>
              </a:rPr>
              <a:t>prev+x+next</a:t>
            </a:r>
            <a:r>
              <a:rPr lang="en-US" sz="1200" dirty="0" smtClean="0">
                <a:solidFill>
                  <a:srgbClr val="002060"/>
                </a:solidFill>
                <a:latin typeface="Courier New" pitchFamily="49" charset="0"/>
                <a:cs typeface="Courier New" pitchFamily="49" charset="0"/>
              </a:rPr>
              <a:t>;</a:t>
            </a:r>
          </a:p>
          <a:p>
            <a:endParaRPr lang="en-US" sz="1200" dirty="0">
              <a:solidFill>
                <a:srgbClr val="002060"/>
              </a:solidFill>
              <a:latin typeface="Courier New" pitchFamily="49" charset="0"/>
              <a:cs typeface="Courier New" pitchFamily="49" charset="0"/>
            </a:endParaRPr>
          </a:p>
          <a:p>
            <a:r>
              <a:rPr lang="en-US" sz="1200" dirty="0" smtClean="0">
                <a:solidFill>
                  <a:srgbClr val="002060"/>
                </a:solidFill>
                <a:latin typeface="Courier New" pitchFamily="49" charset="0"/>
                <a:cs typeface="Courier New" pitchFamily="49" charset="0"/>
              </a:rPr>
              <a:t>      </a:t>
            </a:r>
            <a:r>
              <a:rPr lang="en-US" sz="1200" dirty="0" err="1" smtClean="0">
                <a:solidFill>
                  <a:srgbClr val="002060"/>
                </a:solidFill>
                <a:latin typeface="Courier New" pitchFamily="49" charset="0"/>
                <a:cs typeface="Courier New" pitchFamily="49" charset="0"/>
              </a:rPr>
              <a:t>SCSVar</a:t>
            </a:r>
            <a:r>
              <a:rPr lang="en-US" sz="1200" dirty="0" smtClean="0">
                <a:solidFill>
                  <a:srgbClr val="002060"/>
                </a:solidFill>
                <a:latin typeface="Courier New" pitchFamily="49" charset="0"/>
                <a:cs typeface="Courier New" pitchFamily="49" charset="0"/>
              </a:rPr>
              <a:t> result = sum/3;</a:t>
            </a:r>
          </a:p>
          <a:p>
            <a:endParaRPr lang="en-US" sz="1200" dirty="0" smtClean="0">
              <a:solidFill>
                <a:srgbClr val="002060"/>
              </a:solidFill>
              <a:latin typeface="Courier New" pitchFamily="49" charset="0"/>
              <a:cs typeface="Courier New" pitchFamily="49" charset="0"/>
            </a:endParaRPr>
          </a:p>
          <a:p>
            <a:r>
              <a:rPr lang="en-US" sz="1200" dirty="0">
                <a:solidFill>
                  <a:srgbClr val="002060"/>
                </a:solidFill>
                <a:latin typeface="Courier New" pitchFamily="49" charset="0"/>
                <a:cs typeface="Courier New" pitchFamily="49" charset="0"/>
              </a:rPr>
              <a:t> </a:t>
            </a:r>
            <a:r>
              <a:rPr lang="en-US" sz="1200" dirty="0" smtClean="0">
                <a:solidFill>
                  <a:srgbClr val="002060"/>
                </a:solidFill>
                <a:latin typeface="Courier New" pitchFamily="49" charset="0"/>
                <a:cs typeface="Courier New" pitchFamily="49" charset="0"/>
              </a:rPr>
              <a:t>     //Output</a:t>
            </a:r>
          </a:p>
          <a:p>
            <a:r>
              <a:rPr lang="en-US" sz="1200" dirty="0">
                <a:solidFill>
                  <a:srgbClr val="002060"/>
                </a:solidFill>
                <a:latin typeface="Courier New" pitchFamily="49" charset="0"/>
                <a:cs typeface="Courier New" pitchFamily="49" charset="0"/>
              </a:rPr>
              <a:t> </a:t>
            </a:r>
            <a:r>
              <a:rPr lang="en-US" sz="1200" dirty="0" smtClean="0">
                <a:solidFill>
                  <a:srgbClr val="002060"/>
                </a:solidFill>
                <a:latin typeface="Courier New" pitchFamily="49" charset="0"/>
                <a:cs typeface="Courier New" pitchFamily="49" charset="0"/>
              </a:rPr>
              <a:t>     </a:t>
            </a:r>
            <a:r>
              <a:rPr lang="en-US" sz="1200" dirty="0" err="1" smtClean="0">
                <a:solidFill>
                  <a:srgbClr val="002060"/>
                </a:solidFill>
                <a:latin typeface="Courier New" pitchFamily="49" charset="0"/>
                <a:cs typeface="Courier New" pitchFamily="49" charset="0"/>
              </a:rPr>
              <a:t>io.output</a:t>
            </a:r>
            <a:r>
              <a:rPr lang="en-US" sz="1200" dirty="0" smtClean="0">
                <a:solidFill>
                  <a:srgbClr val="002060"/>
                </a:solidFill>
                <a:latin typeface="Courier New" pitchFamily="49" charset="0"/>
                <a:cs typeface="Courier New" pitchFamily="49" charset="0"/>
              </a:rPr>
              <a:t>(“y”, result);</a:t>
            </a:r>
          </a:p>
          <a:p>
            <a:r>
              <a:rPr lang="en-US" sz="1200" dirty="0" smtClean="0">
                <a:solidFill>
                  <a:srgbClr val="002060"/>
                </a:solidFill>
                <a:latin typeface="Courier New" pitchFamily="49" charset="0"/>
                <a:cs typeface="Courier New" pitchFamily="49" charset="0"/>
              </a:rPr>
              <a:t>   }</a:t>
            </a:r>
          </a:p>
          <a:p>
            <a:r>
              <a:rPr lang="en-US" sz="1200" dirty="0" smtClean="0">
                <a:solidFill>
                  <a:srgbClr val="002060"/>
                </a:solidFill>
                <a:latin typeface="Courier New" pitchFamily="49" charset="0"/>
                <a:cs typeface="Courier New" pitchFamily="49" charset="0"/>
              </a:rPr>
              <a:t>}</a:t>
            </a:r>
            <a:endParaRPr lang="en-US" sz="1200" dirty="0">
              <a:solidFill>
                <a:srgbClr val="002060"/>
              </a:solidFill>
              <a:latin typeface="Courier New" pitchFamily="49" charset="0"/>
              <a:cs typeface="Courier New" pitchFamily="49"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219200"/>
            <a:ext cx="1981200" cy="408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flipV="1">
            <a:off x="3505200" y="1447800"/>
            <a:ext cx="3810000" cy="1143000"/>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sp>
        <p:nvSpPr>
          <p:cNvPr id="8" name="Oval 7"/>
          <p:cNvSpPr/>
          <p:nvPr/>
        </p:nvSpPr>
        <p:spPr bwMode="auto">
          <a:xfrm>
            <a:off x="7296150" y="1066800"/>
            <a:ext cx="533400" cy="533400"/>
          </a:xfrm>
          <a:prstGeom prst="ellipse">
            <a:avLst/>
          </a:prstGeom>
          <a:solidFill>
            <a:schemeClr val="accent1">
              <a:alpha val="2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9" name="Rectangle 8"/>
          <p:cNvSpPr/>
          <p:nvPr/>
        </p:nvSpPr>
        <p:spPr bwMode="auto">
          <a:xfrm>
            <a:off x="914400" y="2466975"/>
            <a:ext cx="2590800" cy="2286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0" name="Oval 9"/>
          <p:cNvSpPr/>
          <p:nvPr/>
        </p:nvSpPr>
        <p:spPr bwMode="auto">
          <a:xfrm>
            <a:off x="6524625" y="1952625"/>
            <a:ext cx="533400" cy="533400"/>
          </a:xfrm>
          <a:prstGeom prst="ellipse">
            <a:avLst/>
          </a:pr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cxnSp>
        <p:nvCxnSpPr>
          <p:cNvPr id="11" name="Straight Arrow Connector 10"/>
          <p:cNvCxnSpPr/>
          <p:nvPr/>
        </p:nvCxnSpPr>
        <p:spPr bwMode="auto">
          <a:xfrm flipV="1">
            <a:off x="4343400" y="2362200"/>
            <a:ext cx="2181225" cy="781050"/>
          </a:xfrm>
          <a:prstGeom prst="straightConnector1">
            <a:avLst/>
          </a:prstGeom>
          <a:solidFill>
            <a:schemeClr val="accent1"/>
          </a:solidFill>
          <a:ln w="15875" cap="flat" cmpd="sng" algn="ctr">
            <a:solidFill>
              <a:srgbClr val="FF0000"/>
            </a:solidFill>
            <a:prstDash val="solid"/>
            <a:round/>
            <a:headEnd type="none" w="med" len="med"/>
            <a:tailEnd type="triangle" w="lg" len="lg"/>
          </a:ln>
          <a:effectLst/>
        </p:spPr>
      </p:cxnSp>
      <p:sp>
        <p:nvSpPr>
          <p:cNvPr id="12" name="Rectangle 11"/>
          <p:cNvSpPr/>
          <p:nvPr/>
        </p:nvSpPr>
        <p:spPr bwMode="auto">
          <a:xfrm>
            <a:off x="914400" y="3031020"/>
            <a:ext cx="3429000" cy="228600"/>
          </a:xfrm>
          <a:prstGeom prst="rect">
            <a:avLst/>
          </a:prstGeom>
          <a:solidFill>
            <a:srgbClr val="FF0000">
              <a:alpha val="1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3" name="Rectangle 12"/>
          <p:cNvSpPr/>
          <p:nvPr/>
        </p:nvSpPr>
        <p:spPr bwMode="auto">
          <a:xfrm>
            <a:off x="914400" y="3381375"/>
            <a:ext cx="3429000" cy="228600"/>
          </a:xfrm>
          <a:prstGeom prst="rect">
            <a:avLst/>
          </a:prstGeom>
          <a:solidFill>
            <a:srgbClr val="FFC000">
              <a:alpha val="1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4" name="Oval 13"/>
          <p:cNvSpPr/>
          <p:nvPr/>
        </p:nvSpPr>
        <p:spPr bwMode="auto">
          <a:xfrm>
            <a:off x="8077200" y="1981200"/>
            <a:ext cx="533400" cy="533400"/>
          </a:xfrm>
          <a:prstGeom prst="ellipse">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cxnSp>
        <p:nvCxnSpPr>
          <p:cNvPr id="15" name="Straight Arrow Connector 14"/>
          <p:cNvCxnSpPr/>
          <p:nvPr/>
        </p:nvCxnSpPr>
        <p:spPr bwMode="auto">
          <a:xfrm flipV="1">
            <a:off x="4343400" y="2362200"/>
            <a:ext cx="3733800" cy="1133476"/>
          </a:xfrm>
          <a:prstGeom prst="straightConnector1">
            <a:avLst/>
          </a:prstGeom>
          <a:solidFill>
            <a:schemeClr val="accent1"/>
          </a:solidFill>
          <a:ln w="15875" cap="flat" cmpd="sng" algn="ctr">
            <a:solidFill>
              <a:srgbClr val="FF9900"/>
            </a:solidFill>
            <a:prstDash val="solid"/>
            <a:round/>
            <a:headEnd type="none" w="med" len="med"/>
            <a:tailEnd type="triangle" w="lg" len="lg"/>
          </a:ln>
          <a:effectLst/>
        </p:spPr>
      </p:cxnSp>
      <p:sp>
        <p:nvSpPr>
          <p:cNvPr id="16" name="Rectangle 15"/>
          <p:cNvSpPr/>
          <p:nvPr/>
        </p:nvSpPr>
        <p:spPr bwMode="auto">
          <a:xfrm>
            <a:off x="914400" y="3743325"/>
            <a:ext cx="3429000" cy="228600"/>
          </a:xfrm>
          <a:prstGeom prst="rect">
            <a:avLst/>
          </a:prstGeom>
          <a:solidFill>
            <a:srgbClr val="92D050">
              <a:alpha val="1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cxnSp>
        <p:nvCxnSpPr>
          <p:cNvPr id="17" name="Straight Arrow Connector 16"/>
          <p:cNvCxnSpPr/>
          <p:nvPr/>
        </p:nvCxnSpPr>
        <p:spPr bwMode="auto">
          <a:xfrm flipV="1">
            <a:off x="4343400" y="2928938"/>
            <a:ext cx="2971800" cy="957264"/>
          </a:xfrm>
          <a:prstGeom prst="straightConnector1">
            <a:avLst/>
          </a:prstGeom>
          <a:solidFill>
            <a:schemeClr val="accent1"/>
          </a:solidFill>
          <a:ln w="15875" cap="flat" cmpd="sng" algn="ctr">
            <a:solidFill>
              <a:srgbClr val="006600"/>
            </a:solidFill>
            <a:prstDash val="solid"/>
            <a:round/>
            <a:headEnd type="none" w="med" len="med"/>
            <a:tailEnd type="triangle" w="lg" len="lg"/>
          </a:ln>
          <a:effectLst/>
        </p:spPr>
      </p:cxnSp>
      <p:sp>
        <p:nvSpPr>
          <p:cNvPr id="18" name="Oval 17"/>
          <p:cNvSpPr/>
          <p:nvPr/>
        </p:nvSpPr>
        <p:spPr bwMode="auto">
          <a:xfrm>
            <a:off x="7296150" y="2495550"/>
            <a:ext cx="533400" cy="533400"/>
          </a:xfrm>
          <a:prstGeom prst="ellipse">
            <a:avLst/>
          </a:prstGeom>
          <a:solidFill>
            <a:srgbClr val="92D05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9" name="Oval 18"/>
          <p:cNvSpPr/>
          <p:nvPr/>
        </p:nvSpPr>
        <p:spPr bwMode="auto">
          <a:xfrm>
            <a:off x="7296150" y="3238500"/>
            <a:ext cx="533400" cy="533400"/>
          </a:xfrm>
          <a:prstGeom prst="ellipse">
            <a:avLst/>
          </a:prstGeom>
          <a:solidFill>
            <a:srgbClr val="92D05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cxnSp>
        <p:nvCxnSpPr>
          <p:cNvPr id="20" name="Straight Arrow Connector 19"/>
          <p:cNvCxnSpPr/>
          <p:nvPr/>
        </p:nvCxnSpPr>
        <p:spPr bwMode="auto">
          <a:xfrm flipV="1">
            <a:off x="4343400" y="3505200"/>
            <a:ext cx="2952750" cy="381002"/>
          </a:xfrm>
          <a:prstGeom prst="straightConnector1">
            <a:avLst/>
          </a:prstGeom>
          <a:solidFill>
            <a:schemeClr val="accent1"/>
          </a:solidFill>
          <a:ln w="15875" cap="flat" cmpd="sng" algn="ctr">
            <a:solidFill>
              <a:srgbClr val="006600"/>
            </a:solidFill>
            <a:prstDash val="solid"/>
            <a:round/>
            <a:headEnd type="none" w="med" len="med"/>
            <a:tailEnd type="triangle" w="lg" len="lg"/>
          </a:ln>
          <a:effectLst/>
        </p:spPr>
      </p:cxnSp>
      <p:sp>
        <p:nvSpPr>
          <p:cNvPr id="21" name="Rectangle 20"/>
          <p:cNvSpPr/>
          <p:nvPr/>
        </p:nvSpPr>
        <p:spPr bwMode="auto">
          <a:xfrm>
            <a:off x="914400" y="4105275"/>
            <a:ext cx="3429000" cy="228600"/>
          </a:xfrm>
          <a:prstGeom prst="rect">
            <a:avLst/>
          </a:prstGeom>
          <a:solidFill>
            <a:srgbClr val="7030A0">
              <a:alpha val="1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cxnSp>
        <p:nvCxnSpPr>
          <p:cNvPr id="22" name="Straight Arrow Connector 21"/>
          <p:cNvCxnSpPr/>
          <p:nvPr/>
        </p:nvCxnSpPr>
        <p:spPr bwMode="auto">
          <a:xfrm>
            <a:off x="4343400" y="4219576"/>
            <a:ext cx="2952750" cy="123824"/>
          </a:xfrm>
          <a:prstGeom prst="straightConnector1">
            <a:avLst/>
          </a:prstGeom>
          <a:solidFill>
            <a:schemeClr val="accent1"/>
          </a:solidFill>
          <a:ln w="15875" cap="flat" cmpd="sng" algn="ctr">
            <a:solidFill>
              <a:srgbClr val="7030A0"/>
            </a:solidFill>
            <a:prstDash val="solid"/>
            <a:round/>
            <a:headEnd type="none" w="med" len="med"/>
            <a:tailEnd type="triangle" w="lg" len="lg"/>
          </a:ln>
          <a:effectLst/>
        </p:spPr>
      </p:cxnSp>
      <p:sp>
        <p:nvSpPr>
          <p:cNvPr id="23" name="Oval 22"/>
          <p:cNvSpPr/>
          <p:nvPr/>
        </p:nvSpPr>
        <p:spPr bwMode="auto">
          <a:xfrm>
            <a:off x="7305675" y="4076700"/>
            <a:ext cx="533400" cy="533400"/>
          </a:xfrm>
          <a:prstGeom prst="ellipse">
            <a:avLst/>
          </a:prstGeom>
          <a:solidFill>
            <a:srgbClr val="7030A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24" name="Rectangle 23"/>
          <p:cNvSpPr/>
          <p:nvPr/>
        </p:nvSpPr>
        <p:spPr bwMode="auto">
          <a:xfrm>
            <a:off x="914400" y="4657725"/>
            <a:ext cx="3429000" cy="228600"/>
          </a:xfrm>
          <a:prstGeom prst="rect">
            <a:avLst/>
          </a:prstGeom>
          <a:solidFill>
            <a:srgbClr val="00B0F0">
              <a:alpha val="1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cxnSp>
        <p:nvCxnSpPr>
          <p:cNvPr id="25" name="Straight Arrow Connector 24"/>
          <p:cNvCxnSpPr/>
          <p:nvPr/>
        </p:nvCxnSpPr>
        <p:spPr bwMode="auto">
          <a:xfrm>
            <a:off x="4343400" y="4772026"/>
            <a:ext cx="2952750" cy="371474"/>
          </a:xfrm>
          <a:prstGeom prst="straightConnector1">
            <a:avLst/>
          </a:prstGeom>
          <a:solidFill>
            <a:schemeClr val="accent1"/>
          </a:solidFill>
          <a:ln w="15875" cap="flat" cmpd="sng" algn="ctr">
            <a:solidFill>
              <a:srgbClr val="00B0F0"/>
            </a:solidFill>
            <a:prstDash val="solid"/>
            <a:round/>
            <a:headEnd type="none" w="med" len="med"/>
            <a:tailEnd type="triangle" w="lg" len="lg"/>
          </a:ln>
          <a:effectLst/>
        </p:spPr>
      </p:cxnSp>
      <p:sp>
        <p:nvSpPr>
          <p:cNvPr id="26" name="Oval 25"/>
          <p:cNvSpPr/>
          <p:nvPr/>
        </p:nvSpPr>
        <p:spPr bwMode="auto">
          <a:xfrm>
            <a:off x="7296150" y="4876800"/>
            <a:ext cx="533400" cy="533400"/>
          </a:xfrm>
          <a:prstGeom prst="ellipse">
            <a:avLst/>
          </a:prstGeom>
          <a:solidFill>
            <a:srgbClr val="00B0F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Tree>
    <p:extLst>
      <p:ext uri="{BB962C8B-B14F-4D97-AF65-F5344CB8AC3E}">
        <p14:creationId xmlns:p14="http://schemas.microsoft.com/office/powerpoint/2010/main" val="218127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6" grpId="0" animBg="1"/>
      <p:bldP spid="18" grpId="0" animBg="1"/>
      <p:bldP spid="19" grpId="0" animBg="1"/>
      <p:bldP spid="21" grpId="0" animBg="1"/>
      <p:bldP spid="23" grpId="0" animBg="1"/>
      <p:bldP spid="24"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err="1" smtClean="0"/>
              <a:t>OpenSPL</a:t>
            </a:r>
            <a:r>
              <a:rPr lang="en-US" dirty="0" smtClean="0"/>
              <a:t> Example #2 – Working with streams</a:t>
            </a:r>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23</a:t>
            </a:fld>
            <a:endParaRPr lang="en-US" dirty="0"/>
          </a:p>
        </p:txBody>
      </p:sp>
      <p:grpSp>
        <p:nvGrpSpPr>
          <p:cNvPr id="5" name="Group 4"/>
          <p:cNvGrpSpPr/>
          <p:nvPr/>
        </p:nvGrpSpPr>
        <p:grpSpPr>
          <a:xfrm>
            <a:off x="5857454" y="1226032"/>
            <a:ext cx="2448272" cy="4724400"/>
            <a:chOff x="4948295" y="213799"/>
            <a:chExt cx="2904753" cy="6100040"/>
          </a:xfrm>
        </p:grpSpPr>
        <p:pic>
          <p:nvPicPr>
            <p:cNvPr id="6" name="Picture 5" descr="Fig_SimpleMAVGraphTime.png"/>
            <p:cNvPicPr>
              <a:picLocks noChangeAspect="1"/>
            </p:cNvPicPr>
            <p:nvPr/>
          </p:nvPicPr>
          <p:blipFill>
            <a:blip r:embed="rId2" cstate="print"/>
            <a:srcRect/>
            <a:stretch>
              <a:fillRect/>
            </a:stretch>
          </p:blipFill>
          <p:spPr>
            <a:xfrm>
              <a:off x="4948295" y="213799"/>
              <a:ext cx="2904753" cy="6100040"/>
            </a:xfrm>
            <a:prstGeom prst="rect">
              <a:avLst/>
            </a:prstGeom>
          </p:spPr>
        </p:pic>
        <p:cxnSp>
          <p:nvCxnSpPr>
            <p:cNvPr id="7" name="Straight Arrow Connector 6"/>
            <p:cNvCxnSpPr/>
            <p:nvPr/>
          </p:nvCxnSpPr>
          <p:spPr>
            <a:xfrm>
              <a:off x="6653791" y="912857"/>
              <a:ext cx="608497" cy="0"/>
            </a:xfrm>
            <a:prstGeom prst="straightConnector1">
              <a:avLst/>
            </a:prstGeom>
            <a:ln w="50800">
              <a:solidFill>
                <a:schemeClr val="tx1"/>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5271716" y="5655999"/>
              <a:ext cx="608497" cy="0"/>
            </a:xfrm>
            <a:prstGeom prst="straightConnector1">
              <a:avLst/>
            </a:prstGeom>
            <a:ln w="50800">
              <a:solidFill>
                <a:schemeClr val="tx1"/>
              </a:solidFill>
              <a:tailEnd type="triangle" w="med" len="med"/>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391089" y="2140432"/>
            <a:ext cx="5019111" cy="1938992"/>
          </a:xfrm>
          <a:prstGeom prst="rect">
            <a:avLst/>
          </a:prstGeom>
          <a:solidFill>
            <a:srgbClr val="FFFFCC"/>
          </a:solidFill>
          <a:ln>
            <a:solidFill>
              <a:schemeClr val="tx1"/>
            </a:solidFill>
          </a:ln>
        </p:spPr>
        <p:txBody>
          <a:bodyPr wrap="square" rtlCol="0">
            <a:spAutoFit/>
          </a:bodyPr>
          <a:lstStyle/>
          <a:p>
            <a:r>
              <a:rPr lang="en-GB" sz="1200" dirty="0">
                <a:solidFill>
                  <a:srgbClr val="002060"/>
                </a:solidFill>
                <a:latin typeface="Courier New" panose="02070309020205020404" pitchFamily="49" charset="0"/>
                <a:cs typeface="Courier New" panose="02070309020205020404" pitchFamily="49" charset="0"/>
              </a:rPr>
              <a:t>c</a:t>
            </a:r>
            <a:r>
              <a:rPr lang="en-GB" sz="1200" dirty="0" smtClean="0">
                <a:solidFill>
                  <a:srgbClr val="002060"/>
                </a:solidFill>
                <a:latin typeface="Courier New" panose="02070309020205020404" pitchFamily="49" charset="0"/>
                <a:cs typeface="Courier New" panose="02070309020205020404" pitchFamily="49" charset="0"/>
              </a:rPr>
              <a:t>lass </a:t>
            </a:r>
            <a:r>
              <a:rPr lang="en-GB" sz="1200" dirty="0" err="1" smtClean="0">
                <a:solidFill>
                  <a:srgbClr val="002060"/>
                </a:solidFill>
                <a:latin typeface="Courier New" panose="02070309020205020404" pitchFamily="49" charset="0"/>
                <a:cs typeface="Courier New" panose="02070309020205020404" pitchFamily="49" charset="0"/>
              </a:rPr>
              <a:t>MovingAvgKernel</a:t>
            </a:r>
            <a:r>
              <a:rPr lang="en-GB" sz="1200" dirty="0" smtClean="0">
                <a:solidFill>
                  <a:srgbClr val="002060"/>
                </a:solidFill>
                <a:latin typeface="Courier New" panose="02070309020205020404" pitchFamily="49" charset="0"/>
                <a:cs typeface="Courier New" panose="02070309020205020404" pitchFamily="49" charset="0"/>
              </a:rPr>
              <a:t> extends Kernel { </a:t>
            </a:r>
            <a:endParaRPr lang="en-GB" sz="1200" dirty="0">
              <a:solidFill>
                <a:srgbClr val="002060"/>
              </a:solidFill>
              <a:latin typeface="Courier New" panose="02070309020205020404" pitchFamily="49" charset="0"/>
              <a:cs typeface="Courier New" panose="02070309020205020404" pitchFamily="49" charset="0"/>
            </a:endParaRPr>
          </a:p>
          <a:p>
            <a:r>
              <a:rPr lang="en-GB" sz="1200" dirty="0">
                <a:solidFill>
                  <a:srgbClr val="002060"/>
                </a:solidFill>
                <a:latin typeface="Courier New" panose="02070309020205020404" pitchFamily="49" charset="0"/>
                <a:cs typeface="Courier New" panose="02070309020205020404" pitchFamily="49" charset="0"/>
              </a:rPr>
              <a:t> </a:t>
            </a:r>
            <a:r>
              <a:rPr lang="en-GB" sz="1200" dirty="0" smtClean="0">
                <a:solidFill>
                  <a:srgbClr val="002060"/>
                </a:solidFill>
                <a:latin typeface="Courier New" panose="02070309020205020404" pitchFamily="49" charset="0"/>
                <a:cs typeface="Courier New" panose="02070309020205020404" pitchFamily="49" charset="0"/>
              </a:rPr>
              <a:t>   </a:t>
            </a:r>
            <a:r>
              <a:rPr lang="en-GB" sz="1200" dirty="0" err="1" smtClean="0">
                <a:solidFill>
                  <a:srgbClr val="002060"/>
                </a:solidFill>
                <a:latin typeface="Courier New" panose="02070309020205020404" pitchFamily="49" charset="0"/>
                <a:cs typeface="Courier New" panose="02070309020205020404" pitchFamily="49" charset="0"/>
              </a:rPr>
              <a:t>MovingAvgKernel</a:t>
            </a:r>
            <a:r>
              <a:rPr lang="en-GB" sz="1200" dirty="0" smtClean="0">
                <a:solidFill>
                  <a:srgbClr val="002060"/>
                </a:solidFill>
                <a:latin typeface="Courier New" panose="02070309020205020404" pitchFamily="49" charset="0"/>
                <a:cs typeface="Courier New" panose="02070309020205020404" pitchFamily="49" charset="0"/>
              </a:rPr>
              <a:t>() {</a:t>
            </a:r>
          </a:p>
          <a:p>
            <a:r>
              <a:rPr lang="en-GB" sz="1200" dirty="0">
                <a:solidFill>
                  <a:srgbClr val="002060"/>
                </a:solidFill>
                <a:latin typeface="Courier New" panose="02070309020205020404" pitchFamily="49" charset="0"/>
                <a:cs typeface="Courier New" panose="02070309020205020404" pitchFamily="49" charset="0"/>
              </a:rPr>
              <a:t> </a:t>
            </a:r>
            <a:r>
              <a:rPr lang="en-GB" sz="1200" dirty="0" smtClean="0">
                <a:solidFill>
                  <a:srgbClr val="002060"/>
                </a:solidFill>
                <a:latin typeface="Courier New" panose="02070309020205020404" pitchFamily="49" charset="0"/>
                <a:cs typeface="Courier New" panose="02070309020205020404" pitchFamily="49" charset="0"/>
              </a:rPr>
              <a:t>       </a:t>
            </a:r>
            <a:r>
              <a:rPr lang="en-GB" sz="1200" dirty="0" err="1" smtClean="0">
                <a:solidFill>
                  <a:srgbClr val="002060"/>
                </a:solidFill>
                <a:latin typeface="Courier New" panose="02070309020205020404" pitchFamily="49" charset="0"/>
                <a:cs typeface="Courier New" panose="02070309020205020404" pitchFamily="49" charset="0"/>
              </a:rPr>
              <a:t>SCSVar</a:t>
            </a:r>
            <a:r>
              <a:rPr lang="en-GB" sz="1200" dirty="0" smtClean="0">
                <a:solidFill>
                  <a:srgbClr val="002060"/>
                </a:solidFill>
                <a:latin typeface="Courier New" panose="02070309020205020404" pitchFamily="49" charset="0"/>
                <a:cs typeface="Courier New" panose="02070309020205020404" pitchFamily="49" charset="0"/>
              </a:rPr>
              <a:t> x = </a:t>
            </a:r>
            <a:r>
              <a:rPr lang="en-GB" sz="1200" dirty="0" err="1" smtClean="0">
                <a:solidFill>
                  <a:srgbClr val="002060"/>
                </a:solidFill>
                <a:latin typeface="Courier New" panose="02070309020205020404" pitchFamily="49" charset="0"/>
                <a:cs typeface="Courier New" panose="02070309020205020404" pitchFamily="49" charset="0"/>
              </a:rPr>
              <a:t>io.input</a:t>
            </a:r>
            <a:r>
              <a:rPr lang="en-GB" sz="1200" dirty="0" smtClean="0">
                <a:solidFill>
                  <a:srgbClr val="002060"/>
                </a:solidFill>
                <a:latin typeface="Courier New" panose="02070309020205020404" pitchFamily="49" charset="0"/>
                <a:cs typeface="Courier New" panose="02070309020205020404" pitchFamily="49" charset="0"/>
              </a:rPr>
              <a:t>(“x”);</a:t>
            </a:r>
          </a:p>
          <a:p>
            <a:r>
              <a:rPr lang="en-GB" sz="1200" dirty="0">
                <a:solidFill>
                  <a:srgbClr val="002060"/>
                </a:solidFill>
                <a:latin typeface="Courier New" panose="02070309020205020404" pitchFamily="49" charset="0"/>
                <a:cs typeface="Courier New" panose="02070309020205020404" pitchFamily="49" charset="0"/>
              </a:rPr>
              <a:t> </a:t>
            </a:r>
            <a:r>
              <a:rPr lang="en-GB" sz="1200" dirty="0" smtClean="0">
                <a:solidFill>
                  <a:srgbClr val="002060"/>
                </a:solidFill>
                <a:latin typeface="Courier New" panose="02070309020205020404" pitchFamily="49" charset="0"/>
                <a:cs typeface="Courier New" panose="02070309020205020404" pitchFamily="49" charset="0"/>
              </a:rPr>
              <a:t>       </a:t>
            </a:r>
            <a:r>
              <a:rPr lang="en-GB" sz="1200" dirty="0" err="1">
                <a:solidFill>
                  <a:srgbClr val="002060"/>
                </a:solidFill>
                <a:latin typeface="Courier New" panose="02070309020205020404" pitchFamily="49" charset="0"/>
                <a:cs typeface="Courier New" panose="02070309020205020404" pitchFamily="49" charset="0"/>
              </a:rPr>
              <a:t>SCSVar</a:t>
            </a:r>
            <a:r>
              <a:rPr lang="en-GB" sz="1200" dirty="0">
                <a:solidFill>
                  <a:srgbClr val="002060"/>
                </a:solidFill>
                <a:latin typeface="Courier New" panose="02070309020205020404" pitchFamily="49" charset="0"/>
                <a:cs typeface="Courier New" panose="02070309020205020404" pitchFamily="49" charset="0"/>
              </a:rPr>
              <a:t> </a:t>
            </a:r>
            <a:r>
              <a:rPr lang="en-GB" sz="1200" dirty="0" err="1" smtClean="0">
                <a:solidFill>
                  <a:srgbClr val="002060"/>
                </a:solidFill>
                <a:latin typeface="Courier New" panose="02070309020205020404" pitchFamily="49" charset="0"/>
                <a:cs typeface="Courier New" panose="02070309020205020404" pitchFamily="49" charset="0"/>
              </a:rPr>
              <a:t>prev</a:t>
            </a:r>
            <a:r>
              <a:rPr lang="en-GB" sz="1200" dirty="0" smtClean="0">
                <a:solidFill>
                  <a:srgbClr val="002060"/>
                </a:solidFill>
                <a:latin typeface="Courier New" panose="02070309020205020404" pitchFamily="49" charset="0"/>
                <a:cs typeface="Courier New" panose="02070309020205020404" pitchFamily="49" charset="0"/>
              </a:rPr>
              <a:t> </a:t>
            </a:r>
            <a:r>
              <a:rPr lang="en-GB" sz="1200" dirty="0">
                <a:solidFill>
                  <a:srgbClr val="002060"/>
                </a:solidFill>
                <a:latin typeface="Courier New" panose="02070309020205020404" pitchFamily="49" charset="0"/>
                <a:cs typeface="Courier New" panose="02070309020205020404" pitchFamily="49" charset="0"/>
              </a:rPr>
              <a:t>= </a:t>
            </a:r>
            <a:r>
              <a:rPr lang="en-GB" sz="1200" b="1" dirty="0" err="1" smtClean="0">
                <a:solidFill>
                  <a:srgbClr val="002060"/>
                </a:solidFill>
                <a:latin typeface="Courier New" panose="02070309020205020404" pitchFamily="49" charset="0"/>
                <a:cs typeface="Courier New" panose="02070309020205020404" pitchFamily="49" charset="0"/>
              </a:rPr>
              <a:t>stream.offset</a:t>
            </a:r>
            <a:r>
              <a:rPr lang="en-GB" sz="1200" dirty="0" smtClean="0">
                <a:solidFill>
                  <a:srgbClr val="002060"/>
                </a:solidFill>
                <a:latin typeface="Courier New" panose="02070309020205020404" pitchFamily="49" charset="0"/>
                <a:cs typeface="Courier New" panose="02070309020205020404" pitchFamily="49" charset="0"/>
              </a:rPr>
              <a:t>(x, -1)</a:t>
            </a:r>
            <a:r>
              <a:rPr lang="en-GB" sz="1200" dirty="0">
                <a:solidFill>
                  <a:srgbClr val="002060"/>
                </a:solidFill>
                <a:latin typeface="Courier New" panose="02070309020205020404" pitchFamily="49" charset="0"/>
                <a:cs typeface="Courier New" panose="02070309020205020404" pitchFamily="49" charset="0"/>
              </a:rPr>
              <a:t>;</a:t>
            </a:r>
            <a:endParaRPr lang="en-GB" sz="1200" dirty="0" smtClean="0">
              <a:solidFill>
                <a:srgbClr val="002060"/>
              </a:solidFill>
              <a:latin typeface="Courier New" panose="02070309020205020404" pitchFamily="49" charset="0"/>
              <a:cs typeface="Courier New" panose="02070309020205020404" pitchFamily="49" charset="0"/>
            </a:endParaRPr>
          </a:p>
          <a:p>
            <a:r>
              <a:rPr lang="en-GB" sz="1200" dirty="0">
                <a:solidFill>
                  <a:srgbClr val="002060"/>
                </a:solidFill>
                <a:latin typeface="Courier New" panose="02070309020205020404" pitchFamily="49" charset="0"/>
                <a:cs typeface="Courier New" panose="02070309020205020404" pitchFamily="49" charset="0"/>
              </a:rPr>
              <a:t> </a:t>
            </a:r>
            <a:r>
              <a:rPr lang="en-GB" sz="1200" dirty="0" smtClean="0">
                <a:solidFill>
                  <a:srgbClr val="002060"/>
                </a:solidFill>
                <a:latin typeface="Courier New" panose="02070309020205020404" pitchFamily="49" charset="0"/>
                <a:cs typeface="Courier New" panose="02070309020205020404" pitchFamily="49" charset="0"/>
              </a:rPr>
              <a:t>       </a:t>
            </a:r>
            <a:r>
              <a:rPr lang="en-GB" sz="1200" dirty="0" err="1" smtClean="0">
                <a:solidFill>
                  <a:srgbClr val="002060"/>
                </a:solidFill>
                <a:latin typeface="Courier New" panose="02070309020205020404" pitchFamily="49" charset="0"/>
                <a:cs typeface="Courier New" panose="02070309020205020404" pitchFamily="49" charset="0"/>
              </a:rPr>
              <a:t>SCSVar</a:t>
            </a:r>
            <a:r>
              <a:rPr lang="en-GB" sz="1200" dirty="0" smtClean="0">
                <a:solidFill>
                  <a:srgbClr val="002060"/>
                </a:solidFill>
                <a:latin typeface="Courier New" panose="02070309020205020404" pitchFamily="49" charset="0"/>
                <a:cs typeface="Courier New" panose="02070309020205020404" pitchFamily="49" charset="0"/>
              </a:rPr>
              <a:t> next </a:t>
            </a:r>
            <a:r>
              <a:rPr lang="en-GB" sz="1200" dirty="0">
                <a:solidFill>
                  <a:srgbClr val="002060"/>
                </a:solidFill>
                <a:latin typeface="Courier New" panose="02070309020205020404" pitchFamily="49" charset="0"/>
                <a:cs typeface="Courier New" panose="02070309020205020404" pitchFamily="49" charset="0"/>
              </a:rPr>
              <a:t>= </a:t>
            </a:r>
            <a:r>
              <a:rPr lang="en-GB" sz="1200" dirty="0" err="1">
                <a:solidFill>
                  <a:srgbClr val="002060"/>
                </a:solidFill>
                <a:latin typeface="Courier New" panose="02070309020205020404" pitchFamily="49" charset="0"/>
                <a:cs typeface="Courier New" panose="02070309020205020404" pitchFamily="49" charset="0"/>
              </a:rPr>
              <a:t>stream.offset</a:t>
            </a:r>
            <a:r>
              <a:rPr lang="en-GB" sz="1200" dirty="0">
                <a:solidFill>
                  <a:srgbClr val="002060"/>
                </a:solidFill>
                <a:latin typeface="Courier New" panose="02070309020205020404" pitchFamily="49" charset="0"/>
                <a:cs typeface="Courier New" panose="02070309020205020404" pitchFamily="49" charset="0"/>
              </a:rPr>
              <a:t>(x, </a:t>
            </a:r>
            <a:r>
              <a:rPr lang="en-GB" sz="1200" dirty="0" smtClean="0">
                <a:solidFill>
                  <a:srgbClr val="002060"/>
                </a:solidFill>
                <a:latin typeface="Courier New" panose="02070309020205020404" pitchFamily="49" charset="0"/>
                <a:cs typeface="Courier New" panose="02070309020205020404" pitchFamily="49" charset="0"/>
              </a:rPr>
              <a:t> 1</a:t>
            </a:r>
            <a:r>
              <a:rPr lang="en-GB" sz="1200" dirty="0">
                <a:solidFill>
                  <a:srgbClr val="002060"/>
                </a:solidFill>
                <a:latin typeface="Courier New" panose="02070309020205020404" pitchFamily="49" charset="0"/>
                <a:cs typeface="Courier New" panose="02070309020205020404" pitchFamily="49" charset="0"/>
              </a:rPr>
              <a:t>);</a:t>
            </a:r>
            <a:r>
              <a:rPr lang="en-GB" sz="1200" dirty="0" smtClean="0">
                <a:solidFill>
                  <a:srgbClr val="002060"/>
                </a:solidFill>
                <a:latin typeface="Courier New" panose="02070309020205020404" pitchFamily="49" charset="0"/>
                <a:cs typeface="Courier New" panose="02070309020205020404" pitchFamily="49" charset="0"/>
              </a:rPr>
              <a:t> </a:t>
            </a:r>
          </a:p>
          <a:p>
            <a:r>
              <a:rPr lang="en-GB" sz="1200" dirty="0">
                <a:solidFill>
                  <a:srgbClr val="002060"/>
                </a:solidFill>
                <a:latin typeface="Courier New" panose="02070309020205020404" pitchFamily="49" charset="0"/>
                <a:cs typeface="Courier New" panose="02070309020205020404" pitchFamily="49" charset="0"/>
              </a:rPr>
              <a:t> </a:t>
            </a:r>
            <a:r>
              <a:rPr lang="en-GB" sz="1200" dirty="0" smtClean="0">
                <a:solidFill>
                  <a:srgbClr val="002060"/>
                </a:solidFill>
                <a:latin typeface="Courier New" panose="02070309020205020404" pitchFamily="49" charset="0"/>
                <a:cs typeface="Courier New" panose="02070309020205020404" pitchFamily="49" charset="0"/>
              </a:rPr>
              <a:t>       </a:t>
            </a:r>
            <a:r>
              <a:rPr lang="en-GB" sz="1200" dirty="0" err="1" smtClean="0">
                <a:solidFill>
                  <a:srgbClr val="002060"/>
                </a:solidFill>
                <a:latin typeface="Courier New" panose="02070309020205020404" pitchFamily="49" charset="0"/>
                <a:cs typeface="Courier New" panose="02070309020205020404" pitchFamily="49" charset="0"/>
              </a:rPr>
              <a:t>SCSVar</a:t>
            </a:r>
            <a:r>
              <a:rPr lang="en-GB" sz="1200" dirty="0" smtClean="0">
                <a:solidFill>
                  <a:srgbClr val="002060"/>
                </a:solidFill>
                <a:latin typeface="Courier New" panose="02070309020205020404" pitchFamily="49" charset="0"/>
                <a:cs typeface="Courier New" panose="02070309020205020404" pitchFamily="49" charset="0"/>
              </a:rPr>
              <a:t> sum = </a:t>
            </a:r>
            <a:r>
              <a:rPr lang="en-GB" sz="1200" dirty="0" err="1" smtClean="0">
                <a:solidFill>
                  <a:srgbClr val="002060"/>
                </a:solidFill>
                <a:latin typeface="Courier New" panose="02070309020205020404" pitchFamily="49" charset="0"/>
                <a:cs typeface="Courier New" panose="02070309020205020404" pitchFamily="49" charset="0"/>
              </a:rPr>
              <a:t>prev</a:t>
            </a:r>
            <a:r>
              <a:rPr lang="en-GB" sz="1200" dirty="0" smtClean="0">
                <a:solidFill>
                  <a:srgbClr val="002060"/>
                </a:solidFill>
                <a:latin typeface="Courier New" panose="02070309020205020404" pitchFamily="49" charset="0"/>
                <a:cs typeface="Courier New" panose="02070309020205020404" pitchFamily="49" charset="0"/>
              </a:rPr>
              <a:t> + x + next;      </a:t>
            </a:r>
          </a:p>
          <a:p>
            <a:r>
              <a:rPr lang="en-GB" sz="1200" dirty="0">
                <a:solidFill>
                  <a:srgbClr val="002060"/>
                </a:solidFill>
                <a:latin typeface="Courier New" panose="02070309020205020404" pitchFamily="49" charset="0"/>
                <a:cs typeface="Courier New" panose="02070309020205020404" pitchFamily="49" charset="0"/>
              </a:rPr>
              <a:t> </a:t>
            </a:r>
            <a:r>
              <a:rPr lang="en-GB" sz="1200" dirty="0" smtClean="0">
                <a:solidFill>
                  <a:srgbClr val="002060"/>
                </a:solidFill>
                <a:latin typeface="Courier New" panose="02070309020205020404" pitchFamily="49" charset="0"/>
                <a:cs typeface="Courier New" panose="02070309020205020404" pitchFamily="49" charset="0"/>
              </a:rPr>
              <a:t>       </a:t>
            </a:r>
            <a:r>
              <a:rPr lang="en-GB" sz="1200" dirty="0" err="1" smtClean="0">
                <a:solidFill>
                  <a:srgbClr val="002060"/>
                </a:solidFill>
                <a:latin typeface="Courier New" panose="02070309020205020404" pitchFamily="49" charset="0"/>
                <a:cs typeface="Courier New" panose="02070309020205020404" pitchFamily="49" charset="0"/>
              </a:rPr>
              <a:t>SCSVar</a:t>
            </a:r>
            <a:r>
              <a:rPr lang="en-GB" sz="1200" dirty="0" smtClean="0">
                <a:solidFill>
                  <a:srgbClr val="002060"/>
                </a:solidFill>
                <a:latin typeface="Courier New" panose="02070309020205020404" pitchFamily="49" charset="0"/>
                <a:cs typeface="Courier New" panose="02070309020205020404" pitchFamily="49" charset="0"/>
              </a:rPr>
              <a:t> result = sum / 3;</a:t>
            </a:r>
          </a:p>
          <a:p>
            <a:r>
              <a:rPr lang="en-GB" sz="1200" dirty="0" smtClean="0">
                <a:solidFill>
                  <a:srgbClr val="002060"/>
                </a:solidFill>
                <a:latin typeface="Courier New" panose="02070309020205020404" pitchFamily="49" charset="0"/>
                <a:cs typeface="Courier New" panose="02070309020205020404" pitchFamily="49" charset="0"/>
              </a:rPr>
              <a:t>        </a:t>
            </a:r>
            <a:r>
              <a:rPr lang="en-GB" sz="1200" dirty="0" err="1" smtClean="0">
                <a:solidFill>
                  <a:srgbClr val="002060"/>
                </a:solidFill>
                <a:latin typeface="Courier New" panose="02070309020205020404" pitchFamily="49" charset="0"/>
                <a:cs typeface="Courier New" panose="02070309020205020404" pitchFamily="49" charset="0"/>
              </a:rPr>
              <a:t>io.output</a:t>
            </a:r>
            <a:r>
              <a:rPr lang="en-GB" sz="1200" dirty="0" smtClean="0">
                <a:solidFill>
                  <a:srgbClr val="002060"/>
                </a:solidFill>
                <a:latin typeface="Courier New" panose="02070309020205020404" pitchFamily="49" charset="0"/>
                <a:cs typeface="Courier New" panose="02070309020205020404" pitchFamily="49" charset="0"/>
              </a:rPr>
              <a:t>(“y”, result);</a:t>
            </a:r>
          </a:p>
          <a:p>
            <a:r>
              <a:rPr lang="en-GB" sz="1200" dirty="0">
                <a:solidFill>
                  <a:srgbClr val="002060"/>
                </a:solidFill>
                <a:latin typeface="Courier New" panose="02070309020205020404" pitchFamily="49" charset="0"/>
                <a:cs typeface="Courier New" panose="02070309020205020404" pitchFamily="49" charset="0"/>
              </a:rPr>
              <a:t> </a:t>
            </a:r>
            <a:r>
              <a:rPr lang="en-GB" sz="1200" dirty="0" smtClean="0">
                <a:solidFill>
                  <a:srgbClr val="002060"/>
                </a:solidFill>
                <a:latin typeface="Courier New" panose="02070309020205020404" pitchFamily="49" charset="0"/>
                <a:cs typeface="Courier New" panose="02070309020205020404" pitchFamily="49" charset="0"/>
              </a:rPr>
              <a:t>   }</a:t>
            </a:r>
          </a:p>
          <a:p>
            <a:r>
              <a:rPr lang="en-GB" sz="1200" dirty="0">
                <a:solidFill>
                  <a:srgbClr val="002060"/>
                </a:solidFill>
                <a:latin typeface="Courier New" panose="02070309020205020404" pitchFamily="49" charset="0"/>
                <a:cs typeface="Courier New" panose="02070309020205020404" pitchFamily="49" charset="0"/>
              </a:rPr>
              <a:t>}</a:t>
            </a:r>
            <a:endParaRPr lang="en-GB" sz="1200" dirty="0" smtClean="0">
              <a:solidFill>
                <a:srgbClr val="00206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88893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Your algorithm matters. Here’s an example for generating implied market data prices</a:t>
            </a:r>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24</a:t>
            </a:fld>
            <a:endParaRPr lang="en-US" dirty="0"/>
          </a:p>
        </p:txBody>
      </p:sp>
      <p:sp>
        <p:nvSpPr>
          <p:cNvPr id="8" name="Rounded Rectangle 7"/>
          <p:cNvSpPr/>
          <p:nvPr/>
        </p:nvSpPr>
        <p:spPr>
          <a:xfrm>
            <a:off x="1460304" y="1740083"/>
            <a:ext cx="1323833"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Calendar Spread</a:t>
            </a:r>
            <a:endParaRPr lang="en-US" dirty="0"/>
          </a:p>
        </p:txBody>
      </p:sp>
      <p:sp>
        <p:nvSpPr>
          <p:cNvPr id="9" name="Rounded Rectangle 8"/>
          <p:cNvSpPr/>
          <p:nvPr/>
        </p:nvSpPr>
        <p:spPr>
          <a:xfrm>
            <a:off x="438996" y="3257259"/>
            <a:ext cx="1323833"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Buy 1</a:t>
            </a:r>
          </a:p>
          <a:p>
            <a:pPr algn="ctr"/>
            <a:r>
              <a:rPr lang="en-US" dirty="0" smtClean="0"/>
              <a:t>Expiry</a:t>
            </a:r>
            <a:r>
              <a:rPr lang="en-US" baseline="-25000" dirty="0" smtClean="0"/>
              <a:t>0</a:t>
            </a:r>
            <a:endParaRPr lang="en-US" baseline="-25000" dirty="0"/>
          </a:p>
        </p:txBody>
      </p:sp>
      <p:sp>
        <p:nvSpPr>
          <p:cNvPr id="10" name="Rounded Rectangle 9"/>
          <p:cNvSpPr/>
          <p:nvPr/>
        </p:nvSpPr>
        <p:spPr>
          <a:xfrm>
            <a:off x="2502083" y="3257259"/>
            <a:ext cx="1323833"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Sell 1</a:t>
            </a:r>
          </a:p>
          <a:p>
            <a:pPr algn="ctr"/>
            <a:r>
              <a:rPr lang="en-US" dirty="0" err="1" smtClean="0"/>
              <a:t>Expiry</a:t>
            </a:r>
            <a:r>
              <a:rPr lang="en-US" baseline="-25000" dirty="0" err="1" smtClean="0"/>
              <a:t>n</a:t>
            </a:r>
            <a:endParaRPr lang="en-US" baseline="-25000" dirty="0"/>
          </a:p>
        </p:txBody>
      </p:sp>
      <p:cxnSp>
        <p:nvCxnSpPr>
          <p:cNvPr id="12" name="Straight Connector 11"/>
          <p:cNvCxnSpPr>
            <a:stCxn id="8" idx="2"/>
            <a:endCxn id="9" idx="0"/>
          </p:cNvCxnSpPr>
          <p:nvPr/>
        </p:nvCxnSpPr>
        <p:spPr>
          <a:xfrm flipH="1">
            <a:off x="1100913" y="2654483"/>
            <a:ext cx="1021308" cy="602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2"/>
            <a:endCxn id="10" idx="0"/>
          </p:cNvCxnSpPr>
          <p:nvPr/>
        </p:nvCxnSpPr>
        <p:spPr>
          <a:xfrm>
            <a:off x="2122221" y="2654483"/>
            <a:ext cx="1041779" cy="602776"/>
          </a:xfrm>
          <a:prstGeom prst="line">
            <a:avLst/>
          </a:prstGeom>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497751" y="3046848"/>
            <a:ext cx="1323833"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Butterfly Spread</a:t>
            </a:r>
            <a:endParaRPr lang="en-US" dirty="0"/>
          </a:p>
        </p:txBody>
      </p:sp>
      <p:sp>
        <p:nvSpPr>
          <p:cNvPr id="17" name="Rounded Rectangle 16"/>
          <p:cNvSpPr/>
          <p:nvPr/>
        </p:nvSpPr>
        <p:spPr>
          <a:xfrm>
            <a:off x="3416466" y="4887069"/>
            <a:ext cx="1323833"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Buy 1</a:t>
            </a:r>
          </a:p>
          <a:p>
            <a:pPr algn="ctr"/>
            <a:r>
              <a:rPr lang="en-US" dirty="0" smtClean="0"/>
              <a:t>Expiry</a:t>
            </a:r>
            <a:r>
              <a:rPr lang="en-US" baseline="-25000" dirty="0" smtClean="0"/>
              <a:t>0</a:t>
            </a:r>
            <a:endParaRPr lang="en-US" baseline="-25000" dirty="0"/>
          </a:p>
        </p:txBody>
      </p:sp>
      <p:sp>
        <p:nvSpPr>
          <p:cNvPr id="18" name="Rounded Rectangle 17"/>
          <p:cNvSpPr/>
          <p:nvPr/>
        </p:nvSpPr>
        <p:spPr>
          <a:xfrm>
            <a:off x="4808539" y="4887069"/>
            <a:ext cx="1323833"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Sell 1</a:t>
            </a:r>
          </a:p>
          <a:p>
            <a:pPr algn="ctr"/>
            <a:r>
              <a:rPr lang="en-US" dirty="0" smtClean="0"/>
              <a:t>Expiry</a:t>
            </a:r>
            <a:r>
              <a:rPr lang="en-US" baseline="-25000" dirty="0" smtClean="0"/>
              <a:t>1</a:t>
            </a:r>
            <a:endParaRPr lang="en-US" baseline="-25000" dirty="0"/>
          </a:p>
        </p:txBody>
      </p:sp>
      <p:sp>
        <p:nvSpPr>
          <p:cNvPr id="19" name="Rounded Rectangle 18"/>
          <p:cNvSpPr/>
          <p:nvPr/>
        </p:nvSpPr>
        <p:spPr>
          <a:xfrm>
            <a:off x="6202879" y="4887069"/>
            <a:ext cx="1323833"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Sell 1</a:t>
            </a:r>
          </a:p>
          <a:p>
            <a:pPr algn="ctr"/>
            <a:r>
              <a:rPr lang="en-US" dirty="0" smtClean="0"/>
              <a:t>Expiry</a:t>
            </a:r>
            <a:r>
              <a:rPr lang="en-US" baseline="-25000" dirty="0" smtClean="0"/>
              <a:t>1</a:t>
            </a:r>
            <a:endParaRPr lang="en-US" baseline="-25000" dirty="0"/>
          </a:p>
        </p:txBody>
      </p:sp>
      <p:cxnSp>
        <p:nvCxnSpPr>
          <p:cNvPr id="21" name="Elbow Connector 20"/>
          <p:cNvCxnSpPr/>
          <p:nvPr/>
        </p:nvCxnSpPr>
        <p:spPr>
          <a:xfrm rot="10800000" flipV="1">
            <a:off x="316164" y="1630898"/>
            <a:ext cx="7572242" cy="2927452"/>
          </a:xfrm>
          <a:prstGeom prst="bentConnector3">
            <a:avLst/>
          </a:prstGeom>
          <a:ln w="25400"/>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7588150" y="4887069"/>
            <a:ext cx="1323833"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Buy 1</a:t>
            </a:r>
          </a:p>
          <a:p>
            <a:pPr algn="ctr"/>
            <a:r>
              <a:rPr lang="en-US" dirty="0" smtClean="0"/>
              <a:t>Expiry</a:t>
            </a:r>
            <a:r>
              <a:rPr lang="en-US" baseline="-25000" dirty="0" smtClean="0"/>
              <a:t>2</a:t>
            </a:r>
            <a:endParaRPr lang="en-US" baseline="-25000" dirty="0"/>
          </a:p>
        </p:txBody>
      </p:sp>
      <p:cxnSp>
        <p:nvCxnSpPr>
          <p:cNvPr id="25" name="Straight Connector 24"/>
          <p:cNvCxnSpPr>
            <a:stCxn id="15" idx="2"/>
            <a:endCxn id="17" idx="0"/>
          </p:cNvCxnSpPr>
          <p:nvPr/>
        </p:nvCxnSpPr>
        <p:spPr>
          <a:xfrm flipH="1">
            <a:off x="4078383" y="3961248"/>
            <a:ext cx="2081285" cy="925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2"/>
            <a:endCxn id="18" idx="0"/>
          </p:cNvCxnSpPr>
          <p:nvPr/>
        </p:nvCxnSpPr>
        <p:spPr>
          <a:xfrm flipH="1">
            <a:off x="5470456" y="3961248"/>
            <a:ext cx="689212" cy="925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5" idx="2"/>
            <a:endCxn id="19" idx="0"/>
          </p:cNvCxnSpPr>
          <p:nvPr/>
        </p:nvCxnSpPr>
        <p:spPr>
          <a:xfrm>
            <a:off x="6159668" y="3961248"/>
            <a:ext cx="705128" cy="925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2"/>
            <a:endCxn id="23" idx="0"/>
          </p:cNvCxnSpPr>
          <p:nvPr/>
        </p:nvCxnSpPr>
        <p:spPr>
          <a:xfrm>
            <a:off x="6159668" y="3961248"/>
            <a:ext cx="2090399" cy="925821"/>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306356" y="2422886"/>
            <a:ext cx="1783373" cy="369332"/>
          </a:xfrm>
          <a:prstGeom prst="rect">
            <a:avLst/>
          </a:prstGeom>
          <a:noFill/>
        </p:spPr>
        <p:txBody>
          <a:bodyPr wrap="none" rtlCol="0">
            <a:spAutoFit/>
          </a:bodyPr>
          <a:lstStyle/>
          <a:p>
            <a:r>
              <a:rPr lang="en-US" b="1" dirty="0" smtClean="0"/>
              <a:t>Spread Type B</a:t>
            </a:r>
            <a:endParaRPr lang="en-US" b="1" dirty="0"/>
          </a:p>
        </p:txBody>
      </p:sp>
      <p:sp>
        <p:nvSpPr>
          <p:cNvPr id="33" name="TextBox 32"/>
          <p:cNvSpPr txBox="1"/>
          <p:nvPr/>
        </p:nvSpPr>
        <p:spPr>
          <a:xfrm>
            <a:off x="1230533" y="1261566"/>
            <a:ext cx="1774781" cy="369332"/>
          </a:xfrm>
          <a:prstGeom prst="rect">
            <a:avLst/>
          </a:prstGeom>
          <a:noFill/>
        </p:spPr>
        <p:txBody>
          <a:bodyPr wrap="none" rtlCol="0">
            <a:spAutoFit/>
          </a:bodyPr>
          <a:lstStyle/>
          <a:p>
            <a:r>
              <a:rPr lang="en-US" b="1" dirty="0" smtClean="0"/>
              <a:t>Spread Type A</a:t>
            </a:r>
            <a:endParaRPr lang="en-US" b="1" dirty="0"/>
          </a:p>
        </p:txBody>
      </p:sp>
    </p:spTree>
    <p:extLst>
      <p:ext uri="{BB962C8B-B14F-4D97-AF65-F5344CB8AC3E}">
        <p14:creationId xmlns:p14="http://schemas.microsoft.com/office/powerpoint/2010/main" val="2039203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5859026" y="2206089"/>
            <a:ext cx="1160900" cy="115623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p:txBody>
          <a:bodyPr/>
          <a:lstStyle/>
          <a:p>
            <a:r>
              <a:rPr lang="en-US" dirty="0" smtClean="0"/>
              <a:t>Performance comparison of implementations</a:t>
            </a:r>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25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26141885"/>
              </p:ext>
            </p:extLst>
          </p:nvPr>
        </p:nvGraphicFramePr>
        <p:xfrm>
          <a:off x="4440221" y="4419600"/>
          <a:ext cx="4219382" cy="1158240"/>
        </p:xfrm>
        <a:graphic>
          <a:graphicData uri="http://schemas.openxmlformats.org/drawingml/2006/table">
            <a:tbl>
              <a:tblPr/>
              <a:tblGrid>
                <a:gridCol w="1353441"/>
                <a:gridCol w="1003665"/>
                <a:gridCol w="931138"/>
                <a:gridCol w="931138"/>
              </a:tblGrid>
              <a:tr h="219075">
                <a:tc rowSpan="2">
                  <a:txBody>
                    <a:bodyPr/>
                    <a:lstStyle/>
                    <a:p>
                      <a:pPr algn="ctr" fontAlgn="b"/>
                      <a:r>
                        <a:rPr lang="en-US" sz="1100" b="1" i="0" u="none" strike="noStrike" dirty="0">
                          <a:solidFill>
                            <a:srgbClr val="000000"/>
                          </a:solidFill>
                          <a:effectLst/>
                          <a:latin typeface="Calibri"/>
                        </a:rPr>
                        <a:t>Test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b"/>
                      <a:r>
                        <a:rPr lang="en-US" sz="1100" b="1" i="0" u="none" strike="noStrike" dirty="0">
                          <a:solidFill>
                            <a:srgbClr val="000000"/>
                          </a:solidFill>
                          <a:effectLst/>
                          <a:latin typeface="Calibri"/>
                        </a:rPr>
                        <a:t>Implementation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b"/>
                      <a:r>
                        <a:rPr lang="en-US" sz="1100" b="1" i="0" u="none" strike="noStrike" dirty="0" smtClean="0">
                          <a:solidFill>
                            <a:srgbClr val="000000"/>
                          </a:solidFill>
                          <a:effectLst/>
                          <a:latin typeface="Calibri"/>
                        </a:rPr>
                        <a:t>Speedup Improvement</a:t>
                      </a:r>
                      <a:endParaRPr lang="en-US" sz="11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algn="ctr" fontAlgn="b"/>
                      <a:endParaRPr lang="en-US" sz="11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0">
                <a:tc vMerge="1">
                  <a:txBody>
                    <a:bodyPr/>
                    <a:lstStyle/>
                    <a:p>
                      <a:pPr algn="ctr" fontAlgn="b"/>
                      <a:endParaRPr lang="en-US" sz="11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pPr algn="ctr" fontAlgn="b"/>
                      <a:endParaRPr lang="en-US" sz="11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1" i="0" u="none" strike="noStrike" dirty="0" smtClean="0">
                          <a:solidFill>
                            <a:srgbClr val="000000"/>
                          </a:solidFill>
                          <a:effectLst/>
                          <a:latin typeface="Calibri"/>
                        </a:rPr>
                        <a:t>95th</a:t>
                      </a:r>
                      <a:endParaRPr lang="en-US" sz="11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1" i="0" u="none" strike="noStrike" dirty="0" smtClean="0">
                          <a:solidFill>
                            <a:srgbClr val="000000"/>
                          </a:solidFill>
                          <a:effectLst/>
                          <a:latin typeface="Calibri"/>
                        </a:rPr>
                        <a:t>Tail / Max</a:t>
                      </a:r>
                      <a:endParaRPr lang="en-US" sz="11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81000">
                <a:tc>
                  <a:txBody>
                    <a:bodyPr/>
                    <a:lstStyle/>
                    <a:p>
                      <a:pPr algn="ctr" fontAlgn="b"/>
                      <a:r>
                        <a:rPr lang="en-US" sz="1100" b="0" i="0" u="none" strike="noStrike" dirty="0" smtClean="0">
                          <a:solidFill>
                            <a:srgbClr val="000000"/>
                          </a:solidFill>
                          <a:effectLst/>
                          <a:latin typeface="Calibri"/>
                        </a:rPr>
                        <a:t> 30k </a:t>
                      </a:r>
                      <a:r>
                        <a:rPr lang="en-US" sz="1100" b="0" i="0" u="none" strike="noStrike" dirty="0">
                          <a:solidFill>
                            <a:srgbClr val="000000"/>
                          </a:solidFill>
                          <a:effectLst/>
                          <a:latin typeface="Calibri"/>
                        </a:rPr>
                        <a:t>+ 200tps Burst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 A: FPGA (Serial)</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3x</a:t>
                      </a:r>
                      <a:endParaRPr lang="en-US" sz="1100" b="0" i="0" u="none" strike="noStrike" dirty="0">
                        <a:solidFill>
                          <a:srgbClr val="000000"/>
                        </a:solidFill>
                        <a:effectLst/>
                        <a:latin typeface="Calibri"/>
                      </a:endParaRPr>
                    </a:p>
                  </a:txBody>
                  <a:tcPr marL="9525" marR="9525" marT="9525" marB="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3x</a:t>
                      </a:r>
                      <a:endParaRPr lang="en-US" sz="1100" b="0" i="0" u="none" strike="noStrike" dirty="0">
                        <a:solidFill>
                          <a:srgbClr val="000000"/>
                        </a:solidFill>
                        <a:effectLst/>
                        <a:latin typeface="Calibri"/>
                      </a:endParaRPr>
                    </a:p>
                  </a:txBody>
                  <a:tcPr marL="9525" marR="9525" marT="9525" marB="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b"/>
                      <a:r>
                        <a:rPr lang="en-US" sz="1100" b="0" i="0" u="none" strike="noStrike" dirty="0" smtClean="0">
                          <a:solidFill>
                            <a:srgbClr val="000000"/>
                          </a:solidFill>
                          <a:effectLst/>
                          <a:latin typeface="Calibri"/>
                        </a:rPr>
                        <a:t> 30k </a:t>
                      </a:r>
                      <a:r>
                        <a:rPr lang="en-US" sz="1100" b="0" i="0" u="none" strike="noStrike" dirty="0">
                          <a:solidFill>
                            <a:srgbClr val="000000"/>
                          </a:solidFill>
                          <a:effectLst/>
                          <a:latin typeface="Calibri"/>
                        </a:rPr>
                        <a:t>+ 200tps Burst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B1E3"/>
                    </a:solidFill>
                  </a:tcPr>
                </a:tc>
                <a:tc>
                  <a:txBody>
                    <a:bodyPr/>
                    <a:lstStyle/>
                    <a:p>
                      <a:pPr algn="ctr" fontAlgn="b"/>
                      <a:r>
                        <a:rPr lang="en-US" sz="1100" b="0" i="0" u="none" strike="noStrike" dirty="0" smtClean="0">
                          <a:solidFill>
                            <a:srgbClr val="000000"/>
                          </a:solidFill>
                          <a:effectLst/>
                          <a:latin typeface="Calibri"/>
                        </a:rPr>
                        <a:t> B: SW </a:t>
                      </a:r>
                      <a:r>
                        <a:rPr lang="en-US" sz="1100" b="0" i="0" u="none" strike="noStrike" dirty="0">
                          <a:solidFill>
                            <a:srgbClr val="000000"/>
                          </a:solidFill>
                          <a:effectLst/>
                          <a:latin typeface="Calibri"/>
                        </a:rPr>
                        <a:t>(</a:t>
                      </a:r>
                      <a:r>
                        <a:rPr lang="en-US" sz="1100" b="0" i="0" u="none" strike="noStrike" dirty="0" smtClean="0">
                          <a:solidFill>
                            <a:srgbClr val="000000"/>
                          </a:solidFill>
                          <a:effectLst/>
                          <a:latin typeface="Calibri"/>
                        </a:rPr>
                        <a:t>Parallel</a:t>
                      </a:r>
                      <a:r>
                        <a:rPr lang="en-US" sz="1100" b="0" i="0" u="none" strike="noStrike" baseline="0" dirty="0" smtClean="0">
                          <a:solidFill>
                            <a:srgbClr val="000000"/>
                          </a:solidFill>
                          <a:effectLst/>
                          <a:latin typeface="Calibri"/>
                        </a:rPr>
                        <a:t> </a:t>
                      </a:r>
                      <a:r>
                        <a:rPr lang="en-US" sz="1100" b="0" i="0" u="none" strike="noStrike" dirty="0" smtClean="0">
                          <a:solidFill>
                            <a:srgbClr val="000000"/>
                          </a:solidFill>
                          <a:effectLst/>
                          <a:latin typeface="Calibri"/>
                        </a:rPr>
                        <a:t>Matrix</a:t>
                      </a:r>
                      <a:r>
                        <a:rPr lang="en-US" sz="1100" b="0" i="0" u="none" strike="noStrike" dirty="0">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B1E3"/>
                    </a:solidFill>
                  </a:tcPr>
                </a:tc>
                <a:tc>
                  <a:txBody>
                    <a:bodyPr/>
                    <a:lstStyle/>
                    <a:p>
                      <a:pPr algn="ctr" fontAlgn="b"/>
                      <a:r>
                        <a:rPr lang="en-US" sz="1100" b="0" i="0" u="none" strike="noStrike" dirty="0" smtClean="0">
                          <a:solidFill>
                            <a:srgbClr val="000000"/>
                          </a:solidFill>
                          <a:effectLst/>
                          <a:latin typeface="Calibri"/>
                        </a:rPr>
                        <a:t>1200x</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B1E3"/>
                    </a:solidFill>
                  </a:tcPr>
                </a:tc>
                <a:tc>
                  <a:txBody>
                    <a:bodyPr/>
                    <a:lstStyle/>
                    <a:p>
                      <a:pPr algn="ctr" fontAlgn="b"/>
                      <a:r>
                        <a:rPr lang="en-US" sz="1100" b="0" i="0" u="none" strike="noStrike" dirty="0" smtClean="0">
                          <a:solidFill>
                            <a:srgbClr val="000000"/>
                          </a:solidFill>
                          <a:effectLst/>
                          <a:latin typeface="Calibri"/>
                        </a:rPr>
                        <a:t>16x</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B1E3"/>
                    </a:solidFill>
                  </a:tcPr>
                </a:tc>
              </a:tr>
            </a:tbl>
          </a:graphicData>
        </a:graphic>
      </p:graphicFrame>
      <p:sp>
        <p:nvSpPr>
          <p:cNvPr id="7" name="Right Arrow 6"/>
          <p:cNvSpPr/>
          <p:nvPr/>
        </p:nvSpPr>
        <p:spPr>
          <a:xfrm>
            <a:off x="288450" y="2532099"/>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1738"/>
                </a:solidFill>
              </a:rPr>
              <a:t>Data</a:t>
            </a:r>
            <a:endParaRPr lang="en-US" sz="1600" b="1" dirty="0">
              <a:solidFill>
                <a:srgbClr val="001738"/>
              </a:solidFill>
            </a:endParaRPr>
          </a:p>
        </p:txBody>
      </p:sp>
      <p:sp>
        <p:nvSpPr>
          <p:cNvPr id="8" name="Rounded Rectangle 7"/>
          <p:cNvSpPr/>
          <p:nvPr/>
        </p:nvSpPr>
        <p:spPr>
          <a:xfrm>
            <a:off x="1266858" y="2317215"/>
            <a:ext cx="91440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562225" y="2317215"/>
            <a:ext cx="91440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514757" y="2532099"/>
            <a:ext cx="1085817"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1738"/>
                </a:solidFill>
              </a:rPr>
              <a:t>Results</a:t>
            </a:r>
            <a:endParaRPr lang="en-US" sz="1600" b="1" dirty="0">
              <a:solidFill>
                <a:srgbClr val="001738"/>
              </a:solidFill>
            </a:endParaRPr>
          </a:p>
        </p:txBody>
      </p:sp>
      <p:cxnSp>
        <p:nvCxnSpPr>
          <p:cNvPr id="12" name="Straight Arrow Connector 11"/>
          <p:cNvCxnSpPr>
            <a:stCxn id="8" idx="3"/>
            <a:endCxn id="9" idx="1"/>
          </p:cNvCxnSpPr>
          <p:nvPr/>
        </p:nvCxnSpPr>
        <p:spPr>
          <a:xfrm>
            <a:off x="2181258" y="2774415"/>
            <a:ext cx="3809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9" idx="0"/>
            <a:endCxn id="8" idx="0"/>
          </p:cNvCxnSpPr>
          <p:nvPr/>
        </p:nvCxnSpPr>
        <p:spPr>
          <a:xfrm rot="16200000" flipV="1">
            <a:off x="2371742" y="1669531"/>
            <a:ext cx="12700" cy="1295367"/>
          </a:xfrm>
          <a:prstGeom prst="bentConnector3">
            <a:avLst>
              <a:gd name="adj1" fmla="val 4199984"/>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71462" y="1247775"/>
            <a:ext cx="2082686" cy="369332"/>
          </a:xfrm>
          <a:prstGeom prst="rect">
            <a:avLst/>
          </a:prstGeom>
          <a:noFill/>
        </p:spPr>
        <p:txBody>
          <a:bodyPr wrap="none" rtlCol="0">
            <a:spAutoFit/>
          </a:bodyPr>
          <a:lstStyle/>
          <a:p>
            <a:r>
              <a:rPr lang="en-US" dirty="0" smtClean="0"/>
              <a:t>Algorithm A: Serial</a:t>
            </a:r>
            <a:endParaRPr lang="en-US" dirty="0"/>
          </a:p>
        </p:txBody>
      </p:sp>
      <p:sp>
        <p:nvSpPr>
          <p:cNvPr id="17" name="TextBox 16"/>
          <p:cNvSpPr txBox="1"/>
          <p:nvPr/>
        </p:nvSpPr>
        <p:spPr>
          <a:xfrm>
            <a:off x="450375" y="870466"/>
            <a:ext cx="1997663" cy="307777"/>
          </a:xfrm>
          <a:prstGeom prst="rect">
            <a:avLst/>
          </a:prstGeom>
          <a:noFill/>
        </p:spPr>
        <p:txBody>
          <a:bodyPr wrap="none" rtlCol="0">
            <a:spAutoFit/>
          </a:bodyPr>
          <a:lstStyle/>
          <a:p>
            <a:r>
              <a:rPr lang="en-US" sz="1400" i="1" dirty="0" smtClean="0">
                <a:solidFill>
                  <a:srgbClr val="FF0000"/>
                </a:solidFill>
              </a:rPr>
              <a:t>*Simplified explanation</a:t>
            </a:r>
            <a:endParaRPr lang="en-US" sz="1400" i="1" dirty="0">
              <a:solidFill>
                <a:srgbClr val="FF0000"/>
              </a:solidFill>
            </a:endParaRPr>
          </a:p>
        </p:txBody>
      </p:sp>
      <p:cxnSp>
        <p:nvCxnSpPr>
          <p:cNvPr id="19" name="Straight Connector 18"/>
          <p:cNvCxnSpPr/>
          <p:nvPr/>
        </p:nvCxnSpPr>
        <p:spPr>
          <a:xfrm>
            <a:off x="4781550" y="1178243"/>
            <a:ext cx="0" cy="2622232"/>
          </a:xfrm>
          <a:prstGeom prst="line">
            <a:avLst/>
          </a:prstGeom>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4880618" y="2532099"/>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1738"/>
                </a:solidFill>
              </a:rPr>
              <a:t>Data</a:t>
            </a:r>
            <a:endParaRPr lang="en-US" sz="1600" b="1" dirty="0">
              <a:solidFill>
                <a:srgbClr val="001738"/>
              </a:solidFill>
            </a:endParaRPr>
          </a:p>
        </p:txBody>
      </p:sp>
      <p:pic>
        <p:nvPicPr>
          <p:cNvPr id="21" name="Content Placeholder 3"/>
          <p:cNvPicPr>
            <a:picLocks noChangeAspect="1"/>
          </p:cNvPicPr>
          <p:nvPr/>
        </p:nvPicPr>
        <p:blipFill>
          <a:blip r:embed="rId2"/>
          <a:srcRect l="-6029" r="-6029"/>
          <a:stretch>
            <a:fillRect/>
          </a:stretch>
        </p:blipFill>
        <p:spPr bwMode="auto">
          <a:xfrm>
            <a:off x="5849502" y="2253714"/>
            <a:ext cx="1208524" cy="1072599"/>
          </a:xfrm>
          <a:prstGeom prst="rect">
            <a:avLst/>
          </a:prstGeom>
          <a:noFill/>
          <a:ln w="9525">
            <a:noFill/>
            <a:miter lim="800000"/>
            <a:headEnd/>
            <a:tailEnd/>
          </a:ln>
        </p:spPr>
      </p:pic>
      <p:sp>
        <p:nvSpPr>
          <p:cNvPr id="23" name="Right Arrow 22"/>
          <p:cNvSpPr/>
          <p:nvPr/>
        </p:nvSpPr>
        <p:spPr>
          <a:xfrm>
            <a:off x="7058026" y="2532099"/>
            <a:ext cx="1085817"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1738"/>
                </a:solidFill>
              </a:rPr>
              <a:t>Results</a:t>
            </a:r>
            <a:endParaRPr lang="en-US" sz="1600" b="1" dirty="0">
              <a:solidFill>
                <a:srgbClr val="001738"/>
              </a:solidFill>
            </a:endParaRPr>
          </a:p>
        </p:txBody>
      </p:sp>
      <p:sp>
        <p:nvSpPr>
          <p:cNvPr id="24" name="TextBox 23"/>
          <p:cNvSpPr txBox="1"/>
          <p:nvPr/>
        </p:nvSpPr>
        <p:spPr>
          <a:xfrm>
            <a:off x="5412421" y="1247775"/>
            <a:ext cx="2274982" cy="369332"/>
          </a:xfrm>
          <a:prstGeom prst="rect">
            <a:avLst/>
          </a:prstGeom>
          <a:noFill/>
        </p:spPr>
        <p:txBody>
          <a:bodyPr wrap="none" rtlCol="0">
            <a:spAutoFit/>
          </a:bodyPr>
          <a:lstStyle/>
          <a:p>
            <a:r>
              <a:rPr lang="en-US" dirty="0" smtClean="0"/>
              <a:t>Algorithm B: Parallel</a:t>
            </a:r>
            <a:endParaRPr lang="en-US" dirty="0"/>
          </a:p>
        </p:txBody>
      </p:sp>
      <p:sp>
        <p:nvSpPr>
          <p:cNvPr id="30" name="Content Placeholder 1"/>
          <p:cNvSpPr>
            <a:spLocks noGrp="1"/>
          </p:cNvSpPr>
          <p:nvPr>
            <p:ph idx="1"/>
          </p:nvPr>
        </p:nvSpPr>
        <p:spPr>
          <a:xfrm>
            <a:off x="478027" y="3973356"/>
            <a:ext cx="3836798" cy="2303619"/>
          </a:xfrm>
        </p:spPr>
        <p:txBody>
          <a:bodyPr>
            <a:normAutofit/>
          </a:bodyPr>
          <a:lstStyle/>
          <a:p>
            <a:pPr marL="274320" indent="-274320">
              <a:buFont typeface="Wingdings" panose="05000000000000000000" pitchFamily="2" charset="2"/>
              <a:buChar char="q"/>
            </a:pPr>
            <a:r>
              <a:rPr lang="en-US" dirty="0" smtClean="0"/>
              <a:t>Compared to baseline software serial implementation</a:t>
            </a:r>
          </a:p>
          <a:p>
            <a:pPr marL="274320" indent="-274320">
              <a:buFont typeface="Wingdings" panose="05000000000000000000" pitchFamily="2" charset="2"/>
              <a:buChar char="q"/>
            </a:pPr>
            <a:r>
              <a:rPr lang="en-US" dirty="0" smtClean="0"/>
              <a:t>Implementation on FPGA has some degree of parallelism due to the dataflow paradigm but there is a lot of locking which results in dropped packets on the ingress at the given test rate</a:t>
            </a:r>
            <a:endParaRPr lang="en-US" dirty="0"/>
          </a:p>
          <a:p>
            <a:pPr marL="0" indent="0">
              <a:buNone/>
            </a:pPr>
            <a:endParaRPr lang="en-US" dirty="0"/>
          </a:p>
        </p:txBody>
      </p:sp>
    </p:spTree>
    <p:extLst>
      <p:ext uri="{BB962C8B-B14F-4D97-AF65-F5344CB8AC3E}">
        <p14:creationId xmlns:p14="http://schemas.microsoft.com/office/powerpoint/2010/main" val="3548196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err="1" smtClean="0"/>
              <a:t>OpenSPL</a:t>
            </a:r>
            <a:r>
              <a:rPr lang="en-US" dirty="0" smtClean="0"/>
              <a:t> Example </a:t>
            </a:r>
            <a:r>
              <a:rPr lang="en-US" dirty="0"/>
              <a:t>#3 – Implied Volatility</a:t>
            </a:r>
          </a:p>
          <a:p>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26</a:t>
            </a:fld>
            <a:endParaRPr lang="en-US" dirty="0"/>
          </a:p>
        </p:txBody>
      </p:sp>
      <p:sp>
        <p:nvSpPr>
          <p:cNvPr id="5" name="Rectangle 4"/>
          <p:cNvSpPr/>
          <p:nvPr/>
        </p:nvSpPr>
        <p:spPr>
          <a:xfrm>
            <a:off x="533400" y="1295400"/>
            <a:ext cx="8305800" cy="4339650"/>
          </a:xfrm>
          <a:prstGeom prst="rect">
            <a:avLst/>
          </a:prstGeom>
          <a:solidFill>
            <a:srgbClr val="FFFFCC"/>
          </a:solidFill>
          <a:ln>
            <a:solidFill>
              <a:schemeClr val="tx1"/>
            </a:solidFill>
          </a:ln>
        </p:spPr>
        <p:txBody>
          <a:bodyPr wrap="square">
            <a:spAutoFit/>
          </a:bodyPr>
          <a:lstStyle/>
          <a:p>
            <a:endParaRPr lang="en-US" sz="1200" dirty="0" smtClean="0">
              <a:solidFill>
                <a:srgbClr val="002060"/>
              </a:solidFill>
              <a:latin typeface="Courier New" panose="02070309020205020404" pitchFamily="49" charset="0"/>
              <a:cs typeface="Courier New" panose="02070309020205020404" pitchFamily="49" charset="0"/>
            </a:endParaRPr>
          </a:p>
          <a:p>
            <a:r>
              <a:rPr lang="en-US" sz="1200" dirty="0" smtClean="0">
                <a:solidFill>
                  <a:srgbClr val="002060"/>
                </a:solidFill>
                <a:latin typeface="Courier New" panose="02070309020205020404" pitchFamily="49" charset="0"/>
                <a:cs typeface="Courier New" panose="02070309020205020404" pitchFamily="49" charset="0"/>
              </a:rPr>
              <a:t>//</a:t>
            </a:r>
            <a:r>
              <a:rPr lang="en-US" sz="1200" b="1" dirty="0">
                <a:latin typeface="Times" pitchFamily="-109" charset="0"/>
                <a:ea typeface="ヒラギノ角ゴ Pro W3" pitchFamily="-109" charset="-128"/>
                <a:cs typeface="ヒラギノ角ゴ Pro W3" pitchFamily="-109" charset="-128"/>
              </a:rPr>
              <a:t> </a:t>
            </a:r>
            <a:r>
              <a:rPr lang="en-US" sz="1200" b="1" dirty="0" smtClean="0">
                <a:latin typeface="Times" pitchFamily="-109" charset="0"/>
                <a:ea typeface="ヒラギノ角ゴ Pro W3" pitchFamily="-109" charset="-128"/>
                <a:cs typeface="ヒラギノ角ゴ Pro W3" pitchFamily="-109" charset="-128"/>
              </a:rPr>
              <a:t>Based on: "A </a:t>
            </a:r>
            <a:r>
              <a:rPr lang="en-US" sz="1200" b="1" dirty="0">
                <a:latin typeface="Times" pitchFamily="-109" charset="0"/>
                <a:ea typeface="ヒラギノ角ゴ Pro W3" pitchFamily="-109" charset="-128"/>
                <a:cs typeface="ヒラギノ角ゴ Pro W3" pitchFamily="-109" charset="-128"/>
              </a:rPr>
              <a:t>New Formula for Computing Implied Volatility" by Steven Li</a:t>
            </a:r>
            <a:endParaRPr lang="en-US" sz="1200" b="1" dirty="0" smtClean="0">
              <a:solidFill>
                <a:srgbClr val="002060"/>
              </a:solidFill>
              <a:latin typeface="Courier New" panose="02070309020205020404" pitchFamily="49" charset="0"/>
              <a:cs typeface="Courier New" panose="02070309020205020404" pitchFamily="49" charset="0"/>
            </a:endParaRPr>
          </a:p>
          <a:p>
            <a:r>
              <a:rPr lang="en-US" sz="1200" dirty="0" err="1" smtClean="0">
                <a:solidFill>
                  <a:srgbClr val="002060"/>
                </a:solidFill>
                <a:latin typeface="Courier New" panose="02070309020205020404" pitchFamily="49" charset="0"/>
                <a:cs typeface="Courier New" panose="02070309020205020404" pitchFamily="49" charset="0"/>
              </a:rPr>
              <a:t>SCSVar</a:t>
            </a:r>
            <a:r>
              <a:rPr lang="en-US" sz="1200" dirty="0" smtClean="0">
                <a:solidFill>
                  <a:srgbClr val="002060"/>
                </a:solidFill>
                <a:latin typeface="Courier New" panose="02070309020205020404" pitchFamily="49" charset="0"/>
                <a:cs typeface="Courier New" panose="02070309020205020404" pitchFamily="49" charset="0"/>
              </a:rPr>
              <a:t> </a:t>
            </a:r>
            <a:r>
              <a:rPr lang="en-US" sz="1200" dirty="0" err="1">
                <a:solidFill>
                  <a:srgbClr val="002060"/>
                </a:solidFill>
                <a:latin typeface="Courier New" panose="02070309020205020404" pitchFamily="49" charset="0"/>
                <a:cs typeface="Courier New" panose="02070309020205020404" pitchFamily="49" charset="0"/>
              </a:rPr>
              <a:t>impliedVol</a:t>
            </a:r>
            <a:r>
              <a:rPr lang="en-US" sz="1200" dirty="0">
                <a:solidFill>
                  <a:srgbClr val="002060"/>
                </a:solidFill>
                <a:latin typeface="Courier New" panose="02070309020205020404" pitchFamily="49" charset="0"/>
                <a:cs typeface="Courier New" panose="02070309020205020404" pitchFamily="49" charset="0"/>
              </a:rPr>
              <a:t>(</a:t>
            </a:r>
            <a:r>
              <a:rPr lang="en-US" sz="1200" dirty="0" err="1">
                <a:solidFill>
                  <a:srgbClr val="002060"/>
                </a:solidFill>
                <a:latin typeface="Courier New" panose="02070309020205020404" pitchFamily="49" charset="0"/>
                <a:cs typeface="Courier New" panose="02070309020205020404" pitchFamily="49" charset="0"/>
              </a:rPr>
              <a:t>SCSVar</a:t>
            </a:r>
            <a:r>
              <a:rPr lang="en-US" sz="1200" dirty="0">
                <a:solidFill>
                  <a:srgbClr val="002060"/>
                </a:solidFill>
                <a:latin typeface="Courier New" panose="02070309020205020404" pitchFamily="49" charset="0"/>
                <a:cs typeface="Courier New" panose="02070309020205020404" pitchFamily="49" charset="0"/>
              </a:rPr>
              <a:t> </a:t>
            </a:r>
            <a:r>
              <a:rPr lang="en-US" sz="1200" dirty="0" err="1">
                <a:solidFill>
                  <a:srgbClr val="002060"/>
                </a:solidFill>
                <a:latin typeface="Courier New" panose="02070309020205020404" pitchFamily="49" charset="0"/>
                <a:cs typeface="Courier New" panose="02070309020205020404" pitchFamily="49" charset="0"/>
              </a:rPr>
              <a:t>optionPrice</a:t>
            </a:r>
            <a:r>
              <a:rPr lang="en-US" sz="1200" dirty="0">
                <a:solidFill>
                  <a:srgbClr val="002060"/>
                </a:solidFill>
                <a:latin typeface="Courier New" panose="02070309020205020404" pitchFamily="49" charset="0"/>
                <a:cs typeface="Courier New" panose="02070309020205020404" pitchFamily="49" charset="0"/>
              </a:rPr>
              <a:t>,</a:t>
            </a:r>
          </a:p>
          <a:p>
            <a:r>
              <a:rPr lang="en-US" sz="1200" dirty="0">
                <a:solidFill>
                  <a:srgbClr val="002060"/>
                </a:solidFill>
                <a:latin typeface="Courier New" panose="02070309020205020404" pitchFamily="49" charset="0"/>
                <a:cs typeface="Courier New" panose="02070309020205020404" pitchFamily="49" charset="0"/>
              </a:rPr>
              <a:t>                          </a:t>
            </a:r>
            <a:r>
              <a:rPr lang="en-US" sz="1200" dirty="0" err="1">
                <a:solidFill>
                  <a:srgbClr val="002060"/>
                </a:solidFill>
                <a:latin typeface="Courier New" panose="02070309020205020404" pitchFamily="49" charset="0"/>
                <a:cs typeface="Courier New" panose="02070309020205020404" pitchFamily="49" charset="0"/>
              </a:rPr>
              <a:t>SCSVar</a:t>
            </a:r>
            <a:r>
              <a:rPr lang="en-US" sz="1200" dirty="0">
                <a:solidFill>
                  <a:srgbClr val="002060"/>
                </a:solidFill>
                <a:latin typeface="Courier New" panose="02070309020205020404" pitchFamily="49" charset="0"/>
                <a:cs typeface="Courier New" panose="02070309020205020404" pitchFamily="49" charset="0"/>
              </a:rPr>
              <a:t> </a:t>
            </a:r>
            <a:r>
              <a:rPr lang="en-US" sz="1200" dirty="0" err="1">
                <a:solidFill>
                  <a:srgbClr val="002060"/>
                </a:solidFill>
                <a:latin typeface="Courier New" panose="02070309020205020404" pitchFamily="49" charset="0"/>
                <a:cs typeface="Courier New" panose="02070309020205020404" pitchFamily="49" charset="0"/>
              </a:rPr>
              <a:t>futurePrice</a:t>
            </a:r>
            <a:r>
              <a:rPr lang="en-US" sz="1200" dirty="0">
                <a:solidFill>
                  <a:srgbClr val="002060"/>
                </a:solidFill>
                <a:latin typeface="Courier New" panose="02070309020205020404" pitchFamily="49" charset="0"/>
                <a:cs typeface="Courier New" panose="02070309020205020404" pitchFamily="49" charset="0"/>
              </a:rPr>
              <a:t>,</a:t>
            </a:r>
          </a:p>
          <a:p>
            <a:r>
              <a:rPr lang="en-US" sz="1200" dirty="0">
                <a:solidFill>
                  <a:srgbClr val="002060"/>
                </a:solidFill>
                <a:latin typeface="Courier New" panose="02070309020205020404" pitchFamily="49" charset="0"/>
                <a:cs typeface="Courier New" panose="02070309020205020404" pitchFamily="49" charset="0"/>
              </a:rPr>
              <a:t>                          </a:t>
            </a:r>
            <a:r>
              <a:rPr lang="en-US" sz="1200" dirty="0" err="1">
                <a:solidFill>
                  <a:srgbClr val="002060"/>
                </a:solidFill>
                <a:latin typeface="Courier New" panose="02070309020205020404" pitchFamily="49" charset="0"/>
                <a:cs typeface="Courier New" panose="02070309020205020404" pitchFamily="49" charset="0"/>
              </a:rPr>
              <a:t>SCSVar</a:t>
            </a:r>
            <a:r>
              <a:rPr lang="en-US" sz="1200" dirty="0">
                <a:solidFill>
                  <a:srgbClr val="002060"/>
                </a:solidFill>
                <a:latin typeface="Courier New" panose="02070309020205020404" pitchFamily="49" charset="0"/>
                <a:cs typeface="Courier New" panose="02070309020205020404" pitchFamily="49" charset="0"/>
              </a:rPr>
              <a:t> </a:t>
            </a:r>
            <a:r>
              <a:rPr lang="en-US" sz="1200" dirty="0" err="1">
                <a:solidFill>
                  <a:srgbClr val="002060"/>
                </a:solidFill>
                <a:latin typeface="Courier New" panose="02070309020205020404" pitchFamily="49" charset="0"/>
                <a:cs typeface="Courier New" panose="02070309020205020404" pitchFamily="49" charset="0"/>
              </a:rPr>
              <a:t>strikePrice</a:t>
            </a:r>
            <a:r>
              <a:rPr lang="en-US" sz="1200" dirty="0">
                <a:solidFill>
                  <a:srgbClr val="002060"/>
                </a:solidFill>
                <a:latin typeface="Courier New" panose="02070309020205020404" pitchFamily="49" charset="0"/>
                <a:cs typeface="Courier New" panose="02070309020205020404" pitchFamily="49" charset="0"/>
              </a:rPr>
              <a:t>,</a:t>
            </a:r>
          </a:p>
          <a:p>
            <a:r>
              <a:rPr lang="en-US" sz="1200" dirty="0">
                <a:solidFill>
                  <a:srgbClr val="002060"/>
                </a:solidFill>
                <a:latin typeface="Courier New" panose="02070309020205020404" pitchFamily="49" charset="0"/>
                <a:cs typeface="Courier New" panose="02070309020205020404" pitchFamily="49" charset="0"/>
              </a:rPr>
              <a:t>                          </a:t>
            </a:r>
            <a:r>
              <a:rPr lang="en-US" sz="1200" dirty="0" err="1">
                <a:solidFill>
                  <a:srgbClr val="002060"/>
                </a:solidFill>
                <a:latin typeface="Courier New" panose="02070309020205020404" pitchFamily="49" charset="0"/>
                <a:cs typeface="Courier New" panose="02070309020205020404" pitchFamily="49" charset="0"/>
              </a:rPr>
              <a:t>SCSVar</a:t>
            </a:r>
            <a:r>
              <a:rPr lang="en-US" sz="1200" dirty="0">
                <a:solidFill>
                  <a:srgbClr val="002060"/>
                </a:solidFill>
                <a:latin typeface="Courier New" panose="02070309020205020404" pitchFamily="49" charset="0"/>
                <a:cs typeface="Courier New" panose="02070309020205020404" pitchFamily="49" charset="0"/>
              </a:rPr>
              <a:t> </a:t>
            </a:r>
            <a:r>
              <a:rPr lang="en-US" sz="1200" dirty="0" err="1">
                <a:solidFill>
                  <a:srgbClr val="002060"/>
                </a:solidFill>
                <a:latin typeface="Courier New" panose="02070309020205020404" pitchFamily="49" charset="0"/>
                <a:cs typeface="Courier New" panose="02070309020205020404" pitchFamily="49" charset="0"/>
              </a:rPr>
              <a:t>timeToExpiration</a:t>
            </a:r>
            <a:r>
              <a:rPr lang="en-US" sz="1200" dirty="0">
                <a:solidFill>
                  <a:srgbClr val="002060"/>
                </a:solidFill>
                <a:latin typeface="Courier New" panose="02070309020205020404" pitchFamily="49" charset="0"/>
                <a:cs typeface="Courier New" panose="02070309020205020404" pitchFamily="49" charset="0"/>
              </a:rPr>
              <a:t>,</a:t>
            </a:r>
          </a:p>
          <a:p>
            <a:r>
              <a:rPr lang="en-US" sz="1200" dirty="0">
                <a:solidFill>
                  <a:srgbClr val="002060"/>
                </a:solidFill>
                <a:latin typeface="Courier New" panose="02070309020205020404" pitchFamily="49" charset="0"/>
                <a:cs typeface="Courier New" panose="02070309020205020404" pitchFamily="49" charset="0"/>
              </a:rPr>
              <a:t>                          </a:t>
            </a:r>
            <a:r>
              <a:rPr lang="en-US" sz="1200" dirty="0" err="1">
                <a:solidFill>
                  <a:srgbClr val="002060"/>
                </a:solidFill>
                <a:latin typeface="Courier New" panose="02070309020205020404" pitchFamily="49" charset="0"/>
                <a:cs typeface="Courier New" panose="02070309020205020404" pitchFamily="49" charset="0"/>
              </a:rPr>
              <a:t>SCSVar</a:t>
            </a:r>
            <a:r>
              <a:rPr lang="en-US" sz="1200" dirty="0">
                <a:solidFill>
                  <a:srgbClr val="002060"/>
                </a:solidFill>
                <a:latin typeface="Courier New" panose="02070309020205020404" pitchFamily="49" charset="0"/>
                <a:cs typeface="Courier New" panose="02070309020205020404" pitchFamily="49" charset="0"/>
              </a:rPr>
              <a:t> </a:t>
            </a:r>
            <a:r>
              <a:rPr lang="en-US" sz="1200" dirty="0" err="1" smtClean="0">
                <a:solidFill>
                  <a:srgbClr val="002060"/>
                </a:solidFill>
                <a:latin typeface="Courier New" panose="02070309020205020404" pitchFamily="49" charset="0"/>
                <a:cs typeface="Courier New" panose="02070309020205020404" pitchFamily="49" charset="0"/>
              </a:rPr>
              <a:t>interestRate</a:t>
            </a:r>
            <a:r>
              <a:rPr lang="en-US" sz="1200" dirty="0" smtClean="0">
                <a:solidFill>
                  <a:srgbClr val="002060"/>
                </a:solidFill>
                <a:latin typeface="Courier New" panose="02070309020205020404" pitchFamily="49" charset="0"/>
                <a:cs typeface="Courier New" panose="02070309020205020404" pitchFamily="49" charset="0"/>
              </a:rPr>
              <a:t>) </a:t>
            </a:r>
            <a:r>
              <a:rPr lang="en-US" sz="1200" dirty="0">
                <a:solidFill>
                  <a:srgbClr val="002060"/>
                </a:solidFill>
                <a:latin typeface="Courier New" panose="02070309020205020404" pitchFamily="49" charset="0"/>
                <a:cs typeface="Courier New" panose="02070309020205020404" pitchFamily="49" charset="0"/>
              </a:rPr>
              <a:t>{</a:t>
            </a:r>
          </a:p>
          <a:p>
            <a:endParaRPr lang="en-US" sz="1200" dirty="0">
              <a:solidFill>
                <a:srgbClr val="002060"/>
              </a:solidFill>
              <a:latin typeface="Courier New" panose="02070309020205020404" pitchFamily="49" charset="0"/>
              <a:cs typeface="Courier New" panose="02070309020205020404" pitchFamily="49" charset="0"/>
            </a:endParaRPr>
          </a:p>
          <a:p>
            <a:r>
              <a:rPr lang="en-US" sz="1200" dirty="0" smtClean="0">
                <a:solidFill>
                  <a:srgbClr val="002060"/>
                </a:solidFill>
                <a:latin typeface="Courier New" panose="02070309020205020404" pitchFamily="49" charset="0"/>
                <a:cs typeface="Courier New" panose="02070309020205020404" pitchFamily="49" charset="0"/>
              </a:rPr>
              <a:t>	</a:t>
            </a:r>
            <a:r>
              <a:rPr lang="en-US" sz="1200" dirty="0" err="1" smtClean="0">
                <a:solidFill>
                  <a:srgbClr val="002060"/>
                </a:solidFill>
                <a:latin typeface="Courier New" panose="02070309020205020404" pitchFamily="49" charset="0"/>
                <a:cs typeface="Courier New" panose="02070309020205020404" pitchFamily="49" charset="0"/>
              </a:rPr>
              <a:t>SCSVar</a:t>
            </a:r>
            <a:r>
              <a:rPr lang="en-US" sz="1200" dirty="0" smtClean="0">
                <a:solidFill>
                  <a:srgbClr val="002060"/>
                </a:solidFill>
                <a:latin typeface="Courier New" panose="02070309020205020404" pitchFamily="49" charset="0"/>
                <a:cs typeface="Courier New" panose="02070309020205020404" pitchFamily="49" charset="0"/>
              </a:rPr>
              <a:t> </a:t>
            </a:r>
            <a:r>
              <a:rPr lang="en-US" sz="1200" dirty="0" err="1">
                <a:solidFill>
                  <a:srgbClr val="002060"/>
                </a:solidFill>
                <a:latin typeface="Courier New" panose="02070309020205020404" pitchFamily="49" charset="0"/>
                <a:cs typeface="Courier New" panose="02070309020205020404" pitchFamily="49" charset="0"/>
              </a:rPr>
              <a:t>discountFactor</a:t>
            </a:r>
            <a:r>
              <a:rPr lang="en-US" sz="1200" dirty="0">
                <a:solidFill>
                  <a:srgbClr val="002060"/>
                </a:solidFill>
                <a:latin typeface="Courier New" panose="02070309020205020404" pitchFamily="49" charset="0"/>
                <a:cs typeface="Courier New" panose="02070309020205020404" pitchFamily="49" charset="0"/>
              </a:rPr>
              <a:t> = </a:t>
            </a:r>
            <a:r>
              <a:rPr lang="en-US" sz="1200" dirty="0" err="1">
                <a:solidFill>
                  <a:srgbClr val="002060"/>
                </a:solidFill>
                <a:latin typeface="Courier New" panose="02070309020205020404" pitchFamily="49" charset="0"/>
                <a:cs typeface="Courier New" panose="02070309020205020404" pitchFamily="49" charset="0"/>
              </a:rPr>
              <a:t>exp</a:t>
            </a:r>
            <a:r>
              <a:rPr lang="en-US" sz="1200" dirty="0">
                <a:solidFill>
                  <a:srgbClr val="002060"/>
                </a:solidFill>
                <a:latin typeface="Courier New" panose="02070309020205020404" pitchFamily="49" charset="0"/>
                <a:cs typeface="Courier New" panose="02070309020205020404" pitchFamily="49" charset="0"/>
              </a:rPr>
              <a:t>(</a:t>
            </a:r>
            <a:r>
              <a:rPr lang="en-US" sz="1200" dirty="0" err="1">
                <a:solidFill>
                  <a:srgbClr val="002060"/>
                </a:solidFill>
                <a:latin typeface="Courier New" panose="02070309020205020404" pitchFamily="49" charset="0"/>
                <a:cs typeface="Courier New" panose="02070309020205020404" pitchFamily="49" charset="0"/>
              </a:rPr>
              <a:t>interestRate</a:t>
            </a:r>
            <a:r>
              <a:rPr lang="en-US" sz="1200" dirty="0">
                <a:solidFill>
                  <a:srgbClr val="002060"/>
                </a:solidFill>
                <a:latin typeface="Courier New" panose="02070309020205020404" pitchFamily="49" charset="0"/>
                <a:cs typeface="Courier New" panose="02070309020205020404" pitchFamily="49" charset="0"/>
              </a:rPr>
              <a:t>*</a:t>
            </a:r>
            <a:r>
              <a:rPr lang="en-US" sz="1200" dirty="0" err="1">
                <a:solidFill>
                  <a:srgbClr val="002060"/>
                </a:solidFill>
                <a:latin typeface="Courier New" panose="02070309020205020404" pitchFamily="49" charset="0"/>
                <a:cs typeface="Courier New" panose="02070309020205020404" pitchFamily="49" charset="0"/>
              </a:rPr>
              <a:t>timeToExpiration</a:t>
            </a:r>
            <a:r>
              <a:rPr lang="en-US" sz="1200" dirty="0">
                <a:solidFill>
                  <a:srgbClr val="002060"/>
                </a:solidFill>
                <a:latin typeface="Courier New" panose="02070309020205020404" pitchFamily="49" charset="0"/>
                <a:cs typeface="Courier New" panose="02070309020205020404" pitchFamily="49" charset="0"/>
              </a:rPr>
              <a:t>);   </a:t>
            </a:r>
          </a:p>
          <a:p>
            <a:r>
              <a:rPr lang="en-US" sz="1200" dirty="0">
                <a:solidFill>
                  <a:srgbClr val="002060"/>
                </a:solidFill>
                <a:latin typeface="Courier New" panose="02070309020205020404" pitchFamily="49" charset="0"/>
                <a:cs typeface="Courier New" panose="02070309020205020404" pitchFamily="49" charset="0"/>
              </a:rPr>
              <a:t>                                                                                 </a:t>
            </a:r>
          </a:p>
          <a:p>
            <a:r>
              <a:rPr lang="en-US" sz="1200" dirty="0" smtClean="0">
                <a:solidFill>
                  <a:srgbClr val="002060"/>
                </a:solidFill>
                <a:latin typeface="Courier New" panose="02070309020205020404" pitchFamily="49" charset="0"/>
                <a:cs typeface="Courier New" panose="02070309020205020404" pitchFamily="49" charset="0"/>
              </a:rPr>
              <a:t>	</a:t>
            </a:r>
            <a:r>
              <a:rPr lang="en-US" sz="1200" dirty="0" err="1" smtClean="0">
                <a:solidFill>
                  <a:srgbClr val="002060"/>
                </a:solidFill>
                <a:latin typeface="Courier New" panose="02070309020205020404" pitchFamily="49" charset="0"/>
                <a:cs typeface="Courier New" panose="02070309020205020404" pitchFamily="49" charset="0"/>
              </a:rPr>
              <a:t>optionPrice</a:t>
            </a:r>
            <a:r>
              <a:rPr lang="en-US" sz="1200" dirty="0" smtClean="0">
                <a:solidFill>
                  <a:srgbClr val="002060"/>
                </a:solidFill>
                <a:latin typeface="Courier New" panose="02070309020205020404" pitchFamily="49" charset="0"/>
                <a:cs typeface="Courier New" panose="02070309020205020404" pitchFamily="49" charset="0"/>
              </a:rPr>
              <a:t> </a:t>
            </a:r>
            <a:r>
              <a:rPr lang="en-US" sz="1200" dirty="0">
                <a:solidFill>
                  <a:srgbClr val="002060"/>
                </a:solidFill>
                <a:latin typeface="Courier New" panose="02070309020205020404" pitchFamily="49" charset="0"/>
                <a:cs typeface="Courier New" panose="02070309020205020404" pitchFamily="49" charset="0"/>
              </a:rPr>
              <a:t>= </a:t>
            </a:r>
            <a:r>
              <a:rPr lang="en-US" sz="1200" dirty="0" err="1">
                <a:solidFill>
                  <a:srgbClr val="002060"/>
                </a:solidFill>
                <a:latin typeface="Courier New" panose="02070309020205020404" pitchFamily="49" charset="0"/>
                <a:cs typeface="Courier New" panose="02070309020205020404" pitchFamily="49" charset="0"/>
              </a:rPr>
              <a:t>optionPrice</a:t>
            </a:r>
            <a:r>
              <a:rPr lang="en-US" sz="1200" dirty="0">
                <a:solidFill>
                  <a:srgbClr val="002060"/>
                </a:solidFill>
                <a:latin typeface="Courier New" panose="02070309020205020404" pitchFamily="49" charset="0"/>
                <a:cs typeface="Courier New" panose="02070309020205020404" pitchFamily="49" charset="0"/>
              </a:rPr>
              <a:t> * </a:t>
            </a:r>
            <a:r>
              <a:rPr lang="en-US" sz="1200" dirty="0" err="1">
                <a:solidFill>
                  <a:srgbClr val="002060"/>
                </a:solidFill>
                <a:latin typeface="Courier New" panose="02070309020205020404" pitchFamily="49" charset="0"/>
                <a:cs typeface="Courier New" panose="02070309020205020404" pitchFamily="49" charset="0"/>
              </a:rPr>
              <a:t>discountFactor</a:t>
            </a:r>
            <a:r>
              <a:rPr lang="en-US" sz="1200" dirty="0">
                <a:solidFill>
                  <a:srgbClr val="002060"/>
                </a:solidFill>
                <a:latin typeface="Courier New" panose="02070309020205020404" pitchFamily="49" charset="0"/>
                <a:cs typeface="Courier New" panose="02070309020205020404" pitchFamily="49" charset="0"/>
              </a:rPr>
              <a:t>;</a:t>
            </a:r>
          </a:p>
          <a:p>
            <a:endParaRPr lang="en-US" sz="1200" dirty="0">
              <a:solidFill>
                <a:srgbClr val="002060"/>
              </a:solidFill>
              <a:latin typeface="Courier New" panose="02070309020205020404" pitchFamily="49" charset="0"/>
              <a:cs typeface="Courier New" panose="02070309020205020404" pitchFamily="49" charset="0"/>
            </a:endParaRPr>
          </a:p>
          <a:p>
            <a:r>
              <a:rPr lang="en-US" sz="1200" dirty="0" smtClean="0">
                <a:solidFill>
                  <a:srgbClr val="002060"/>
                </a:solidFill>
                <a:latin typeface="Courier New" panose="02070309020205020404" pitchFamily="49" charset="0"/>
                <a:cs typeface="Courier New" panose="02070309020205020404" pitchFamily="49" charset="0"/>
              </a:rPr>
              <a:t>	</a:t>
            </a:r>
            <a:r>
              <a:rPr lang="en-US" sz="1200" dirty="0" err="1" smtClean="0">
                <a:solidFill>
                  <a:srgbClr val="002060"/>
                </a:solidFill>
                <a:latin typeface="Courier New" panose="02070309020205020404" pitchFamily="49" charset="0"/>
                <a:cs typeface="Courier New" panose="02070309020205020404" pitchFamily="49" charset="0"/>
              </a:rPr>
              <a:t>SCSVar</a:t>
            </a:r>
            <a:r>
              <a:rPr lang="en-US" sz="1200" dirty="0" smtClean="0">
                <a:solidFill>
                  <a:srgbClr val="002060"/>
                </a:solidFill>
                <a:latin typeface="Courier New" panose="02070309020205020404" pitchFamily="49" charset="0"/>
                <a:cs typeface="Courier New" panose="02070309020205020404" pitchFamily="49" charset="0"/>
              </a:rPr>
              <a:t> </a:t>
            </a:r>
            <a:r>
              <a:rPr lang="en-US" sz="1200" dirty="0" err="1">
                <a:solidFill>
                  <a:srgbClr val="002060"/>
                </a:solidFill>
                <a:latin typeface="Courier New" panose="02070309020205020404" pitchFamily="49" charset="0"/>
                <a:cs typeface="Courier New" panose="02070309020205020404" pitchFamily="49" charset="0"/>
              </a:rPr>
              <a:t>sqrtT</a:t>
            </a:r>
            <a:r>
              <a:rPr lang="en-US" sz="1200" dirty="0">
                <a:solidFill>
                  <a:srgbClr val="002060"/>
                </a:solidFill>
                <a:latin typeface="Courier New" panose="02070309020205020404" pitchFamily="49" charset="0"/>
                <a:cs typeface="Courier New" panose="02070309020205020404" pitchFamily="49" charset="0"/>
              </a:rPr>
              <a:t> = </a:t>
            </a:r>
            <a:r>
              <a:rPr lang="en-US" sz="1200" dirty="0" err="1">
                <a:solidFill>
                  <a:srgbClr val="002060"/>
                </a:solidFill>
                <a:latin typeface="Courier New" panose="02070309020205020404" pitchFamily="49" charset="0"/>
                <a:cs typeface="Courier New" panose="02070309020205020404" pitchFamily="49" charset="0"/>
              </a:rPr>
              <a:t>sqrt</a:t>
            </a:r>
            <a:r>
              <a:rPr lang="en-US" sz="1200" dirty="0">
                <a:solidFill>
                  <a:srgbClr val="002060"/>
                </a:solidFill>
                <a:latin typeface="Courier New" panose="02070309020205020404" pitchFamily="49" charset="0"/>
                <a:cs typeface="Courier New" panose="02070309020205020404" pitchFamily="49" charset="0"/>
              </a:rPr>
              <a:t>(</a:t>
            </a:r>
            <a:r>
              <a:rPr lang="en-US" sz="1200" dirty="0" err="1">
                <a:solidFill>
                  <a:srgbClr val="002060"/>
                </a:solidFill>
                <a:latin typeface="Courier New" panose="02070309020205020404" pitchFamily="49" charset="0"/>
                <a:cs typeface="Courier New" panose="02070309020205020404" pitchFamily="49" charset="0"/>
              </a:rPr>
              <a:t>timeToExpiration</a:t>
            </a:r>
            <a:r>
              <a:rPr lang="en-US" sz="1200" dirty="0">
                <a:solidFill>
                  <a:srgbClr val="002060"/>
                </a:solidFill>
                <a:latin typeface="Courier New" panose="02070309020205020404" pitchFamily="49" charset="0"/>
                <a:cs typeface="Courier New" panose="02070309020205020404" pitchFamily="49" charset="0"/>
              </a:rPr>
              <a:t>);</a:t>
            </a:r>
          </a:p>
          <a:p>
            <a:endParaRPr lang="en-US" sz="1200" dirty="0">
              <a:solidFill>
                <a:srgbClr val="002060"/>
              </a:solidFill>
              <a:latin typeface="Courier New" panose="02070309020205020404" pitchFamily="49" charset="0"/>
              <a:cs typeface="Courier New" panose="02070309020205020404" pitchFamily="49" charset="0"/>
            </a:endParaRPr>
          </a:p>
          <a:p>
            <a:r>
              <a:rPr lang="en-US" sz="1200" dirty="0" smtClean="0">
                <a:solidFill>
                  <a:srgbClr val="002060"/>
                </a:solidFill>
                <a:latin typeface="Courier New" panose="02070309020205020404" pitchFamily="49" charset="0"/>
                <a:cs typeface="Courier New" panose="02070309020205020404" pitchFamily="49" charset="0"/>
              </a:rPr>
              <a:t>	</a:t>
            </a:r>
            <a:r>
              <a:rPr lang="en-US" sz="1200" dirty="0" err="1" smtClean="0">
                <a:solidFill>
                  <a:srgbClr val="002060"/>
                </a:solidFill>
                <a:latin typeface="Courier New" panose="02070309020205020404" pitchFamily="49" charset="0"/>
                <a:cs typeface="Courier New" panose="02070309020205020404" pitchFamily="49" charset="0"/>
              </a:rPr>
              <a:t>SCSVar</a:t>
            </a:r>
            <a:r>
              <a:rPr lang="en-US" sz="1200" dirty="0" smtClean="0">
                <a:solidFill>
                  <a:srgbClr val="002060"/>
                </a:solidFill>
                <a:latin typeface="Courier New" panose="02070309020205020404" pitchFamily="49" charset="0"/>
                <a:cs typeface="Courier New" panose="02070309020205020404" pitchFamily="49" charset="0"/>
              </a:rPr>
              <a:t> </a:t>
            </a:r>
            <a:r>
              <a:rPr lang="en-US" sz="1200" dirty="0" err="1">
                <a:solidFill>
                  <a:srgbClr val="002060"/>
                </a:solidFill>
                <a:latin typeface="Courier New" panose="02070309020205020404" pitchFamily="49" charset="0"/>
                <a:cs typeface="Courier New" panose="02070309020205020404" pitchFamily="49" charset="0"/>
              </a:rPr>
              <a:t>KmS</a:t>
            </a:r>
            <a:r>
              <a:rPr lang="en-US" sz="1200" dirty="0">
                <a:solidFill>
                  <a:srgbClr val="002060"/>
                </a:solidFill>
                <a:latin typeface="Courier New" panose="02070309020205020404" pitchFamily="49" charset="0"/>
                <a:cs typeface="Courier New" panose="02070309020205020404" pitchFamily="49" charset="0"/>
              </a:rPr>
              <a:t> = </a:t>
            </a:r>
            <a:r>
              <a:rPr lang="en-US" sz="1200" dirty="0" err="1">
                <a:solidFill>
                  <a:srgbClr val="002060"/>
                </a:solidFill>
                <a:latin typeface="Courier New" panose="02070309020205020404" pitchFamily="49" charset="0"/>
                <a:cs typeface="Courier New" panose="02070309020205020404" pitchFamily="49" charset="0"/>
              </a:rPr>
              <a:t>strikePrice</a:t>
            </a:r>
            <a:r>
              <a:rPr lang="en-US" sz="1200" dirty="0">
                <a:solidFill>
                  <a:srgbClr val="002060"/>
                </a:solidFill>
                <a:latin typeface="Courier New" panose="02070309020205020404" pitchFamily="49" charset="0"/>
                <a:cs typeface="Courier New" panose="02070309020205020404" pitchFamily="49" charset="0"/>
              </a:rPr>
              <a:t> - </a:t>
            </a:r>
            <a:r>
              <a:rPr lang="en-US" sz="1200" dirty="0" err="1">
                <a:solidFill>
                  <a:srgbClr val="002060"/>
                </a:solidFill>
                <a:latin typeface="Courier New" panose="02070309020205020404" pitchFamily="49" charset="0"/>
                <a:cs typeface="Courier New" panose="02070309020205020404" pitchFamily="49" charset="0"/>
              </a:rPr>
              <a:t>futurePrice</a:t>
            </a:r>
            <a:r>
              <a:rPr lang="en-US" sz="1200" dirty="0">
                <a:solidFill>
                  <a:srgbClr val="002060"/>
                </a:solidFill>
                <a:latin typeface="Courier New" panose="02070309020205020404" pitchFamily="49" charset="0"/>
                <a:cs typeface="Courier New" panose="02070309020205020404" pitchFamily="49" charset="0"/>
              </a:rPr>
              <a:t>;</a:t>
            </a:r>
          </a:p>
          <a:p>
            <a:r>
              <a:rPr lang="en-US" sz="1200" dirty="0" smtClean="0">
                <a:solidFill>
                  <a:srgbClr val="002060"/>
                </a:solidFill>
                <a:latin typeface="Courier New" panose="02070309020205020404" pitchFamily="49" charset="0"/>
                <a:cs typeface="Courier New" panose="02070309020205020404" pitchFamily="49" charset="0"/>
              </a:rPr>
              <a:t>	</a:t>
            </a:r>
            <a:r>
              <a:rPr lang="en-US" sz="1200" dirty="0" err="1" smtClean="0">
                <a:solidFill>
                  <a:srgbClr val="002060"/>
                </a:solidFill>
                <a:latin typeface="Courier New" panose="02070309020205020404" pitchFamily="49" charset="0"/>
                <a:cs typeface="Courier New" panose="02070309020205020404" pitchFamily="49" charset="0"/>
              </a:rPr>
              <a:t>SCSVar</a:t>
            </a:r>
            <a:r>
              <a:rPr lang="en-US" sz="1200" dirty="0" smtClean="0">
                <a:solidFill>
                  <a:srgbClr val="002060"/>
                </a:solidFill>
                <a:latin typeface="Courier New" panose="02070309020205020404" pitchFamily="49" charset="0"/>
                <a:cs typeface="Courier New" panose="02070309020205020404" pitchFamily="49" charset="0"/>
              </a:rPr>
              <a:t> </a:t>
            </a:r>
            <a:r>
              <a:rPr lang="en-US" sz="1200" dirty="0" err="1">
                <a:solidFill>
                  <a:srgbClr val="002060"/>
                </a:solidFill>
                <a:latin typeface="Courier New" panose="02070309020205020404" pitchFamily="49" charset="0"/>
                <a:cs typeface="Courier New" panose="02070309020205020404" pitchFamily="49" charset="0"/>
              </a:rPr>
              <a:t>SpK</a:t>
            </a:r>
            <a:r>
              <a:rPr lang="en-US" sz="1200" dirty="0">
                <a:solidFill>
                  <a:srgbClr val="002060"/>
                </a:solidFill>
                <a:latin typeface="Courier New" panose="02070309020205020404" pitchFamily="49" charset="0"/>
                <a:cs typeface="Courier New" panose="02070309020205020404" pitchFamily="49" charset="0"/>
              </a:rPr>
              <a:t> = </a:t>
            </a:r>
            <a:r>
              <a:rPr lang="en-US" sz="1200" dirty="0" err="1">
                <a:solidFill>
                  <a:srgbClr val="002060"/>
                </a:solidFill>
                <a:latin typeface="Courier New" panose="02070309020205020404" pitchFamily="49" charset="0"/>
                <a:cs typeface="Courier New" panose="02070309020205020404" pitchFamily="49" charset="0"/>
              </a:rPr>
              <a:t>futurePrice</a:t>
            </a:r>
            <a:r>
              <a:rPr lang="en-US" sz="1200" dirty="0">
                <a:solidFill>
                  <a:srgbClr val="002060"/>
                </a:solidFill>
                <a:latin typeface="Courier New" panose="02070309020205020404" pitchFamily="49" charset="0"/>
                <a:cs typeface="Courier New" panose="02070309020205020404" pitchFamily="49" charset="0"/>
              </a:rPr>
              <a:t> + </a:t>
            </a:r>
            <a:r>
              <a:rPr lang="en-US" sz="1200" dirty="0" err="1">
                <a:solidFill>
                  <a:srgbClr val="002060"/>
                </a:solidFill>
                <a:latin typeface="Courier New" panose="02070309020205020404" pitchFamily="49" charset="0"/>
                <a:cs typeface="Courier New" panose="02070309020205020404" pitchFamily="49" charset="0"/>
              </a:rPr>
              <a:t>strikePrice</a:t>
            </a:r>
            <a:r>
              <a:rPr lang="en-US" sz="1200" dirty="0">
                <a:solidFill>
                  <a:srgbClr val="002060"/>
                </a:solidFill>
                <a:latin typeface="Courier New" panose="02070309020205020404" pitchFamily="49" charset="0"/>
                <a:cs typeface="Courier New" panose="02070309020205020404" pitchFamily="49" charset="0"/>
              </a:rPr>
              <a:t>;</a:t>
            </a:r>
          </a:p>
          <a:p>
            <a:endParaRPr lang="en-US" sz="1200" dirty="0">
              <a:solidFill>
                <a:srgbClr val="002060"/>
              </a:solidFill>
              <a:latin typeface="Courier New" panose="02070309020205020404" pitchFamily="49" charset="0"/>
              <a:cs typeface="Courier New" panose="02070309020205020404" pitchFamily="49" charset="0"/>
            </a:endParaRPr>
          </a:p>
          <a:p>
            <a:r>
              <a:rPr lang="en-US" sz="1200" dirty="0" smtClean="0">
                <a:solidFill>
                  <a:srgbClr val="002060"/>
                </a:solidFill>
                <a:latin typeface="Courier New" panose="02070309020205020404" pitchFamily="49" charset="0"/>
                <a:cs typeface="Courier New" panose="02070309020205020404" pitchFamily="49" charset="0"/>
              </a:rPr>
              <a:t>	</a:t>
            </a:r>
            <a:r>
              <a:rPr lang="en-US" sz="1200" dirty="0" err="1" smtClean="0">
                <a:solidFill>
                  <a:srgbClr val="002060"/>
                </a:solidFill>
                <a:latin typeface="Courier New" panose="02070309020205020404" pitchFamily="49" charset="0"/>
                <a:cs typeface="Courier New" panose="02070309020205020404" pitchFamily="49" charset="0"/>
              </a:rPr>
              <a:t>SCSVar</a:t>
            </a:r>
            <a:r>
              <a:rPr lang="en-US" sz="1200" dirty="0" smtClean="0">
                <a:solidFill>
                  <a:srgbClr val="002060"/>
                </a:solidFill>
                <a:latin typeface="Courier New" panose="02070309020205020404" pitchFamily="49" charset="0"/>
                <a:cs typeface="Courier New" panose="02070309020205020404" pitchFamily="49" charset="0"/>
              </a:rPr>
              <a:t> </a:t>
            </a:r>
            <a:r>
              <a:rPr lang="en-US" sz="1200" dirty="0">
                <a:solidFill>
                  <a:srgbClr val="002060"/>
                </a:solidFill>
                <a:latin typeface="Courier New" panose="02070309020205020404" pitchFamily="49" charset="0"/>
                <a:cs typeface="Courier New" panose="02070309020205020404" pitchFamily="49" charset="0"/>
              </a:rPr>
              <a:t>alpha = (</a:t>
            </a:r>
            <a:r>
              <a:rPr lang="en-US" sz="1200" dirty="0" err="1">
                <a:solidFill>
                  <a:srgbClr val="002060"/>
                </a:solidFill>
                <a:latin typeface="Courier New" panose="02070309020205020404" pitchFamily="49" charset="0"/>
                <a:cs typeface="Courier New" panose="02070309020205020404" pitchFamily="49" charset="0"/>
              </a:rPr>
              <a:t>sqrt</a:t>
            </a:r>
            <a:r>
              <a:rPr lang="en-US" sz="1200" dirty="0">
                <a:solidFill>
                  <a:srgbClr val="002060"/>
                </a:solidFill>
                <a:latin typeface="Courier New" panose="02070309020205020404" pitchFamily="49" charset="0"/>
                <a:cs typeface="Courier New" panose="02070309020205020404" pitchFamily="49" charset="0"/>
              </a:rPr>
              <a:t>(2.0*</a:t>
            </a:r>
            <a:r>
              <a:rPr lang="en-US" sz="1200" dirty="0" err="1">
                <a:solidFill>
                  <a:srgbClr val="002060"/>
                </a:solidFill>
                <a:latin typeface="Courier New" panose="02070309020205020404" pitchFamily="49" charset="0"/>
                <a:cs typeface="Courier New" panose="02070309020205020404" pitchFamily="49" charset="0"/>
              </a:rPr>
              <a:t>Math.PI</a:t>
            </a:r>
            <a:r>
              <a:rPr lang="en-US" sz="1200" dirty="0">
                <a:solidFill>
                  <a:srgbClr val="002060"/>
                </a:solidFill>
                <a:latin typeface="Courier New" panose="02070309020205020404" pitchFamily="49" charset="0"/>
                <a:cs typeface="Courier New" panose="02070309020205020404" pitchFamily="49" charset="0"/>
              </a:rPr>
              <a:t>) / </a:t>
            </a:r>
            <a:r>
              <a:rPr lang="en-US" sz="1200" dirty="0" err="1">
                <a:solidFill>
                  <a:srgbClr val="002060"/>
                </a:solidFill>
                <a:latin typeface="Courier New" panose="02070309020205020404" pitchFamily="49" charset="0"/>
                <a:cs typeface="Courier New" panose="02070309020205020404" pitchFamily="49" charset="0"/>
              </a:rPr>
              <a:t>SpK</a:t>
            </a:r>
            <a:r>
              <a:rPr lang="en-US" sz="1200" dirty="0">
                <a:solidFill>
                  <a:srgbClr val="002060"/>
                </a:solidFill>
                <a:latin typeface="Courier New" panose="02070309020205020404" pitchFamily="49" charset="0"/>
                <a:cs typeface="Courier New" panose="02070309020205020404" pitchFamily="49" charset="0"/>
              </a:rPr>
              <a:t>) * (</a:t>
            </a:r>
            <a:r>
              <a:rPr lang="en-US" sz="1200" dirty="0" err="1">
                <a:solidFill>
                  <a:srgbClr val="002060"/>
                </a:solidFill>
                <a:latin typeface="Courier New" panose="02070309020205020404" pitchFamily="49" charset="0"/>
                <a:cs typeface="Courier New" panose="02070309020205020404" pitchFamily="49" charset="0"/>
              </a:rPr>
              <a:t>optionPrice</a:t>
            </a:r>
            <a:r>
              <a:rPr lang="en-US" sz="1200" dirty="0">
                <a:solidFill>
                  <a:srgbClr val="002060"/>
                </a:solidFill>
                <a:latin typeface="Courier New" panose="02070309020205020404" pitchFamily="49" charset="0"/>
                <a:cs typeface="Courier New" panose="02070309020205020404" pitchFamily="49" charset="0"/>
              </a:rPr>
              <a:t> + </a:t>
            </a:r>
            <a:r>
              <a:rPr lang="en-US" sz="1200" dirty="0" err="1">
                <a:solidFill>
                  <a:srgbClr val="002060"/>
                </a:solidFill>
                <a:latin typeface="Courier New" panose="02070309020205020404" pitchFamily="49" charset="0"/>
                <a:cs typeface="Courier New" panose="02070309020205020404" pitchFamily="49" charset="0"/>
              </a:rPr>
              <a:t>optionPrice</a:t>
            </a:r>
            <a:r>
              <a:rPr lang="en-US" sz="1200" dirty="0">
                <a:solidFill>
                  <a:srgbClr val="002060"/>
                </a:solidFill>
                <a:latin typeface="Courier New" panose="02070309020205020404" pitchFamily="49" charset="0"/>
                <a:cs typeface="Courier New" panose="02070309020205020404" pitchFamily="49" charset="0"/>
              </a:rPr>
              <a:t> + </a:t>
            </a:r>
            <a:r>
              <a:rPr lang="en-US" sz="1200" dirty="0" err="1">
                <a:solidFill>
                  <a:srgbClr val="002060"/>
                </a:solidFill>
                <a:latin typeface="Courier New" panose="02070309020205020404" pitchFamily="49" charset="0"/>
                <a:cs typeface="Courier New" panose="02070309020205020404" pitchFamily="49" charset="0"/>
              </a:rPr>
              <a:t>KmS</a:t>
            </a:r>
            <a:r>
              <a:rPr lang="en-US" sz="1200" dirty="0">
                <a:solidFill>
                  <a:srgbClr val="002060"/>
                </a:solidFill>
                <a:latin typeface="Courier New" panose="02070309020205020404" pitchFamily="49" charset="0"/>
                <a:cs typeface="Courier New" panose="02070309020205020404" pitchFamily="49" charset="0"/>
              </a:rPr>
              <a:t>);</a:t>
            </a:r>
          </a:p>
          <a:p>
            <a:endParaRPr lang="en-US" sz="1200" dirty="0">
              <a:solidFill>
                <a:srgbClr val="002060"/>
              </a:solidFill>
              <a:latin typeface="Courier New" panose="02070309020205020404" pitchFamily="49" charset="0"/>
              <a:cs typeface="Courier New" panose="02070309020205020404" pitchFamily="49" charset="0"/>
            </a:endParaRPr>
          </a:p>
          <a:p>
            <a:r>
              <a:rPr lang="en-US" sz="1200" dirty="0" smtClean="0">
                <a:solidFill>
                  <a:srgbClr val="002060"/>
                </a:solidFill>
                <a:latin typeface="Courier New" panose="02070309020205020404" pitchFamily="49" charset="0"/>
                <a:cs typeface="Courier New" panose="02070309020205020404" pitchFamily="49" charset="0"/>
              </a:rPr>
              <a:t>	</a:t>
            </a:r>
            <a:r>
              <a:rPr lang="en-US" sz="1200" dirty="0" err="1" smtClean="0">
                <a:solidFill>
                  <a:srgbClr val="002060"/>
                </a:solidFill>
                <a:latin typeface="Courier New" panose="02070309020205020404" pitchFamily="49" charset="0"/>
                <a:cs typeface="Courier New" panose="02070309020205020404" pitchFamily="49" charset="0"/>
              </a:rPr>
              <a:t>SCSVar</a:t>
            </a:r>
            <a:r>
              <a:rPr lang="en-US" sz="1200" dirty="0" smtClean="0">
                <a:solidFill>
                  <a:srgbClr val="002060"/>
                </a:solidFill>
                <a:latin typeface="Courier New" panose="02070309020205020404" pitchFamily="49" charset="0"/>
                <a:cs typeface="Courier New" panose="02070309020205020404" pitchFamily="49" charset="0"/>
              </a:rPr>
              <a:t> </a:t>
            </a:r>
            <a:r>
              <a:rPr lang="en-US" sz="1200" dirty="0" err="1">
                <a:solidFill>
                  <a:srgbClr val="002060"/>
                </a:solidFill>
                <a:latin typeface="Courier New" panose="02070309020205020404" pitchFamily="49" charset="0"/>
                <a:cs typeface="Courier New" panose="02070309020205020404" pitchFamily="49" charset="0"/>
              </a:rPr>
              <a:t>tempB</a:t>
            </a:r>
            <a:r>
              <a:rPr lang="en-US" sz="1200" dirty="0">
                <a:solidFill>
                  <a:srgbClr val="002060"/>
                </a:solidFill>
                <a:latin typeface="Courier New" panose="02070309020205020404" pitchFamily="49" charset="0"/>
                <a:cs typeface="Courier New" panose="02070309020205020404" pitchFamily="49" charset="0"/>
              </a:rPr>
              <a:t> = max(0, alpha*alpha - 4.0*</a:t>
            </a:r>
            <a:r>
              <a:rPr lang="en-US" sz="1200" dirty="0" err="1">
                <a:solidFill>
                  <a:srgbClr val="002060"/>
                </a:solidFill>
                <a:latin typeface="Courier New" panose="02070309020205020404" pitchFamily="49" charset="0"/>
                <a:cs typeface="Courier New" panose="02070309020205020404" pitchFamily="49" charset="0"/>
              </a:rPr>
              <a:t>KmS</a:t>
            </a:r>
            <a:r>
              <a:rPr lang="en-US" sz="1200" dirty="0">
                <a:solidFill>
                  <a:srgbClr val="002060"/>
                </a:solidFill>
                <a:latin typeface="Courier New" panose="02070309020205020404" pitchFamily="49" charset="0"/>
                <a:cs typeface="Courier New" panose="02070309020205020404" pitchFamily="49" charset="0"/>
              </a:rPr>
              <a:t>*</a:t>
            </a:r>
            <a:r>
              <a:rPr lang="en-US" sz="1200" dirty="0" err="1">
                <a:solidFill>
                  <a:srgbClr val="002060"/>
                </a:solidFill>
                <a:latin typeface="Courier New" panose="02070309020205020404" pitchFamily="49" charset="0"/>
                <a:cs typeface="Courier New" panose="02070309020205020404" pitchFamily="49" charset="0"/>
              </a:rPr>
              <a:t>KmS</a:t>
            </a:r>
            <a:r>
              <a:rPr lang="en-US" sz="1200" dirty="0">
                <a:solidFill>
                  <a:srgbClr val="002060"/>
                </a:solidFill>
                <a:latin typeface="Courier New" panose="02070309020205020404" pitchFamily="49" charset="0"/>
                <a:cs typeface="Courier New" panose="02070309020205020404" pitchFamily="49" charset="0"/>
              </a:rPr>
              <a:t>/(</a:t>
            </a:r>
            <a:r>
              <a:rPr lang="en-US" sz="1200" dirty="0" err="1">
                <a:solidFill>
                  <a:srgbClr val="002060"/>
                </a:solidFill>
                <a:latin typeface="Courier New" panose="02070309020205020404" pitchFamily="49" charset="0"/>
                <a:cs typeface="Courier New" panose="02070309020205020404" pitchFamily="49" charset="0"/>
              </a:rPr>
              <a:t>futurePrice</a:t>
            </a:r>
            <a:r>
              <a:rPr lang="en-US" sz="1200" dirty="0">
                <a:solidFill>
                  <a:srgbClr val="002060"/>
                </a:solidFill>
                <a:latin typeface="Courier New" panose="02070309020205020404" pitchFamily="49" charset="0"/>
                <a:cs typeface="Courier New" panose="02070309020205020404" pitchFamily="49" charset="0"/>
              </a:rPr>
              <a:t>*</a:t>
            </a:r>
            <a:r>
              <a:rPr lang="en-US" sz="1200" dirty="0" err="1">
                <a:solidFill>
                  <a:srgbClr val="002060"/>
                </a:solidFill>
                <a:latin typeface="Courier New" panose="02070309020205020404" pitchFamily="49" charset="0"/>
                <a:cs typeface="Courier New" panose="02070309020205020404" pitchFamily="49" charset="0"/>
              </a:rPr>
              <a:t>SpK</a:t>
            </a:r>
            <a:r>
              <a:rPr lang="en-US" sz="1200" dirty="0">
                <a:solidFill>
                  <a:srgbClr val="002060"/>
                </a:solidFill>
                <a:latin typeface="Courier New" panose="02070309020205020404" pitchFamily="49" charset="0"/>
                <a:cs typeface="Courier New" panose="02070309020205020404" pitchFamily="49" charset="0"/>
              </a:rPr>
              <a:t>));</a:t>
            </a:r>
          </a:p>
          <a:p>
            <a:endParaRPr lang="en-US" sz="1200" dirty="0">
              <a:solidFill>
                <a:srgbClr val="002060"/>
              </a:solidFill>
              <a:latin typeface="Courier New" panose="02070309020205020404" pitchFamily="49" charset="0"/>
              <a:cs typeface="Courier New" panose="02070309020205020404" pitchFamily="49" charset="0"/>
            </a:endParaRPr>
          </a:p>
          <a:p>
            <a:r>
              <a:rPr lang="en-US" sz="1200" dirty="0" smtClean="0">
                <a:solidFill>
                  <a:srgbClr val="002060"/>
                </a:solidFill>
                <a:latin typeface="Courier New" panose="02070309020205020404" pitchFamily="49" charset="0"/>
                <a:cs typeface="Courier New" panose="02070309020205020404" pitchFamily="49" charset="0"/>
              </a:rPr>
              <a:t>	return </a:t>
            </a:r>
            <a:r>
              <a:rPr lang="en-US" sz="1200" dirty="0">
                <a:solidFill>
                  <a:srgbClr val="002060"/>
                </a:solidFill>
                <a:latin typeface="Courier New" panose="02070309020205020404" pitchFamily="49" charset="0"/>
                <a:cs typeface="Courier New" panose="02070309020205020404" pitchFamily="49" charset="0"/>
              </a:rPr>
              <a:t>0.5*(alpha + </a:t>
            </a:r>
            <a:r>
              <a:rPr lang="en-US" sz="1200" dirty="0" err="1">
                <a:solidFill>
                  <a:srgbClr val="002060"/>
                </a:solidFill>
                <a:latin typeface="Courier New" panose="02070309020205020404" pitchFamily="49" charset="0"/>
                <a:cs typeface="Courier New" panose="02070309020205020404" pitchFamily="49" charset="0"/>
              </a:rPr>
              <a:t>sqrt</a:t>
            </a:r>
            <a:r>
              <a:rPr lang="en-US" sz="1200" dirty="0">
                <a:solidFill>
                  <a:srgbClr val="002060"/>
                </a:solidFill>
                <a:latin typeface="Courier New" panose="02070309020205020404" pitchFamily="49" charset="0"/>
                <a:cs typeface="Courier New" panose="02070309020205020404" pitchFamily="49" charset="0"/>
              </a:rPr>
              <a:t>(</a:t>
            </a:r>
            <a:r>
              <a:rPr lang="en-US" sz="1200" dirty="0" err="1">
                <a:solidFill>
                  <a:srgbClr val="002060"/>
                </a:solidFill>
                <a:latin typeface="Courier New" panose="02070309020205020404" pitchFamily="49" charset="0"/>
                <a:cs typeface="Courier New" panose="02070309020205020404" pitchFamily="49" charset="0"/>
              </a:rPr>
              <a:t>tempB</a:t>
            </a:r>
            <a:r>
              <a:rPr lang="en-US" sz="1200" dirty="0">
                <a:solidFill>
                  <a:srgbClr val="002060"/>
                </a:solidFill>
                <a:latin typeface="Courier New" panose="02070309020205020404" pitchFamily="49" charset="0"/>
                <a:cs typeface="Courier New" panose="02070309020205020404" pitchFamily="49" charset="0"/>
              </a:rPr>
              <a:t>)) / </a:t>
            </a:r>
            <a:r>
              <a:rPr lang="en-US" sz="1200" dirty="0" err="1">
                <a:solidFill>
                  <a:srgbClr val="002060"/>
                </a:solidFill>
                <a:latin typeface="Courier New" panose="02070309020205020404" pitchFamily="49" charset="0"/>
                <a:cs typeface="Courier New" panose="02070309020205020404" pitchFamily="49" charset="0"/>
              </a:rPr>
              <a:t>sqrtT</a:t>
            </a:r>
            <a:r>
              <a:rPr lang="en-US" sz="1200" dirty="0">
                <a:solidFill>
                  <a:srgbClr val="002060"/>
                </a:solidFill>
                <a:latin typeface="Courier New" panose="02070309020205020404" pitchFamily="49" charset="0"/>
                <a:cs typeface="Courier New" panose="02070309020205020404" pitchFamily="49" charset="0"/>
              </a:rPr>
              <a:t>;</a:t>
            </a:r>
          </a:p>
          <a:p>
            <a:r>
              <a:rPr lang="en-US" sz="1200" dirty="0" smtClean="0">
                <a:solidFill>
                  <a:srgbClr val="002060"/>
                </a:solidFill>
                <a:latin typeface="Courier New" panose="02070309020205020404" pitchFamily="49" charset="0"/>
                <a:cs typeface="Courier New" panose="02070309020205020404" pitchFamily="49" charset="0"/>
              </a:rPr>
              <a:t>}</a:t>
            </a:r>
            <a:endParaRPr lang="en-US" sz="1200" dirty="0">
              <a:solidFill>
                <a:srgbClr val="002060"/>
              </a:solidFill>
              <a:latin typeface="Courier New" panose="02070309020205020404" pitchFamily="49" charset="0"/>
              <a:cs typeface="Courier New" panose="02070309020205020404" pitchFamily="49" charset="0"/>
            </a:endParaRPr>
          </a:p>
        </p:txBody>
      </p:sp>
      <p:sp>
        <p:nvSpPr>
          <p:cNvPr id="6" name="TextBox 5"/>
          <p:cNvSpPr txBox="1"/>
          <p:nvPr/>
        </p:nvSpPr>
        <p:spPr>
          <a:xfrm>
            <a:off x="457200" y="5710535"/>
            <a:ext cx="1930337" cy="307777"/>
          </a:xfrm>
          <a:prstGeom prst="rect">
            <a:avLst/>
          </a:prstGeom>
          <a:noFill/>
        </p:spPr>
        <p:txBody>
          <a:bodyPr wrap="none" rtlCol="0">
            <a:spAutoFit/>
          </a:bodyPr>
          <a:lstStyle/>
          <a:p>
            <a:r>
              <a:rPr lang="en-US" sz="1400" i="1" dirty="0" smtClean="0">
                <a:latin typeface="+mn-lt"/>
              </a:rPr>
              <a:t>Running time: ~700ns</a:t>
            </a:r>
            <a:endParaRPr lang="en-US" sz="1400" i="1" dirty="0">
              <a:latin typeface="+mn-lt"/>
            </a:endParaRPr>
          </a:p>
        </p:txBody>
      </p:sp>
    </p:spTree>
    <p:extLst>
      <p:ext uri="{BB962C8B-B14F-4D97-AF65-F5344CB8AC3E}">
        <p14:creationId xmlns:p14="http://schemas.microsoft.com/office/powerpoint/2010/main" val="2267953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Challenges with development (FPGA substrates)</a:t>
            </a:r>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27</a:t>
            </a:fld>
            <a:endParaRPr lang="en-US" dirty="0"/>
          </a:p>
        </p:txBody>
      </p:sp>
      <p:sp>
        <p:nvSpPr>
          <p:cNvPr id="5" name="Rounded Rectangle 4"/>
          <p:cNvSpPr/>
          <p:nvPr/>
        </p:nvSpPr>
        <p:spPr bwMode="auto">
          <a:xfrm>
            <a:off x="4238625" y="1181100"/>
            <a:ext cx="4495800" cy="4800600"/>
          </a:xfrm>
          <a:prstGeom prst="roundRect">
            <a:avLst>
              <a:gd name="adj" fmla="val 6421"/>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6" name="Content Placeholder 2"/>
          <p:cNvSpPr>
            <a:spLocks noGrp="1"/>
          </p:cNvSpPr>
          <p:nvPr>
            <p:ph idx="1"/>
          </p:nvPr>
        </p:nvSpPr>
        <p:spPr>
          <a:xfrm>
            <a:off x="457200" y="1295400"/>
            <a:ext cx="3733800" cy="4411662"/>
          </a:xfrm>
        </p:spPr>
        <p:txBody>
          <a:bodyPr/>
          <a:lstStyle/>
          <a:p>
            <a:pPr marL="274320" indent="-274320">
              <a:buFont typeface="Wingdings" panose="05000000000000000000" pitchFamily="2" charset="2"/>
              <a:buChar char="q"/>
            </a:pPr>
            <a:r>
              <a:rPr lang="en-US" b="0" dirty="0" smtClean="0"/>
              <a:t>Tools built for digital designers</a:t>
            </a:r>
          </a:p>
          <a:p>
            <a:pPr marL="274320" indent="-274320">
              <a:buFont typeface="Wingdings" panose="05000000000000000000" pitchFamily="2" charset="2"/>
              <a:buChar char="q"/>
            </a:pPr>
            <a:r>
              <a:rPr lang="en-US" b="0" dirty="0" smtClean="0"/>
              <a:t>Description for a digital system</a:t>
            </a:r>
          </a:p>
          <a:p>
            <a:pPr marL="274320" indent="-274320">
              <a:buFont typeface="Wingdings" panose="05000000000000000000" pitchFamily="2" charset="2"/>
              <a:buChar char="q"/>
            </a:pPr>
            <a:r>
              <a:rPr lang="en-US" b="0" dirty="0" smtClean="0"/>
              <a:t>Designed for describing hardware not describing computation</a:t>
            </a:r>
          </a:p>
          <a:p>
            <a:pPr marL="274320" indent="-274320">
              <a:buFont typeface="Wingdings" panose="05000000000000000000" pitchFamily="2" charset="2"/>
              <a:buChar char="q"/>
            </a:pPr>
            <a:r>
              <a:rPr lang="en-US" dirty="0" smtClean="0"/>
              <a:t>Good for really squeaking out the performance of the substrate, but can we depend on the compiler to make enough optimization for us?</a:t>
            </a:r>
            <a:endParaRPr lang="en-US" b="0" dirty="0" smtClean="0"/>
          </a:p>
          <a:p>
            <a:pPr marL="0" indent="0">
              <a:buNone/>
            </a:pPr>
            <a:endParaRPr lang="en-US" b="0" dirty="0"/>
          </a:p>
        </p:txBody>
      </p:sp>
      <p:sp>
        <p:nvSpPr>
          <p:cNvPr id="7" name="Rectangle 6"/>
          <p:cNvSpPr/>
          <p:nvPr/>
        </p:nvSpPr>
        <p:spPr>
          <a:xfrm>
            <a:off x="4314825" y="1181100"/>
            <a:ext cx="4419600" cy="1384995"/>
          </a:xfrm>
          <a:prstGeom prst="rect">
            <a:avLst/>
          </a:prstGeom>
        </p:spPr>
        <p:txBody>
          <a:bodyPr wrap="square">
            <a:spAutoFit/>
          </a:bodyPr>
          <a:lstStyle/>
          <a:p>
            <a:r>
              <a:rPr lang="en-US" sz="1200" b="1" dirty="0">
                <a:solidFill>
                  <a:srgbClr val="002060"/>
                </a:solidFill>
                <a:latin typeface="Courier New" panose="02070309020205020404" pitchFamily="49" charset="0"/>
                <a:cs typeface="Courier New" panose="02070309020205020404" pitchFamily="49" charset="0"/>
              </a:rPr>
              <a:t>entity</a:t>
            </a:r>
            <a:r>
              <a:rPr lang="en-US" sz="1200" dirty="0">
                <a:solidFill>
                  <a:srgbClr val="002060"/>
                </a:solidFill>
                <a:latin typeface="Courier New" panose="02070309020205020404" pitchFamily="49" charset="0"/>
                <a:cs typeface="Courier New" panose="02070309020205020404" pitchFamily="49" charset="0"/>
              </a:rPr>
              <a:t> NAME_OF_ENTITY </a:t>
            </a:r>
            <a:r>
              <a:rPr lang="en-US" sz="1200" b="1" dirty="0">
                <a:solidFill>
                  <a:srgbClr val="002060"/>
                </a:solidFill>
                <a:latin typeface="Courier New" panose="02070309020205020404" pitchFamily="49" charset="0"/>
                <a:cs typeface="Courier New" panose="02070309020205020404" pitchFamily="49" charset="0"/>
              </a:rPr>
              <a:t>is </a:t>
            </a:r>
            <a:r>
              <a:rPr lang="en-US" sz="1200" dirty="0">
                <a:solidFill>
                  <a:srgbClr val="002060"/>
                </a:solidFill>
                <a:latin typeface="Courier New" panose="02070309020205020404" pitchFamily="49" charset="0"/>
                <a:cs typeface="Courier New" panose="02070309020205020404" pitchFamily="49" charset="0"/>
              </a:rPr>
              <a:t>[ </a:t>
            </a:r>
            <a:r>
              <a:rPr lang="en-US" sz="1200" b="1" dirty="0">
                <a:solidFill>
                  <a:srgbClr val="002060"/>
                </a:solidFill>
                <a:latin typeface="Courier New" panose="02070309020205020404" pitchFamily="49" charset="0"/>
                <a:cs typeface="Courier New" panose="02070309020205020404" pitchFamily="49" charset="0"/>
              </a:rPr>
              <a:t>generic</a:t>
            </a:r>
            <a:r>
              <a:rPr lang="en-US" sz="1200" dirty="0">
                <a:solidFill>
                  <a:srgbClr val="002060"/>
                </a:solidFill>
                <a:latin typeface="Courier New" panose="02070309020205020404" pitchFamily="49" charset="0"/>
                <a:cs typeface="Courier New" panose="02070309020205020404" pitchFamily="49" charset="0"/>
              </a:rPr>
              <a:t> </a:t>
            </a:r>
            <a:r>
              <a:rPr lang="en-US" sz="1200" i="1" dirty="0" err="1">
                <a:solidFill>
                  <a:srgbClr val="002060"/>
                </a:solidFill>
                <a:latin typeface="Courier New" panose="02070309020205020404" pitchFamily="49" charset="0"/>
                <a:cs typeface="Courier New" panose="02070309020205020404" pitchFamily="49" charset="0"/>
              </a:rPr>
              <a:t>generic_declarations</a:t>
            </a:r>
            <a:r>
              <a:rPr lang="en-US" sz="1200" dirty="0">
                <a:solidFill>
                  <a:srgbClr val="002060"/>
                </a:solidFill>
                <a:latin typeface="Courier New" panose="02070309020205020404" pitchFamily="49" charset="0"/>
                <a:cs typeface="Courier New" panose="02070309020205020404" pitchFamily="49" charset="0"/>
              </a:rPr>
              <a:t>);]</a:t>
            </a:r>
          </a:p>
          <a:p>
            <a:r>
              <a:rPr lang="en-US" sz="1200" dirty="0">
                <a:solidFill>
                  <a:srgbClr val="002060"/>
                </a:solidFill>
                <a:latin typeface="Courier New" panose="02070309020205020404" pitchFamily="49" charset="0"/>
                <a:cs typeface="Courier New" panose="02070309020205020404" pitchFamily="49" charset="0"/>
              </a:rPr>
              <a:t>	</a:t>
            </a:r>
            <a:r>
              <a:rPr lang="en-US" sz="1200" b="1" dirty="0">
                <a:solidFill>
                  <a:srgbClr val="002060"/>
                </a:solidFill>
                <a:latin typeface="Courier New" panose="02070309020205020404" pitchFamily="49" charset="0"/>
                <a:cs typeface="Courier New" panose="02070309020205020404" pitchFamily="49" charset="0"/>
              </a:rPr>
              <a:t>port</a:t>
            </a:r>
            <a:r>
              <a:rPr lang="en-US" sz="1200" dirty="0">
                <a:solidFill>
                  <a:srgbClr val="002060"/>
                </a:solidFill>
                <a:latin typeface="Courier New" panose="02070309020205020404" pitchFamily="49" charset="0"/>
                <a:cs typeface="Courier New" panose="02070309020205020404" pitchFamily="49" charset="0"/>
              </a:rPr>
              <a:t> (</a:t>
            </a:r>
            <a:r>
              <a:rPr lang="en-US" sz="1200" i="1" dirty="0" err="1">
                <a:solidFill>
                  <a:srgbClr val="002060"/>
                </a:solidFill>
                <a:latin typeface="Courier New" panose="02070309020205020404" pitchFamily="49" charset="0"/>
                <a:cs typeface="Courier New" panose="02070309020205020404" pitchFamily="49" charset="0"/>
              </a:rPr>
              <a:t>signal_names</a:t>
            </a:r>
            <a:r>
              <a:rPr lang="en-US" sz="1200" dirty="0">
                <a:solidFill>
                  <a:srgbClr val="002060"/>
                </a:solidFill>
                <a:latin typeface="Courier New" panose="02070309020205020404" pitchFamily="49" charset="0"/>
                <a:cs typeface="Courier New" panose="02070309020205020404" pitchFamily="49" charset="0"/>
              </a:rPr>
              <a:t>: </a:t>
            </a:r>
            <a:r>
              <a:rPr lang="en-US" sz="1200" b="1" dirty="0">
                <a:solidFill>
                  <a:srgbClr val="002060"/>
                </a:solidFill>
                <a:latin typeface="Courier New" panose="02070309020205020404" pitchFamily="49" charset="0"/>
                <a:cs typeface="Courier New" panose="02070309020205020404" pitchFamily="49" charset="0"/>
              </a:rPr>
              <a:t>mode</a:t>
            </a:r>
            <a:r>
              <a:rPr lang="en-US" sz="1200" dirty="0">
                <a:solidFill>
                  <a:srgbClr val="002060"/>
                </a:solidFill>
                <a:latin typeface="Courier New" panose="02070309020205020404" pitchFamily="49" charset="0"/>
                <a:cs typeface="Courier New" panose="02070309020205020404" pitchFamily="49" charset="0"/>
              </a:rPr>
              <a:t> </a:t>
            </a:r>
            <a:r>
              <a:rPr lang="en-US" sz="1200" i="1" dirty="0">
                <a:solidFill>
                  <a:srgbClr val="002060"/>
                </a:solidFill>
                <a:latin typeface="Courier New" panose="02070309020205020404" pitchFamily="49" charset="0"/>
                <a:cs typeface="Courier New" panose="02070309020205020404" pitchFamily="49" charset="0"/>
              </a:rPr>
              <a:t>type</a:t>
            </a:r>
            <a:r>
              <a:rPr lang="en-US" sz="1200" dirty="0">
                <a:solidFill>
                  <a:srgbClr val="002060"/>
                </a:solidFill>
                <a:latin typeface="Courier New" panose="02070309020205020404" pitchFamily="49" charset="0"/>
                <a:cs typeface="Courier New" panose="02070309020205020404" pitchFamily="49" charset="0"/>
              </a:rPr>
              <a:t>;</a:t>
            </a:r>
          </a:p>
          <a:p>
            <a:r>
              <a:rPr lang="en-US" sz="1200" b="1" dirty="0">
                <a:solidFill>
                  <a:srgbClr val="002060"/>
                </a:solidFill>
                <a:latin typeface="Courier New" panose="02070309020205020404" pitchFamily="49" charset="0"/>
                <a:cs typeface="Courier New" panose="02070309020205020404" pitchFamily="49" charset="0"/>
              </a:rPr>
              <a:t>		 </a:t>
            </a:r>
            <a:r>
              <a:rPr lang="en-US" sz="1200" i="1" dirty="0" err="1">
                <a:solidFill>
                  <a:srgbClr val="002060"/>
                </a:solidFill>
                <a:latin typeface="Courier New" panose="02070309020205020404" pitchFamily="49" charset="0"/>
                <a:cs typeface="Courier New" panose="02070309020205020404" pitchFamily="49" charset="0"/>
              </a:rPr>
              <a:t>signal_names</a:t>
            </a:r>
            <a:r>
              <a:rPr lang="en-US" sz="1200" dirty="0">
                <a:solidFill>
                  <a:srgbClr val="002060"/>
                </a:solidFill>
                <a:latin typeface="Courier New" panose="02070309020205020404" pitchFamily="49" charset="0"/>
                <a:cs typeface="Courier New" panose="02070309020205020404" pitchFamily="49" charset="0"/>
              </a:rPr>
              <a:t>: </a:t>
            </a:r>
            <a:r>
              <a:rPr lang="en-US" sz="1200" b="1" dirty="0">
                <a:solidFill>
                  <a:srgbClr val="002060"/>
                </a:solidFill>
                <a:latin typeface="Courier New" panose="02070309020205020404" pitchFamily="49" charset="0"/>
                <a:cs typeface="Courier New" panose="02070309020205020404" pitchFamily="49" charset="0"/>
              </a:rPr>
              <a:t>mode </a:t>
            </a:r>
            <a:r>
              <a:rPr lang="en-US" sz="1200" i="1" dirty="0">
                <a:solidFill>
                  <a:srgbClr val="002060"/>
                </a:solidFill>
                <a:latin typeface="Courier New" panose="02070309020205020404" pitchFamily="49" charset="0"/>
                <a:cs typeface="Courier New" panose="02070309020205020404" pitchFamily="49" charset="0"/>
              </a:rPr>
              <a:t>type</a:t>
            </a:r>
            <a:r>
              <a:rPr lang="en-US" sz="1200" dirty="0">
                <a:solidFill>
                  <a:srgbClr val="002060"/>
                </a:solidFill>
                <a:latin typeface="Courier New" panose="02070309020205020404" pitchFamily="49" charset="0"/>
                <a:cs typeface="Courier New" panose="02070309020205020404" pitchFamily="49" charset="0"/>
              </a:rPr>
              <a:t>;</a:t>
            </a:r>
          </a:p>
          <a:p>
            <a:r>
              <a:rPr lang="en-US" sz="1200" dirty="0">
                <a:solidFill>
                  <a:srgbClr val="002060"/>
                </a:solidFill>
                <a:latin typeface="Courier New" panose="02070309020205020404" pitchFamily="49" charset="0"/>
                <a:cs typeface="Courier New" panose="02070309020205020404" pitchFamily="49" charset="0"/>
              </a:rPr>
              <a:t>			:</a:t>
            </a:r>
          </a:p>
          <a:p>
            <a:r>
              <a:rPr lang="en-US" sz="1200" dirty="0">
                <a:solidFill>
                  <a:srgbClr val="002060"/>
                </a:solidFill>
                <a:latin typeface="Courier New" panose="02070309020205020404" pitchFamily="49" charset="0"/>
                <a:cs typeface="Courier New" panose="02070309020205020404" pitchFamily="49" charset="0"/>
              </a:rPr>
              <a:t>		 </a:t>
            </a:r>
            <a:r>
              <a:rPr lang="en-US" sz="1200" i="1" dirty="0" err="1">
                <a:solidFill>
                  <a:srgbClr val="002060"/>
                </a:solidFill>
                <a:latin typeface="Courier New" panose="02070309020205020404" pitchFamily="49" charset="0"/>
                <a:cs typeface="Courier New" panose="02070309020205020404" pitchFamily="49" charset="0"/>
              </a:rPr>
              <a:t>signal_names</a:t>
            </a:r>
            <a:r>
              <a:rPr lang="en-US" sz="1200" dirty="0">
                <a:solidFill>
                  <a:srgbClr val="002060"/>
                </a:solidFill>
                <a:latin typeface="Courier New" panose="02070309020205020404" pitchFamily="49" charset="0"/>
                <a:cs typeface="Courier New" panose="02070309020205020404" pitchFamily="49" charset="0"/>
              </a:rPr>
              <a:t>: </a:t>
            </a:r>
            <a:r>
              <a:rPr lang="en-US" sz="1200" b="1" dirty="0">
                <a:solidFill>
                  <a:srgbClr val="002060"/>
                </a:solidFill>
                <a:latin typeface="Courier New" panose="02070309020205020404" pitchFamily="49" charset="0"/>
                <a:cs typeface="Courier New" panose="02070309020205020404" pitchFamily="49" charset="0"/>
              </a:rPr>
              <a:t>mode </a:t>
            </a:r>
            <a:r>
              <a:rPr lang="en-US" sz="1200" i="1" dirty="0">
                <a:solidFill>
                  <a:srgbClr val="002060"/>
                </a:solidFill>
                <a:latin typeface="Courier New" panose="02070309020205020404" pitchFamily="49" charset="0"/>
                <a:cs typeface="Courier New" panose="02070309020205020404" pitchFamily="49" charset="0"/>
              </a:rPr>
              <a:t>type</a:t>
            </a:r>
            <a:r>
              <a:rPr lang="en-US" sz="1200" dirty="0">
                <a:solidFill>
                  <a:srgbClr val="002060"/>
                </a:solidFill>
                <a:latin typeface="Courier New" panose="02070309020205020404" pitchFamily="49" charset="0"/>
                <a:cs typeface="Courier New" panose="02070309020205020404" pitchFamily="49" charset="0"/>
              </a:rPr>
              <a:t>);</a:t>
            </a:r>
          </a:p>
          <a:p>
            <a:r>
              <a:rPr lang="en-US" sz="1200" b="1" dirty="0">
                <a:solidFill>
                  <a:srgbClr val="002060"/>
                </a:solidFill>
                <a:latin typeface="Courier New" panose="02070309020205020404" pitchFamily="49" charset="0"/>
                <a:cs typeface="Courier New" panose="02070309020205020404" pitchFamily="49" charset="0"/>
              </a:rPr>
              <a:t>end</a:t>
            </a:r>
            <a:r>
              <a:rPr lang="en-US" sz="1200" dirty="0">
                <a:solidFill>
                  <a:srgbClr val="002060"/>
                </a:solidFill>
                <a:latin typeface="Courier New" panose="02070309020205020404" pitchFamily="49" charset="0"/>
                <a:cs typeface="Courier New" panose="02070309020205020404" pitchFamily="49" charset="0"/>
              </a:rPr>
              <a:t> [NAME_OF_ENTITY] ; </a:t>
            </a:r>
          </a:p>
        </p:txBody>
      </p:sp>
      <p:sp>
        <p:nvSpPr>
          <p:cNvPr id="8" name="Rectangle 7"/>
          <p:cNvSpPr/>
          <p:nvPr/>
        </p:nvSpPr>
        <p:spPr>
          <a:xfrm>
            <a:off x="4314825" y="2565380"/>
            <a:ext cx="4343400" cy="3416320"/>
          </a:xfrm>
          <a:prstGeom prst="rect">
            <a:avLst/>
          </a:prstGeom>
        </p:spPr>
        <p:txBody>
          <a:bodyPr wrap="square">
            <a:spAutoFit/>
          </a:bodyPr>
          <a:lstStyle/>
          <a:p>
            <a:r>
              <a:rPr lang="en-US" sz="1200" b="1" dirty="0">
                <a:solidFill>
                  <a:srgbClr val="002060"/>
                </a:solidFill>
                <a:latin typeface="Courier New" panose="02070309020205020404" pitchFamily="49" charset="0"/>
                <a:cs typeface="Courier New" panose="02070309020205020404" pitchFamily="49" charset="0"/>
              </a:rPr>
              <a:t>architecture</a:t>
            </a:r>
            <a:r>
              <a:rPr lang="en-US" sz="1200" dirty="0">
                <a:solidFill>
                  <a:srgbClr val="002060"/>
                </a:solidFill>
                <a:latin typeface="Courier New" panose="02070309020205020404" pitchFamily="49" charset="0"/>
                <a:cs typeface="Courier New" panose="02070309020205020404" pitchFamily="49" charset="0"/>
              </a:rPr>
              <a:t> </a:t>
            </a:r>
            <a:r>
              <a:rPr lang="en-US" sz="1200" dirty="0" err="1">
                <a:solidFill>
                  <a:srgbClr val="002060"/>
                </a:solidFill>
                <a:latin typeface="Courier New" panose="02070309020205020404" pitchFamily="49" charset="0"/>
                <a:cs typeface="Courier New" panose="02070309020205020404" pitchFamily="49" charset="0"/>
              </a:rPr>
              <a:t>architecture_name</a:t>
            </a:r>
            <a:r>
              <a:rPr lang="en-US" sz="1200" dirty="0">
                <a:solidFill>
                  <a:srgbClr val="002060"/>
                </a:solidFill>
                <a:latin typeface="Courier New" panose="02070309020205020404" pitchFamily="49" charset="0"/>
                <a:cs typeface="Courier New" panose="02070309020205020404" pitchFamily="49" charset="0"/>
              </a:rPr>
              <a:t> </a:t>
            </a:r>
            <a:r>
              <a:rPr lang="en-US" sz="1200" b="1" dirty="0">
                <a:solidFill>
                  <a:srgbClr val="002060"/>
                </a:solidFill>
                <a:latin typeface="Courier New" panose="02070309020205020404" pitchFamily="49" charset="0"/>
                <a:cs typeface="Courier New" panose="02070309020205020404" pitchFamily="49" charset="0"/>
              </a:rPr>
              <a:t>of</a:t>
            </a:r>
            <a:r>
              <a:rPr lang="en-US" sz="1200" dirty="0">
                <a:solidFill>
                  <a:srgbClr val="002060"/>
                </a:solidFill>
                <a:latin typeface="Courier New" panose="02070309020205020404" pitchFamily="49" charset="0"/>
                <a:cs typeface="Courier New" panose="02070309020205020404" pitchFamily="49" charset="0"/>
              </a:rPr>
              <a:t> NAME_OF_ENTITY </a:t>
            </a:r>
            <a:r>
              <a:rPr lang="en-US" sz="1200" b="1" dirty="0">
                <a:solidFill>
                  <a:srgbClr val="002060"/>
                </a:solidFill>
                <a:latin typeface="Courier New" panose="02070309020205020404" pitchFamily="49" charset="0"/>
                <a:cs typeface="Courier New" panose="02070309020205020404" pitchFamily="49" charset="0"/>
              </a:rPr>
              <a:t>is</a:t>
            </a:r>
            <a:endParaRPr lang="en-US" sz="1200" dirty="0">
              <a:solidFill>
                <a:srgbClr val="002060"/>
              </a:solidFill>
              <a:latin typeface="Courier New" panose="02070309020205020404" pitchFamily="49" charset="0"/>
              <a:cs typeface="Courier New" panose="02070309020205020404" pitchFamily="49" charset="0"/>
            </a:endParaRPr>
          </a:p>
          <a:p>
            <a:r>
              <a:rPr lang="en-US" sz="1200" b="1" dirty="0" smtClean="0">
                <a:solidFill>
                  <a:srgbClr val="002060"/>
                </a:solidFill>
                <a:latin typeface="Courier New" panose="02070309020205020404" pitchFamily="49" charset="0"/>
                <a:cs typeface="Courier New" panose="02070309020205020404" pitchFamily="49" charset="0"/>
              </a:rPr>
              <a:t>-- </a:t>
            </a:r>
            <a:r>
              <a:rPr lang="en-US" sz="1200" dirty="0">
                <a:solidFill>
                  <a:srgbClr val="002060"/>
                </a:solidFill>
                <a:latin typeface="Courier New" panose="02070309020205020404" pitchFamily="49" charset="0"/>
                <a:cs typeface="Courier New" panose="02070309020205020404" pitchFamily="49" charset="0"/>
              </a:rPr>
              <a:t>Declarations</a:t>
            </a:r>
          </a:p>
          <a:p>
            <a:r>
              <a:rPr lang="en-US" sz="1200" dirty="0">
                <a:solidFill>
                  <a:srgbClr val="002060"/>
                </a:solidFill>
                <a:latin typeface="Courier New" panose="02070309020205020404" pitchFamily="49" charset="0"/>
                <a:cs typeface="Courier New" panose="02070309020205020404" pitchFamily="49" charset="0"/>
              </a:rPr>
              <a:t>	</a:t>
            </a:r>
            <a:r>
              <a:rPr lang="en-US" sz="1200" dirty="0" smtClean="0">
                <a:solidFill>
                  <a:srgbClr val="002060"/>
                </a:solidFill>
                <a:latin typeface="Courier New" panose="02070309020205020404" pitchFamily="49" charset="0"/>
                <a:cs typeface="Courier New" panose="02070309020205020404" pitchFamily="49" charset="0"/>
              </a:rPr>
              <a:t>-- </a:t>
            </a:r>
            <a:r>
              <a:rPr lang="en-US" sz="1200" dirty="0">
                <a:solidFill>
                  <a:srgbClr val="002060"/>
                </a:solidFill>
                <a:latin typeface="Courier New" panose="02070309020205020404" pitchFamily="49" charset="0"/>
                <a:cs typeface="Courier New" panose="02070309020205020404" pitchFamily="49" charset="0"/>
              </a:rPr>
              <a:t>components declarations</a:t>
            </a:r>
          </a:p>
          <a:p>
            <a:r>
              <a:rPr lang="en-US" sz="1200" dirty="0">
                <a:solidFill>
                  <a:srgbClr val="002060"/>
                </a:solidFill>
                <a:latin typeface="Courier New" panose="02070309020205020404" pitchFamily="49" charset="0"/>
                <a:cs typeface="Courier New" panose="02070309020205020404" pitchFamily="49" charset="0"/>
              </a:rPr>
              <a:t>	</a:t>
            </a:r>
            <a:r>
              <a:rPr lang="en-US" sz="1200" dirty="0" smtClean="0">
                <a:solidFill>
                  <a:srgbClr val="002060"/>
                </a:solidFill>
                <a:latin typeface="Courier New" panose="02070309020205020404" pitchFamily="49" charset="0"/>
                <a:cs typeface="Courier New" panose="02070309020205020404" pitchFamily="49" charset="0"/>
              </a:rPr>
              <a:t>-- </a:t>
            </a:r>
            <a:r>
              <a:rPr lang="en-US" sz="1200" dirty="0">
                <a:solidFill>
                  <a:srgbClr val="002060"/>
                </a:solidFill>
                <a:latin typeface="Courier New" panose="02070309020205020404" pitchFamily="49" charset="0"/>
                <a:cs typeface="Courier New" panose="02070309020205020404" pitchFamily="49" charset="0"/>
              </a:rPr>
              <a:t>signal declarations</a:t>
            </a:r>
          </a:p>
          <a:p>
            <a:r>
              <a:rPr lang="en-US" sz="1200" dirty="0">
                <a:solidFill>
                  <a:srgbClr val="002060"/>
                </a:solidFill>
                <a:latin typeface="Courier New" panose="02070309020205020404" pitchFamily="49" charset="0"/>
                <a:cs typeface="Courier New" panose="02070309020205020404" pitchFamily="49" charset="0"/>
              </a:rPr>
              <a:t>	</a:t>
            </a:r>
            <a:r>
              <a:rPr lang="en-US" sz="1200" dirty="0" smtClean="0">
                <a:solidFill>
                  <a:srgbClr val="002060"/>
                </a:solidFill>
                <a:latin typeface="Courier New" panose="02070309020205020404" pitchFamily="49" charset="0"/>
                <a:cs typeface="Courier New" panose="02070309020205020404" pitchFamily="49" charset="0"/>
              </a:rPr>
              <a:t>-- </a:t>
            </a:r>
            <a:r>
              <a:rPr lang="en-US" sz="1200" dirty="0">
                <a:solidFill>
                  <a:srgbClr val="002060"/>
                </a:solidFill>
                <a:latin typeface="Courier New" panose="02070309020205020404" pitchFamily="49" charset="0"/>
                <a:cs typeface="Courier New" panose="02070309020205020404" pitchFamily="49" charset="0"/>
              </a:rPr>
              <a:t>constant declarations</a:t>
            </a:r>
          </a:p>
          <a:p>
            <a:r>
              <a:rPr lang="en-US" sz="1200" dirty="0">
                <a:solidFill>
                  <a:srgbClr val="002060"/>
                </a:solidFill>
                <a:latin typeface="Courier New" panose="02070309020205020404" pitchFamily="49" charset="0"/>
                <a:cs typeface="Courier New" panose="02070309020205020404" pitchFamily="49" charset="0"/>
              </a:rPr>
              <a:t>	</a:t>
            </a:r>
            <a:r>
              <a:rPr lang="en-US" sz="1200" dirty="0" smtClean="0">
                <a:solidFill>
                  <a:srgbClr val="002060"/>
                </a:solidFill>
                <a:latin typeface="Courier New" panose="02070309020205020404" pitchFamily="49" charset="0"/>
                <a:cs typeface="Courier New" panose="02070309020205020404" pitchFamily="49" charset="0"/>
              </a:rPr>
              <a:t>-- </a:t>
            </a:r>
            <a:r>
              <a:rPr lang="en-US" sz="1200" dirty="0">
                <a:solidFill>
                  <a:srgbClr val="002060"/>
                </a:solidFill>
                <a:latin typeface="Courier New" panose="02070309020205020404" pitchFamily="49" charset="0"/>
                <a:cs typeface="Courier New" panose="02070309020205020404" pitchFamily="49" charset="0"/>
              </a:rPr>
              <a:t>function declarations</a:t>
            </a:r>
          </a:p>
          <a:p>
            <a:r>
              <a:rPr lang="en-US" sz="1200" dirty="0">
                <a:solidFill>
                  <a:srgbClr val="002060"/>
                </a:solidFill>
                <a:latin typeface="Courier New" panose="02070309020205020404" pitchFamily="49" charset="0"/>
                <a:cs typeface="Courier New" panose="02070309020205020404" pitchFamily="49" charset="0"/>
              </a:rPr>
              <a:t>	</a:t>
            </a:r>
            <a:r>
              <a:rPr lang="en-US" sz="1200" dirty="0" smtClean="0">
                <a:solidFill>
                  <a:srgbClr val="002060"/>
                </a:solidFill>
                <a:latin typeface="Courier New" panose="02070309020205020404" pitchFamily="49" charset="0"/>
                <a:cs typeface="Courier New" panose="02070309020205020404" pitchFamily="49" charset="0"/>
              </a:rPr>
              <a:t>-- </a:t>
            </a:r>
            <a:r>
              <a:rPr lang="en-US" sz="1200" dirty="0">
                <a:solidFill>
                  <a:srgbClr val="002060"/>
                </a:solidFill>
                <a:latin typeface="Courier New" panose="02070309020205020404" pitchFamily="49" charset="0"/>
                <a:cs typeface="Courier New" panose="02070309020205020404" pitchFamily="49" charset="0"/>
              </a:rPr>
              <a:t>procedure declarations</a:t>
            </a:r>
          </a:p>
          <a:p>
            <a:r>
              <a:rPr lang="en-US" sz="1200" dirty="0">
                <a:solidFill>
                  <a:srgbClr val="002060"/>
                </a:solidFill>
                <a:latin typeface="Courier New" panose="02070309020205020404" pitchFamily="49" charset="0"/>
                <a:cs typeface="Courier New" panose="02070309020205020404" pitchFamily="49" charset="0"/>
              </a:rPr>
              <a:t>	</a:t>
            </a:r>
            <a:r>
              <a:rPr lang="en-US" sz="1200" dirty="0" smtClean="0">
                <a:solidFill>
                  <a:srgbClr val="002060"/>
                </a:solidFill>
                <a:latin typeface="Courier New" panose="02070309020205020404" pitchFamily="49" charset="0"/>
                <a:cs typeface="Courier New" panose="02070309020205020404" pitchFamily="49" charset="0"/>
              </a:rPr>
              <a:t>-- </a:t>
            </a:r>
            <a:r>
              <a:rPr lang="en-US" sz="1200" dirty="0">
                <a:solidFill>
                  <a:srgbClr val="002060"/>
                </a:solidFill>
                <a:latin typeface="Courier New" panose="02070309020205020404" pitchFamily="49" charset="0"/>
                <a:cs typeface="Courier New" panose="02070309020205020404" pitchFamily="49" charset="0"/>
              </a:rPr>
              <a:t>type declarations</a:t>
            </a:r>
          </a:p>
          <a:p>
            <a:r>
              <a:rPr lang="en-US" sz="1200" dirty="0">
                <a:solidFill>
                  <a:srgbClr val="002060"/>
                </a:solidFill>
                <a:latin typeface="Courier New" panose="02070309020205020404" pitchFamily="49" charset="0"/>
                <a:cs typeface="Courier New" panose="02070309020205020404" pitchFamily="49" charset="0"/>
              </a:rPr>
              <a:t> </a:t>
            </a:r>
          </a:p>
          <a:p>
            <a:r>
              <a:rPr lang="en-US" sz="1200" dirty="0" smtClean="0">
                <a:solidFill>
                  <a:srgbClr val="002060"/>
                </a:solidFill>
                <a:latin typeface="Courier New" panose="02070309020205020404" pitchFamily="49" charset="0"/>
                <a:cs typeface="Courier New" panose="02070309020205020404" pitchFamily="49" charset="0"/>
              </a:rPr>
              <a:t>	:</a:t>
            </a:r>
            <a:endParaRPr lang="en-US" sz="1200" dirty="0">
              <a:solidFill>
                <a:srgbClr val="002060"/>
              </a:solidFill>
              <a:latin typeface="Courier New" panose="02070309020205020404" pitchFamily="49" charset="0"/>
              <a:cs typeface="Courier New" panose="02070309020205020404" pitchFamily="49" charset="0"/>
            </a:endParaRPr>
          </a:p>
          <a:p>
            <a:r>
              <a:rPr lang="en-US" sz="1200" dirty="0">
                <a:solidFill>
                  <a:srgbClr val="002060"/>
                </a:solidFill>
                <a:latin typeface="Courier New" panose="02070309020205020404" pitchFamily="49" charset="0"/>
                <a:cs typeface="Courier New" panose="02070309020205020404" pitchFamily="49" charset="0"/>
              </a:rPr>
              <a:t> </a:t>
            </a:r>
          </a:p>
          <a:p>
            <a:r>
              <a:rPr lang="en-US" sz="1200" b="1" dirty="0" smtClean="0">
                <a:solidFill>
                  <a:srgbClr val="002060"/>
                </a:solidFill>
                <a:latin typeface="Courier New" panose="02070309020205020404" pitchFamily="49" charset="0"/>
                <a:cs typeface="Courier New" panose="02070309020205020404" pitchFamily="49" charset="0"/>
              </a:rPr>
              <a:t>begin</a:t>
            </a:r>
            <a:endParaRPr lang="en-US" sz="1200" dirty="0">
              <a:solidFill>
                <a:srgbClr val="002060"/>
              </a:solidFill>
              <a:latin typeface="Courier New" panose="02070309020205020404" pitchFamily="49" charset="0"/>
              <a:cs typeface="Courier New" panose="02070309020205020404" pitchFamily="49" charset="0"/>
            </a:endParaRPr>
          </a:p>
          <a:p>
            <a:r>
              <a:rPr lang="en-US" sz="1200" dirty="0" smtClean="0">
                <a:solidFill>
                  <a:srgbClr val="002060"/>
                </a:solidFill>
                <a:latin typeface="Courier New" panose="02070309020205020404" pitchFamily="49" charset="0"/>
                <a:cs typeface="Courier New" panose="02070309020205020404" pitchFamily="49" charset="0"/>
              </a:rPr>
              <a:t>-- </a:t>
            </a:r>
            <a:r>
              <a:rPr lang="en-US" sz="1200" dirty="0">
                <a:solidFill>
                  <a:srgbClr val="002060"/>
                </a:solidFill>
                <a:latin typeface="Courier New" panose="02070309020205020404" pitchFamily="49" charset="0"/>
                <a:cs typeface="Courier New" panose="02070309020205020404" pitchFamily="49" charset="0"/>
              </a:rPr>
              <a:t>Statements</a:t>
            </a:r>
          </a:p>
          <a:p>
            <a:r>
              <a:rPr lang="en-US" sz="1200" dirty="0">
                <a:solidFill>
                  <a:srgbClr val="002060"/>
                </a:solidFill>
                <a:latin typeface="Courier New" panose="02070309020205020404" pitchFamily="49" charset="0"/>
                <a:cs typeface="Courier New" panose="02070309020205020404" pitchFamily="49" charset="0"/>
              </a:rPr>
              <a:t>		</a:t>
            </a:r>
          </a:p>
          <a:p>
            <a:r>
              <a:rPr lang="en-US" sz="1200" dirty="0" smtClean="0">
                <a:solidFill>
                  <a:srgbClr val="002060"/>
                </a:solidFill>
                <a:latin typeface="Courier New" panose="02070309020205020404" pitchFamily="49" charset="0"/>
                <a:cs typeface="Courier New" panose="02070309020205020404" pitchFamily="49" charset="0"/>
              </a:rPr>
              <a:t>	:</a:t>
            </a:r>
            <a:endParaRPr lang="en-US" sz="1200" dirty="0">
              <a:solidFill>
                <a:srgbClr val="002060"/>
              </a:solidFill>
              <a:latin typeface="Courier New" panose="02070309020205020404" pitchFamily="49" charset="0"/>
              <a:cs typeface="Courier New" panose="02070309020205020404" pitchFamily="49" charset="0"/>
            </a:endParaRPr>
          </a:p>
          <a:p>
            <a:r>
              <a:rPr lang="en-US" sz="1200" dirty="0">
                <a:solidFill>
                  <a:srgbClr val="002060"/>
                </a:solidFill>
                <a:latin typeface="Courier New" panose="02070309020205020404" pitchFamily="49" charset="0"/>
                <a:cs typeface="Courier New" panose="02070309020205020404" pitchFamily="49" charset="0"/>
              </a:rPr>
              <a:t> </a:t>
            </a:r>
          </a:p>
          <a:p>
            <a:r>
              <a:rPr lang="en-US" sz="1200" b="1" dirty="0" smtClean="0">
                <a:solidFill>
                  <a:srgbClr val="002060"/>
                </a:solidFill>
                <a:latin typeface="Courier New" panose="02070309020205020404" pitchFamily="49" charset="0"/>
                <a:cs typeface="Courier New" panose="02070309020205020404" pitchFamily="49" charset="0"/>
              </a:rPr>
              <a:t>end</a:t>
            </a:r>
            <a:r>
              <a:rPr lang="en-US" sz="1200" dirty="0" smtClean="0">
                <a:solidFill>
                  <a:srgbClr val="002060"/>
                </a:solidFill>
                <a:latin typeface="Courier New" panose="02070309020205020404" pitchFamily="49" charset="0"/>
                <a:cs typeface="Courier New" panose="02070309020205020404" pitchFamily="49" charset="0"/>
              </a:rPr>
              <a:t> </a:t>
            </a:r>
            <a:r>
              <a:rPr lang="en-US" sz="1200" dirty="0" err="1">
                <a:solidFill>
                  <a:srgbClr val="002060"/>
                </a:solidFill>
                <a:latin typeface="Courier New" panose="02070309020205020404" pitchFamily="49" charset="0"/>
                <a:cs typeface="Courier New" panose="02070309020205020404" pitchFamily="49" charset="0"/>
              </a:rPr>
              <a:t>architecture_name</a:t>
            </a:r>
            <a:r>
              <a:rPr lang="en-US" sz="1200" dirty="0">
                <a:solidFill>
                  <a:srgbClr val="00206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75003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A view into complexity</a:t>
            </a:r>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28</a:t>
            </a:fld>
            <a:endParaRPr lang="en-US" dirty="0"/>
          </a:p>
        </p:txBody>
      </p:sp>
      <p:pic>
        <p:nvPicPr>
          <p:cNvPr id="5" name="Picture 4"/>
          <p:cNvPicPr>
            <a:picLocks noChangeAspect="1" noChangeArrowheads="1"/>
          </p:cNvPicPr>
          <p:nvPr/>
        </p:nvPicPr>
        <p:blipFill>
          <a:blip r:embed="rId2" cstate="print"/>
          <a:srcRect/>
          <a:stretch>
            <a:fillRect/>
          </a:stretch>
        </p:blipFill>
        <p:spPr bwMode="auto">
          <a:xfrm>
            <a:off x="2014000" y="1084961"/>
            <a:ext cx="6444200" cy="5116872"/>
          </a:xfrm>
          <a:prstGeom prst="rect">
            <a:avLst/>
          </a:prstGeom>
          <a:noFill/>
          <a:ln w="9525">
            <a:noFill/>
            <a:miter lim="800000"/>
            <a:headEnd/>
            <a:tailEnd/>
          </a:ln>
        </p:spPr>
      </p:pic>
      <p:sp>
        <p:nvSpPr>
          <p:cNvPr id="6" name="Text Box 5"/>
          <p:cNvSpPr txBox="1">
            <a:spLocks noChangeArrowheads="1"/>
          </p:cNvSpPr>
          <p:nvPr/>
        </p:nvSpPr>
        <p:spPr bwMode="auto">
          <a:xfrm>
            <a:off x="229319" y="1265238"/>
            <a:ext cx="2957861" cy="830997"/>
          </a:xfrm>
          <a:prstGeom prst="rect">
            <a:avLst/>
          </a:prstGeom>
          <a:noFill/>
          <a:ln w="9525">
            <a:noFill/>
            <a:miter lim="800000"/>
            <a:headEnd/>
            <a:tailEnd/>
          </a:ln>
        </p:spPr>
        <p:txBody>
          <a:bodyPr wrap="none">
            <a:spAutoFit/>
          </a:bodyPr>
          <a:lstStyle/>
          <a:p>
            <a:pPr algn="ctr"/>
            <a:r>
              <a:rPr lang="en-US" sz="2400" dirty="0" smtClean="0"/>
              <a:t>Dataflow Graph with</a:t>
            </a:r>
          </a:p>
          <a:p>
            <a:pPr algn="ctr"/>
            <a:r>
              <a:rPr lang="en-US" sz="2400" dirty="0" smtClean="0"/>
              <a:t>5,000 nodes</a:t>
            </a:r>
            <a:endParaRPr lang="en-US" sz="2400" dirty="0"/>
          </a:p>
        </p:txBody>
      </p:sp>
      <p:sp>
        <p:nvSpPr>
          <p:cNvPr id="7" name="TextBox 6"/>
          <p:cNvSpPr txBox="1"/>
          <p:nvPr/>
        </p:nvSpPr>
        <p:spPr>
          <a:xfrm>
            <a:off x="316207" y="2238884"/>
            <a:ext cx="2568588" cy="338554"/>
          </a:xfrm>
          <a:prstGeom prst="rect">
            <a:avLst/>
          </a:prstGeom>
          <a:noFill/>
        </p:spPr>
        <p:txBody>
          <a:bodyPr wrap="none" rtlCol="0">
            <a:spAutoFit/>
          </a:bodyPr>
          <a:lstStyle/>
          <a:p>
            <a:r>
              <a:rPr lang="en-US" sz="1600" dirty="0" smtClean="0">
                <a:solidFill>
                  <a:srgbClr val="FF0000"/>
                </a:solidFill>
              </a:rPr>
              <a:t>Easy with VHDL / Verilog?</a:t>
            </a:r>
          </a:p>
        </p:txBody>
      </p:sp>
    </p:spTree>
    <p:extLst>
      <p:ext uri="{BB962C8B-B14F-4D97-AF65-F5344CB8AC3E}">
        <p14:creationId xmlns:p14="http://schemas.microsoft.com/office/powerpoint/2010/main" val="2035268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err="1" smtClean="0"/>
              <a:t>OpenSPL</a:t>
            </a:r>
            <a:r>
              <a:rPr lang="en-US" dirty="0" smtClean="0"/>
              <a:t> – General purpose programming technique</a:t>
            </a:r>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29</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04742"/>
            <a:ext cx="8353425" cy="443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a:off x="3695700" y="5257800"/>
            <a:ext cx="1700212" cy="381000"/>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Manager</a:t>
            </a:r>
            <a:r>
              <a:rPr kumimoji="0" lang="en-US" sz="1600" b="0" i="0" u="none" strike="noStrike" cap="none" normalizeH="0" dirty="0" smtClean="0">
                <a:ln>
                  <a:noFill/>
                </a:ln>
                <a:solidFill>
                  <a:schemeClr val="bg1"/>
                </a:solidFill>
                <a:effectLst/>
                <a:latin typeface="+mn-lt"/>
              </a:rPr>
              <a:t> Code</a:t>
            </a:r>
            <a:endParaRPr kumimoji="0" lang="en-US" sz="1600" b="0" i="0" u="none" strike="noStrike" cap="none" normalizeH="0" baseline="0" dirty="0">
              <a:ln>
                <a:noFill/>
              </a:ln>
              <a:solidFill>
                <a:schemeClr val="bg1"/>
              </a:solidFill>
              <a:effectLst/>
              <a:latin typeface="+mn-lt"/>
            </a:endParaRPr>
          </a:p>
        </p:txBody>
      </p:sp>
      <p:sp>
        <p:nvSpPr>
          <p:cNvPr id="7" name="Rounded Rectangle 6"/>
          <p:cNvSpPr/>
          <p:nvPr/>
        </p:nvSpPr>
        <p:spPr bwMode="auto">
          <a:xfrm>
            <a:off x="914400" y="5257800"/>
            <a:ext cx="1815152" cy="381000"/>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Integratio</a:t>
            </a:r>
            <a:r>
              <a:rPr lang="en-US" sz="1600" dirty="0">
                <a:solidFill>
                  <a:schemeClr val="bg1"/>
                </a:solidFill>
              </a:rPr>
              <a:t>n</a:t>
            </a:r>
            <a:r>
              <a:rPr kumimoji="0" lang="en-US" sz="1600" b="0" i="0" u="none" strike="noStrike" cap="none" normalizeH="0" baseline="0" dirty="0" smtClean="0">
                <a:ln>
                  <a:noFill/>
                </a:ln>
                <a:solidFill>
                  <a:schemeClr val="bg1"/>
                </a:solidFill>
                <a:effectLst/>
                <a:latin typeface="+mn-lt"/>
              </a:rPr>
              <a:t> Code</a:t>
            </a:r>
            <a:endParaRPr kumimoji="0" lang="en-US" sz="1600" b="0" i="0" u="none" strike="noStrike" cap="none" normalizeH="0" baseline="0" dirty="0">
              <a:ln>
                <a:noFill/>
              </a:ln>
              <a:solidFill>
                <a:schemeClr val="bg1"/>
              </a:solidFill>
              <a:effectLst/>
              <a:latin typeface="+mn-lt"/>
            </a:endParaRPr>
          </a:p>
        </p:txBody>
      </p:sp>
      <p:sp>
        <p:nvSpPr>
          <p:cNvPr id="8" name="Rounded Rectangle 7"/>
          <p:cNvSpPr/>
          <p:nvPr/>
        </p:nvSpPr>
        <p:spPr bwMode="auto">
          <a:xfrm>
            <a:off x="6324600" y="5258384"/>
            <a:ext cx="1700212" cy="381000"/>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Kernel Code</a:t>
            </a:r>
            <a:endParaRPr kumimoji="0" lang="en-US" sz="16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74597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A2FA38-2754-4C74-90AE-7786CC2883ED}" type="slidenum">
              <a:rPr lang="en-US" smtClean="0"/>
              <a:pPr/>
              <a:t>3</a:t>
            </a:fld>
            <a:endParaRPr lang="en-US" dirty="0"/>
          </a:p>
        </p:txBody>
      </p:sp>
      <p:sp>
        <p:nvSpPr>
          <p:cNvPr id="7" name="Text Placeholder 5"/>
          <p:cNvSpPr>
            <a:spLocks noGrp="1"/>
          </p:cNvSpPr>
          <p:nvPr>
            <p:ph type="body" sz="quarter" idx="10"/>
          </p:nvPr>
        </p:nvSpPr>
        <p:spPr>
          <a:xfrm>
            <a:off x="450850" y="399752"/>
            <a:ext cx="8267700" cy="344488"/>
          </a:xfrm>
        </p:spPr>
        <p:txBody>
          <a:bodyPr/>
          <a:lstStyle/>
          <a:p>
            <a:r>
              <a:rPr lang="en-US" dirty="0" smtClean="0"/>
              <a:t>CME Group</a:t>
            </a:r>
            <a:endParaRPr lang="en-US" dirty="0"/>
          </a:p>
        </p:txBody>
      </p:sp>
      <p:graphicFrame>
        <p:nvGraphicFramePr>
          <p:cNvPr id="8" name="Diagram 7"/>
          <p:cNvGraphicFramePr/>
          <p:nvPr>
            <p:extLst>
              <p:ext uri="{D42A27DB-BD31-4B8C-83A1-F6EECF244321}">
                <p14:modId xmlns:p14="http://schemas.microsoft.com/office/powerpoint/2010/main" val="879057777"/>
              </p:ext>
            </p:extLst>
          </p:nvPr>
        </p:nvGraphicFramePr>
        <p:xfrm>
          <a:off x="974108" y="2368471"/>
          <a:ext cx="7086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p:cNvSpPr>
            <a:spLocks noGrp="1"/>
          </p:cNvSpPr>
          <p:nvPr/>
        </p:nvSpPr>
        <p:spPr bwMode="auto">
          <a:xfrm>
            <a:off x="495300" y="1182224"/>
            <a:ext cx="81534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66688" indent="-166688" algn="l" rtl="0" eaLnBrk="0" fontAlgn="base" hangingPunct="0">
              <a:spcBef>
                <a:spcPct val="70000"/>
              </a:spcBef>
              <a:spcAft>
                <a:spcPct val="0"/>
              </a:spcAft>
              <a:buFont typeface="Arial" pitchFamily="34" charset="0"/>
              <a:buChar char="•"/>
              <a:defRPr b="1">
                <a:solidFill>
                  <a:schemeClr val="tx1"/>
                </a:solidFill>
                <a:latin typeface="+mn-lt"/>
                <a:ea typeface="+mn-ea"/>
                <a:cs typeface="+mn-cs"/>
              </a:defRPr>
            </a:lvl1pPr>
            <a:lvl2pPr marL="349250" indent="-115888" algn="l" rtl="0" eaLnBrk="0" fontAlgn="base" hangingPunct="0">
              <a:lnSpc>
                <a:spcPct val="120000"/>
              </a:lnSpc>
              <a:spcBef>
                <a:spcPct val="50000"/>
              </a:spcBef>
              <a:spcAft>
                <a:spcPct val="0"/>
              </a:spcAft>
              <a:buSzPct val="90000"/>
              <a:buFont typeface="Times" pitchFamily="18" charset="0"/>
              <a:buChar char="•"/>
              <a:defRPr sz="1600">
                <a:solidFill>
                  <a:schemeClr val="tx1"/>
                </a:solidFill>
                <a:latin typeface="+mn-lt"/>
                <a:ea typeface="+mn-ea"/>
                <a:cs typeface="ヒラギノ角ゴ Pro W3"/>
              </a:defRPr>
            </a:lvl2pPr>
            <a:lvl3pPr marL="627063" indent="-166688" algn="l" rtl="0" eaLnBrk="0" fontAlgn="base" hangingPunct="0">
              <a:spcBef>
                <a:spcPct val="20000"/>
              </a:spcBef>
              <a:spcAft>
                <a:spcPct val="0"/>
              </a:spcAft>
              <a:buSzPct val="90000"/>
              <a:buChar char="–"/>
              <a:defRPr sz="1400">
                <a:solidFill>
                  <a:schemeClr val="tx1"/>
                </a:solidFill>
                <a:latin typeface="+mn-lt"/>
                <a:ea typeface="MS PGothic" pitchFamily="34" charset="-128"/>
                <a:cs typeface="ヒラギノ角ゴ Pro W3"/>
              </a:defRPr>
            </a:lvl3pPr>
            <a:lvl4pPr marL="1031875" indent="-119063" algn="l" rtl="0" eaLnBrk="0" fontAlgn="base" hangingPunct="0">
              <a:spcBef>
                <a:spcPct val="20000"/>
              </a:spcBef>
              <a:spcAft>
                <a:spcPct val="0"/>
              </a:spcAft>
              <a:buSzPct val="90000"/>
              <a:buFont typeface="Times" pitchFamily="18" charset="0"/>
              <a:buChar char="•"/>
              <a:defRPr sz="1400">
                <a:solidFill>
                  <a:schemeClr val="tx1"/>
                </a:solidFill>
                <a:latin typeface="+mn-lt"/>
                <a:ea typeface="MS PGothic" pitchFamily="34" charset="-128"/>
                <a:cs typeface="ヒラギノ角ゴ Pro W3"/>
              </a:defRPr>
            </a:lvl4pPr>
            <a:lvl5pPr marL="2057400" indent="-228600" algn="l" rtl="0" eaLnBrk="0" fontAlgn="base" hangingPunct="0">
              <a:spcBef>
                <a:spcPct val="20000"/>
              </a:spcBef>
              <a:spcAft>
                <a:spcPct val="0"/>
              </a:spcAft>
              <a:defRPr sz="2000">
                <a:solidFill>
                  <a:schemeClr val="tx1"/>
                </a:solidFill>
                <a:latin typeface="+mn-lt"/>
                <a:ea typeface="Geneva" charset="-128"/>
                <a:cs typeface="Geneva" pitchFamily="1" charset="-128"/>
              </a:defRPr>
            </a:lvl5pPr>
            <a:lvl6pPr marL="2514600" indent="-228600" algn="l" rtl="0" eaLnBrk="1" fontAlgn="base" hangingPunct="1">
              <a:spcBef>
                <a:spcPct val="20000"/>
              </a:spcBef>
              <a:spcAft>
                <a:spcPct val="0"/>
              </a:spcAft>
              <a:defRPr sz="2000">
                <a:solidFill>
                  <a:schemeClr val="tx1"/>
                </a:solidFill>
                <a:latin typeface="+mn-lt"/>
                <a:ea typeface="+mn-ea"/>
              </a:defRPr>
            </a:lvl6pPr>
            <a:lvl7pPr marL="2971800" indent="-228600" algn="l" rtl="0" eaLnBrk="1" fontAlgn="base" hangingPunct="1">
              <a:spcBef>
                <a:spcPct val="20000"/>
              </a:spcBef>
              <a:spcAft>
                <a:spcPct val="0"/>
              </a:spcAft>
              <a:defRPr sz="2000">
                <a:solidFill>
                  <a:schemeClr val="tx1"/>
                </a:solidFill>
                <a:latin typeface="+mn-lt"/>
                <a:ea typeface="+mn-ea"/>
              </a:defRPr>
            </a:lvl7pPr>
            <a:lvl8pPr marL="3429000" indent="-228600" algn="l" rtl="0" eaLnBrk="1" fontAlgn="base" hangingPunct="1">
              <a:spcBef>
                <a:spcPct val="20000"/>
              </a:spcBef>
              <a:spcAft>
                <a:spcPct val="0"/>
              </a:spcAft>
              <a:defRPr sz="2000">
                <a:solidFill>
                  <a:schemeClr val="tx1"/>
                </a:solidFill>
                <a:latin typeface="+mn-lt"/>
                <a:ea typeface="+mn-ea"/>
              </a:defRPr>
            </a:lvl8pPr>
            <a:lvl9pPr marL="3886200" indent="-228600" algn="l" rtl="0" eaLnBrk="1" fontAlgn="base" hangingPunct="1">
              <a:spcBef>
                <a:spcPct val="20000"/>
              </a:spcBef>
              <a:spcAft>
                <a:spcPct val="0"/>
              </a:spcAft>
              <a:defRPr sz="2000">
                <a:solidFill>
                  <a:schemeClr val="tx1"/>
                </a:solidFill>
                <a:latin typeface="+mn-lt"/>
                <a:ea typeface="+mn-ea"/>
              </a:defRPr>
            </a:lvl9pPr>
          </a:lstStyle>
          <a:p>
            <a:pPr marL="0" indent="0" eaLnBrk="1" hangingPunct="1">
              <a:buNone/>
            </a:pPr>
            <a:r>
              <a:rPr lang="en-US" sz="1400" i="1" dirty="0" smtClean="0"/>
              <a:t>CME Group is the world’s leading and most diverse derivatives marketplace – handling 3 billion contracts worth approximately $1 quadrillion annually, on average.  We bring buyers and sellers together through our CME </a:t>
            </a:r>
            <a:r>
              <a:rPr lang="en-US" sz="1400" i="1" dirty="0" err="1" smtClean="0"/>
              <a:t>Globex</a:t>
            </a:r>
            <a:r>
              <a:rPr lang="en-US" sz="1400" i="1" dirty="0" smtClean="0"/>
              <a:t> electronic trading platform and our trading facilities in Chicago and New York.</a:t>
            </a:r>
          </a:p>
        </p:txBody>
      </p:sp>
    </p:spTree>
    <p:extLst>
      <p:ext uri="{BB962C8B-B14F-4D97-AF65-F5344CB8AC3E}">
        <p14:creationId xmlns:p14="http://schemas.microsoft.com/office/powerpoint/2010/main" val="2420158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indent="-274320">
              <a:buFont typeface="Wingdings" panose="05000000000000000000" pitchFamily="2" charset="2"/>
              <a:buChar char="q"/>
            </a:pPr>
            <a:r>
              <a:rPr lang="en-GB" dirty="0"/>
              <a:t>Core clock frequencies evened out in the few GHz range</a:t>
            </a:r>
          </a:p>
          <a:p>
            <a:pPr marL="274320" indent="-274320">
              <a:buFont typeface="Wingdings" panose="05000000000000000000" pitchFamily="2" charset="2"/>
              <a:buChar char="q"/>
            </a:pPr>
            <a:r>
              <a:rPr lang="en-GB" dirty="0"/>
              <a:t>Energy / Power consumption of modern HPC systems became huge economic burden not to be ignored any longer</a:t>
            </a:r>
          </a:p>
          <a:p>
            <a:pPr marL="274320" indent="-274320">
              <a:buFont typeface="Wingdings" panose="05000000000000000000" pitchFamily="2" charset="2"/>
              <a:buChar char="q"/>
            </a:pPr>
            <a:r>
              <a:rPr lang="en-GB" dirty="0"/>
              <a:t>Specialization has proven its power efficiency potentials</a:t>
            </a:r>
          </a:p>
          <a:p>
            <a:pPr marL="274320" indent="-274320">
              <a:buFont typeface="Wingdings" panose="05000000000000000000" pitchFamily="2" charset="2"/>
              <a:buChar char="q"/>
            </a:pPr>
            <a:r>
              <a:rPr lang="en-GB" dirty="0"/>
              <a:t>The requirements for annual performance improvements keep growing steadily</a:t>
            </a:r>
          </a:p>
          <a:p>
            <a:pPr marL="274320" indent="-274320">
              <a:buFont typeface="Wingdings" panose="05000000000000000000" pitchFamily="2" charset="2"/>
              <a:buChar char="q"/>
            </a:pPr>
            <a:r>
              <a:rPr lang="en-GB" dirty="0" err="1"/>
              <a:t>SoCs</a:t>
            </a:r>
            <a:r>
              <a:rPr lang="en-GB" dirty="0"/>
              <a:t> are now exploiting also the third dimension (3D-int)</a:t>
            </a:r>
          </a:p>
          <a:p>
            <a:pPr marL="274320" indent="-274320">
              <a:buFont typeface="Wingdings" panose="05000000000000000000" pitchFamily="2" charset="2"/>
              <a:buChar char="q"/>
            </a:pPr>
            <a:r>
              <a:rPr lang="en-GB" dirty="0"/>
              <a:t>However, the majority of programmers build upon the legacy, 1D  linear view and sequential execution</a:t>
            </a:r>
          </a:p>
          <a:p>
            <a:pPr marL="274320" indent="-274320">
              <a:buFont typeface="Wingdings" panose="05000000000000000000" pitchFamily="2" charset="2"/>
              <a:buChar char="q"/>
            </a:pPr>
            <a:r>
              <a:rPr lang="en-GB" dirty="0"/>
              <a:t>Many clever proposals but no good solution to date (e.g., </a:t>
            </a:r>
            <a:r>
              <a:rPr lang="en-GB" dirty="0" err="1"/>
              <a:t>Cilk</a:t>
            </a:r>
            <a:r>
              <a:rPr lang="en-GB" dirty="0"/>
              <a:t>, Sequoia, </a:t>
            </a:r>
            <a:r>
              <a:rPr lang="en-GB" dirty="0" err="1"/>
              <a:t>OmpSs</a:t>
            </a:r>
            <a:r>
              <a:rPr lang="en-GB" dirty="0"/>
              <a:t> and </a:t>
            </a:r>
            <a:r>
              <a:rPr lang="en-GB" dirty="0" err="1"/>
              <a:t>OpenCL</a:t>
            </a:r>
            <a:r>
              <a:rPr lang="en-GB" dirty="0"/>
              <a:t>)</a:t>
            </a:r>
          </a:p>
          <a:p>
            <a:pPr marL="0" indent="0">
              <a:buNone/>
            </a:pPr>
            <a:endParaRPr lang="en-US" dirty="0"/>
          </a:p>
        </p:txBody>
      </p:sp>
      <p:sp>
        <p:nvSpPr>
          <p:cNvPr id="3" name="Text Placeholder 2"/>
          <p:cNvSpPr>
            <a:spLocks noGrp="1"/>
          </p:cNvSpPr>
          <p:nvPr>
            <p:ph type="body" sz="quarter" idx="10"/>
          </p:nvPr>
        </p:nvSpPr>
        <p:spPr/>
        <p:txBody>
          <a:bodyPr/>
          <a:lstStyle/>
          <a:p>
            <a:r>
              <a:rPr lang="en-US" dirty="0"/>
              <a:t>Motivation for programming in space </a:t>
            </a:r>
          </a:p>
        </p:txBody>
      </p:sp>
    </p:spTree>
    <p:extLst>
      <p:ext uri="{BB962C8B-B14F-4D97-AF65-F5344CB8AC3E}">
        <p14:creationId xmlns:p14="http://schemas.microsoft.com/office/powerpoint/2010/main" val="1167606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indent="-274320">
              <a:buFont typeface="Wingdings" panose="05000000000000000000" pitchFamily="2" charset="2"/>
              <a:buChar char="q"/>
            </a:pPr>
            <a:r>
              <a:rPr lang="en-GB" dirty="0"/>
              <a:t>The number of transistors on a chip keeps scaling</a:t>
            </a:r>
          </a:p>
          <a:p>
            <a:pPr lvl="1"/>
            <a:r>
              <a:rPr lang="en-GB" dirty="0"/>
              <a:t>Between 2003 and 2013 it went up from 400M (Itanium 2) to 5 </a:t>
            </a:r>
            <a:r>
              <a:rPr lang="en-GB" dirty="0" err="1"/>
              <a:t>Bln</a:t>
            </a:r>
            <a:r>
              <a:rPr lang="en-GB" dirty="0"/>
              <a:t> (Xeon Phi) in the case of modern processors</a:t>
            </a:r>
          </a:p>
          <a:p>
            <a:pPr marL="274320" indent="-274320">
              <a:buFont typeface="Wingdings" panose="05000000000000000000" pitchFamily="2" charset="2"/>
              <a:buChar char="q"/>
            </a:pPr>
            <a:r>
              <a:rPr lang="en-GB" dirty="0"/>
              <a:t>Exploding data volumes while memory can’t follow</a:t>
            </a:r>
          </a:p>
          <a:p>
            <a:pPr lvl="1"/>
            <a:r>
              <a:rPr lang="en-GB" dirty="0"/>
              <a:t>In the same period DRAM latency improved by less than 3x</a:t>
            </a:r>
          </a:p>
          <a:p>
            <a:pPr marL="0" indent="0">
              <a:buNone/>
            </a:pPr>
            <a:endParaRPr lang="en-US" dirty="0"/>
          </a:p>
        </p:txBody>
      </p:sp>
      <p:sp>
        <p:nvSpPr>
          <p:cNvPr id="3" name="Text Placeholder 2"/>
          <p:cNvSpPr>
            <a:spLocks noGrp="1"/>
          </p:cNvSpPr>
          <p:nvPr>
            <p:ph type="body" sz="quarter" idx="10"/>
          </p:nvPr>
        </p:nvSpPr>
        <p:spPr/>
        <p:txBody>
          <a:bodyPr/>
          <a:lstStyle/>
          <a:p>
            <a:r>
              <a:rPr lang="en-US" dirty="0"/>
              <a:t>Moore motivation…</a:t>
            </a:r>
          </a:p>
        </p:txBody>
      </p:sp>
      <p:pic>
        <p:nvPicPr>
          <p:cNvPr id="4" name="Picture 3"/>
          <p:cNvPicPr>
            <a:picLocks noChangeAspect="1"/>
          </p:cNvPicPr>
          <p:nvPr/>
        </p:nvPicPr>
        <p:blipFill>
          <a:blip r:embed="rId2"/>
          <a:stretch>
            <a:fillRect/>
          </a:stretch>
        </p:blipFill>
        <p:spPr>
          <a:xfrm>
            <a:off x="609600" y="3810000"/>
            <a:ext cx="2032001" cy="1665988"/>
          </a:xfrm>
          <a:prstGeom prst="rect">
            <a:avLst/>
          </a:prstGeom>
        </p:spPr>
      </p:pic>
      <p:sp>
        <p:nvSpPr>
          <p:cNvPr id="5" name="TextBox 4"/>
          <p:cNvSpPr txBox="1"/>
          <p:nvPr/>
        </p:nvSpPr>
        <p:spPr>
          <a:xfrm>
            <a:off x="3124200" y="4639615"/>
            <a:ext cx="2184220" cy="830997"/>
          </a:xfrm>
          <a:prstGeom prst="rect">
            <a:avLst/>
          </a:prstGeom>
          <a:noFill/>
        </p:spPr>
        <p:txBody>
          <a:bodyPr wrap="square" rtlCol="0">
            <a:spAutoFit/>
          </a:bodyPr>
          <a:lstStyle/>
          <a:p>
            <a:r>
              <a:rPr lang="en-US" sz="1600" dirty="0" smtClean="0"/>
              <a:t>One’s “dream” about more of Moore</a:t>
            </a:r>
          </a:p>
          <a:p>
            <a:r>
              <a:rPr lang="en-US" sz="1600" dirty="0"/>
              <a:t>(courtesy of Intel)</a:t>
            </a:r>
          </a:p>
        </p:txBody>
      </p:sp>
      <p:sp>
        <p:nvSpPr>
          <p:cNvPr id="6" name="Right Arrow 5"/>
          <p:cNvSpPr/>
          <p:nvPr/>
        </p:nvSpPr>
        <p:spPr bwMode="auto">
          <a:xfrm rot="10800000">
            <a:off x="2667001" y="4812797"/>
            <a:ext cx="489203"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Tree>
    <p:extLst>
      <p:ext uri="{BB962C8B-B14F-4D97-AF65-F5344CB8AC3E}">
        <p14:creationId xmlns:p14="http://schemas.microsoft.com/office/powerpoint/2010/main" val="3003874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Summary</a:t>
            </a:r>
            <a:endParaRPr lang="en-US" dirty="0"/>
          </a:p>
        </p:txBody>
      </p:sp>
      <p:sp>
        <p:nvSpPr>
          <p:cNvPr id="4" name="Slide Number Placeholder 3"/>
          <p:cNvSpPr>
            <a:spLocks noGrp="1"/>
          </p:cNvSpPr>
          <p:nvPr>
            <p:ph type="sldNum" sz="quarter" idx="4"/>
          </p:nvPr>
        </p:nvSpPr>
        <p:spPr/>
        <p:txBody>
          <a:bodyPr/>
          <a:lstStyle/>
          <a:p>
            <a:fld id="{82A2FA38-2754-4C74-90AE-7786CC2883ED}" type="slidenum">
              <a:rPr lang="en-US" smtClean="0"/>
              <a:pPr/>
              <a:t>32</a:t>
            </a:fld>
            <a:endParaRPr lang="en-US" dirty="0"/>
          </a:p>
        </p:txBody>
      </p:sp>
      <p:sp>
        <p:nvSpPr>
          <p:cNvPr id="6" name="Content Placeholder 2"/>
          <p:cNvSpPr>
            <a:spLocks noGrp="1"/>
          </p:cNvSpPr>
          <p:nvPr>
            <p:ph idx="1"/>
          </p:nvPr>
        </p:nvSpPr>
        <p:spPr>
          <a:xfrm>
            <a:off x="457200" y="1295400"/>
            <a:ext cx="6438900" cy="4411662"/>
          </a:xfrm>
        </p:spPr>
        <p:txBody>
          <a:bodyPr/>
          <a:lstStyle/>
          <a:p>
            <a:pPr marL="274320" indent="-274320">
              <a:buFont typeface="Wingdings" panose="05000000000000000000" pitchFamily="2" charset="2"/>
              <a:buChar char="q"/>
            </a:pPr>
            <a:r>
              <a:rPr lang="en-GB" sz="1600" dirty="0" smtClean="0"/>
              <a:t>Your algorithm matters – Need to transform the </a:t>
            </a:r>
            <a:r>
              <a:rPr lang="en-GB" sz="1600" dirty="0" err="1" smtClean="0"/>
              <a:t>mindset</a:t>
            </a:r>
            <a:endParaRPr lang="en-GB" sz="1600" dirty="0" smtClean="0"/>
          </a:p>
          <a:p>
            <a:pPr marL="274320" indent="-274320">
              <a:buFont typeface="Wingdings" panose="05000000000000000000" pitchFamily="2" charset="2"/>
              <a:buChar char="q"/>
            </a:pPr>
            <a:r>
              <a:rPr lang="en-GB" sz="1600" dirty="0" smtClean="0"/>
              <a:t>Programming model to better utilize the substrate</a:t>
            </a:r>
          </a:p>
          <a:p>
            <a:pPr marL="274320" indent="-274320">
              <a:buFont typeface="Wingdings" panose="05000000000000000000" pitchFamily="2" charset="2"/>
              <a:buChar char="q"/>
            </a:pPr>
            <a:r>
              <a:rPr lang="en-GB" sz="1600" dirty="0" smtClean="0"/>
              <a:t>Operations exist in space and by default run in parallel </a:t>
            </a:r>
          </a:p>
          <a:p>
            <a:pPr marL="274320" indent="-274320">
              <a:buFont typeface="Wingdings" panose="05000000000000000000" pitchFamily="2" charset="2"/>
              <a:buChar char="q"/>
            </a:pPr>
            <a:r>
              <a:rPr lang="en-GB" sz="1600" dirty="0" smtClean="0"/>
              <a:t>Transform the boring argument of “my FPGA tools are better”</a:t>
            </a:r>
          </a:p>
          <a:p>
            <a:pPr marL="274320" indent="-274320">
              <a:buFont typeface="Wingdings" panose="05000000000000000000" pitchFamily="2" charset="2"/>
              <a:buChar char="q"/>
            </a:pPr>
            <a:r>
              <a:rPr lang="en-GB" sz="1600" dirty="0" smtClean="0"/>
              <a:t>Community participation for </a:t>
            </a:r>
            <a:r>
              <a:rPr lang="en-GB" sz="1600" dirty="0" err="1" smtClean="0"/>
              <a:t>OpenSPL</a:t>
            </a:r>
            <a:endParaRPr lang="en-GB" sz="1600" dirty="0"/>
          </a:p>
          <a:p>
            <a:pPr lvl="1"/>
            <a:r>
              <a:rPr lang="en-GB" sz="1600" dirty="0" smtClean="0"/>
              <a:t>Looking to enhance the specification</a:t>
            </a:r>
          </a:p>
          <a:p>
            <a:pPr lvl="1"/>
            <a:r>
              <a:rPr lang="en-GB" sz="1600" dirty="0" smtClean="0"/>
              <a:t>Promoting SCS diversity</a:t>
            </a:r>
          </a:p>
          <a:p>
            <a:pPr marL="274320" indent="-274320">
              <a:buFont typeface="Wingdings" panose="05000000000000000000" pitchFamily="2" charset="2"/>
              <a:buChar char="q"/>
            </a:pPr>
            <a:r>
              <a:rPr lang="en-GB" sz="1600" dirty="0" smtClean="0"/>
              <a:t>Roadmap</a:t>
            </a:r>
          </a:p>
          <a:p>
            <a:pPr lvl="1"/>
            <a:r>
              <a:rPr lang="en-GB" sz="1600" dirty="0" smtClean="0"/>
              <a:t>Present: </a:t>
            </a:r>
            <a:r>
              <a:rPr lang="en-GB" sz="1600" dirty="0"/>
              <a:t>O</a:t>
            </a:r>
            <a:r>
              <a:rPr lang="en-GB" sz="1600" dirty="0" smtClean="0"/>
              <a:t>nly the specification is open</a:t>
            </a:r>
          </a:p>
          <a:p>
            <a:pPr lvl="1"/>
            <a:r>
              <a:rPr lang="en-GB" sz="1600" dirty="0" smtClean="0"/>
              <a:t>Future: Reference implementations and open tool chain</a:t>
            </a:r>
          </a:p>
          <a:p>
            <a:pPr marL="274320" indent="-274320">
              <a:buFont typeface="Wingdings" panose="05000000000000000000" pitchFamily="2" charset="2"/>
              <a:buChar char="q"/>
            </a:pPr>
            <a:r>
              <a:rPr lang="en-GB" sz="1600" dirty="0" smtClean="0"/>
              <a:t>References </a:t>
            </a:r>
          </a:p>
          <a:p>
            <a:pPr lvl="1"/>
            <a:r>
              <a:rPr lang="en-GB" sz="1600" dirty="0" smtClean="0"/>
              <a:t>http://www.openspl.org</a:t>
            </a:r>
          </a:p>
        </p:txBody>
      </p:sp>
    </p:spTree>
    <p:extLst>
      <p:ext uri="{BB962C8B-B14F-4D97-AF65-F5344CB8AC3E}">
        <p14:creationId xmlns:p14="http://schemas.microsoft.com/office/powerpoint/2010/main" val="2450512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882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50"/>
            <a:ext cx="9161463" cy="631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275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An Era of Convergence across Multiple Industries Enabled by Technology</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064123852"/>
              </p:ext>
            </p:extLst>
          </p:nvPr>
        </p:nvGraphicFramePr>
        <p:xfrm>
          <a:off x="304800" y="1143001"/>
          <a:ext cx="8382000" cy="4953000"/>
        </p:xfrm>
        <a:graphic>
          <a:graphicData uri="http://schemas.openxmlformats.org/drawingml/2006/table">
            <a:tbl>
              <a:tblPr firstRow="1" bandRow="1">
                <a:tableStyleId>{8799B23B-EC83-4686-B30A-512413B5E67A}</a:tableStyleId>
              </a:tblPr>
              <a:tblGrid>
                <a:gridCol w="2383117"/>
                <a:gridCol w="3204883"/>
                <a:gridCol w="2794000"/>
              </a:tblGrid>
              <a:tr h="623944">
                <a:tc>
                  <a:txBody>
                    <a:bodyPr/>
                    <a:lstStyle/>
                    <a:p>
                      <a:r>
                        <a:rPr lang="en-US" b="1" dirty="0" smtClean="0"/>
                        <a:t>* Devices</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b="1" dirty="0" smtClean="0"/>
                        <a:t>Mobility</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t>Single Mobile Device</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6958">
                <a:tc>
                  <a:txBody>
                    <a:bodyPr/>
                    <a:lstStyle/>
                    <a:p>
                      <a:r>
                        <a:rPr lang="en-US" b="1" dirty="0" smtClean="0"/>
                        <a:t>Telephone, Video,</a:t>
                      </a:r>
                      <a:r>
                        <a:rPr lang="en-US" b="1" baseline="0" dirty="0" smtClean="0"/>
                        <a:t> </a:t>
                      </a:r>
                      <a:r>
                        <a:rPr lang="en-US" b="1" dirty="0" smtClean="0"/>
                        <a:t>Television,</a:t>
                      </a:r>
                      <a:r>
                        <a:rPr lang="en-US" b="1" baseline="0" dirty="0" smtClean="0"/>
                        <a:t> Movies, Music, Books, …</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itchFamily="34" charset="0"/>
                        <a:buChar char="+"/>
                      </a:pPr>
                      <a:r>
                        <a:rPr lang="en-US" b="1" dirty="0" smtClean="0"/>
                        <a:t>Internet</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t>Digital Streaming Media</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19428">
                <a:tc>
                  <a:txBody>
                    <a:bodyPr/>
                    <a:lstStyle/>
                    <a:p>
                      <a:r>
                        <a:rPr lang="en-US" b="1" dirty="0" smtClean="0"/>
                        <a:t>Infrastructure, Software, …</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b="1" dirty="0" smtClean="0"/>
                        <a:t>Internet</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t>Cloud Computing</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19428">
                <a:tc>
                  <a:txBody>
                    <a:bodyPr/>
                    <a:lstStyle/>
                    <a:p>
                      <a:r>
                        <a:rPr lang="en-US" b="1" dirty="0" smtClean="0">
                          <a:solidFill>
                            <a:schemeClr val="tx1"/>
                          </a:solidFill>
                        </a:rPr>
                        <a:t>Trading Order Entry</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itchFamily="34" charset="0"/>
                        <a:buChar char="+"/>
                      </a:pPr>
                      <a:r>
                        <a:rPr lang="en-US" b="1" dirty="0" smtClean="0">
                          <a:solidFill>
                            <a:schemeClr val="tx1"/>
                          </a:solidFill>
                        </a:rPr>
                        <a:t>Market Controls</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Enhanced Pre-Trade Risk Management</a:t>
                      </a:r>
                      <a:endParaRPr lang="en-US"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19428">
                <a:tc>
                  <a:txBody>
                    <a:bodyPr/>
                    <a:lstStyle/>
                    <a:p>
                      <a:r>
                        <a:rPr lang="en-US" b="1" dirty="0" smtClean="0"/>
                        <a:t>Software</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b="1" dirty="0" smtClean="0"/>
                        <a:t>Hardware</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t>High Performance Computing</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3814">
                <a:tc>
                  <a:txBody>
                    <a:bodyPr/>
                    <a:lstStyle/>
                    <a:p>
                      <a:r>
                        <a:rPr lang="en-US" b="1" dirty="0" smtClean="0"/>
                        <a:t>OTC and Portfolio Margining</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0">
                        <a:buFont typeface="Arial" pitchFamily="34" charset="0"/>
                        <a:buNone/>
                      </a:pPr>
                      <a:r>
                        <a:rPr lang="en-US" b="1" dirty="0" smtClean="0"/>
                        <a:t>Central</a:t>
                      </a:r>
                      <a:r>
                        <a:rPr lang="en-US" b="1" baseline="0" dirty="0" smtClean="0"/>
                        <a:t> </a:t>
                      </a:r>
                    </a:p>
                    <a:p>
                      <a:pPr marL="285750" indent="-285750">
                        <a:buFont typeface="Arial" pitchFamily="34" charset="0"/>
                        <a:buChar char="+"/>
                      </a:pPr>
                      <a:r>
                        <a:rPr lang="en-US" b="1" dirty="0" smtClean="0"/>
                        <a:t>Counterparty</a:t>
                      </a:r>
                      <a:r>
                        <a:rPr lang="en-US" b="1" baseline="0" dirty="0" smtClean="0"/>
                        <a:t> </a:t>
                      </a:r>
                    </a:p>
                    <a:p>
                      <a:pPr marL="285750" indent="0">
                        <a:buFont typeface="Arial" pitchFamily="34" charset="0"/>
                        <a:buNone/>
                      </a:pPr>
                      <a:r>
                        <a:rPr lang="en-US" b="1" dirty="0" smtClean="0"/>
                        <a:t>Clearing</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t>Enhanced Post-Trade Risk Management</a:t>
                      </a: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Right Arrow 4"/>
          <p:cNvSpPr/>
          <p:nvPr/>
        </p:nvSpPr>
        <p:spPr bwMode="auto">
          <a:xfrm>
            <a:off x="5105400" y="1371600"/>
            <a:ext cx="4572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6" name="Right Arrow 5"/>
          <p:cNvSpPr/>
          <p:nvPr/>
        </p:nvSpPr>
        <p:spPr bwMode="auto">
          <a:xfrm>
            <a:off x="5105400" y="2286000"/>
            <a:ext cx="4572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7" name="Right Arrow 6"/>
          <p:cNvSpPr/>
          <p:nvPr/>
        </p:nvSpPr>
        <p:spPr bwMode="auto">
          <a:xfrm>
            <a:off x="5105400" y="3276600"/>
            <a:ext cx="4572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8" name="Right Arrow 7"/>
          <p:cNvSpPr/>
          <p:nvPr/>
        </p:nvSpPr>
        <p:spPr bwMode="auto">
          <a:xfrm>
            <a:off x="5105400" y="4724400"/>
            <a:ext cx="4572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9" name="Right Arrow 8"/>
          <p:cNvSpPr/>
          <p:nvPr/>
        </p:nvSpPr>
        <p:spPr bwMode="auto">
          <a:xfrm>
            <a:off x="5105400" y="5486400"/>
            <a:ext cx="4572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0" name="Rectangle 9"/>
          <p:cNvSpPr/>
          <p:nvPr/>
        </p:nvSpPr>
        <p:spPr bwMode="auto">
          <a:xfrm>
            <a:off x="228600" y="3733800"/>
            <a:ext cx="8458200" cy="2362200"/>
          </a:xfrm>
          <a:prstGeom prst="rect">
            <a:avLst/>
          </a:prstGeom>
          <a:no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1" name="Right Arrow 10"/>
          <p:cNvSpPr/>
          <p:nvPr/>
        </p:nvSpPr>
        <p:spPr bwMode="auto">
          <a:xfrm rot="1981915" flipV="1">
            <a:off x="5156243" y="5151663"/>
            <a:ext cx="4572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2" name="Right Arrow 11"/>
          <p:cNvSpPr/>
          <p:nvPr/>
        </p:nvSpPr>
        <p:spPr bwMode="auto">
          <a:xfrm rot="19618085">
            <a:off x="5130757" y="4313463"/>
            <a:ext cx="4572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3" name="Right Arrow 12"/>
          <p:cNvSpPr/>
          <p:nvPr/>
        </p:nvSpPr>
        <p:spPr bwMode="auto">
          <a:xfrm>
            <a:off x="5105400" y="3962400"/>
            <a:ext cx="4572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Tree>
    <p:extLst>
      <p:ext uri="{BB962C8B-B14F-4D97-AF65-F5344CB8AC3E}">
        <p14:creationId xmlns:p14="http://schemas.microsoft.com/office/powerpoint/2010/main" val="3798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Next Generation Risk Management Enables the Future of Financial Industry Convergence</a:t>
            </a:r>
          </a:p>
        </p:txBody>
      </p:sp>
      <p:graphicFrame>
        <p:nvGraphicFramePr>
          <p:cNvPr id="5" name="Diagram 4"/>
          <p:cNvGraphicFramePr/>
          <p:nvPr>
            <p:extLst>
              <p:ext uri="{D42A27DB-BD31-4B8C-83A1-F6EECF244321}">
                <p14:modId xmlns:p14="http://schemas.microsoft.com/office/powerpoint/2010/main" val="2304691414"/>
              </p:ext>
            </p:extLst>
          </p:nvPr>
        </p:nvGraphicFramePr>
        <p:xfrm>
          <a:off x="304800" y="1603600"/>
          <a:ext cx="6781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200400" y="3719341"/>
            <a:ext cx="5715000" cy="1846659"/>
          </a:xfrm>
          <a:prstGeom prst="rect">
            <a:avLst/>
          </a:prstGeom>
        </p:spPr>
        <p:txBody>
          <a:bodyPr wrap="square">
            <a:spAutoFit/>
          </a:bodyPr>
          <a:lstStyle/>
          <a:p>
            <a:pPr marL="285750" indent="-285750">
              <a:buFont typeface="Arial" pitchFamily="34" charset="0"/>
              <a:buChar char="•"/>
            </a:pPr>
            <a:r>
              <a:rPr lang="en-US" sz="1600" dirty="0" smtClean="0"/>
              <a:t>High-resolution mark </a:t>
            </a:r>
            <a:r>
              <a:rPr lang="en-US" sz="1600" dirty="0"/>
              <a:t>to market </a:t>
            </a:r>
            <a:r>
              <a:rPr lang="en-US" sz="1600" dirty="0" smtClean="0"/>
              <a:t>processes</a:t>
            </a:r>
          </a:p>
          <a:p>
            <a:pPr marL="285750" indent="-285750">
              <a:buFont typeface="Arial" pitchFamily="34" charset="0"/>
              <a:buChar char="•"/>
            </a:pPr>
            <a:r>
              <a:rPr lang="en-US" sz="1600" dirty="0" smtClean="0"/>
              <a:t>Real-time, event-driven monitoring</a:t>
            </a:r>
          </a:p>
          <a:p>
            <a:pPr marL="285750" indent="-285750">
              <a:buFont typeface="Arial" pitchFamily="34" charset="0"/>
              <a:buChar char="•"/>
            </a:pPr>
            <a:r>
              <a:rPr lang="en-US" sz="1600" dirty="0" smtClean="0"/>
              <a:t>Complex computational modeling</a:t>
            </a:r>
          </a:p>
          <a:p>
            <a:pPr marL="285750" indent="-285750">
              <a:buFont typeface="Arial" pitchFamily="34" charset="0"/>
              <a:buChar char="•"/>
            </a:pPr>
            <a:r>
              <a:rPr lang="en-US" sz="1600" dirty="0" smtClean="0"/>
              <a:t>Risk management controls (Credit Controls)</a:t>
            </a:r>
          </a:p>
          <a:p>
            <a:pPr marL="285750" indent="-285750">
              <a:buFont typeface="Arial" pitchFamily="34" charset="0"/>
              <a:buChar char="•"/>
            </a:pPr>
            <a:r>
              <a:rPr lang="en-US" sz="1600" dirty="0" smtClean="0"/>
              <a:t>Increasing growth and </a:t>
            </a:r>
            <a:r>
              <a:rPr lang="en-US" sz="1600" dirty="0"/>
              <a:t>f</a:t>
            </a:r>
            <a:r>
              <a:rPr lang="en-US" sz="1600" dirty="0" smtClean="0"/>
              <a:t>requency of financial market data</a:t>
            </a:r>
          </a:p>
          <a:p>
            <a:pPr marL="285750" indent="-285750">
              <a:buFont typeface="Arial" pitchFamily="34" charset="0"/>
              <a:buChar char="•"/>
            </a:pPr>
            <a:r>
              <a:rPr lang="en-US" sz="1600" dirty="0" smtClean="0"/>
              <a:t>Reduced total cost of ownership (TCO)</a:t>
            </a:r>
          </a:p>
          <a:p>
            <a:pPr marL="285750" indent="-285750">
              <a:buFont typeface="Wingdings" pitchFamily="2" charset="2"/>
              <a:buChar char="§"/>
            </a:pPr>
            <a:endParaRPr lang="en-US" dirty="0"/>
          </a:p>
        </p:txBody>
      </p:sp>
    </p:spTree>
    <p:extLst>
      <p:ext uri="{BB962C8B-B14F-4D97-AF65-F5344CB8AC3E}">
        <p14:creationId xmlns:p14="http://schemas.microsoft.com/office/powerpoint/2010/main" val="1836513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FPGA Dataflow Engines (DFEs) Enable the Next Generation of Financial Risk Management</a:t>
            </a:r>
          </a:p>
        </p:txBody>
      </p:sp>
      <p:sp>
        <p:nvSpPr>
          <p:cNvPr id="13" name="Content Placeholder 2"/>
          <p:cNvSpPr>
            <a:spLocks noGrp="1"/>
          </p:cNvSpPr>
          <p:nvPr>
            <p:ph idx="1"/>
          </p:nvPr>
        </p:nvSpPr>
        <p:spPr>
          <a:xfrm>
            <a:off x="4822208" y="1929986"/>
            <a:ext cx="2590800" cy="3421062"/>
          </a:xfrm>
        </p:spPr>
        <p:txBody>
          <a:bodyPr/>
          <a:lstStyle/>
          <a:p>
            <a:pPr>
              <a:buFont typeface="Arial" pitchFamily="34" charset="0"/>
              <a:buChar char="•"/>
            </a:pPr>
            <a:endParaRPr lang="en-GB" sz="1600" dirty="0" smtClean="0"/>
          </a:p>
          <a:p>
            <a:pPr>
              <a:buFont typeface="Arial" pitchFamily="34" charset="0"/>
              <a:buChar char="•"/>
            </a:pPr>
            <a:r>
              <a:rPr lang="en-GB" sz="1600" dirty="0" smtClean="0"/>
              <a:t>Allows existing software &amp; support teams to program in hardware</a:t>
            </a:r>
          </a:p>
          <a:p>
            <a:pPr>
              <a:buFont typeface="Arial" pitchFamily="34" charset="0"/>
              <a:buChar char="•"/>
            </a:pPr>
            <a:r>
              <a:rPr lang="en-GB" sz="1600" dirty="0" smtClean="0"/>
              <a:t>Supports agile, pure software SDLC</a:t>
            </a:r>
          </a:p>
          <a:p>
            <a:pPr>
              <a:buFont typeface="Arial" pitchFamily="34" charset="0"/>
              <a:buChar char="•"/>
            </a:pPr>
            <a:r>
              <a:rPr lang="en-GB" sz="1600" dirty="0" smtClean="0"/>
              <a:t>Increases productivity and cost efficiency</a:t>
            </a:r>
          </a:p>
        </p:txBody>
      </p:sp>
      <p:graphicFrame>
        <p:nvGraphicFramePr>
          <p:cNvPr id="14" name="Table 13"/>
          <p:cNvGraphicFramePr>
            <a:graphicFrameLocks noGrp="1"/>
          </p:cNvGraphicFramePr>
          <p:nvPr>
            <p:extLst>
              <p:ext uri="{D42A27DB-BD31-4B8C-83A1-F6EECF244321}">
                <p14:modId xmlns:p14="http://schemas.microsoft.com/office/powerpoint/2010/main" val="2674072921"/>
              </p:ext>
            </p:extLst>
          </p:nvPr>
        </p:nvGraphicFramePr>
        <p:xfrm>
          <a:off x="228600" y="1312448"/>
          <a:ext cx="4514850" cy="4876799"/>
        </p:xfrm>
        <a:graphic>
          <a:graphicData uri="http://schemas.openxmlformats.org/drawingml/2006/table">
            <a:tbl>
              <a:tblPr firstRow="1" bandRow="1">
                <a:tableStyleId>{073A0DAA-6AF3-43AB-8588-CEC1D06C72B9}</a:tableStyleId>
              </a:tblPr>
              <a:tblGrid>
                <a:gridCol w="1143000"/>
                <a:gridCol w="1676400"/>
                <a:gridCol w="1695450"/>
              </a:tblGrid>
              <a:tr h="404339">
                <a:tc>
                  <a:txBody>
                    <a:bodyPr/>
                    <a:lstStyle/>
                    <a:p>
                      <a:pPr algn="ctr"/>
                      <a:r>
                        <a:rPr lang="en-GB" sz="1200" dirty="0" smtClean="0"/>
                        <a:t>Area</a:t>
                      </a:r>
                      <a:endParaRPr lang="en-GB" sz="1200" dirty="0"/>
                    </a:p>
                  </a:txBody>
                  <a:tcPr>
                    <a:solidFill>
                      <a:schemeClr val="accent1">
                        <a:lumMod val="50000"/>
                        <a:lumOff val="50000"/>
                      </a:schemeClr>
                    </a:solidFill>
                  </a:tcPr>
                </a:tc>
                <a:tc>
                  <a:txBody>
                    <a:bodyPr/>
                    <a:lstStyle/>
                    <a:p>
                      <a:pPr algn="ctr"/>
                      <a:r>
                        <a:rPr lang="en-GB" sz="1200" dirty="0" smtClean="0"/>
                        <a:t>Software</a:t>
                      </a:r>
                      <a:endParaRPr lang="en-GB" sz="1200" dirty="0"/>
                    </a:p>
                  </a:txBody>
                  <a:tcPr>
                    <a:solidFill>
                      <a:schemeClr val="accent1">
                        <a:lumMod val="50000"/>
                        <a:lumOff val="50000"/>
                      </a:schemeClr>
                    </a:solidFill>
                  </a:tcPr>
                </a:tc>
                <a:tc>
                  <a:txBody>
                    <a:bodyPr/>
                    <a:lstStyle/>
                    <a:p>
                      <a:pPr algn="ctr"/>
                      <a:r>
                        <a:rPr lang="en-GB" sz="1200" dirty="0" smtClean="0"/>
                        <a:t>Hardware</a:t>
                      </a:r>
                      <a:endParaRPr lang="en-GB" sz="1200" dirty="0"/>
                    </a:p>
                  </a:txBody>
                  <a:tcPr>
                    <a:solidFill>
                      <a:schemeClr val="accent1">
                        <a:lumMod val="50000"/>
                        <a:lumOff val="50000"/>
                      </a:schemeClr>
                    </a:solidFill>
                  </a:tcPr>
                </a:tc>
              </a:tr>
              <a:tr h="404339">
                <a:tc>
                  <a:txBody>
                    <a:bodyPr/>
                    <a:lstStyle/>
                    <a:p>
                      <a:r>
                        <a:rPr lang="en-GB" sz="1200" baseline="0" dirty="0" smtClean="0"/>
                        <a:t>Challenges</a:t>
                      </a:r>
                      <a:endParaRPr lang="en-GB" sz="1200" b="1" dirty="0"/>
                    </a:p>
                  </a:txBody>
                  <a:tcPr/>
                </a:tc>
                <a:tc>
                  <a:txBody>
                    <a:bodyPr/>
                    <a:lstStyle/>
                    <a:p>
                      <a:pPr>
                        <a:buFont typeface="Arial" pitchFamily="34" charset="0"/>
                        <a:buNone/>
                      </a:pPr>
                      <a:r>
                        <a:rPr lang="en-GB" sz="1200" dirty="0" smtClean="0"/>
                        <a:t>Interrupts</a:t>
                      </a:r>
                    </a:p>
                    <a:p>
                      <a:pPr>
                        <a:buFont typeface="Arial" pitchFamily="34" charset="0"/>
                        <a:buNone/>
                      </a:pPr>
                      <a:r>
                        <a:rPr lang="en-GB" sz="1200" dirty="0" smtClean="0"/>
                        <a:t>Resource</a:t>
                      </a:r>
                      <a:r>
                        <a:rPr lang="en-GB" sz="1200" baseline="0" dirty="0" smtClean="0"/>
                        <a:t> </a:t>
                      </a:r>
                      <a:r>
                        <a:rPr lang="en-GB" sz="1200" dirty="0" smtClean="0"/>
                        <a:t>Starvation</a:t>
                      </a:r>
                    </a:p>
                  </a:txBody>
                  <a:tcPr/>
                </a:tc>
                <a:tc>
                  <a:txBody>
                    <a:bodyPr/>
                    <a:lstStyle/>
                    <a:p>
                      <a:r>
                        <a:rPr lang="en-GB" sz="1200" dirty="0" smtClean="0"/>
                        <a:t>Code</a:t>
                      </a:r>
                      <a:r>
                        <a:rPr lang="en-GB" sz="1200" baseline="0" dirty="0" smtClean="0"/>
                        <a:t> complexity</a:t>
                      </a:r>
                    </a:p>
                    <a:p>
                      <a:r>
                        <a:rPr lang="en-GB" sz="1200" baseline="0" dirty="0" smtClean="0"/>
                        <a:t>Skillset availability</a:t>
                      </a:r>
                      <a:endParaRPr lang="en-GB" sz="1200" dirty="0"/>
                    </a:p>
                  </a:txBody>
                  <a:tcPr/>
                </a:tc>
              </a:tr>
              <a:tr h="404339">
                <a:tc>
                  <a:txBody>
                    <a:bodyPr/>
                    <a:lstStyle/>
                    <a:p>
                      <a:r>
                        <a:rPr lang="en-GB" sz="1200" dirty="0" smtClean="0"/>
                        <a:t>Architecture</a:t>
                      </a:r>
                      <a:endParaRPr lang="en-GB" sz="1200" b="1" dirty="0"/>
                    </a:p>
                  </a:txBody>
                  <a:tcPr/>
                </a:tc>
                <a:tc>
                  <a:txBody>
                    <a:bodyPr/>
                    <a:lstStyle/>
                    <a:p>
                      <a:r>
                        <a:rPr lang="en-GB" sz="1200" dirty="0" smtClean="0"/>
                        <a:t>Something</a:t>
                      </a:r>
                      <a:endParaRPr lang="en-GB" sz="1200" dirty="0"/>
                    </a:p>
                  </a:txBody>
                  <a:tcPr/>
                </a:tc>
                <a:tc>
                  <a:txBody>
                    <a:bodyPr/>
                    <a:lstStyle/>
                    <a:p>
                      <a:r>
                        <a:rPr lang="en-GB" sz="1200" dirty="0" smtClean="0"/>
                        <a:t>Block</a:t>
                      </a:r>
                      <a:endParaRPr lang="en-GB" sz="1200" dirty="0"/>
                    </a:p>
                  </a:txBody>
                  <a:tcPr/>
                </a:tc>
              </a:tr>
              <a:tr h="843838">
                <a:tc>
                  <a:txBody>
                    <a:bodyPr/>
                    <a:lstStyle/>
                    <a:p>
                      <a:r>
                        <a:rPr lang="en-GB" sz="1200" dirty="0" smtClean="0"/>
                        <a:t>Design</a:t>
                      </a:r>
                      <a:endParaRPr lang="en-GB" sz="1200" b="1" dirty="0"/>
                    </a:p>
                  </a:txBody>
                  <a:tcPr/>
                </a:tc>
                <a:tc>
                  <a:txBody>
                    <a:bodyPr/>
                    <a:lstStyle/>
                    <a:p>
                      <a:r>
                        <a:rPr lang="en-GB" sz="1200" dirty="0" smtClean="0"/>
                        <a:t>[Insert</a:t>
                      </a:r>
                      <a:r>
                        <a:rPr lang="en-GB" sz="1200" baseline="0" dirty="0" smtClean="0"/>
                        <a:t> Your Best Practice]</a:t>
                      </a:r>
                      <a:endParaRPr lang="en-GB" sz="1200" dirty="0"/>
                    </a:p>
                  </a:txBody>
                  <a:tcPr/>
                </a:tc>
                <a:tc>
                  <a:txBody>
                    <a:bodyPr/>
                    <a:lstStyle/>
                    <a:p>
                      <a:r>
                        <a:rPr lang="en-GB" sz="1200" dirty="0" smtClean="0"/>
                        <a:t>RTL Diagrams w/ Flow Control</a:t>
                      </a:r>
                      <a:endParaRPr lang="en-GB" sz="1200" dirty="0"/>
                    </a:p>
                  </a:txBody>
                  <a:tcPr/>
                </a:tc>
              </a:tr>
              <a:tr h="404339">
                <a:tc>
                  <a:txBody>
                    <a:bodyPr/>
                    <a:lstStyle/>
                    <a:p>
                      <a:r>
                        <a:rPr lang="en-GB" sz="1200" dirty="0" smtClean="0"/>
                        <a:t>Code</a:t>
                      </a:r>
                      <a:r>
                        <a:rPr lang="en-GB" sz="1200" baseline="0" dirty="0" smtClean="0"/>
                        <a:t> Entry</a:t>
                      </a:r>
                      <a:endParaRPr lang="en-GB" sz="1200" b="1" dirty="0"/>
                    </a:p>
                  </a:txBody>
                  <a:tcPr/>
                </a:tc>
                <a:tc>
                  <a:txBody>
                    <a:bodyPr/>
                    <a:lstStyle/>
                    <a:p>
                      <a:r>
                        <a:rPr lang="en-GB" sz="1200" dirty="0" smtClean="0"/>
                        <a:t>Java</a:t>
                      </a:r>
                      <a:endParaRPr lang="en-GB" sz="1200" dirty="0"/>
                    </a:p>
                  </a:txBody>
                  <a:tcPr/>
                </a:tc>
                <a:tc>
                  <a:txBody>
                    <a:bodyPr/>
                    <a:lstStyle/>
                    <a:p>
                      <a:r>
                        <a:rPr lang="en-GB" sz="1200" dirty="0" smtClean="0"/>
                        <a:t>VHDL/</a:t>
                      </a:r>
                      <a:r>
                        <a:rPr lang="en-GB" sz="1200" dirty="0" err="1" smtClean="0"/>
                        <a:t>Verilog</a:t>
                      </a:r>
                      <a:endParaRPr lang="en-GB" sz="1200" dirty="0"/>
                    </a:p>
                  </a:txBody>
                  <a:tcPr/>
                </a:tc>
              </a:tr>
              <a:tr h="590686">
                <a:tc>
                  <a:txBody>
                    <a:bodyPr/>
                    <a:lstStyle/>
                    <a:p>
                      <a:r>
                        <a:rPr lang="en-GB" sz="1200" dirty="0" smtClean="0"/>
                        <a:t>Unit</a:t>
                      </a:r>
                      <a:r>
                        <a:rPr lang="en-GB" sz="1200" baseline="0" dirty="0" smtClean="0"/>
                        <a:t> Tests</a:t>
                      </a:r>
                      <a:endParaRPr lang="en-GB" sz="1200" b="1" dirty="0"/>
                    </a:p>
                  </a:txBody>
                  <a:tcPr/>
                </a:tc>
                <a:tc>
                  <a:txBody>
                    <a:bodyPr/>
                    <a:lstStyle/>
                    <a:p>
                      <a:r>
                        <a:rPr lang="en-GB" sz="1200" dirty="0" err="1" smtClean="0"/>
                        <a:t>JUnit</a:t>
                      </a:r>
                      <a:endParaRPr lang="en-GB" sz="1200" dirty="0"/>
                    </a:p>
                  </a:txBody>
                  <a:tcPr/>
                </a:tc>
                <a:tc>
                  <a:txBody>
                    <a:bodyPr/>
                    <a:lstStyle/>
                    <a:p>
                      <a:r>
                        <a:rPr lang="en-GB" sz="1200" dirty="0" smtClean="0"/>
                        <a:t>Simulation Test Vectors</a:t>
                      </a:r>
                      <a:endParaRPr lang="en-GB" sz="1200" dirty="0"/>
                    </a:p>
                  </a:txBody>
                  <a:tcPr/>
                </a:tc>
              </a:tr>
              <a:tr h="590686">
                <a:tc>
                  <a:txBody>
                    <a:bodyPr/>
                    <a:lstStyle/>
                    <a:p>
                      <a:r>
                        <a:rPr lang="en-GB" sz="1200" dirty="0" smtClean="0"/>
                        <a:t>Design</a:t>
                      </a:r>
                      <a:r>
                        <a:rPr lang="en-GB" sz="1200" baseline="0" dirty="0" smtClean="0"/>
                        <a:t> Debugging</a:t>
                      </a:r>
                      <a:endParaRPr lang="en-GB" sz="1200" b="1" dirty="0"/>
                    </a:p>
                  </a:txBody>
                  <a:tcPr/>
                </a:tc>
                <a:tc>
                  <a:txBody>
                    <a:bodyPr/>
                    <a:lstStyle/>
                    <a:p>
                      <a:r>
                        <a:rPr lang="en-GB" sz="1200" dirty="0" smtClean="0"/>
                        <a:t>Java</a:t>
                      </a:r>
                      <a:r>
                        <a:rPr lang="en-GB" sz="1200" baseline="0" dirty="0" smtClean="0"/>
                        <a:t> Debug</a:t>
                      </a:r>
                      <a:endParaRPr lang="en-GB" sz="1200" dirty="0"/>
                    </a:p>
                  </a:txBody>
                  <a:tcPr/>
                </a:tc>
                <a:tc>
                  <a:txBody>
                    <a:bodyPr/>
                    <a:lstStyle/>
                    <a:p>
                      <a:r>
                        <a:rPr lang="en-GB" sz="1200" dirty="0" smtClean="0"/>
                        <a:t>Simulation Design Test</a:t>
                      </a:r>
                      <a:endParaRPr lang="en-GB" sz="1200" dirty="0"/>
                    </a:p>
                  </a:txBody>
                  <a:tcPr/>
                </a:tc>
              </a:tr>
              <a:tr h="590686">
                <a:tc>
                  <a:txBody>
                    <a:bodyPr/>
                    <a:lstStyle/>
                    <a:p>
                      <a:r>
                        <a:rPr lang="en-GB" sz="1200" dirty="0" smtClean="0"/>
                        <a:t>Test</a:t>
                      </a:r>
                      <a:r>
                        <a:rPr lang="en-GB" sz="1200" baseline="0" dirty="0" smtClean="0"/>
                        <a:t> / QA</a:t>
                      </a:r>
                      <a:endParaRPr lang="en-GB" sz="1200" b="1" dirty="0"/>
                    </a:p>
                  </a:txBody>
                  <a:tcPr/>
                </a:tc>
                <a:tc>
                  <a:txBody>
                    <a:bodyPr/>
                    <a:lstStyle/>
                    <a:p>
                      <a:r>
                        <a:rPr lang="en-GB" sz="1200" dirty="0" smtClean="0"/>
                        <a:t>Java </a:t>
                      </a:r>
                      <a:endParaRPr lang="en-GB" sz="1200" dirty="0"/>
                    </a:p>
                  </a:txBody>
                  <a:tcPr/>
                </a:tc>
                <a:tc>
                  <a:txBody>
                    <a:bodyPr/>
                    <a:lstStyle/>
                    <a:p>
                      <a:r>
                        <a:rPr lang="en-GB" sz="1200" dirty="0" smtClean="0"/>
                        <a:t>Hardware</a:t>
                      </a:r>
                      <a:endParaRPr lang="en-GB" sz="1200" dirty="0"/>
                    </a:p>
                  </a:txBody>
                  <a:tcPr/>
                </a:tc>
              </a:tr>
              <a:tr h="590686">
                <a:tc>
                  <a:txBody>
                    <a:bodyPr/>
                    <a:lstStyle/>
                    <a:p>
                      <a:r>
                        <a:rPr lang="en-GB" sz="1200" dirty="0" smtClean="0"/>
                        <a:t>Deployment</a:t>
                      </a:r>
                      <a:endParaRPr lang="en-GB" sz="1200" b="1" dirty="0"/>
                    </a:p>
                  </a:txBody>
                  <a:tcPr/>
                </a:tc>
                <a:tc>
                  <a:txBody>
                    <a:bodyPr/>
                    <a:lstStyle/>
                    <a:p>
                      <a:r>
                        <a:rPr lang="en-GB" sz="1200" dirty="0" smtClean="0"/>
                        <a:t>Binary</a:t>
                      </a:r>
                      <a:endParaRPr lang="en-GB" sz="1200" dirty="0"/>
                    </a:p>
                  </a:txBody>
                  <a:tcPr/>
                </a:tc>
                <a:tc>
                  <a:txBody>
                    <a:bodyPr/>
                    <a:lstStyle/>
                    <a:p>
                      <a:r>
                        <a:rPr lang="en-GB" sz="1200" dirty="0" smtClean="0"/>
                        <a:t>Flash cards / Cable</a:t>
                      </a:r>
                      <a:endParaRPr lang="en-GB" sz="1200"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967485980"/>
              </p:ext>
            </p:extLst>
          </p:nvPr>
        </p:nvGraphicFramePr>
        <p:xfrm>
          <a:off x="7467600" y="1312448"/>
          <a:ext cx="1504950" cy="4876799"/>
        </p:xfrm>
        <a:graphic>
          <a:graphicData uri="http://schemas.openxmlformats.org/drawingml/2006/table">
            <a:tbl>
              <a:tblPr firstRow="1" bandRow="1">
                <a:tableStyleId>{073A0DAA-6AF3-43AB-8588-CEC1D06C72B9}</a:tableStyleId>
              </a:tblPr>
              <a:tblGrid>
                <a:gridCol w="1504950"/>
              </a:tblGrid>
              <a:tr h="404339">
                <a:tc>
                  <a:txBody>
                    <a:bodyPr/>
                    <a:lstStyle/>
                    <a:p>
                      <a:pPr algn="ctr"/>
                      <a:r>
                        <a:rPr lang="en-GB" sz="1200" dirty="0" err="1" smtClean="0"/>
                        <a:t>MaxCompiler</a:t>
                      </a:r>
                      <a:endParaRPr lang="en-GB" sz="1200" dirty="0"/>
                    </a:p>
                  </a:txBody>
                  <a:tcPr>
                    <a:solidFill>
                      <a:schemeClr val="accent1">
                        <a:lumMod val="50000"/>
                        <a:lumOff val="50000"/>
                      </a:schemeClr>
                    </a:solidFill>
                  </a:tcPr>
                </a:tc>
              </a:tr>
              <a:tr h="433861">
                <a:tc>
                  <a:txBody>
                    <a:bodyPr/>
                    <a:lstStyle/>
                    <a:p>
                      <a:r>
                        <a:rPr lang="en-GB" sz="1200" baseline="0" dirty="0" smtClean="0"/>
                        <a:t> </a:t>
                      </a:r>
                    </a:p>
                    <a:p>
                      <a:r>
                        <a:rPr lang="en-GB" sz="1200" baseline="0" dirty="0" smtClean="0"/>
                        <a:t> </a:t>
                      </a:r>
                      <a:endParaRPr lang="en-GB" sz="1200" dirty="0" smtClean="0"/>
                    </a:p>
                  </a:txBody>
                  <a:tcPr/>
                </a:tc>
              </a:tr>
              <a:tr h="404339">
                <a:tc>
                  <a:txBody>
                    <a:bodyPr/>
                    <a:lstStyle/>
                    <a:p>
                      <a:r>
                        <a:rPr lang="en-GB" sz="1200" dirty="0" smtClean="0"/>
                        <a:t>Streaming</a:t>
                      </a:r>
                      <a:endParaRPr lang="en-GB" sz="1200" dirty="0"/>
                    </a:p>
                  </a:txBody>
                  <a:tcPr/>
                </a:tc>
              </a:tr>
              <a:tr h="843838">
                <a:tc>
                  <a:txBody>
                    <a:bodyPr/>
                    <a:lstStyle/>
                    <a:p>
                      <a:r>
                        <a:rPr lang="en-GB" sz="1200" dirty="0" smtClean="0"/>
                        <a:t>Manager</a:t>
                      </a:r>
                      <a:r>
                        <a:rPr lang="en-GB" sz="1200" baseline="0" dirty="0" smtClean="0"/>
                        <a:t> / Kernel Diagrams</a:t>
                      </a:r>
                      <a:endParaRPr lang="en-GB" sz="1200" dirty="0"/>
                    </a:p>
                  </a:txBody>
                  <a:tcPr/>
                </a:tc>
              </a:tr>
              <a:tr h="404339">
                <a:tc>
                  <a:txBody>
                    <a:bodyPr/>
                    <a:lstStyle/>
                    <a:p>
                      <a:r>
                        <a:rPr lang="en-GB" sz="1200" dirty="0" err="1" smtClean="0"/>
                        <a:t>OpenSPL</a:t>
                      </a:r>
                      <a:endParaRPr lang="en-GB" sz="1200" dirty="0"/>
                    </a:p>
                  </a:txBody>
                  <a:tcPr/>
                </a:tc>
              </a:tr>
              <a:tr h="590686">
                <a:tc>
                  <a:txBody>
                    <a:bodyPr/>
                    <a:lstStyle/>
                    <a:p>
                      <a:r>
                        <a:rPr lang="en-GB" sz="1200" dirty="0" smtClean="0"/>
                        <a:t>Kernel Tests</a:t>
                      </a:r>
                      <a:endParaRPr lang="en-GB" sz="1200" dirty="0"/>
                    </a:p>
                  </a:txBody>
                  <a:tcPr/>
                </a:tc>
              </a:tr>
              <a:tr h="590686">
                <a:tc>
                  <a:txBody>
                    <a:bodyPr/>
                    <a:lstStyle/>
                    <a:p>
                      <a:r>
                        <a:rPr lang="en-GB" sz="1200" baseline="0" dirty="0" smtClean="0"/>
                        <a:t>DFE and </a:t>
                      </a:r>
                      <a:r>
                        <a:rPr lang="en-GB" sz="1200" baseline="0" dirty="0" err="1" smtClean="0"/>
                        <a:t>MaxDebug</a:t>
                      </a:r>
                      <a:endParaRPr lang="en-GB" sz="1200" dirty="0"/>
                    </a:p>
                  </a:txBody>
                  <a:tcPr/>
                </a:tc>
              </a:tr>
              <a:tr h="590686">
                <a:tc>
                  <a:txBody>
                    <a:bodyPr/>
                    <a:lstStyle/>
                    <a:p>
                      <a:r>
                        <a:rPr lang="en-GB" sz="1200" baseline="0" dirty="0" smtClean="0"/>
                        <a:t>DFE + </a:t>
                      </a:r>
                      <a:r>
                        <a:rPr lang="en-GB" sz="1200" baseline="0" dirty="0" err="1" smtClean="0"/>
                        <a:t>MaxDebug</a:t>
                      </a:r>
                      <a:endParaRPr lang="en-GB" sz="1200" dirty="0"/>
                    </a:p>
                  </a:txBody>
                  <a:tcPr/>
                </a:tc>
              </a:tr>
              <a:tr h="590686">
                <a:tc>
                  <a:txBody>
                    <a:bodyPr/>
                    <a:lstStyle/>
                    <a:p>
                      <a:r>
                        <a:rPr lang="en-GB" sz="1200" dirty="0" smtClean="0"/>
                        <a:t>Binary</a:t>
                      </a:r>
                      <a:endParaRPr lang="en-GB" sz="1200" dirty="0"/>
                    </a:p>
                  </a:txBody>
                  <a:tcPr/>
                </a:tc>
              </a:tr>
            </a:tbl>
          </a:graphicData>
        </a:graphic>
      </p:graphicFrame>
      <p:cxnSp>
        <p:nvCxnSpPr>
          <p:cNvPr id="16" name="Straight Connector 15"/>
          <p:cNvCxnSpPr/>
          <p:nvPr/>
        </p:nvCxnSpPr>
        <p:spPr bwMode="auto">
          <a:xfrm>
            <a:off x="4876800" y="1541048"/>
            <a:ext cx="236220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4953000" y="5274848"/>
            <a:ext cx="236220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850204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A2FA38-2754-4C74-90AE-7786CC2883ED}" type="slidenum">
              <a:rPr lang="en-US" smtClean="0"/>
              <a:pPr/>
              <a:t>8</a:t>
            </a:fld>
            <a:endParaRPr lang="en-US" dirty="0"/>
          </a:p>
        </p:txBody>
      </p:sp>
      <p:sp>
        <p:nvSpPr>
          <p:cNvPr id="5" name="Text Placeholder 2"/>
          <p:cNvSpPr>
            <a:spLocks noGrp="1"/>
          </p:cNvSpPr>
          <p:nvPr>
            <p:ph type="body" sz="quarter" idx="10"/>
          </p:nvPr>
        </p:nvSpPr>
        <p:spPr>
          <a:xfrm>
            <a:off x="450850" y="399752"/>
            <a:ext cx="8267700" cy="344488"/>
          </a:xfrm>
        </p:spPr>
        <p:txBody>
          <a:bodyPr/>
          <a:lstStyle/>
          <a:p>
            <a:r>
              <a:rPr lang="en-US" dirty="0"/>
              <a:t>How To Handle The Growing Data Trend…</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86" y="1155722"/>
            <a:ext cx="8379523" cy="5032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538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A2FA38-2754-4C74-90AE-7786CC2883ED}" type="slidenum">
              <a:rPr lang="en-US" smtClean="0"/>
              <a:pPr/>
              <a:t>9</a:t>
            </a:fld>
            <a:endParaRPr lang="en-US" dirty="0"/>
          </a:p>
        </p:txBody>
      </p:sp>
      <p:sp>
        <p:nvSpPr>
          <p:cNvPr id="5" name="Text Placeholder 2"/>
          <p:cNvSpPr>
            <a:spLocks noGrp="1"/>
          </p:cNvSpPr>
          <p:nvPr>
            <p:ph type="body" sz="quarter" idx="10"/>
          </p:nvPr>
        </p:nvSpPr>
        <p:spPr>
          <a:xfrm>
            <a:off x="450850" y="399752"/>
            <a:ext cx="8267700" cy="344488"/>
          </a:xfrm>
        </p:spPr>
        <p:txBody>
          <a:bodyPr/>
          <a:lstStyle/>
          <a:p>
            <a:r>
              <a:rPr lang="en-US" dirty="0" smtClean="0"/>
              <a:t>So this makes you feel like…</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53" y="1801505"/>
            <a:ext cx="7175573" cy="310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9006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0b3225b9cba77eae28a541b61dbbe78bd67"/>
</p:tagLst>
</file>

<file path=ppt/theme/theme1.xml><?xml version="1.0" encoding="utf-8"?>
<a:theme xmlns:a="http://schemas.openxmlformats.org/drawingml/2006/main" name="CME_Brand">
  <a:themeElements>
    <a:clrScheme name="CME_custom">
      <a:dk1>
        <a:sysClr val="windowText" lastClr="000000"/>
      </a:dk1>
      <a:lt1>
        <a:sysClr val="window" lastClr="FFFFFF"/>
      </a:lt1>
      <a:dk2>
        <a:srgbClr val="37597C"/>
      </a:dk2>
      <a:lt2>
        <a:srgbClr val="DADFE1"/>
      </a:lt2>
      <a:accent1>
        <a:srgbClr val="001738"/>
      </a:accent1>
      <a:accent2>
        <a:srgbClr val="003057"/>
      </a:accent2>
      <a:accent3>
        <a:srgbClr val="0078C1"/>
      </a:accent3>
      <a:accent4>
        <a:srgbClr val="61B1E3"/>
      </a:accent4>
      <a:accent5>
        <a:srgbClr val="77777A"/>
      </a:accent5>
      <a:accent6>
        <a:srgbClr val="F2A900"/>
      </a:accent6>
      <a:hlink>
        <a:srgbClr val="00816D"/>
      </a:hlink>
      <a:folHlink>
        <a:srgbClr val="8C4799"/>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1689</Words>
  <Application>Microsoft Office PowerPoint</Application>
  <PresentationFormat>On-screen Show (4:3)</PresentationFormat>
  <Paragraphs>395</Paragraphs>
  <Slides>34</Slides>
  <Notes>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CME_Brand</vt:lpstr>
      <vt:lpstr>Leveraging OpenSPL for Financial Risk Computation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2014-06-11T19:12:16Z</dcterms:created>
  <dcterms:modified xsi:type="dcterms:W3CDTF">2014-06-11T19:12:28Z</dcterms:modified>
</cp:coreProperties>
</file>