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53"/>
  </p:notesMasterIdLst>
  <p:handoutMasterIdLst>
    <p:handoutMasterId r:id="rId54"/>
  </p:handoutMasterIdLst>
  <p:sldIdLst>
    <p:sldId id="507" r:id="rId2"/>
    <p:sldId id="785" r:id="rId3"/>
    <p:sldId id="840" r:id="rId4"/>
    <p:sldId id="761" r:id="rId5"/>
    <p:sldId id="762" r:id="rId6"/>
    <p:sldId id="763" r:id="rId7"/>
    <p:sldId id="757" r:id="rId8"/>
    <p:sldId id="758" r:id="rId9"/>
    <p:sldId id="759" r:id="rId10"/>
    <p:sldId id="764" r:id="rId11"/>
    <p:sldId id="765" r:id="rId12"/>
    <p:sldId id="766" r:id="rId13"/>
    <p:sldId id="767" r:id="rId14"/>
    <p:sldId id="768" r:id="rId15"/>
    <p:sldId id="719" r:id="rId16"/>
    <p:sldId id="731" r:id="rId17"/>
    <p:sldId id="721" r:id="rId18"/>
    <p:sldId id="729" r:id="rId19"/>
    <p:sldId id="792" r:id="rId20"/>
    <p:sldId id="793" r:id="rId21"/>
    <p:sldId id="794" r:id="rId22"/>
    <p:sldId id="730" r:id="rId23"/>
    <p:sldId id="732" r:id="rId24"/>
    <p:sldId id="733" r:id="rId25"/>
    <p:sldId id="734" r:id="rId26"/>
    <p:sldId id="735" r:id="rId27"/>
    <p:sldId id="723" r:id="rId28"/>
    <p:sldId id="671" r:id="rId29"/>
    <p:sldId id="672" r:id="rId30"/>
    <p:sldId id="673" r:id="rId31"/>
    <p:sldId id="675" r:id="rId32"/>
    <p:sldId id="676" r:id="rId33"/>
    <p:sldId id="835" r:id="rId34"/>
    <p:sldId id="736" r:id="rId35"/>
    <p:sldId id="738" r:id="rId36"/>
    <p:sldId id="737" r:id="rId37"/>
    <p:sldId id="747" r:id="rId38"/>
    <p:sldId id="748" r:id="rId39"/>
    <p:sldId id="749" r:id="rId40"/>
    <p:sldId id="750" r:id="rId41"/>
    <p:sldId id="739" r:id="rId42"/>
    <p:sldId id="740" r:id="rId43"/>
    <p:sldId id="751" r:id="rId44"/>
    <p:sldId id="741" r:id="rId45"/>
    <p:sldId id="752" r:id="rId46"/>
    <p:sldId id="836" r:id="rId47"/>
    <p:sldId id="837" r:id="rId48"/>
    <p:sldId id="838" r:id="rId49"/>
    <p:sldId id="839" r:id="rId50"/>
    <p:sldId id="647" r:id="rId51"/>
    <p:sldId id="652" r:id="rId52"/>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1F36"/>
    <a:srgbClr val="A4414D"/>
    <a:srgbClr val="922631"/>
    <a:srgbClr val="BE4C54"/>
    <a:srgbClr val="98272C"/>
    <a:srgbClr val="865940"/>
    <a:srgbClr val="AB8671"/>
    <a:srgbClr val="355469"/>
    <a:srgbClr val="5382A1"/>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3" autoAdjust="0"/>
    <p:restoredTop sz="82468" autoAdjust="0"/>
  </p:normalViewPr>
  <p:slideViewPr>
    <p:cSldViewPr snapToGrid="0">
      <p:cViewPr varScale="1">
        <p:scale>
          <a:sx n="120" d="100"/>
          <a:sy n="120" d="100"/>
        </p:scale>
        <p:origin x="-504" y="-96"/>
      </p:cViewPr>
      <p:guideLst>
        <p:guide orient="horz" pos="1492"/>
        <p:guide orient="horz" pos="842"/>
        <p:guide orient="horz" pos="540"/>
        <p:guide orient="horz" pos="2281"/>
        <p:guide orient="horz" pos="2776"/>
        <p:guide orient="horz" pos="648"/>
        <p:guide orient="horz" pos="1739"/>
        <p:guide pos="2880"/>
        <p:guide pos="5619"/>
        <p:guide pos="3091"/>
        <p:guide pos="291"/>
        <p:guide pos="2327"/>
      </p:guideLst>
    </p:cSldViewPr>
  </p:slideViewPr>
  <p:notesTextViewPr>
    <p:cViewPr>
      <p:scale>
        <a:sx n="1" d="1"/>
        <a:sy n="1" d="1"/>
      </p:scale>
      <p:origin x="0" y="0"/>
    </p:cViewPr>
  </p:notesTextViewPr>
  <p:sorterViewPr>
    <p:cViewPr>
      <p:scale>
        <a:sx n="119" d="100"/>
        <a:sy n="119" d="100"/>
      </p:scale>
      <p:origin x="0" y="6440"/>
    </p:cViewPr>
  </p:sorterViewPr>
  <p:notesViewPr>
    <p:cSldViewPr snapToGrid="0" snapToObjects="1">
      <p:cViewPr varScale="1">
        <p:scale>
          <a:sx n="95" d="100"/>
          <a:sy n="95" d="100"/>
        </p:scale>
        <p:origin x="-2724"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99333BE-0D34-4F62-BD6E-2C3B14663373}" type="datetimeFigureOut">
              <a:rPr lang="en-US" smtClean="0"/>
              <a:t>12/06/2014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ECABB6E-EB62-4D88-B3E7-408903A4E4B0}" type="slidenum">
              <a:rPr lang="en-US" smtClean="0"/>
              <a:t>‹#›</a:t>
            </a:fld>
            <a:endParaRPr lang="en-US"/>
          </a:p>
        </p:txBody>
      </p:sp>
    </p:spTree>
    <p:extLst>
      <p:ext uri="{BB962C8B-B14F-4D97-AF65-F5344CB8AC3E}">
        <p14:creationId xmlns:p14="http://schemas.microsoft.com/office/powerpoint/2010/main" val="1705973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4A2D1F94-724F-43BD-B41B-43157E9B4550}" type="datetimeFigureOut">
              <a:rPr lang="en-US" smtClean="0"/>
              <a:t>12/06/2014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6E82501-53DA-4152-84B0-51135B15EEA8}" type="slidenum">
              <a:rPr lang="en-US" smtClean="0"/>
              <a:t>‹#›</a:t>
            </a:fld>
            <a:endParaRPr lang="en-US"/>
          </a:p>
        </p:txBody>
      </p:sp>
    </p:spTree>
    <p:extLst>
      <p:ext uri="{BB962C8B-B14F-4D97-AF65-F5344CB8AC3E}">
        <p14:creationId xmlns:p14="http://schemas.microsoft.com/office/powerpoint/2010/main" val="2153252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mailto:3.5Watts@5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s://bitbucket.org/javafxports/android/wiki/Hom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free to reuse this</a:t>
            </a:r>
            <a:r>
              <a:rPr lang="en-US" baseline="0" dirty="0" smtClean="0"/>
              <a:t> presentation for your local user groups.  Some helpful comments are in the notes section, but feel free to embellish.</a:t>
            </a:r>
          </a:p>
          <a:p>
            <a:endParaRPr lang="en-US" baseline="0" dirty="0" smtClean="0"/>
          </a:p>
          <a:p>
            <a:r>
              <a:rPr lang="en-US" baseline="0" dirty="0" smtClean="0"/>
              <a:t>For more details on JavaFX/Raspberry Pi hacking, check out this post:</a:t>
            </a:r>
          </a:p>
          <a:p>
            <a:r>
              <a:rPr lang="en-US" dirty="0" smtClean="0"/>
              <a:t>http://</a:t>
            </a:r>
            <a:r>
              <a:rPr lang="en-US" dirty="0" err="1" smtClean="0"/>
              <a:t>javafx.steveonjava.com</a:t>
            </a:r>
            <a:r>
              <a:rPr lang="en-US" smtClean="0"/>
              <a:t>/javafx-on-raspberry-pi-3-easy-steps/</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1</a:t>
            </a:fld>
            <a:endParaRPr lang="en-US"/>
          </a:p>
        </p:txBody>
      </p:sp>
    </p:spTree>
    <p:extLst>
      <p:ext uri="{BB962C8B-B14F-4D97-AF65-F5344CB8AC3E}">
        <p14:creationId xmlns:p14="http://schemas.microsoft.com/office/powerpoint/2010/main" val="109884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Raspberry Pi is</a:t>
            </a:r>
            <a:r>
              <a:rPr lang="en-US" dirty="0" smtClean="0"/>
              <a:t> a single board computer developed in UK by Raspberry Pi Foundation with the intention to stimulate the teaching of basic computer science in schools.  </a:t>
            </a:r>
            <a:r>
              <a:rPr lang="en-US" baseline="0" dirty="0" smtClean="0"/>
              <a:t>It has a slightly slower ARM processor (ARMv6 700Mhz), but a better GPU than the </a:t>
            </a:r>
            <a:r>
              <a:rPr lang="en-US" baseline="0" dirty="0" err="1" smtClean="0"/>
              <a:t>BeagleBoard</a:t>
            </a:r>
            <a:r>
              <a:rPr lang="en-US" baseline="0" dirty="0" smtClean="0"/>
              <a:t>.  Connectivity is via HDMI/Component, USBx2, Ethernet, and Audio out.</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28</a:t>
            </a:fld>
            <a:endParaRPr lang="en-US"/>
          </a:p>
        </p:txBody>
      </p:sp>
    </p:spTree>
    <p:extLst>
      <p:ext uri="{BB962C8B-B14F-4D97-AF65-F5344CB8AC3E}">
        <p14:creationId xmlns:p14="http://schemas.microsoft.com/office/powerpoint/2010/main" val="378462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Specs:</a:t>
            </a:r>
          </a:p>
          <a:p>
            <a:pPr lvl="1"/>
            <a:r>
              <a:rPr lang="en-US" dirty="0" smtClean="0"/>
              <a:t>700 </a:t>
            </a:r>
            <a:r>
              <a:rPr lang="en-US" dirty="0" err="1" smtClean="0"/>
              <a:t>Mhz</a:t>
            </a:r>
            <a:r>
              <a:rPr lang="en-US" dirty="0" smtClean="0"/>
              <a:t> ARM1176JZF-S core, Broadcom </a:t>
            </a:r>
            <a:r>
              <a:rPr lang="en-US" dirty="0" err="1" smtClean="0"/>
              <a:t>VideoCore</a:t>
            </a:r>
            <a:r>
              <a:rPr lang="en-US" dirty="0" smtClean="0"/>
              <a:t> IV, OpenGL EX 2.0</a:t>
            </a:r>
          </a:p>
          <a:p>
            <a:pPr lvl="1"/>
            <a:r>
              <a:rPr lang="en-US" dirty="0" smtClean="0"/>
              <a:t>512mb RAM, </a:t>
            </a:r>
            <a:r>
              <a:rPr lang="en-US" dirty="0" smtClean="0">
                <a:hlinkClick r:id="rId3"/>
              </a:rPr>
              <a:t>3.5Watts@5v</a:t>
            </a:r>
            <a:r>
              <a:rPr lang="en-US" dirty="0" smtClean="0"/>
              <a:t>, 8 x GPIO, UART, I2C bus, SPI bus</a:t>
            </a:r>
          </a:p>
          <a:p>
            <a:pPr lvl="1"/>
            <a:r>
              <a:rPr lang="en-US" dirty="0" smtClean="0"/>
              <a:t>2 USB 2.0, SD / MMC / SDIO, 10/100 Ethernet</a:t>
            </a:r>
          </a:p>
          <a:p>
            <a:pPr lvl="1"/>
            <a:r>
              <a:rPr lang="en-US" dirty="0" smtClean="0"/>
              <a:t>HDMI, DSI, Composite </a:t>
            </a:r>
            <a:r>
              <a:rPr lang="en-US" dirty="0" err="1" smtClean="0"/>
              <a:t>VideoCore</a:t>
            </a:r>
            <a:r>
              <a:rPr lang="en-US" dirty="0" smtClean="0"/>
              <a:t> IV, 3.5 mm Audio Jack</a:t>
            </a:r>
          </a:p>
          <a:p>
            <a:pPr lvl="1"/>
            <a:r>
              <a:rPr lang="en-US" dirty="0" smtClean="0"/>
              <a:t>Cost $35 + Shipping</a:t>
            </a:r>
          </a:p>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29</a:t>
            </a:fld>
            <a:endParaRPr lang="en-US"/>
          </a:p>
        </p:txBody>
      </p:sp>
    </p:spTree>
    <p:extLst>
      <p:ext uri="{BB962C8B-B14F-4D97-AF65-F5344CB8AC3E}">
        <p14:creationId xmlns:p14="http://schemas.microsoft.com/office/powerpoint/2010/main" val="370387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getting JavaFX</a:t>
            </a:r>
            <a:r>
              <a:rPr lang="en-US" baseline="0" dirty="0" smtClean="0"/>
              <a:t> is as simple as downloading Java 7 (it has been bundled since Java 7u4).  Also, it is supported across different desktop platforms (shown in the picture).</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32</a:t>
            </a:fld>
            <a:endParaRPr lang="en-US"/>
          </a:p>
        </p:txBody>
      </p:sp>
    </p:spTree>
    <p:extLst>
      <p:ext uri="{BB962C8B-B14F-4D97-AF65-F5344CB8AC3E}">
        <p14:creationId xmlns:p14="http://schemas.microsoft.com/office/powerpoint/2010/main" val="381308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33</a:t>
            </a:fld>
            <a:endParaRPr lang="en-US"/>
          </a:p>
        </p:txBody>
      </p:sp>
    </p:spTree>
    <p:extLst>
      <p:ext uri="{BB962C8B-B14F-4D97-AF65-F5344CB8AC3E}">
        <p14:creationId xmlns:p14="http://schemas.microsoft.com/office/powerpoint/2010/main" val="114714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Community effort, based on the code in </a:t>
            </a:r>
            <a:r>
              <a:rPr lang="en-US" sz="1200" kern="1200" dirty="0" err="1" smtClean="0">
                <a:solidFill>
                  <a:schemeClr val="tx1"/>
                </a:solidFill>
                <a:latin typeface="+mn-lt"/>
                <a:ea typeface="+mn-ea"/>
                <a:cs typeface="+mn-cs"/>
              </a:rPr>
              <a:t>OpenJFX</a:t>
            </a:r>
            <a:r>
              <a:rPr lang="en-US" sz="1200" kern="1200" dirty="0" smtClean="0">
                <a:solidFill>
                  <a:schemeClr val="tx1"/>
                </a:solidFill>
                <a:latin typeface="+mn-lt"/>
                <a:ea typeface="+mn-ea"/>
                <a:cs typeface="+mn-cs"/>
              </a:rPr>
              <a:t> (the same code that will be in Java 8).</a:t>
            </a:r>
          </a:p>
          <a:p>
            <a:r>
              <a:rPr lang="en-US" sz="1200" kern="1200" dirty="0" smtClean="0">
                <a:solidFill>
                  <a:schemeClr val="tx1"/>
                </a:solidFill>
                <a:latin typeface="+mn-lt"/>
                <a:ea typeface="+mn-ea"/>
                <a:cs typeface="+mn-cs"/>
              </a:rPr>
              <a:t>* contains most JavaFX API's, including FXML, animations, properties,</a:t>
            </a:r>
          </a:p>
          <a:p>
            <a:r>
              <a:rPr lang="en-US" sz="1200" kern="1200" dirty="0" smtClean="0">
                <a:solidFill>
                  <a:schemeClr val="tx1"/>
                </a:solidFill>
                <a:latin typeface="+mn-lt"/>
                <a:ea typeface="+mn-ea"/>
                <a:cs typeface="+mn-cs"/>
              </a:rPr>
              <a:t>controls (no media and </a:t>
            </a:r>
            <a:r>
              <a:rPr lang="en-US" sz="1200" kern="1200" dirty="0" err="1" smtClean="0">
                <a:solidFill>
                  <a:schemeClr val="tx1"/>
                </a:solidFill>
                <a:latin typeface="+mn-lt"/>
                <a:ea typeface="+mn-ea"/>
                <a:cs typeface="+mn-cs"/>
              </a:rPr>
              <a:t>webkit</a:t>
            </a:r>
            <a:r>
              <a:rPr lang="en-US" sz="1200" kern="1200" dirty="0" smtClean="0">
                <a:solidFill>
                  <a:schemeClr val="tx1"/>
                </a:solidFill>
                <a:latin typeface="+mn-lt"/>
                <a:ea typeface="+mn-ea"/>
                <a:cs typeface="+mn-cs"/>
              </a:rPr>
              <a:t> at this moment)</a:t>
            </a:r>
          </a:p>
          <a:p>
            <a:r>
              <a:rPr lang="en-US" sz="1200" kern="1200" dirty="0" smtClean="0">
                <a:solidFill>
                  <a:schemeClr val="tx1"/>
                </a:solidFill>
                <a:latin typeface="+mn-lt"/>
                <a:ea typeface="+mn-ea"/>
                <a:cs typeface="+mn-cs"/>
              </a:rPr>
              <a:t>* runs on top of </a:t>
            </a:r>
            <a:r>
              <a:rPr lang="en-US" sz="1200" kern="1200" dirty="0" err="1" smtClean="0">
                <a:solidFill>
                  <a:schemeClr val="tx1"/>
                </a:solidFill>
                <a:latin typeface="+mn-lt"/>
                <a:ea typeface="+mn-ea"/>
                <a:cs typeface="+mn-cs"/>
              </a:rPr>
              <a:t>Dalvik</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Applications should be compiled with Java 7. Lambda's can be used and</a:t>
            </a:r>
          </a:p>
          <a:p>
            <a:r>
              <a:rPr lang="en-US" sz="1200" kern="1200" dirty="0" err="1" smtClean="0">
                <a:solidFill>
                  <a:schemeClr val="tx1"/>
                </a:solidFill>
                <a:latin typeface="+mn-lt"/>
                <a:ea typeface="+mn-ea"/>
                <a:cs typeface="+mn-cs"/>
              </a:rPr>
              <a:t>backported</a:t>
            </a:r>
            <a:r>
              <a:rPr lang="en-US" sz="1200" kern="1200" dirty="0" smtClean="0">
                <a:solidFill>
                  <a:schemeClr val="tx1"/>
                </a:solidFill>
                <a:latin typeface="+mn-lt"/>
                <a:ea typeface="+mn-ea"/>
                <a:cs typeface="+mn-cs"/>
              </a:rPr>
              <a:t> using </a:t>
            </a:r>
            <a:r>
              <a:rPr lang="en-US" sz="1200" kern="1200" dirty="0" err="1" smtClean="0">
                <a:solidFill>
                  <a:schemeClr val="tx1"/>
                </a:solidFill>
                <a:latin typeface="+mn-lt"/>
                <a:ea typeface="+mn-ea"/>
                <a:cs typeface="+mn-cs"/>
              </a:rPr>
              <a:t>RetroLambda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Scripting tools are available for converting existing JavaFX projects</a:t>
            </a:r>
          </a:p>
          <a:p>
            <a:r>
              <a:rPr lang="en-US" sz="1200" kern="1200" dirty="0" smtClean="0">
                <a:solidFill>
                  <a:schemeClr val="tx1"/>
                </a:solidFill>
                <a:latin typeface="+mn-lt"/>
                <a:ea typeface="+mn-ea"/>
                <a:cs typeface="+mn-cs"/>
              </a:rPr>
              <a:t>  into Android APK's.</a:t>
            </a:r>
          </a:p>
          <a:p>
            <a:r>
              <a:rPr lang="en-US" sz="1200" kern="1200" dirty="0" smtClean="0">
                <a:solidFill>
                  <a:schemeClr val="tx1"/>
                </a:solidFill>
                <a:latin typeface="+mn-lt"/>
                <a:ea typeface="+mn-ea"/>
                <a:cs typeface="+mn-cs"/>
              </a:rPr>
              <a:t>* Runtime + scripts + instructions available at </a:t>
            </a:r>
            <a:r>
              <a:rPr lang="en-US" sz="1200" u="sng" kern="1200" dirty="0" smtClean="0">
                <a:solidFill>
                  <a:schemeClr val="tx1"/>
                </a:solidFill>
                <a:latin typeface="+mn-lt"/>
                <a:ea typeface="+mn-ea"/>
                <a:cs typeface="+mn-cs"/>
                <a:hlinkClick r:id="rId3"/>
              </a:rPr>
              <a:t>https://bitbucket.org/javafxports/android/wiki/Home</a:t>
            </a:r>
          </a:p>
          <a:p>
            <a:r>
              <a:rPr lang="en-US" sz="1200" kern="1200" dirty="0" smtClean="0">
                <a:solidFill>
                  <a:schemeClr val="tx1"/>
                </a:solidFill>
                <a:latin typeface="+mn-lt"/>
                <a:ea typeface="+mn-ea"/>
                <a:cs typeface="+mn-cs"/>
              </a:rPr>
              <a:t>* Work in Progress: the </a:t>
            </a:r>
            <a:r>
              <a:rPr lang="en-US" sz="1200" kern="1200" dirty="0" err="1" smtClean="0">
                <a:solidFill>
                  <a:schemeClr val="tx1"/>
                </a:solidFill>
                <a:latin typeface="+mn-lt"/>
                <a:ea typeface="+mn-ea"/>
                <a:cs typeface="+mn-cs"/>
              </a:rPr>
              <a:t>NetBeans</a:t>
            </a:r>
            <a:r>
              <a:rPr lang="en-US" sz="1200" kern="1200" dirty="0" smtClean="0">
                <a:solidFill>
                  <a:schemeClr val="tx1"/>
                </a:solidFill>
                <a:latin typeface="+mn-lt"/>
                <a:ea typeface="+mn-ea"/>
                <a:cs typeface="+mn-cs"/>
              </a:rPr>
              <a:t> Android plugin will contain support for</a:t>
            </a:r>
          </a:p>
          <a:p>
            <a:r>
              <a:rPr lang="en-US" sz="1200" kern="1200" dirty="0" smtClean="0">
                <a:solidFill>
                  <a:schemeClr val="tx1"/>
                </a:solidFill>
                <a:latin typeface="+mn-lt"/>
                <a:ea typeface="+mn-ea"/>
                <a:cs typeface="+mn-cs"/>
              </a:rPr>
              <a:t>  JavaFX.</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48</a:t>
            </a:fld>
            <a:endParaRPr lang="en-US"/>
          </a:p>
        </p:txBody>
      </p:sp>
    </p:spTree>
    <p:extLst>
      <p:ext uri="{BB962C8B-B14F-4D97-AF65-F5344CB8AC3E}">
        <p14:creationId xmlns:p14="http://schemas.microsoft.com/office/powerpoint/2010/main" val="241370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a:buNone/>
            </a:pPr>
            <a:r>
              <a:rPr lang="en-US" dirty="0" smtClean="0"/>
              <a:t>At</a:t>
            </a:r>
            <a:r>
              <a:rPr lang="en-US" baseline="0" dirty="0" smtClean="0"/>
              <a:t> the same time mobility and social combine to increase data volumes, the number of non-human connected devices is poised to increase dramatically.  There are many different estimates on how many “things” will be connected by 2020, and they all are in the tens of billions… actually anything over a billion is significant as far as I am concerned.   Over the course of the last couple of years the devices are becoming much cheaper, more powerful and probably most significantly connected.  We are headed to the nexus of everyone being connected to everything.  The internet of things is a major game changer for all of us.  All those mobile devices that we use today… will become the ultimate remote controls… helping us interact and control the world around us.  They will all produce even more data, they will all need software, and they will all need developers to weave them into the larger internet fabric. They will need to communicate, be secured and </a:t>
            </a:r>
            <a:r>
              <a:rPr lang="en-US" baseline="0" dirty="0" err="1" smtClean="0"/>
              <a:t>managaged</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9B2326EB-CE46-4C40-BD89-B5237D8AA355}" type="slidenum">
              <a:rPr lang="en-US" smtClean="0"/>
              <a:pPr/>
              <a:t>4</a:t>
            </a:fld>
            <a:endParaRPr lang="en-US"/>
          </a:p>
        </p:txBody>
      </p:sp>
    </p:spTree>
    <p:extLst>
      <p:ext uri="{BB962C8B-B14F-4D97-AF65-F5344CB8AC3E}">
        <p14:creationId xmlns:p14="http://schemas.microsoft.com/office/powerpoint/2010/main" val="240209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71450" indent="-171450">
              <a:buFont typeface="Arial" pitchFamily="34" charset="0"/>
              <a:buNone/>
            </a:pPr>
            <a:r>
              <a:rPr lang="en-US" dirty="0" smtClean="0"/>
              <a:t>Right now most of the focus from businesses and people is to</a:t>
            </a:r>
            <a:r>
              <a:rPr lang="en-US" baseline="0" dirty="0" smtClean="0"/>
              <a:t> connect things to the internet; white goods, video surveillance cameras, vehicles, airplanes and personal devices – it’s mostly devices in their own silo connecting via the web to provide info to humans on a web browser. </a:t>
            </a:r>
          </a:p>
          <a:p>
            <a:pPr marL="171450" indent="-171450">
              <a:buFont typeface="Arial" pitchFamily="34" charset="0"/>
              <a:buNone/>
            </a:pPr>
            <a:endParaRPr lang="en-US" baseline="0" dirty="0" smtClean="0"/>
          </a:p>
          <a:p>
            <a:pPr marL="171450" indent="-171450">
              <a:buFont typeface="Arial" pitchFamily="34" charset="0"/>
              <a:buNone/>
            </a:pPr>
            <a:r>
              <a:rPr lang="en-US" dirty="0" smtClean="0"/>
              <a:t>These opportunities are just the beginning.</a:t>
            </a:r>
            <a:endParaRPr lang="en-US" baseline="0" dirty="0" smtClean="0"/>
          </a:p>
          <a:p>
            <a:pPr marL="171450" indent="-171450">
              <a:buFont typeface="Arial" pitchFamily="34" charset="0"/>
              <a:buChar char="•"/>
            </a:pPr>
            <a:endParaRPr lang="en-US" baseline="0" dirty="0" smtClean="0"/>
          </a:p>
          <a:p>
            <a:pPr marL="171450" indent="-17145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5</a:t>
            </a:fld>
            <a:endParaRPr lang="en-US"/>
          </a:p>
        </p:txBody>
      </p:sp>
    </p:spTree>
    <p:extLst>
      <p:ext uri="{BB962C8B-B14F-4D97-AF65-F5344CB8AC3E}">
        <p14:creationId xmlns:p14="http://schemas.microsoft.com/office/powerpoint/2010/main" val="235334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a:t>
            </a:r>
            <a:r>
              <a:rPr lang="en-US" baseline="0" dirty="0" smtClean="0"/>
              <a:t> is the change: the internet of things means that things can talk to things, processes interconnect and </a:t>
            </a:r>
            <a:r>
              <a:rPr lang="en-US" baseline="0" dirty="0" err="1" smtClean="0"/>
              <a:t>interop</a:t>
            </a:r>
            <a:r>
              <a:rPr lang="en-US" baseline="0" dirty="0" smtClean="0"/>
              <a:t> locally or globally, decisions are made according to pre-determined rules, actions can be automated. – We need to enable breaking down the Silo’s and build disruptive technologies and new use </a:t>
            </a:r>
            <a:r>
              <a:rPr lang="en-US" baseline="0" dirty="0" err="1" smtClean="0"/>
              <a:t>casesacross</a:t>
            </a:r>
            <a:r>
              <a:rPr lang="en-US" baseline="0" dirty="0" smtClean="0"/>
              <a:t> information from multiple verticals. </a:t>
            </a:r>
          </a:p>
          <a:p>
            <a:pPr marL="171450" indent="-171450">
              <a:buFont typeface="Arial" pitchFamily="34" charset="0"/>
              <a:buChar char="•"/>
            </a:pPr>
            <a:r>
              <a:rPr lang="en-US" b="1" baseline="0" dirty="0" smtClean="0"/>
              <a:t>In the home GSMA indicates we’ve moving from currently on average having X things connected to the internet to, in next Y years of Z</a:t>
            </a:r>
          </a:p>
          <a:p>
            <a:pPr marL="171450" indent="-171450">
              <a:buFont typeface="Arial" pitchFamily="34" charset="0"/>
              <a:buChar char="•"/>
            </a:pPr>
            <a:r>
              <a:rPr lang="en-US" baseline="0" dirty="0" smtClean="0"/>
              <a:t>This is the change we are currently in, and that has some significant implications on us all</a:t>
            </a:r>
          </a:p>
          <a:p>
            <a:pPr marL="171450" indent="-171450">
              <a:buFont typeface="Arial" pitchFamily="34" charset="0"/>
              <a:buChar char="•"/>
            </a:pPr>
            <a:r>
              <a:rPr lang="en-US" baseline="0" dirty="0" smtClean="0"/>
              <a:t>The most significant being in the manner that services are defined, built and delivered.  Services  - reflect on that  - define it (</a:t>
            </a:r>
            <a:r>
              <a:rPr lang="en-US" dirty="0" smtClean="0"/>
              <a:t>something delivered on an ongoing basis to a defined set of expectations) </a:t>
            </a:r>
            <a:r>
              <a:rPr lang="en-US" baseline="0" dirty="0" smtClean="0"/>
              <a:t>– important to indicate we’re not talking technically (</a:t>
            </a:r>
            <a:r>
              <a:rPr lang="en-US" baseline="0" dirty="0" err="1" smtClean="0"/>
              <a:t>eg</a:t>
            </a:r>
            <a:r>
              <a:rPr lang="en-US" baseline="0" dirty="0" smtClean="0"/>
              <a:t> web services), we are talking services as in tertiary sector.  You drive the car off the lot and you’re relationship with  the manufacturer is just beginning. This will enable new subscription business model’s coupled with greater customer usage intelligence which can address loyalty and repeat business. </a:t>
            </a:r>
          </a:p>
          <a:p>
            <a:pPr marL="171450" indent="-171450">
              <a:buFont typeface="Arial" pitchFamily="34" charset="0"/>
              <a:buChar char="•"/>
            </a:pPr>
            <a:r>
              <a:rPr lang="en-US" baseline="0" dirty="0" smtClean="0"/>
              <a:t>Hardware cost’s are not the single most important thing now as we have to consider what additional value over the product lifecycle could my product x bring if I added more memory or additional sensor’s.</a:t>
            </a:r>
          </a:p>
          <a:p>
            <a:pPr marL="171450" indent="-17145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6</a:t>
            </a:fld>
            <a:endParaRPr lang="en-US"/>
          </a:p>
        </p:txBody>
      </p:sp>
    </p:spTree>
    <p:extLst>
      <p:ext uri="{BB962C8B-B14F-4D97-AF65-F5344CB8AC3E}">
        <p14:creationId xmlns:p14="http://schemas.microsoft.com/office/powerpoint/2010/main" val="235334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Rot="1" noChangeAspect="1" noChangeArrowheads="1" noTextEdit="1"/>
          </p:cNvSpPr>
          <p:nvPr>
            <p:ph type="sldImg"/>
          </p:nvPr>
        </p:nvSpPr>
        <p:spPr>
          <a:xfrm>
            <a:off x="2286000" y="514350"/>
            <a:ext cx="4572000" cy="2571750"/>
          </a:xfrm>
          <a:ln/>
        </p:spPr>
      </p:sp>
      <p:sp>
        <p:nvSpPr>
          <p:cNvPr id="911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latin typeface="Arial" pitchFamily="34" charset="0"/>
                <a:ea typeface="ＭＳ Ｐゴシック" pitchFamily="34" charset="-128"/>
              </a:rPr>
              <a:t>Nandini</a:t>
            </a:r>
            <a:r>
              <a:rPr lang="en-US" dirty="0" smtClean="0">
                <a:latin typeface="Arial" pitchFamily="34" charset="0"/>
                <a:ea typeface="ＭＳ Ｐゴシック" pitchFamily="34" charset="-128"/>
              </a:rPr>
              <a:t>:</a:t>
            </a:r>
            <a:r>
              <a:rPr lang="en-US" baseline="0" dirty="0" smtClean="0">
                <a:latin typeface="Arial" pitchFamily="34" charset="0"/>
                <a:ea typeface="ＭＳ Ｐゴシック" pitchFamily="34" charset="-128"/>
              </a:rPr>
              <a:t> If you look at the current state of  APIs across the 3 implementations, there’s some commonality of but mostly there’s differences.  This is true even within Java ME, with differences between CDC and CLDC. From a language perspective Java ME have not evolved at the same pace as Java SE (click to next slide)</a:t>
            </a:r>
          </a:p>
        </p:txBody>
      </p:sp>
    </p:spTree>
    <p:extLst>
      <p:ext uri="{BB962C8B-B14F-4D97-AF65-F5344CB8AC3E}">
        <p14:creationId xmlns:p14="http://schemas.microsoft.com/office/powerpoint/2010/main" val="424120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Rot="1" noChangeAspect="1" noChangeArrowheads="1" noTextEdit="1"/>
          </p:cNvSpPr>
          <p:nvPr>
            <p:ph type="sldImg"/>
          </p:nvPr>
        </p:nvSpPr>
        <p:spPr>
          <a:xfrm>
            <a:off x="2286000" y="514350"/>
            <a:ext cx="4572000" cy="2571750"/>
          </a:xfrm>
          <a:ln/>
        </p:spPr>
      </p:sp>
      <p:sp>
        <p:nvSpPr>
          <p:cNvPr id="911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latin typeface="Arial" pitchFamily="34" charset="0"/>
                <a:ea typeface="ＭＳ Ｐゴシック" pitchFamily="34" charset="-128"/>
              </a:rPr>
              <a:t>Nandini</a:t>
            </a:r>
            <a:r>
              <a:rPr lang="en-US" dirty="0" smtClean="0">
                <a:latin typeface="Arial" pitchFamily="34" charset="0"/>
                <a:ea typeface="ＭＳ Ｐゴシック" pitchFamily="34" charset="-128"/>
              </a:rPr>
              <a:t>:</a:t>
            </a:r>
            <a:r>
              <a:rPr lang="en-US" baseline="0" dirty="0" smtClean="0">
                <a:latin typeface="Arial" pitchFamily="34" charset="0"/>
                <a:ea typeface="ＭＳ Ｐゴシック" pitchFamily="34" charset="-128"/>
              </a:rPr>
              <a:t> Java 8 is a huge milestone towards platform unification.  CDC will replaced by </a:t>
            </a:r>
            <a:r>
              <a:rPr lang="en-US" baseline="0" dirty="0" err="1" smtClean="0">
                <a:latin typeface="Arial" pitchFamily="34" charset="0"/>
                <a:ea typeface="ＭＳ Ｐゴシック" pitchFamily="34" charset="-128"/>
              </a:rPr>
              <a:t>JavaSE</a:t>
            </a:r>
            <a:r>
              <a:rPr lang="en-US" baseline="0" dirty="0" smtClean="0">
                <a:latin typeface="Arial" pitchFamily="34" charset="0"/>
                <a:ea typeface="ＭＳ Ｐゴシック" pitchFamily="34" charset="-128"/>
              </a:rPr>
              <a:t> compact profiles, eliminating one of the implementations, while at the same time greatly increasing commonality of APIs. The differences in APIs will mostly be restricted to things like device access.  From a language perspective, Java ME 8 will be on parity with Java SE 8, with a few exceptions such as Lambda. The platforms will have common tooling as well.</a:t>
            </a: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Peter: So, </a:t>
            </a:r>
            <a:r>
              <a:rPr lang="en-US" baseline="0" dirty="0" err="1" smtClean="0">
                <a:latin typeface="Arial" pitchFamily="34" charset="0"/>
                <a:ea typeface="ＭＳ Ｐゴシック" pitchFamily="34" charset="-128"/>
              </a:rPr>
              <a:t>Nandini</a:t>
            </a:r>
            <a:r>
              <a:rPr lang="en-US" baseline="0" dirty="0" smtClean="0">
                <a:latin typeface="Arial" pitchFamily="34" charset="0"/>
                <a:ea typeface="ＭＳ Ｐゴシック" pitchFamily="34" charset="-128"/>
              </a:rPr>
              <a:t> to be clear with Java 8 we get code portability from Java ME running on small devices, to Java SE running all the way up on the server side, common APIs, language parity, </a:t>
            </a:r>
          </a:p>
          <a:p>
            <a:r>
              <a:rPr lang="en-US" baseline="0" dirty="0" err="1" smtClean="0">
                <a:latin typeface="Arial" pitchFamily="34" charset="0"/>
                <a:ea typeface="ＭＳ Ｐゴシック" pitchFamily="34" charset="-128"/>
              </a:rPr>
              <a:t>Nandini</a:t>
            </a:r>
            <a:r>
              <a:rPr lang="en-US" baseline="0" dirty="0" smtClean="0">
                <a:latin typeface="Arial" pitchFamily="34" charset="0"/>
                <a:ea typeface="ＭＳ Ｐゴシック" pitchFamily="34" charset="-128"/>
              </a:rPr>
              <a:t>: Yes. . And what this really means is developers will be able to apply their Java skills, where the platform will allow them to fully address opportunities from small devices up to servers. </a:t>
            </a:r>
          </a:p>
        </p:txBody>
      </p:sp>
    </p:spTree>
    <p:extLst>
      <p:ext uri="{BB962C8B-B14F-4D97-AF65-F5344CB8AC3E}">
        <p14:creationId xmlns:p14="http://schemas.microsoft.com/office/powerpoint/2010/main" val="328142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Rot="1" noChangeAspect="1" noChangeArrowheads="1" noTextEdit="1"/>
          </p:cNvSpPr>
          <p:nvPr>
            <p:ph type="sldImg"/>
          </p:nvPr>
        </p:nvSpPr>
        <p:spPr>
          <a:xfrm>
            <a:off x="2286000" y="514350"/>
            <a:ext cx="4572000" cy="2571750"/>
          </a:xfrm>
          <a:ln/>
        </p:spPr>
      </p:sp>
      <p:sp>
        <p:nvSpPr>
          <p:cNvPr id="911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latin typeface="Arial" pitchFamily="34" charset="0"/>
                <a:ea typeface="ＭＳ Ｐゴシック" pitchFamily="34" charset="-128"/>
              </a:rPr>
              <a:t>Nandini</a:t>
            </a:r>
            <a:r>
              <a:rPr lang="en-US" baseline="0" dirty="0" smtClean="0">
                <a:latin typeface="Arial" pitchFamily="34" charset="0"/>
                <a:ea typeface="ＭＳ Ｐゴシック" pitchFamily="34" charset="-128"/>
              </a:rPr>
              <a:t>: Looking out further beyond Java 8, we will continue to unify the platform and  as you mentioned, with </a:t>
            </a:r>
            <a:r>
              <a:rPr lang="en-US" baseline="0" dirty="0" err="1" smtClean="0">
                <a:latin typeface="Arial" pitchFamily="34" charset="0"/>
                <a:ea typeface="ＭＳ Ｐゴシック" pitchFamily="34" charset="-128"/>
              </a:rPr>
              <a:t>moore’s</a:t>
            </a:r>
            <a:r>
              <a:rPr lang="en-US" baseline="0" dirty="0" smtClean="0">
                <a:latin typeface="Arial" pitchFamily="34" charset="0"/>
                <a:ea typeface="ＭＳ Ｐゴシック" pitchFamily="34" charset="-128"/>
              </a:rPr>
              <a:t> law, the smaller devices are getting more capable. There will be a tighter integration between the platforms and the underlying implementation will be further abstracted away for developers. This means you are no longer a Java SE developer or a Java ME developer, but a Java developer who can apply your Java skills to write applications across a broad spectrum of device. </a:t>
            </a:r>
          </a:p>
          <a:p>
            <a:r>
              <a:rPr lang="en-US" baseline="0" dirty="0" smtClean="0">
                <a:latin typeface="Arial" pitchFamily="34" charset="0"/>
                <a:ea typeface="ＭＳ Ｐゴシック" pitchFamily="34" charset="-128"/>
              </a:rPr>
              <a:t>Peter: This is great, </a:t>
            </a:r>
            <a:r>
              <a:rPr lang="en-US" baseline="0" dirty="0" err="1" smtClean="0">
                <a:latin typeface="Arial" pitchFamily="34" charset="0"/>
                <a:ea typeface="ＭＳ Ｐゴシック" pitchFamily="34" charset="-128"/>
              </a:rPr>
              <a:t>Nandini</a:t>
            </a:r>
            <a:r>
              <a:rPr lang="en-US" baseline="0" dirty="0" smtClean="0">
                <a:latin typeface="Arial" pitchFamily="34" charset="0"/>
                <a:ea typeface="ＭＳ Ｐゴシック" pitchFamily="34" charset="-128"/>
              </a:rPr>
              <a:t>.  So, I know there are other cornerstones for our platform strategy.  Can you walk all of us through some of those?</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64406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13</a:t>
            </a:fld>
            <a:endParaRPr lang="en-US"/>
          </a:p>
        </p:txBody>
      </p:sp>
    </p:spTree>
    <p:extLst>
      <p:ext uri="{BB962C8B-B14F-4D97-AF65-F5344CB8AC3E}">
        <p14:creationId xmlns:p14="http://schemas.microsoft.com/office/powerpoint/2010/main" val="155242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Notes Placeholder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168621" indent="-168621">
              <a:buFont typeface="Arial" pitchFamily="34" charset="0"/>
              <a:buChar char="•"/>
            </a:pPr>
            <a:endParaRPr lang="en-US" sz="800" dirty="0" smtClean="0"/>
          </a:p>
          <a:p>
            <a:pPr marL="40585" lvl="1"/>
            <a:endParaRPr lang="en-US" sz="800" dirty="0" smtClean="0">
              <a:cs typeface="ＭＳ Ｐゴシック" charset="-128"/>
            </a:endParaRPr>
          </a:p>
          <a:p>
            <a:pPr marL="209205" lvl="1" indent="-168621">
              <a:buFont typeface="Arial" pitchFamily="34" charset="0"/>
              <a:buChar char="•"/>
            </a:pPr>
            <a:endParaRPr lang="en-US" sz="800" b="1" dirty="0" smtClean="0">
              <a:cs typeface="ＭＳ Ｐゴシック" charset="-128"/>
            </a:endParaRPr>
          </a:p>
        </p:txBody>
      </p:sp>
    </p:spTree>
    <p:extLst>
      <p:ext uri="{BB962C8B-B14F-4D97-AF65-F5344CB8AC3E}">
        <p14:creationId xmlns:p14="http://schemas.microsoft.com/office/powerpoint/2010/main" val="502461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804347" y="245538"/>
            <a:ext cx="8229586" cy="768803"/>
          </a:xfrm>
        </p:spPr>
        <p:txBody>
          <a:bodyPr anchor="t" anchorCtr="0"/>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1029231"/>
            <a:ext cx="8229600" cy="3048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5" name="Rectangle 4"/>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05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Template_Announcement">
    <p:spTree>
      <p:nvGrpSpPr>
        <p:cNvPr id="1" name=""/>
        <p:cNvGrpSpPr/>
        <p:nvPr/>
      </p:nvGrpSpPr>
      <p:grpSpPr>
        <a:xfrm>
          <a:off x="0" y="0"/>
          <a:ext cx="0" cy="0"/>
          <a:chOff x="0" y="0"/>
          <a:chExt cx="0" cy="0"/>
        </a:xfrm>
      </p:grpSpPr>
      <p:sp>
        <p:nvSpPr>
          <p:cNvPr id="15" name="Rectangle 14"/>
          <p:cNvSpPr/>
          <p:nvPr userDrawn="1"/>
        </p:nvSpPr>
        <p:spPr>
          <a:xfrm>
            <a:off x="-2" y="1159938"/>
            <a:ext cx="9144000" cy="2971800"/>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1" hasCustomPrompt="1"/>
          </p:nvPr>
        </p:nvSpPr>
        <p:spPr>
          <a:xfrm>
            <a:off x="804347" y="1459241"/>
            <a:ext cx="5029186" cy="2410019"/>
          </a:xfrm>
        </p:spPr>
        <p:txBody>
          <a:bodyPr anchor="t" anchorCtr="0">
            <a:noAutofit/>
          </a:bodyPr>
          <a:lstStyle>
            <a:lvl1pPr marL="0" marR="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sz="4400" b="1" cap="all" baseline="0">
                <a:solidFill>
                  <a:schemeClr val="tx1"/>
                </a:solidFill>
              </a:defRPr>
            </a:lvl1pPr>
          </a:lstStyle>
          <a:p>
            <a:pPr marL="0" marR="0" lvl="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a:pPr>
            <a:r>
              <a:rPr lang="en-US" dirty="0" smtClean="0"/>
              <a:t>CLICK TO EDIT </a:t>
            </a:r>
            <a:br>
              <a:rPr lang="en-US" dirty="0" smtClean="0"/>
            </a:br>
            <a:r>
              <a:rPr lang="en-US" dirty="0" smtClean="0"/>
              <a:t>MASTER TEXT</a:t>
            </a:r>
          </a:p>
          <a:p>
            <a:pPr marL="0" marR="0" lvl="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a:pPr>
            <a:endParaRPr lang="en-US" dirty="0" smtClean="0"/>
          </a:p>
        </p:txBody>
      </p:sp>
      <p:sp>
        <p:nvSpPr>
          <p:cNvPr id="16" name="Rectangle 15"/>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Java_blk_rgb.png"/>
          <p:cNvPicPr>
            <a:picLocks noChangeAspect="1"/>
          </p:cNvPicPr>
          <p:nvPr userDrawn="1"/>
        </p:nvPicPr>
        <p:blipFill>
          <a:blip r:embed="rId2" cstate="screen">
            <a:alphaModFix amt="10000"/>
            <a:extLst>
              <a:ext uri="{28A0092B-C50C-407E-A947-70E740481C1C}">
                <a14:useLocalDpi xmlns:a14="http://schemas.microsoft.com/office/drawing/2010/main"/>
              </a:ext>
            </a:extLst>
          </a:blip>
          <a:stretch>
            <a:fillRect/>
          </a:stretch>
        </p:blipFill>
        <p:spPr>
          <a:xfrm>
            <a:off x="5246427" y="2025650"/>
            <a:ext cx="3573245" cy="1831534"/>
          </a:xfrm>
          <a:prstGeom prst="rect">
            <a:avLst/>
          </a:prstGeom>
        </p:spPr>
      </p:pic>
    </p:spTree>
    <p:extLst>
      <p:ext uri="{BB962C8B-B14F-4D97-AF65-F5344CB8AC3E}">
        <p14:creationId xmlns:p14="http://schemas.microsoft.com/office/powerpoint/2010/main" val="264119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Template_Announcement Key Features">
    <p:spTree>
      <p:nvGrpSpPr>
        <p:cNvPr id="1" name=""/>
        <p:cNvGrpSpPr/>
        <p:nvPr/>
      </p:nvGrpSpPr>
      <p:grpSpPr>
        <a:xfrm>
          <a:off x="0" y="0"/>
          <a:ext cx="0" cy="0"/>
          <a:chOff x="0" y="0"/>
          <a:chExt cx="0" cy="0"/>
        </a:xfrm>
      </p:grpSpPr>
      <p:sp>
        <p:nvSpPr>
          <p:cNvPr id="9" name="Rectangle 8"/>
          <p:cNvSpPr/>
          <p:nvPr userDrawn="1"/>
        </p:nvSpPr>
        <p:spPr>
          <a:xfrm>
            <a:off x="2990088" y="1159938"/>
            <a:ext cx="6153912" cy="2971800"/>
          </a:xfrm>
          <a:prstGeom prst="rect">
            <a:avLst/>
          </a:prstGeom>
          <a:gradFill flip="none" rotWithShape="1">
            <a:gsLst>
              <a:gs pos="0">
                <a:srgbClr val="B3B3B3"/>
              </a:gs>
              <a:gs pos="100000">
                <a:srgbClr val="F3F3F3"/>
              </a:gs>
            </a:gsLst>
            <a:lin ang="16200000" scaled="0"/>
            <a:tileRect/>
          </a:gradFill>
          <a:ln>
            <a:noFill/>
          </a:ln>
          <a:effectLst>
            <a:outerShdw blurRad="152400" dist="63500" dir="36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1"/>
          </p:nvPr>
        </p:nvSpPr>
        <p:spPr>
          <a:xfrm>
            <a:off x="3443821" y="1430281"/>
            <a:ext cx="5369979" cy="2523657"/>
          </a:xfrm>
        </p:spPr>
        <p:txBody>
          <a:bodyPr anchor="t" anchorCtr="0"/>
          <a:lstStyle>
            <a:lvl1pPr marL="0" indent="0">
              <a:buNone/>
              <a:defRPr sz="2400" b="0" cap="all" baseline="0">
                <a:solidFill>
                  <a:schemeClr val="tx1"/>
                </a:solidFill>
              </a:defRPr>
            </a:lvl1pPr>
          </a:lstStyle>
          <a:p>
            <a:pPr lvl="0"/>
            <a:r>
              <a:rPr lang="en-US" smtClean="0"/>
              <a:t>Click to edit Master text styles</a:t>
            </a:r>
          </a:p>
        </p:txBody>
      </p:sp>
      <p:sp>
        <p:nvSpPr>
          <p:cNvPr id="8" name="Title 1"/>
          <p:cNvSpPr>
            <a:spLocks noGrp="1"/>
          </p:cNvSpPr>
          <p:nvPr>
            <p:ph type="title"/>
          </p:nvPr>
        </p:nvSpPr>
        <p:spPr>
          <a:xfrm>
            <a:off x="804347" y="245538"/>
            <a:ext cx="8229586" cy="770462"/>
          </a:xfrm>
        </p:spPr>
        <p:txBody>
          <a:bodyPr anchor="t" anchorCtr="0"/>
          <a:lstStyle>
            <a:lvl1pPr>
              <a:defRPr/>
            </a:lvl1pPr>
          </a:lstStyle>
          <a:p>
            <a:r>
              <a:rPr lang="en-US" smtClean="0"/>
              <a:t>Click to edit Master title style</a:t>
            </a:r>
            <a:endParaRPr lang="en-US" dirty="0"/>
          </a:p>
        </p:txBody>
      </p:sp>
      <p:sp>
        <p:nvSpPr>
          <p:cNvPr id="6" name="Picture Placeholder 11"/>
          <p:cNvSpPr>
            <a:spLocks noGrp="1"/>
          </p:cNvSpPr>
          <p:nvPr>
            <p:ph type="pic" sz="quarter" idx="13" hasCustomPrompt="1"/>
          </p:nvPr>
        </p:nvSpPr>
        <p:spPr>
          <a:xfrm>
            <a:off x="6351" y="1159936"/>
            <a:ext cx="2944368" cy="2971800"/>
          </a:xfrm>
          <a:ln>
            <a:noFill/>
          </a:ln>
          <a:effectLst>
            <a:reflection stA="30000" endPos="4000" dir="5400000" sy="-100000" algn="bl" rotWithShape="0"/>
          </a:effectLst>
        </p:spPr>
        <p:txBody>
          <a:bodyPr anchor="ctr" anchorCtr="0"/>
          <a:lstStyle>
            <a:lvl1pPr marL="0" indent="0" algn="ctr">
              <a:buNone/>
              <a:defRPr>
                <a:ln>
                  <a:noFill/>
                </a:ln>
                <a:solidFill>
                  <a:schemeClr val="tx1"/>
                </a:solidFill>
              </a:defRPr>
            </a:lvl1pPr>
          </a:lstStyle>
          <a:p>
            <a:r>
              <a:rPr lang="en-US" dirty="0" smtClean="0"/>
              <a:t>Insert Picture Here</a:t>
            </a:r>
            <a:endParaRPr lang="en-US" dirty="0"/>
          </a:p>
        </p:txBody>
      </p:sp>
      <p:sp>
        <p:nvSpPr>
          <p:cNvPr id="11" name="Rectangle 10"/>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43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0" y="1707971"/>
            <a:ext cx="5755342" cy="2420477"/>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bwMode="auto">
          <a:xfrm>
            <a:off x="1524" y="1156648"/>
            <a:ext cx="5764669" cy="551323"/>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92075" tIns="46038" rIns="92075" bIns="46038" anchor="ctr"/>
          <a:lstStyle/>
          <a:p>
            <a:pPr marL="119063" indent="-119063" algn="ctr">
              <a:defRPr/>
            </a:pPr>
            <a:endParaRPr lang="en-US" sz="40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6242092" y="1156648"/>
            <a:ext cx="2901908" cy="29718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753544" y="1859644"/>
            <a:ext cx="4741821" cy="2137410"/>
          </a:xfrm>
        </p:spPr>
        <p:txBody>
          <a:bodyPr>
            <a:normAutofit/>
          </a:bodyPr>
          <a:lstStyle>
            <a:lvl1pPr>
              <a:defRPr sz="1600"/>
            </a:lvl1pPr>
          </a:lstStyle>
          <a:p>
            <a:pPr lvl="0"/>
            <a:r>
              <a:rPr lang="en-US" dirty="0" smtClean="0"/>
              <a:t>Click to edit Master text styles</a:t>
            </a:r>
          </a:p>
        </p:txBody>
      </p:sp>
      <p:sp>
        <p:nvSpPr>
          <p:cNvPr id="24" name="Text Placeholder 22"/>
          <p:cNvSpPr>
            <a:spLocks noGrp="1"/>
          </p:cNvSpPr>
          <p:nvPr>
            <p:ph type="body" sz="quarter" idx="14" hasCustomPrompt="1"/>
          </p:nvPr>
        </p:nvSpPr>
        <p:spPr bwMode="white">
          <a:xfrm>
            <a:off x="804345" y="1163620"/>
            <a:ext cx="4703795" cy="544351"/>
          </a:xfrm>
          <a:noFill/>
        </p:spPr>
        <p:txBody>
          <a:bodyPr lIns="0" tIns="0" rIns="0" bIns="0" anchor="ctr" anchorCtr="0">
            <a:noAutofit/>
          </a:bodyPr>
          <a:lstStyle>
            <a:lvl1pPr marL="0" indent="0">
              <a:buNone/>
              <a:defRPr sz="20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804346" y="245538"/>
            <a:ext cx="8221121" cy="770462"/>
          </a:xfrm>
        </p:spPr>
        <p:txBody>
          <a:bodyPr anchor="t" anchorCtr="0"/>
          <a:lstStyle>
            <a:lvl1pPr>
              <a:defRPr/>
            </a:lvl1pPr>
          </a:lstStyle>
          <a:p>
            <a:r>
              <a:rPr lang="en-US" smtClean="0"/>
              <a:t>Click to edit Master title style</a:t>
            </a:r>
            <a:endParaRPr lang="en-US" dirty="0"/>
          </a:p>
        </p:txBody>
      </p:sp>
      <p:sp>
        <p:nvSpPr>
          <p:cNvPr id="12" name="Rectangle 11"/>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7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Template_Quote">
    <p:spTree>
      <p:nvGrpSpPr>
        <p:cNvPr id="1" name=""/>
        <p:cNvGrpSpPr/>
        <p:nvPr/>
      </p:nvGrpSpPr>
      <p:grpSpPr>
        <a:xfrm>
          <a:off x="0" y="0"/>
          <a:ext cx="0" cy="0"/>
          <a:chOff x="0" y="0"/>
          <a:chExt cx="0" cy="0"/>
        </a:xfrm>
      </p:grpSpPr>
      <p:sp>
        <p:nvSpPr>
          <p:cNvPr id="19" name="Rectangle 18"/>
          <p:cNvSpPr/>
          <p:nvPr userDrawn="1"/>
        </p:nvSpPr>
        <p:spPr>
          <a:xfrm>
            <a:off x="0" y="1159938"/>
            <a:ext cx="9144000" cy="2971799"/>
          </a:xfrm>
          <a:prstGeom prst="rect">
            <a:avLst/>
          </a:prstGeom>
          <a:gradFill flip="none" rotWithShape="1">
            <a:gsLst>
              <a:gs pos="0">
                <a:srgbClr val="355469"/>
              </a:gs>
              <a:gs pos="10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1"/>
          </p:nvPr>
        </p:nvSpPr>
        <p:spPr bwMode="white">
          <a:xfrm>
            <a:off x="797999" y="1422404"/>
            <a:ext cx="7617881" cy="1354667"/>
          </a:xfrm>
        </p:spPr>
        <p:txBody>
          <a:bodyPr lIns="0" tIns="0" rIns="0" bIns="0" anchor="t" anchorCtr="0">
            <a:normAutofit/>
          </a:bodyPr>
          <a:lstStyle>
            <a:lvl1pPr marL="114300" indent="-114300">
              <a:lnSpc>
                <a:spcPct val="90000"/>
              </a:lnSpc>
              <a:spcBef>
                <a:spcPts val="0"/>
              </a:spcBef>
              <a:spcAft>
                <a:spcPts val="1800"/>
              </a:spcAft>
              <a:buNone/>
              <a:defRPr sz="2400" b="0" cap="none" baseline="0">
                <a:solidFill>
                  <a:schemeClr val="bg1"/>
                </a:solidFill>
              </a:defRPr>
            </a:lvl1pPr>
          </a:lstStyle>
          <a:p>
            <a:pPr lvl="0"/>
            <a:r>
              <a:rPr lang="en-US" smtClean="0"/>
              <a:t>Click to edit Master text styles</a:t>
            </a:r>
          </a:p>
        </p:txBody>
      </p:sp>
      <p:sp>
        <p:nvSpPr>
          <p:cNvPr id="17" name="Text Placeholder 22"/>
          <p:cNvSpPr>
            <a:spLocks noGrp="1"/>
          </p:cNvSpPr>
          <p:nvPr>
            <p:ph type="body" sz="quarter" idx="16" hasCustomPrompt="1"/>
          </p:nvPr>
        </p:nvSpPr>
        <p:spPr bwMode="white">
          <a:xfrm>
            <a:off x="899602" y="2844803"/>
            <a:ext cx="3994149" cy="443953"/>
          </a:xfrm>
          <a:noFill/>
        </p:spPr>
        <p:txBody>
          <a:bodyPr lIns="0" tIns="0" rIns="0" bIns="0" anchor="b" anchorCtr="0">
            <a:normAutofit/>
          </a:bodyPr>
          <a:lstStyle>
            <a:lvl1pPr marL="0" indent="0">
              <a:lnSpc>
                <a:spcPct val="90000"/>
              </a:lnSpc>
              <a:spcBef>
                <a:spcPts val="0"/>
              </a:spcBef>
              <a:spcAft>
                <a:spcPts val="1800"/>
              </a:spcAft>
              <a:buFont typeface="Arial" pitchFamily="34" charset="0"/>
              <a:buNone/>
              <a:defRPr lang="en-US" sz="2000" b="1" kern="1200" cap="none" baseline="0" dirty="0" smtClean="0">
                <a:solidFill>
                  <a:schemeClr val="bg1"/>
                </a:solidFill>
                <a:latin typeface="Arial" pitchFamily="34" charset="0"/>
                <a:ea typeface="+mn-ea"/>
                <a:cs typeface="Arial" pitchFamily="34" charset="0"/>
              </a:defRPr>
            </a:lvl1pPr>
          </a:lstStyle>
          <a:p>
            <a:pPr marL="0" lvl="0" indent="0" algn="l" defTabSz="914400" rtl="0" eaLnBrk="1" latinLnBrk="0" hangingPunct="1">
              <a:lnSpc>
                <a:spcPct val="75000"/>
              </a:lnSpc>
              <a:spcBef>
                <a:spcPts val="0"/>
              </a:spcBef>
              <a:spcAft>
                <a:spcPts val="0"/>
              </a:spcAft>
              <a:buClr>
                <a:srgbClr val="FF0000"/>
              </a:buClr>
              <a:buFont typeface="Wingdings" pitchFamily="2" charset="2"/>
              <a:buNone/>
            </a:pPr>
            <a:r>
              <a:rPr lang="en-US" dirty="0" smtClean="0"/>
              <a:t>Click to edit name</a:t>
            </a:r>
          </a:p>
        </p:txBody>
      </p:sp>
      <p:sp>
        <p:nvSpPr>
          <p:cNvPr id="8" name="Text Placeholder 22"/>
          <p:cNvSpPr>
            <a:spLocks noGrp="1"/>
          </p:cNvSpPr>
          <p:nvPr>
            <p:ph type="body" sz="quarter" idx="17" hasCustomPrompt="1"/>
          </p:nvPr>
        </p:nvSpPr>
        <p:spPr bwMode="white">
          <a:xfrm>
            <a:off x="899602" y="3343623"/>
            <a:ext cx="3994149" cy="703448"/>
          </a:xfrm>
          <a:noFill/>
        </p:spPr>
        <p:txBody>
          <a:bodyPr lIns="0" tIns="0" rIns="0" bIns="0" anchor="t" anchorCtr="0">
            <a:normAutofit/>
          </a:bodyPr>
          <a:lstStyle>
            <a:lvl1pPr marL="0" indent="0">
              <a:lnSpc>
                <a:spcPct val="90000"/>
              </a:lnSpc>
              <a:spcBef>
                <a:spcPts val="0"/>
              </a:spcBef>
              <a:spcAft>
                <a:spcPts val="1800"/>
              </a:spcAft>
              <a:buFont typeface="Arial" pitchFamily="34" charset="0"/>
              <a:buNone/>
              <a:defRPr lang="en-US" sz="1600" b="0" kern="1200" cap="none" baseline="0" dirty="0" smtClean="0">
                <a:solidFill>
                  <a:schemeClr val="bg1"/>
                </a:solidFill>
                <a:latin typeface="Arial" pitchFamily="34" charset="0"/>
                <a:ea typeface="+mn-ea"/>
                <a:cs typeface="Arial" pitchFamily="34" charset="0"/>
              </a:defRPr>
            </a:lvl1pPr>
          </a:lstStyle>
          <a:p>
            <a:pPr marL="0" lvl="0" indent="0" algn="l" defTabSz="914400" rtl="0" eaLnBrk="1" latinLnBrk="0" hangingPunct="1">
              <a:lnSpc>
                <a:spcPct val="75000"/>
              </a:lnSpc>
              <a:spcBef>
                <a:spcPts val="0"/>
              </a:spcBef>
              <a:spcAft>
                <a:spcPts val="0"/>
              </a:spcAft>
              <a:buClr>
                <a:srgbClr val="FF0000"/>
              </a:buClr>
              <a:buFont typeface="Wingdings" pitchFamily="2" charset="2"/>
              <a:buNone/>
            </a:pPr>
            <a:r>
              <a:rPr lang="en-US" dirty="0" smtClean="0"/>
              <a:t>Click to edit title</a:t>
            </a:r>
          </a:p>
        </p:txBody>
      </p:sp>
      <p:sp>
        <p:nvSpPr>
          <p:cNvPr id="7" name="Rectangle 6"/>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29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Template_Chart">
    <p:spTree>
      <p:nvGrpSpPr>
        <p:cNvPr id="1" name=""/>
        <p:cNvGrpSpPr/>
        <p:nvPr/>
      </p:nvGrpSpPr>
      <p:grpSpPr>
        <a:xfrm>
          <a:off x="0" y="0"/>
          <a:ext cx="0" cy="0"/>
          <a:chOff x="0" y="0"/>
          <a:chExt cx="0" cy="0"/>
        </a:xfrm>
      </p:grpSpPr>
      <p:sp>
        <p:nvSpPr>
          <p:cNvPr id="12" name="Text Placeholder 22"/>
          <p:cNvSpPr>
            <a:spLocks noGrp="1"/>
          </p:cNvSpPr>
          <p:nvPr>
            <p:ph type="body" sz="quarter" idx="16" hasCustomPrompt="1"/>
          </p:nvPr>
        </p:nvSpPr>
        <p:spPr>
          <a:xfrm>
            <a:off x="457201" y="1517907"/>
            <a:ext cx="2607406" cy="2488686"/>
          </a:xfrm>
          <a:noFill/>
        </p:spPr>
        <p:txBody>
          <a:bodyPr lIns="0" tIns="0" rIns="0" bIns="0" anchor="ctr" anchorCtr="0">
            <a:noAutofit/>
          </a:bodyPr>
          <a:lstStyle>
            <a:lvl1pPr marL="0" indent="0">
              <a:lnSpc>
                <a:spcPct val="90000"/>
              </a:lnSpc>
              <a:spcBef>
                <a:spcPts val="0"/>
              </a:spcBef>
              <a:spcAft>
                <a:spcPts val="1800"/>
              </a:spcAft>
              <a:buFont typeface="Arial" pitchFamily="34" charset="0"/>
              <a:buNone/>
              <a:defRPr sz="1800" b="0" cap="none" baseline="0">
                <a:solidFill>
                  <a:schemeClr val="tx1"/>
                </a:solidFill>
              </a:defRPr>
            </a:lvl1pPr>
          </a:lstStyle>
          <a:p>
            <a:pPr lvl="0"/>
            <a:r>
              <a:rPr lang="en-US" dirty="0" smtClean="0"/>
              <a:t>Click to edit master text</a:t>
            </a:r>
          </a:p>
        </p:txBody>
      </p:sp>
      <p:sp>
        <p:nvSpPr>
          <p:cNvPr id="3" name="Chart Placeholder 2"/>
          <p:cNvSpPr>
            <a:spLocks noGrp="1"/>
          </p:cNvSpPr>
          <p:nvPr>
            <p:ph type="chart" sz="quarter" idx="17" hasCustomPrompt="1"/>
          </p:nvPr>
        </p:nvSpPr>
        <p:spPr>
          <a:xfrm>
            <a:off x="3482976" y="1123950"/>
            <a:ext cx="5236560" cy="3284538"/>
          </a:xfrm>
        </p:spPr>
        <p:txBody>
          <a:bodyPr anchor="ctr" anchorCtr="1"/>
          <a:lstStyle>
            <a:lvl1pPr marL="60325" indent="0" algn="ctr">
              <a:buNone/>
              <a:defRPr/>
            </a:lvl1pPr>
          </a:lstStyle>
          <a:p>
            <a:r>
              <a:rPr lang="en-US" dirty="0" smtClean="0"/>
              <a:t>Insert Chart Here</a:t>
            </a:r>
            <a:endParaRPr lang="en-US" dirty="0"/>
          </a:p>
        </p:txBody>
      </p:sp>
      <p:sp>
        <p:nvSpPr>
          <p:cNvPr id="9" name="Title 1"/>
          <p:cNvSpPr>
            <a:spLocks noGrp="1"/>
          </p:cNvSpPr>
          <p:nvPr>
            <p:ph type="title"/>
          </p:nvPr>
        </p:nvSpPr>
        <p:spPr>
          <a:xfrm>
            <a:off x="804347" y="245538"/>
            <a:ext cx="8229586" cy="770462"/>
          </a:xfrm>
        </p:spPr>
        <p:txBody>
          <a:bodyPr anchor="t" anchorCtr="0"/>
          <a:lstStyle>
            <a:lvl1pPr>
              <a:defRPr/>
            </a:lvl1pPr>
          </a:lstStyle>
          <a:p>
            <a:r>
              <a:rPr lang="en-US" smtClean="0"/>
              <a:t>Click to edit Master title style</a:t>
            </a:r>
            <a:endParaRPr lang="en-US" dirty="0"/>
          </a:p>
        </p:txBody>
      </p:sp>
      <p:sp>
        <p:nvSpPr>
          <p:cNvPr id="8" name="Rectangle 26"/>
          <p:cNvSpPr>
            <a:spLocks noChangeArrowheads="1"/>
          </p:cNvSpPr>
          <p:nvPr userDrawn="1"/>
        </p:nvSpPr>
        <p:spPr bwMode="auto">
          <a:xfrm flipH="1">
            <a:off x="3171825" y="1118350"/>
            <a:ext cx="27432" cy="3155157"/>
          </a:xfrm>
          <a:prstGeom prst="rect">
            <a:avLst/>
          </a:prstGeom>
          <a:gradFill rotWithShape="1">
            <a:gsLst>
              <a:gs pos="0">
                <a:schemeClr val="accent1"/>
              </a:gs>
              <a:gs pos="100000">
                <a:schemeClr val="accent1">
                  <a:lumMod val="75000"/>
                </a:schemeClr>
              </a:gs>
            </a:gsLst>
            <a:lin ang="5400000" scaled="1"/>
          </a:gradFill>
          <a:ln>
            <a:noFill/>
          </a:ln>
          <a:effectLst/>
          <a:extLst/>
        </p:spPr>
        <p:txBody>
          <a:bodyPr wrap="none" lIns="34281" tIns="17140" rIns="34281" bIns="17140" anchor="ctr"/>
          <a:lstStyle/>
          <a:p>
            <a:pPr lvl="0"/>
            <a:endParaRPr lang="en-US" dirty="0"/>
          </a:p>
        </p:txBody>
      </p:sp>
      <p:sp>
        <p:nvSpPr>
          <p:cNvPr id="7" name="Rectangle 6"/>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5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ew Template_Closing Slide">
    <p:spTree>
      <p:nvGrpSpPr>
        <p:cNvPr id="1" name=""/>
        <p:cNvGrpSpPr/>
        <p:nvPr/>
      </p:nvGrpSpPr>
      <p:grpSpPr>
        <a:xfrm>
          <a:off x="0" y="0"/>
          <a:ext cx="0" cy="0"/>
          <a:chOff x="0" y="0"/>
          <a:chExt cx="0" cy="0"/>
        </a:xfrm>
      </p:grpSpPr>
      <p:pic>
        <p:nvPicPr>
          <p:cNvPr id="13" name="Picture 1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JavaOne_clr_rgb.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53535" y="863600"/>
            <a:ext cx="6847687" cy="3035808"/>
          </a:xfrm>
          <a:prstGeom prst="rect">
            <a:avLst/>
          </a:prstGeom>
        </p:spPr>
      </p:pic>
    </p:spTree>
    <p:extLst>
      <p:ext uri="{BB962C8B-B14F-4D97-AF65-F5344CB8AC3E}">
        <p14:creationId xmlns:p14="http://schemas.microsoft.com/office/powerpoint/2010/main" val="7821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 NOT USE_Instructions 1">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612466" y="4555067"/>
            <a:ext cx="2531533" cy="5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802760" y="1571843"/>
            <a:ext cx="5030787" cy="1100723"/>
          </a:xfrm>
        </p:spPr>
        <p:txBody>
          <a:bodyPr anchor="t" anchorCtr="0"/>
          <a:lstStyle>
            <a:lvl1pPr marL="0" algn="l" defTabSz="914400" rtl="0" eaLnBrk="1" latinLnBrk="0" hangingPunct="1">
              <a:lnSpc>
                <a:spcPct val="90000"/>
              </a:lnSpc>
              <a:spcBef>
                <a:spcPct val="0"/>
              </a:spcBef>
              <a:buNone/>
              <a:defRPr lang="en-US" sz="2800" b="1" kern="1200" dirty="0">
                <a:solidFill>
                  <a:schemeClr val="tx1"/>
                </a:solidFill>
                <a:latin typeface="Arial" pitchFamily="34" charset="0"/>
                <a:ea typeface="+mj-ea"/>
                <a:cs typeface="Arial" pitchFamily="34" charset="0"/>
              </a:defRPr>
            </a:lvl1pPr>
          </a:lstStyle>
          <a:p>
            <a:r>
              <a:rPr lang="en-US" dirty="0" smtClean="0"/>
              <a:t>Click to edit text </a:t>
            </a:r>
            <a:endParaRPr lang="en-US" dirty="0"/>
          </a:p>
        </p:txBody>
      </p:sp>
    </p:spTree>
    <p:extLst>
      <p:ext uri="{BB962C8B-B14F-4D97-AF65-F5344CB8AC3E}">
        <p14:creationId xmlns:p14="http://schemas.microsoft.com/office/powerpoint/2010/main" val="275138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 NOT USE_Instructions 2">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612466" y="4555067"/>
            <a:ext cx="2531533" cy="5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04347" y="245538"/>
            <a:ext cx="8229600" cy="770462"/>
          </a:xfrm>
        </p:spPr>
        <p:txBody>
          <a:bodyPr anchor="t" anchorCtr="0"/>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065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 NOT USE_Instructions 3">
    <p:spTree>
      <p:nvGrpSpPr>
        <p:cNvPr id="1" name=""/>
        <p:cNvGrpSpPr/>
        <p:nvPr/>
      </p:nvGrpSpPr>
      <p:grpSpPr>
        <a:xfrm>
          <a:off x="0" y="0"/>
          <a:ext cx="0" cy="0"/>
          <a:chOff x="0" y="0"/>
          <a:chExt cx="0" cy="0"/>
        </a:xfrm>
      </p:grpSpPr>
      <p:pic>
        <p:nvPicPr>
          <p:cNvPr id="6"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612466" y="4555067"/>
            <a:ext cx="2531533" cy="5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804347" y="245538"/>
            <a:ext cx="8229600" cy="406396"/>
          </a:xfrm>
        </p:spPr>
        <p:txBody>
          <a:bodyPr anchor="t" anchorCtr="0"/>
          <a:lstStyle>
            <a:lvl1pPr>
              <a:defRPr/>
            </a:lvl1pPr>
          </a:lstStyle>
          <a:p>
            <a:r>
              <a:rPr lang="en-US" smtClean="0"/>
              <a:t>Click to edit Master title style</a:t>
            </a:r>
            <a:endParaRPr lang="en-US" dirty="0"/>
          </a:p>
        </p:txBody>
      </p:sp>
      <p:sp>
        <p:nvSpPr>
          <p:cNvPr id="11" name="Text Placeholder 4"/>
          <p:cNvSpPr>
            <a:spLocks noGrp="1"/>
          </p:cNvSpPr>
          <p:nvPr>
            <p:ph type="body" sz="quarter" idx="13"/>
          </p:nvPr>
        </p:nvSpPr>
        <p:spPr>
          <a:xfrm>
            <a:off x="804347" y="648216"/>
            <a:ext cx="8229600" cy="3048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149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7744" y="514350"/>
            <a:ext cx="8229600" cy="857250"/>
          </a:xfrm>
        </p:spPr>
        <p:txBody>
          <a:bodyPr/>
          <a:lstStyle>
            <a:lvl1pPr>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478546" y="1384811"/>
            <a:ext cx="4040188" cy="479822"/>
          </a:xfrm>
        </p:spPr>
        <p:txBody>
          <a:bodyPr anchor="b"/>
          <a:lstStyle>
            <a:lvl1pPr marL="0" indent="0" algn="ctr">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78546" y="1864631"/>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66374" y="1384811"/>
            <a:ext cx="4041775" cy="479822"/>
          </a:xfrm>
        </p:spPr>
        <p:txBody>
          <a:bodyPr anchor="b"/>
          <a:lstStyle>
            <a:lvl1pPr marL="0" indent="0" algn="ctr">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66374" y="1864631"/>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7" name="Slide Number Placeholder 6"/>
          <p:cNvSpPr>
            <a:spLocks noGrp="1" noChangeArrowheads="1"/>
          </p:cNvSpPr>
          <p:nvPr>
            <p:ph type="sldNum" sz="quarter" idx="10"/>
          </p:nvPr>
        </p:nvSpPr>
        <p:spPr>
          <a:xfrm>
            <a:off x="6705601" y="4914904"/>
            <a:ext cx="2133600" cy="126206"/>
          </a:xfrm>
          <a:prstGeom prst="rect">
            <a:avLst/>
          </a:prstGeom>
          <a:ln/>
        </p:spPr>
        <p:txBody>
          <a:bodyPr/>
          <a:lstStyle>
            <a:lvl1pPr>
              <a:defRPr/>
            </a:lvl1pPr>
          </a:lstStyle>
          <a:p>
            <a:pPr>
              <a:defRPr/>
            </a:pPr>
            <a:fld id="{F1C63C27-3ED6-844A-A176-988429DA0709}" type="slidenum">
              <a:rPr lang="en-US"/>
              <a:pPr>
                <a:defRPr/>
              </a:pPr>
              <a:t>‹#›</a:t>
            </a:fld>
            <a:endParaRPr lang="en-US"/>
          </a:p>
        </p:txBody>
      </p:sp>
    </p:spTree>
    <p:extLst>
      <p:ext uri="{BB962C8B-B14F-4D97-AF65-F5344CB8AC3E}">
        <p14:creationId xmlns:p14="http://schemas.microsoft.com/office/powerpoint/2010/main" val="13561638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4347" y="245538"/>
            <a:ext cx="8229586" cy="406395"/>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648216"/>
            <a:ext cx="8229600" cy="3048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8" name="Rectangle 7"/>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20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Rectangle 6"/>
          <p:cNvSpPr>
            <a:spLocks noGrp="1" noChangeArrowheads="1"/>
          </p:cNvSpPr>
          <p:nvPr>
            <p:ph type="sldNum" sz="quarter" idx="10"/>
          </p:nvPr>
        </p:nvSpPr>
        <p:spPr>
          <a:xfrm>
            <a:off x="6705601" y="4914904"/>
            <a:ext cx="2133600" cy="126206"/>
          </a:xfrm>
          <a:prstGeom prst="rect">
            <a:avLst/>
          </a:prstGeom>
          <a:ln/>
        </p:spPr>
        <p:txBody>
          <a:bodyPr/>
          <a:lstStyle>
            <a:lvl1pPr>
              <a:defRPr/>
            </a:lvl1pPr>
          </a:lstStyle>
          <a:p>
            <a:pPr>
              <a:defRPr/>
            </a:pPr>
            <a:fld id="{50307697-3216-BF49-AE76-CEF5DB81BAC1}" type="slidenum">
              <a:rPr lang="en-US"/>
              <a:pPr>
                <a:defRPr/>
              </a:pPr>
              <a:t>‹#›</a:t>
            </a:fld>
            <a:endParaRPr lang="en-US"/>
          </a:p>
        </p:txBody>
      </p:sp>
    </p:spTree>
    <p:extLst>
      <p:ext uri="{BB962C8B-B14F-4D97-AF65-F5344CB8AC3E}">
        <p14:creationId xmlns:p14="http://schemas.microsoft.com/office/powerpoint/2010/main" val="24564278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08038" y="201076"/>
            <a:ext cx="6569039" cy="4460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08038" y="1164165"/>
            <a:ext cx="8140700" cy="3325358"/>
          </a:xfrm>
        </p:spPr>
        <p:txBody>
          <a:bodyPr/>
          <a:lstStyle>
            <a:lvl1pPr>
              <a:defRPr>
                <a:solidFill>
                  <a:schemeClr val="tx1"/>
                </a:solidFill>
              </a:defRPr>
            </a:lvl1pPr>
            <a:lvl2pPr>
              <a:defRPr sz="2000">
                <a:solidFill>
                  <a:schemeClr val="tx1"/>
                </a:solidFill>
              </a:defRPr>
            </a:lvl2pPr>
            <a:lvl3pPr>
              <a:buClr>
                <a:schemeClr val="tx2"/>
              </a:buCl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5276645" y="4767263"/>
            <a:ext cx="743154" cy="274637"/>
          </a:xfrm>
          <a:prstGeom prst="rect">
            <a:avLst/>
          </a:prstGeom>
        </p:spPr>
        <p:txBody>
          <a:bodyPr/>
          <a:lstStyle>
            <a:lvl1pPr>
              <a:defRPr/>
            </a:lvl1pPr>
          </a:lstStyle>
          <a:p>
            <a:pPr>
              <a:defRPr/>
            </a:pPr>
            <a:endParaRPr lang="en-US" dirty="0"/>
          </a:p>
        </p:txBody>
      </p:sp>
      <p:pic>
        <p:nvPicPr>
          <p:cNvPr id="6" name="Picture 24" descr="Small Red Square"/>
          <p:cNvPicPr>
            <a:picLocks noChangeAspect="1" noChangeArrowheads="1"/>
          </p:cNvPicPr>
          <p:nvPr userDrawn="1"/>
        </p:nvPicPr>
        <p:blipFill>
          <a:blip r:embed="rId2">
            <a:alphaModFix amt="0"/>
            <a:extLst>
              <a:ext uri="{28A0092B-C50C-407E-A947-70E740481C1C}">
                <a14:useLocalDpi xmlns:a14="http://schemas.microsoft.com/office/drawing/2010/main"/>
              </a:ext>
            </a:extLst>
          </a:blip>
          <a:srcRect/>
          <a:stretch>
            <a:fillRect/>
          </a:stretch>
        </p:blipFill>
        <p:spPr bwMode="auto">
          <a:xfrm>
            <a:off x="7535206" y="0"/>
            <a:ext cx="1608794" cy="5508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092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With Square">
    <p:spTree>
      <p:nvGrpSpPr>
        <p:cNvPr id="1" name=""/>
        <p:cNvGrpSpPr/>
        <p:nvPr/>
      </p:nvGrpSpPr>
      <p:grpSpPr>
        <a:xfrm>
          <a:off x="0" y="0"/>
          <a:ext cx="0" cy="0"/>
          <a:chOff x="0" y="0"/>
          <a:chExt cx="0" cy="0"/>
        </a:xfrm>
      </p:grpSpPr>
      <p:sp>
        <p:nvSpPr>
          <p:cNvPr id="5" name="Rectangle 4"/>
          <p:cNvSpPr/>
          <p:nvPr userDrawn="1"/>
        </p:nvSpPr>
        <p:spPr>
          <a:xfrm>
            <a:off x="0" y="0"/>
            <a:ext cx="576072" cy="557784"/>
          </a:xfrm>
          <a:prstGeom prst="rect">
            <a:avLst/>
          </a:prstGeom>
          <a:gradFill flip="none" rotWithShape="1">
            <a:gsLst>
              <a:gs pos="20000">
                <a:srgbClr val="355469"/>
              </a:gs>
              <a:gs pos="90000">
                <a:srgbClr val="355469"/>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49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emplate_Content Code Slide">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6664325" y="4622800"/>
            <a:ext cx="2159000" cy="555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tx1"/>
              </a:solidFill>
            </a:endParaRPr>
          </a:p>
        </p:txBody>
      </p:sp>
      <p:sp>
        <p:nvSpPr>
          <p:cNvPr id="2" name="Title 1"/>
          <p:cNvSpPr>
            <a:spLocks noGrp="1"/>
          </p:cNvSpPr>
          <p:nvPr>
            <p:ph type="title" hasCustomPrompt="1"/>
          </p:nvPr>
        </p:nvSpPr>
        <p:spPr>
          <a:xfrm>
            <a:off x="804347" y="245538"/>
            <a:ext cx="8229586" cy="406395"/>
          </a:xfrm>
        </p:spPr>
        <p:txBody>
          <a:bodyPr anchor="t" anchorCtr="0"/>
          <a:lstStyle>
            <a:lvl1pPr>
              <a:defRPr>
                <a:solidFill>
                  <a:srgbClr val="FFFFFF"/>
                </a:solidFill>
              </a:defRPr>
            </a:lvl1pPr>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804347" y="849610"/>
            <a:ext cx="8229600" cy="4149679"/>
          </a:xfrm>
        </p:spPr>
        <p:txBody>
          <a:bodyPr/>
          <a:lstStyle>
            <a:lvl1pPr marL="60325" indent="0">
              <a:buNone/>
              <a:defRPr>
                <a:solidFill>
                  <a:schemeClr val="bg1"/>
                </a:solidFill>
                <a:latin typeface="Consolas"/>
                <a:cs typeface="Consolas"/>
              </a:defRPr>
            </a:lvl1pPr>
          </a:lstStyle>
          <a:p>
            <a:pPr lvl="0"/>
            <a:r>
              <a:rPr lang="en-US" dirty="0" smtClean="0"/>
              <a:t>Click to edit Master text styles</a:t>
            </a:r>
          </a:p>
        </p:txBody>
      </p:sp>
      <p:sp>
        <p:nvSpPr>
          <p:cNvPr id="8" name="Rectangle 7"/>
          <p:cNvSpPr/>
          <p:nvPr userDrawn="1"/>
        </p:nvSpPr>
        <p:spPr>
          <a:xfrm>
            <a:off x="0" y="0"/>
            <a:ext cx="576072" cy="557784"/>
          </a:xfrm>
          <a:prstGeom prst="rect">
            <a:avLst/>
          </a:prstGeom>
          <a:gradFill flip="none" rotWithShape="1">
            <a:gsLst>
              <a:gs pos="20000">
                <a:srgbClr val="AB8671"/>
              </a:gs>
              <a:gs pos="90000">
                <a:srgbClr val="865940"/>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86015" y="4638876"/>
            <a:ext cx="2121267" cy="524221"/>
          </a:xfrm>
          <a:prstGeom prst="rect">
            <a:avLst/>
          </a:prstGeom>
        </p:spPr>
      </p:pic>
    </p:spTree>
    <p:extLst>
      <p:ext uri="{BB962C8B-B14F-4D97-AF65-F5344CB8AC3E}">
        <p14:creationId xmlns:p14="http://schemas.microsoft.com/office/powerpoint/2010/main" val="33797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Template_Content Code Slide, No Title">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6664325" y="4622800"/>
            <a:ext cx="2159000" cy="555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tx1"/>
              </a:solidFill>
            </a:endParaRPr>
          </a:p>
        </p:txBody>
      </p:sp>
      <p:sp>
        <p:nvSpPr>
          <p:cNvPr id="6" name="Content Placeholder 5"/>
          <p:cNvSpPr>
            <a:spLocks noGrp="1"/>
          </p:cNvSpPr>
          <p:nvPr>
            <p:ph sz="quarter" idx="12"/>
          </p:nvPr>
        </p:nvSpPr>
        <p:spPr>
          <a:xfrm>
            <a:off x="804347" y="187810"/>
            <a:ext cx="8229600" cy="4811480"/>
          </a:xfrm>
        </p:spPr>
        <p:txBody>
          <a:bodyPr/>
          <a:lstStyle>
            <a:lvl1pPr marL="60325" indent="0">
              <a:buNone/>
              <a:defRPr>
                <a:solidFill>
                  <a:schemeClr val="bg1"/>
                </a:solidFill>
                <a:latin typeface="Consolas"/>
                <a:cs typeface="Consolas"/>
              </a:defRPr>
            </a:lvl1pPr>
          </a:lstStyle>
          <a:p>
            <a:pPr lvl="0"/>
            <a:r>
              <a:rPr lang="en-US" dirty="0" smtClean="0"/>
              <a:t>Click to edit Master text styles</a:t>
            </a:r>
          </a:p>
        </p:txBody>
      </p:sp>
      <p:sp>
        <p:nvSpPr>
          <p:cNvPr id="8" name="Rectangle 7"/>
          <p:cNvSpPr/>
          <p:nvPr userDrawn="1"/>
        </p:nvSpPr>
        <p:spPr>
          <a:xfrm>
            <a:off x="0" y="0"/>
            <a:ext cx="576072" cy="557784"/>
          </a:xfrm>
          <a:prstGeom prst="rect">
            <a:avLst/>
          </a:prstGeom>
          <a:gradFill flip="none" rotWithShape="1">
            <a:gsLst>
              <a:gs pos="20000">
                <a:srgbClr val="AB8671"/>
              </a:gs>
              <a:gs pos="90000">
                <a:srgbClr val="865940"/>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86015" y="4638876"/>
            <a:ext cx="2121267" cy="524221"/>
          </a:xfrm>
          <a:prstGeom prst="rect">
            <a:avLst/>
          </a:prstGeom>
        </p:spPr>
      </p:pic>
    </p:spTree>
    <p:extLst>
      <p:ext uri="{BB962C8B-B14F-4D97-AF65-F5344CB8AC3E}">
        <p14:creationId xmlns:p14="http://schemas.microsoft.com/office/powerpoint/2010/main" val="390227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emplate_Title 1">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gradFill flip="none" rotWithShape="1">
            <a:gsLst>
              <a:gs pos="20000">
                <a:srgbClr val="355469"/>
              </a:gs>
              <a:gs pos="9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943598" y="0"/>
            <a:ext cx="3200402" cy="5143500"/>
          </a:xfrm>
          <a:prstGeom prst="rect">
            <a:avLst/>
          </a:prstGeom>
          <a:gradFill flip="none" rotWithShape="1">
            <a:gsLst>
              <a:gs pos="20000">
                <a:srgbClr val="355469"/>
              </a:gs>
              <a:gs pos="90000">
                <a:schemeClr val="accent1"/>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Title 1"/>
          <p:cNvSpPr>
            <a:spLocks noGrp="1"/>
          </p:cNvSpPr>
          <p:nvPr>
            <p:ph type="title" hasCustomPrompt="1"/>
          </p:nvPr>
        </p:nvSpPr>
        <p:spPr bwMode="white">
          <a:xfrm>
            <a:off x="451484" y="1583267"/>
            <a:ext cx="5026449" cy="1230657"/>
          </a:xfrm>
        </p:spPr>
        <p:txBody>
          <a:bodyPr anchor="b" anchorCtr="0"/>
          <a:lstStyle>
            <a:lvl1pPr>
              <a:defRPr sz="28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bwMode="white">
          <a:xfrm>
            <a:off x="450849" y="2914276"/>
            <a:ext cx="5027083" cy="1048124"/>
          </a:xfrm>
        </p:spPr>
        <p:txBody>
          <a:bodyPr lIns="0" tIns="0"/>
          <a:lstStyle>
            <a:lvl1pPr marL="0" indent="0">
              <a:spcAft>
                <a:spcPts val="0"/>
              </a:spcAft>
              <a:buNone/>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5943600" y="0"/>
            <a:ext cx="3200400" cy="5143500"/>
          </a:xfrm>
          <a:effectLst>
            <a:innerShdw blurRad="63500" dist="50800" dir="10800000">
              <a:prstClr val="black">
                <a:alpha val="50000"/>
              </a:prstClr>
            </a:innerShdw>
          </a:effectLst>
        </p:spPr>
        <p:txBody>
          <a:bodyPr anchor="ctr" anchorCtr="1"/>
          <a:lstStyle>
            <a:lvl1pPr marL="60325" indent="0">
              <a:buFontTx/>
              <a:buNone/>
              <a:defRPr baseline="0">
                <a:solidFill>
                  <a:schemeClr val="bg1"/>
                </a:solidFill>
              </a:defRPr>
            </a:lvl1pPr>
          </a:lstStyle>
          <a:p>
            <a:r>
              <a:rPr lang="en-US" dirty="0" smtClean="0"/>
              <a:t>Insert Picture Here</a:t>
            </a:r>
            <a:endParaRPr lang="en-US" dirty="0"/>
          </a:p>
        </p:txBody>
      </p:sp>
      <p:pic>
        <p:nvPicPr>
          <p:cNvPr id="9" name="Picture 8" descr="JavaOne_wh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348" y="0"/>
            <a:ext cx="2331837" cy="1033324"/>
          </a:xfrm>
          <a:prstGeom prst="rect">
            <a:avLst/>
          </a:prstGeom>
        </p:spPr>
      </p:pic>
    </p:spTree>
    <p:extLst>
      <p:ext uri="{BB962C8B-B14F-4D97-AF65-F5344CB8AC3E}">
        <p14:creationId xmlns:p14="http://schemas.microsoft.com/office/powerpoint/2010/main" val="341113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tmplLst>
          <p:tmpl lvl="1">
            <p:tnLst>
              <p:par>
                <p:cTn xmlns:p14="http://schemas.microsoft.com/office/powerpoint/2010/main" presetID="10" presetClass="entr" presetSubtype="0" fill="hold" nodeType="with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Template_Title 2">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24964"/>
            <a:ext cx="9144000" cy="516846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24964"/>
            <a:ext cx="9144000" cy="4157107"/>
          </a:xfrm>
          <a:prstGeom prst="rect">
            <a:avLst/>
          </a:prstGeom>
          <a:gradFill flip="none" rotWithShape="1">
            <a:gsLst>
              <a:gs pos="20000">
                <a:srgbClr val="355469"/>
              </a:gs>
              <a:gs pos="9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943598" y="-24964"/>
            <a:ext cx="3200402" cy="4157107"/>
          </a:xfrm>
          <a:prstGeom prst="rect">
            <a:avLst/>
          </a:prstGeom>
          <a:gradFill flip="none" rotWithShape="1">
            <a:gsLst>
              <a:gs pos="20000">
                <a:srgbClr val="355469"/>
              </a:gs>
              <a:gs pos="90000">
                <a:schemeClr val="accent1"/>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bwMode="white">
          <a:xfrm>
            <a:off x="451485" y="1583267"/>
            <a:ext cx="5026448" cy="1230657"/>
          </a:xfrm>
        </p:spPr>
        <p:txBody>
          <a:bodyPr anchor="b" anchorCtr="0"/>
          <a:lstStyle>
            <a:lvl1pPr>
              <a:defRPr sz="28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bwMode="white">
          <a:xfrm>
            <a:off x="450849" y="2914276"/>
            <a:ext cx="5027083" cy="1048124"/>
          </a:xfrm>
        </p:spPr>
        <p:txBody>
          <a:bodyPr lIns="0" tIns="0"/>
          <a:lstStyle>
            <a:lvl1pPr marL="0" marR="0" indent="0" algn="l" defTabSz="228600" rtl="0" eaLnBrk="1" fontAlgn="auto" latinLnBrk="0" hangingPunct="1">
              <a:lnSpc>
                <a:spcPct val="100000"/>
              </a:lnSpc>
              <a:spcBef>
                <a:spcPts val="0"/>
              </a:spcBef>
              <a:spcAft>
                <a:spcPts val="0"/>
              </a:spcAft>
              <a:buClr>
                <a:srgbClr val="FF0000"/>
              </a:buClr>
              <a:buSzPct val="85000"/>
              <a:buFont typeface="Wingdings" pitchFamily="2" charset="2"/>
              <a:buNone/>
              <a:tabLst/>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5943600" y="-25400"/>
            <a:ext cx="3200400" cy="4157663"/>
          </a:xfrm>
          <a:effectLst>
            <a:innerShdw blurRad="63500" dist="50800" dir="10800000">
              <a:prstClr val="black">
                <a:alpha val="50000"/>
              </a:prstClr>
            </a:innerShdw>
          </a:effectLst>
        </p:spPr>
        <p:txBody>
          <a:bodyPr vert="horz" lIns="0" tIns="0" rIns="0" bIns="0" rtlCol="0" anchor="ctr" anchorCtr="1">
            <a:noAutofit/>
          </a:bodyPr>
          <a:lstStyle>
            <a:lvl1pPr>
              <a:buFontTx/>
              <a:buNone/>
              <a:defRPr lang="en-US" baseline="0">
                <a:solidFill>
                  <a:schemeClr val="bg1"/>
                </a:solidFill>
              </a:defRPr>
            </a:lvl1pPr>
          </a:lstStyle>
          <a:p>
            <a:pPr marL="60325" lvl="0" indent="0">
              <a:buFontTx/>
              <a:buNone/>
            </a:pPr>
            <a:r>
              <a:rPr lang="en-US" dirty="0" smtClean="0"/>
              <a:t>Insert Picture Here</a:t>
            </a:r>
            <a:endParaRPr lang="en-US" dirty="0"/>
          </a:p>
        </p:txBody>
      </p:sp>
      <p:pic>
        <p:nvPicPr>
          <p:cNvPr id="13" name="Picture 12" descr="JavaOne_wh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348" y="0"/>
            <a:ext cx="2331837" cy="1033324"/>
          </a:xfrm>
          <a:prstGeom prst="rect">
            <a:avLst/>
          </a:prstGeom>
        </p:spPr>
      </p:pic>
    </p:spTree>
    <p:extLst>
      <p:ext uri="{BB962C8B-B14F-4D97-AF65-F5344CB8AC3E}">
        <p14:creationId xmlns:p14="http://schemas.microsoft.com/office/powerpoint/2010/main" val="21335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tmplLst>
          <p:tmpl lvl="1">
            <p:tnLst>
              <p:par>
                <p:cTn xmlns:p14="http://schemas.microsoft.com/office/powerpoint/2010/main" presetID="10" presetClass="entr" presetSubtype="0" fill="hold" nodeType="with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1159938"/>
            <a:ext cx="9143998" cy="2980266"/>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userDrawn="1">
            <p:ph type="title"/>
          </p:nvPr>
        </p:nvSpPr>
        <p:spPr>
          <a:xfrm>
            <a:off x="804981" y="245538"/>
            <a:ext cx="7771752" cy="761995"/>
          </a:xfrm>
        </p:spPr>
        <p:txBody>
          <a:bodyPr anchor="t" anchorCtr="0"/>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userDrawn="1">
            <p:ph type="body" sz="quarter" idx="13"/>
          </p:nvPr>
        </p:nvSpPr>
        <p:spPr>
          <a:xfrm>
            <a:off x="804981" y="1363132"/>
            <a:ext cx="7771752" cy="2616201"/>
          </a:xfrm>
        </p:spPr>
        <p:txBody>
          <a:bodyPr lIns="0" tIns="0"/>
          <a:lstStyle>
            <a:lvl1pPr marL="342900" indent="-342900">
              <a:lnSpc>
                <a:spcPct val="120000"/>
              </a:lnSpc>
              <a:buSzPct val="90000"/>
              <a:buFont typeface="Wingdings" pitchFamily="2" charset="2"/>
              <a:buChar char="§"/>
              <a:defRPr sz="2400">
                <a:solidFill>
                  <a:schemeClr val="tx1"/>
                </a:solidFill>
              </a:defRPr>
            </a:lvl1pPr>
          </a:lstStyle>
          <a:p>
            <a:pPr lvl="0"/>
            <a:r>
              <a:rPr lang="en-US" smtClean="0"/>
              <a:t>Click to edit Master text styles</a:t>
            </a:r>
          </a:p>
        </p:txBody>
      </p:sp>
      <p:sp>
        <p:nvSpPr>
          <p:cNvPr id="14" name="Rectangle 13"/>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1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Template_Graphic Section Divider">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02761" y="1571843"/>
            <a:ext cx="4709053" cy="1100723"/>
          </a:xfrm>
        </p:spPr>
        <p:txBody>
          <a:bodyPr anchor="t" anchorCtr="0"/>
          <a:lstStyle>
            <a:lvl1pPr>
              <a:defRPr sz="2800" b="1">
                <a:ln w="0">
                  <a:noFill/>
                </a:ln>
                <a:solidFill>
                  <a:schemeClr val="tx1"/>
                </a:solidFill>
                <a:effectLst/>
              </a:defRPr>
            </a:lvl1pPr>
          </a:lstStyle>
          <a:p>
            <a:r>
              <a:rPr lang="en-US" dirty="0" smtClean="0"/>
              <a:t>Click to edit text </a:t>
            </a:r>
            <a:endParaRPr lang="en-US" dirty="0"/>
          </a:p>
        </p:txBody>
      </p:sp>
      <p:sp>
        <p:nvSpPr>
          <p:cNvPr id="12" name="Rectangle 11"/>
          <p:cNvSpPr/>
          <p:nvPr userDrawn="1"/>
        </p:nvSpPr>
        <p:spPr>
          <a:xfrm>
            <a:off x="5715000" y="0"/>
            <a:ext cx="3429000" cy="5143500"/>
          </a:xfrm>
          <a:prstGeom prst="rect">
            <a:avLst/>
          </a:prstGeom>
          <a:gradFill flip="none" rotWithShape="1">
            <a:gsLst>
              <a:gs pos="100000">
                <a:schemeClr val="accent1"/>
              </a:gs>
              <a:gs pos="0">
                <a:srgbClr val="355469"/>
              </a:gs>
            </a:gsLst>
            <a:lin ang="16200000" scaled="0"/>
            <a:tileRect/>
          </a:gradFill>
          <a:ln>
            <a:noFill/>
          </a:ln>
          <a:effectLst>
            <a:outerShdw blurRad="152400" dist="63500" dir="105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6765364" y="4646084"/>
            <a:ext cx="2038432" cy="457200"/>
            <a:chOff x="6765364" y="4646084"/>
            <a:chExt cx="2038432" cy="457200"/>
          </a:xfrm>
        </p:grpSpPr>
        <p:pic>
          <p:nvPicPr>
            <p:cNvPr id="14" name="Picture 13" descr="O_signature_wht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4452" y="4819820"/>
              <a:ext cx="919344" cy="283464"/>
            </a:xfrm>
            <a:prstGeom prst="rect">
              <a:avLst/>
            </a:prstGeom>
          </p:spPr>
        </p:pic>
        <p:pic>
          <p:nvPicPr>
            <p:cNvPr id="15" name="Picture 14" descr="Java_clr_hori.bmp"/>
            <p:cNvPicPr>
              <a:picLocks noChangeAspect="1"/>
            </p:cNvPicPr>
            <p:nvPr userDrawn="1"/>
          </p:nvPicPr>
          <p:blipFill rotWithShape="1">
            <a:blip r:embed="rId3" cstate="screen">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t="14159" b="15044"/>
            <a:stretch/>
          </p:blipFill>
          <p:spPr>
            <a:xfrm>
              <a:off x="6765364" y="4646084"/>
              <a:ext cx="948422" cy="436122"/>
            </a:xfrm>
            <a:prstGeom prst="rect">
              <a:avLst/>
            </a:prstGeom>
          </p:spPr>
        </p:pic>
      </p:grpSp>
    </p:spTree>
    <p:extLst>
      <p:ext uri="{BB962C8B-B14F-4D97-AF65-F5344CB8AC3E}">
        <p14:creationId xmlns:p14="http://schemas.microsoft.com/office/powerpoint/2010/main" val="393455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emplate_Image Section Divider">
    <p:spTree>
      <p:nvGrpSpPr>
        <p:cNvPr id="1" name=""/>
        <p:cNvGrpSpPr/>
        <p:nvPr/>
      </p:nvGrpSpPr>
      <p:grpSpPr>
        <a:xfrm>
          <a:off x="0" y="0"/>
          <a:ext cx="0" cy="0"/>
          <a:chOff x="0" y="0"/>
          <a:chExt cx="0" cy="0"/>
        </a:xfrm>
      </p:grpSpPr>
      <p:sp>
        <p:nvSpPr>
          <p:cNvPr id="13" name="Rectangle 12"/>
          <p:cNvSpPr/>
          <p:nvPr userDrawn="1"/>
        </p:nvSpPr>
        <p:spPr>
          <a:xfrm>
            <a:off x="5715000" y="0"/>
            <a:ext cx="3429000" cy="4631267"/>
          </a:xfrm>
          <a:prstGeom prst="rect">
            <a:avLst/>
          </a:prstGeom>
          <a:gradFill flip="none" rotWithShape="1">
            <a:gsLst>
              <a:gs pos="100000">
                <a:srgbClr val="F3F3F3"/>
              </a:gs>
              <a:gs pos="0">
                <a:srgbClr val="B3B3B3"/>
              </a:gs>
            </a:gsLst>
            <a:lin ang="16200000" scaled="0"/>
            <a:tileRect/>
          </a:gradFill>
          <a:ln>
            <a:noFill/>
          </a:ln>
          <a:effectLst>
            <a:outerShdw blurRad="152400" dist="63500" dir="11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802761" y="1571843"/>
            <a:ext cx="4709040" cy="1100723"/>
          </a:xfrm>
        </p:spPr>
        <p:txBody>
          <a:bodyPr anchor="t" anchorCtr="0"/>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dirty="0" smtClean="0"/>
              <a:t>Click to edit text </a:t>
            </a:r>
            <a:endParaRPr lang="en-US" dirty="0"/>
          </a:p>
        </p:txBody>
      </p:sp>
      <p:sp>
        <p:nvSpPr>
          <p:cNvPr id="10" name="Picture Placeholder 11"/>
          <p:cNvSpPr>
            <a:spLocks noGrp="1"/>
          </p:cNvSpPr>
          <p:nvPr>
            <p:ph type="pic" sz="quarter" idx="12" hasCustomPrompt="1"/>
          </p:nvPr>
        </p:nvSpPr>
        <p:spPr>
          <a:xfrm>
            <a:off x="5715000" y="-2117"/>
            <a:ext cx="3429000" cy="4629150"/>
          </a:xfrm>
          <a:ln>
            <a:noFill/>
          </a:ln>
          <a:effectLst/>
        </p:spPr>
        <p:txBody>
          <a:bodyPr anchor="ctr" anchorCtr="0"/>
          <a:lstStyle>
            <a:lvl1pPr marL="0" indent="0" algn="ctr">
              <a:buNone/>
              <a:defRPr>
                <a:ln>
                  <a:noFill/>
                </a:ln>
                <a:solidFill>
                  <a:schemeClr val="tx2"/>
                </a:solidFill>
              </a:defRPr>
            </a:lvl1pPr>
          </a:lstStyle>
          <a:p>
            <a:r>
              <a:rPr lang="en-US" dirty="0" smtClean="0"/>
              <a:t>Insert Picture Here</a:t>
            </a:r>
            <a:endParaRPr lang="en-US" dirty="0"/>
          </a:p>
        </p:txBody>
      </p:sp>
      <p:sp>
        <p:nvSpPr>
          <p:cNvPr id="12" name="Rectangle 11"/>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97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wmf"/><Relationship Id="rId25" Type="http://schemas.openxmlformats.org/officeDocument/2006/relationships/image" Target="../media/image2.png"/><Relationship Id="rId26"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4347" y="245538"/>
            <a:ext cx="8229590" cy="406395"/>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04347" y="1523585"/>
            <a:ext cx="8229600" cy="292988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20" descr="Oracle WHITE"/>
          <p:cNvPicPr>
            <a:picLocks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8015479" y="4668926"/>
            <a:ext cx="704056" cy="88722"/>
          </a:xfrm>
          <a:prstGeom prst="rect">
            <a:avLst/>
          </a:prstGeom>
          <a:noFill/>
          <a:ln w="9525">
            <a:noFill/>
            <a:miter lim="800000"/>
            <a:headEnd/>
            <a:tailEnd/>
          </a:ln>
        </p:spPr>
      </p:pic>
      <p:sp>
        <p:nvSpPr>
          <p:cNvPr id="20" name="Rectangle 19"/>
          <p:cNvSpPr/>
          <p:nvPr/>
        </p:nvSpPr>
        <p:spPr>
          <a:xfrm>
            <a:off x="356299" y="4883819"/>
            <a:ext cx="278705" cy="184666"/>
          </a:xfrm>
          <a:prstGeom prst="rect">
            <a:avLst/>
          </a:prstGeom>
        </p:spPr>
        <p:txBody>
          <a:bodyPr wrap="none">
            <a:spAutoFit/>
          </a:bodyPr>
          <a:lstStyle/>
          <a:p>
            <a:pPr algn="r"/>
            <a:fld id="{6A5A4AC0-1BEC-FE47-8A68-418BE237F8CE}" type="slidenum">
              <a:rPr lang="en-US" sz="600" smtClean="0">
                <a:solidFill>
                  <a:schemeClr val="tx1"/>
                </a:solidFill>
              </a:rPr>
              <a:t>‹#›</a:t>
            </a:fld>
            <a:endParaRPr lang="en-US" sz="600" dirty="0">
              <a:solidFill>
                <a:schemeClr val="tx1"/>
              </a:solidFill>
            </a:endParaRPr>
          </a:p>
        </p:txBody>
      </p:sp>
      <p:grpSp>
        <p:nvGrpSpPr>
          <p:cNvPr id="18" name="Group 17"/>
          <p:cNvGrpSpPr/>
          <p:nvPr/>
        </p:nvGrpSpPr>
        <p:grpSpPr>
          <a:xfrm>
            <a:off x="6687321" y="4641335"/>
            <a:ext cx="2116475" cy="516126"/>
            <a:chOff x="6687321" y="4628635"/>
            <a:chExt cx="2116475" cy="516126"/>
          </a:xfrm>
        </p:grpSpPr>
        <p:pic>
          <p:nvPicPr>
            <p:cNvPr id="24" name="Picture 27" descr="O_signature_clr_rgb"/>
            <p:cNvPicPr>
              <a:picLocks noChangeAspect="1" noChangeArrowheads="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7882950" y="4820656"/>
              <a:ext cx="920846" cy="2826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JavaOne_clr.bmp"/>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687321" y="4628635"/>
              <a:ext cx="1164708" cy="516126"/>
            </a:xfrm>
            <a:prstGeom prst="rect">
              <a:avLst/>
            </a:prstGeom>
          </p:spPr>
        </p:pic>
      </p:grpSp>
    </p:spTree>
    <p:extLst>
      <p:ext uri="{BB962C8B-B14F-4D97-AF65-F5344CB8AC3E}">
        <p14:creationId xmlns:p14="http://schemas.microsoft.com/office/powerpoint/2010/main" val="317983677"/>
      </p:ext>
    </p:extLst>
  </p:cSld>
  <p:clrMap bg1="lt1" tx1="dk1" bg2="lt2" tx2="dk2" accent1="accent1" accent2="accent2" accent3="accent3" accent4="accent4" accent5="accent5" accent6="accent6" hlink="hlink" folHlink="folHlink"/>
  <p:sldLayoutIdLst>
    <p:sldLayoutId id="2147483725" r:id="rId1"/>
    <p:sldLayoutId id="2147483748" r:id="rId2"/>
    <p:sldLayoutId id="2147483756" r:id="rId3"/>
    <p:sldLayoutId id="2147483757" r:id="rId4"/>
    <p:sldLayoutId id="2147483740" r:id="rId5"/>
    <p:sldLayoutId id="2147483741" r:id="rId6"/>
    <p:sldLayoutId id="2147483747" r:id="rId7"/>
    <p:sldLayoutId id="2147483733" r:id="rId8"/>
    <p:sldLayoutId id="2147483744" r:id="rId9"/>
    <p:sldLayoutId id="2147483694" r:id="rId10"/>
    <p:sldLayoutId id="2147483695" r:id="rId11"/>
    <p:sldLayoutId id="2147483701" r:id="rId12"/>
    <p:sldLayoutId id="2147483719" r:id="rId13"/>
    <p:sldLayoutId id="2147483700" r:id="rId14"/>
    <p:sldLayoutId id="2147483746" r:id="rId15"/>
    <p:sldLayoutId id="2147483745" r:id="rId16"/>
    <p:sldLayoutId id="2147483685" r:id="rId17"/>
    <p:sldLayoutId id="2147483686" r:id="rId18"/>
    <p:sldLayoutId id="2147483750" r:id="rId19"/>
    <p:sldLayoutId id="2147483751" r:id="rId20"/>
    <p:sldLayoutId id="2147483758" r:id="rId21"/>
    <p:sldLayoutId id="214748376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Arial" pitchFamily="34" charset="0"/>
          <a:ea typeface="+mj-ea"/>
          <a:cs typeface="Arial" pitchFamily="34" charset="0"/>
        </a:defRPr>
      </a:lvl1pPr>
    </p:titleStyle>
    <p:bodyStyle>
      <a:lvl1pPr marL="228600" indent="-168275" algn="l" defTabSz="228600" rtl="0" eaLnBrk="1" latinLnBrk="0" hangingPunct="1">
        <a:spcBef>
          <a:spcPts val="0"/>
        </a:spcBef>
        <a:spcAft>
          <a:spcPts val="600"/>
        </a:spcAft>
        <a:buClr>
          <a:schemeClr val="accent1"/>
        </a:buClr>
        <a:buSzPct val="85000"/>
        <a:buFont typeface="Wingdings" pitchFamily="2" charset="2"/>
        <a:buChar char="§"/>
        <a:tabLst/>
        <a:defRPr sz="2000" kern="1200">
          <a:solidFill>
            <a:schemeClr val="tx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SzPct val="85000"/>
        <a:buFont typeface="Arial" pitchFamily="34" charset="0"/>
        <a:buChar char="–"/>
        <a:defRPr sz="1800" kern="1200">
          <a:solidFill>
            <a:schemeClr val="tx1"/>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chemeClr val="accent1"/>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SzPct val="85000"/>
        <a:buFont typeface="Arial" pitchFamily="34" charset="0"/>
        <a:buChar char="–"/>
        <a:defRPr sz="1800" kern="1200">
          <a:solidFill>
            <a:schemeClr val="tx1"/>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git.code.sf.net%5Cp%5Clejos%5Cev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7.wdp"/><Relationship Id="rId5" Type="http://schemas.openxmlformats.org/officeDocument/2006/relationships/image" Target="../media/image54.png"/><Relationship Id="rId6" Type="http://schemas.openxmlformats.org/officeDocument/2006/relationships/image" Target="../media/image55.png"/><Relationship Id="rId7"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6.jpeg"/><Relationship Id="rId3" Type="http://schemas.microsoft.com/office/2007/relationships/hdphoto" Target="../media/hdphoto1.wdp"/><Relationship Id="rId4" Type="http://schemas.openxmlformats.org/officeDocument/2006/relationships/image" Target="../media/image17.png"/><Relationship Id="rId5" Type="http://schemas.microsoft.com/office/2007/relationships/hdphoto" Target="../media/hdphoto2.wdp"/><Relationship Id="rId6" Type="http://schemas.openxmlformats.org/officeDocument/2006/relationships/image" Target="../media/image18.png"/><Relationship Id="rId7" Type="http://schemas.microsoft.com/office/2007/relationships/hdphoto" Target="../media/hdphoto3.wdp"/><Relationship Id="rId8" Type="http://schemas.openxmlformats.org/officeDocument/2006/relationships/image" Target="../media/image19.png"/><Relationship Id="rId9" Type="http://schemas.microsoft.com/office/2007/relationships/hdphoto" Target="../media/hdphoto4.wdp"/><Relationship Id="rId10"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9.wdp"/><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2.xml"/><Relationship Id="rId3"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2.xml"/><Relationship Id="rId3"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png"/><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Java SE 8 for Tablets, </a:t>
            </a:r>
            <a:r>
              <a:rPr lang="en-US" dirty="0" err="1"/>
              <a:t>Pis</a:t>
            </a:r>
            <a:r>
              <a:rPr lang="en-US" dirty="0"/>
              <a:t>, and </a:t>
            </a:r>
            <a:r>
              <a:rPr lang="en-US" dirty="0" smtClean="0"/>
              <a:t>Legos</a:t>
            </a:r>
            <a:endParaRPr lang="en-US" dirty="0"/>
          </a:p>
        </p:txBody>
      </p:sp>
      <p:sp>
        <p:nvSpPr>
          <p:cNvPr id="8" name="Text Placeholder 7"/>
          <p:cNvSpPr>
            <a:spLocks noGrp="1"/>
          </p:cNvSpPr>
          <p:nvPr>
            <p:ph type="body" sz="quarter" idx="13"/>
          </p:nvPr>
        </p:nvSpPr>
        <p:spPr/>
        <p:txBody>
          <a:bodyPr/>
          <a:lstStyle/>
          <a:p>
            <a:pPr>
              <a:lnSpc>
                <a:spcPct val="100000"/>
              </a:lnSpc>
            </a:pPr>
            <a:r>
              <a:rPr lang="en-US" b="1" dirty="0"/>
              <a:t>Stephen </a:t>
            </a:r>
            <a:r>
              <a:rPr lang="en-US" b="1" dirty="0" smtClean="0"/>
              <a:t>Chin</a:t>
            </a:r>
          </a:p>
          <a:p>
            <a:pPr>
              <a:lnSpc>
                <a:spcPct val="100000"/>
              </a:lnSpc>
            </a:pPr>
            <a:r>
              <a:rPr lang="en-US" dirty="0" smtClean="0"/>
              <a:t>Java </a:t>
            </a:r>
            <a:r>
              <a:rPr lang="en-US" dirty="0"/>
              <a:t>Technology Ambassador</a:t>
            </a:r>
          </a:p>
          <a:p>
            <a:pPr>
              <a:lnSpc>
                <a:spcPct val="100000"/>
              </a:lnSpc>
            </a:pPr>
            <a:r>
              <a:rPr lang="en-US" dirty="0" err="1"/>
              <a:t>JavaOne</a:t>
            </a:r>
            <a:r>
              <a:rPr lang="en-US" dirty="0"/>
              <a:t> Content Chair</a:t>
            </a:r>
          </a:p>
        </p:txBody>
      </p:sp>
      <p:pic>
        <p:nvPicPr>
          <p:cNvPr id="3" name="Picture Placeholder 2" descr="JavaOne PPT Title v3.jpg"/>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9" name="Picture 8" descr="O_signature_wht_rg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3425" y="4055396"/>
            <a:ext cx="1050909" cy="324030"/>
          </a:xfrm>
          <a:prstGeom prst="rect">
            <a:avLst/>
          </a:prstGeom>
        </p:spPr>
      </p:pic>
      <p:pic>
        <p:nvPicPr>
          <p:cNvPr id="6" name="Picture 5" descr="twitter-bird-blue-on-whit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32" y="4113435"/>
            <a:ext cx="406400" cy="406400"/>
          </a:xfrm>
          <a:prstGeom prst="rect">
            <a:avLst/>
          </a:prstGeom>
        </p:spPr>
      </p:pic>
      <p:sp>
        <p:nvSpPr>
          <p:cNvPr id="10" name="Text Placeholder 6"/>
          <p:cNvSpPr txBox="1">
            <a:spLocks/>
          </p:cNvSpPr>
          <p:nvPr/>
        </p:nvSpPr>
        <p:spPr>
          <a:xfrm>
            <a:off x="922632" y="4106711"/>
            <a:ext cx="2927350" cy="362324"/>
          </a:xfrm>
          <a:prstGeom prst="rect">
            <a:avLst/>
          </a:prstGeom>
        </p:spPr>
        <p:txBody>
          <a:bodyPr vert="horz" lIns="0" tIns="0" rIns="0" bIns="0" rtlCol="0">
            <a:noAutofit/>
          </a:bodyPr>
          <a:lstStyle>
            <a:lvl1pPr marL="0" indent="0" algn="l" defTabSz="228600" rtl="0" eaLnBrk="1" latinLnBrk="0" hangingPunct="1">
              <a:spcBef>
                <a:spcPts val="0"/>
              </a:spcBef>
              <a:spcAft>
                <a:spcPts val="0"/>
              </a:spcAft>
              <a:buClr>
                <a:schemeClr val="accent1"/>
              </a:buClr>
              <a:buSzPct val="85000"/>
              <a:buFont typeface="Wingdings" pitchFamily="2" charset="2"/>
              <a:buNone/>
              <a:tabLst/>
              <a:defRPr sz="2000" kern="1200">
                <a:solidFill>
                  <a:schemeClr val="bg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chemeClr val="accent1"/>
              </a:buClr>
              <a:buSzPct val="85000"/>
              <a:buFont typeface="Wingdings" pitchFamily="2" charset="2"/>
              <a:buChar char="§"/>
              <a:defRPr sz="1800" kern="1200">
                <a:solidFill>
                  <a:schemeClr val="tx2"/>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effectLst>
                  <a:outerShdw blurRad="50800" dist="38100" dir="2700000" algn="tl" rotWithShape="0">
                    <a:schemeClr val="bg1">
                      <a:lumMod val="50000"/>
                      <a:alpha val="43000"/>
                    </a:schemeClr>
                  </a:outerShdw>
                </a:effectLst>
              </a:rPr>
              <a:t>@</a:t>
            </a:r>
            <a:r>
              <a:rPr lang="en-US" sz="2400" dirty="0" err="1" smtClean="0">
                <a:effectLst>
                  <a:outerShdw blurRad="50800" dist="38100" dir="2700000" algn="tl" rotWithShape="0">
                    <a:schemeClr val="bg1">
                      <a:lumMod val="50000"/>
                      <a:alpha val="43000"/>
                    </a:schemeClr>
                  </a:outerShdw>
                </a:effectLst>
              </a:rPr>
              <a:t>steveonjava</a:t>
            </a:r>
            <a:endParaRPr lang="en-US" sz="2400" dirty="0" smtClean="0">
              <a:effectLst>
                <a:outerShdw blurRad="50800" dist="38100" dir="2700000" algn="tl" rotWithShape="0">
                  <a:schemeClr val="bg1">
                    <a:lumMod val="50000"/>
                    <a:alpha val="43000"/>
                  </a:schemeClr>
                </a:outerShdw>
              </a:effectLst>
            </a:endParaRPr>
          </a:p>
        </p:txBody>
      </p:sp>
    </p:spTree>
    <p:extLst>
      <p:ext uri="{BB962C8B-B14F-4D97-AF65-F5344CB8AC3E}">
        <p14:creationId xmlns:p14="http://schemas.microsoft.com/office/powerpoint/2010/main" val="38364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5162550" y="1422550"/>
            <a:ext cx="2970211" cy="2965003"/>
            <a:chOff x="5162550" y="1422550"/>
            <a:chExt cx="2970211" cy="2965003"/>
          </a:xfrm>
          <a:effectLst>
            <a:outerShdw blurRad="50800" dist="38100" dir="2700000" algn="tl" rotWithShape="0">
              <a:prstClr val="black">
                <a:alpha val="40000"/>
              </a:prstClr>
            </a:outerShdw>
          </a:effectLst>
        </p:grpSpPr>
        <p:sp>
          <p:nvSpPr>
            <p:cNvPr id="34821" name="Oval 2"/>
            <p:cNvSpPr>
              <a:spLocks noChangeArrowheads="1"/>
            </p:cNvSpPr>
            <p:nvPr/>
          </p:nvSpPr>
          <p:spPr bwMode="auto">
            <a:xfrm>
              <a:off x="5162550" y="1422550"/>
              <a:ext cx="2970211" cy="2965003"/>
            </a:xfrm>
            <a:prstGeom prst="ellipse">
              <a:avLst/>
            </a:prstGeom>
            <a:solidFill>
              <a:schemeClr val="accent1"/>
            </a:solidFill>
            <a:ln w="25400">
              <a:solidFill>
                <a:schemeClr val="accent3">
                  <a:lumMod val="50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mn-ea"/>
              </a:endParaRPr>
            </a:p>
          </p:txBody>
        </p:sp>
        <p:sp>
          <p:nvSpPr>
            <p:cNvPr id="15" name="Text Box 3"/>
            <p:cNvSpPr txBox="1">
              <a:spLocks noChangeArrowheads="1"/>
            </p:cNvSpPr>
            <p:nvPr/>
          </p:nvSpPr>
          <p:spPr bwMode="auto">
            <a:xfrm>
              <a:off x="5848422" y="1597233"/>
              <a:ext cx="1650554" cy="250618"/>
            </a:xfrm>
            <a:prstGeom prst="rect">
              <a:avLst/>
            </a:prstGeom>
            <a:noFill/>
            <a:ln>
              <a:noFill/>
            </a:ln>
            <a:scene3d>
              <a:camera prst="orthographicFront"/>
              <a:lightRig rig="threePt" dir="t"/>
            </a:scene3d>
            <a:sp3d>
              <a:bevelT w="152400" h="1524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lstStyle>
              <a:lvl1pPr eaLnBrk="0" hangingPunct="0">
                <a:defRPr sz="700">
                  <a:solidFill>
                    <a:schemeClr val="tx1"/>
                  </a:solidFill>
                  <a:latin typeface="Arial" pitchFamily="34" charset="0"/>
                  <a:ea typeface="ＭＳ Ｐゴシック" pitchFamily="34" charset="-128"/>
                </a:defRPr>
              </a:lvl1pPr>
              <a:lvl2pPr marL="742950" indent="-285750" eaLnBrk="0" hangingPunct="0">
                <a:defRPr sz="700">
                  <a:solidFill>
                    <a:schemeClr val="tx1"/>
                  </a:solidFill>
                  <a:latin typeface="Arial" pitchFamily="34" charset="0"/>
                  <a:ea typeface="ＭＳ Ｐゴシック" pitchFamily="34" charset="-128"/>
                </a:defRPr>
              </a:lvl2pPr>
              <a:lvl3pPr marL="1143000" indent="-228600" eaLnBrk="0" hangingPunct="0">
                <a:defRPr sz="700">
                  <a:solidFill>
                    <a:schemeClr val="tx1"/>
                  </a:solidFill>
                  <a:latin typeface="Arial" pitchFamily="34" charset="0"/>
                  <a:ea typeface="ＭＳ Ｐゴシック" pitchFamily="34" charset="-128"/>
                </a:defRPr>
              </a:lvl3pPr>
              <a:lvl4pPr marL="1600200" indent="-228600" eaLnBrk="0" hangingPunct="0">
                <a:defRPr sz="700">
                  <a:solidFill>
                    <a:schemeClr val="tx1"/>
                  </a:solidFill>
                  <a:latin typeface="Arial" pitchFamily="34" charset="0"/>
                  <a:ea typeface="ＭＳ Ｐゴシック" pitchFamily="34" charset="-128"/>
                </a:defRPr>
              </a:lvl4pPr>
              <a:lvl5pPr marL="2057400" indent="-228600" eaLnBrk="0" hangingPunct="0">
                <a:defRPr sz="7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9pPr>
            </a:lstStyle>
            <a:p>
              <a:pPr algn="ctr" fontAlgn="auto">
                <a:spcBef>
                  <a:spcPct val="20000"/>
                </a:spcBef>
                <a:spcAft>
                  <a:spcPts val="0"/>
                </a:spcAft>
              </a:pPr>
              <a:r>
                <a:rPr lang="en-US" sz="1800"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Java SE 7</a:t>
              </a:r>
            </a:p>
          </p:txBody>
        </p:sp>
      </p:grpSp>
      <p:sp>
        <p:nvSpPr>
          <p:cNvPr id="34826" name="Title 1"/>
          <p:cNvSpPr>
            <a:spLocks noGrp="1"/>
          </p:cNvSpPr>
          <p:nvPr>
            <p:ph type="title"/>
          </p:nvPr>
        </p:nvSpPr>
        <p:spPr>
          <a:xfrm>
            <a:off x="0" y="245538"/>
            <a:ext cx="9144000" cy="406395"/>
          </a:xfrm>
          <a:scene3d>
            <a:camera prst="orthographicFront"/>
            <a:lightRig rig="threePt" dir="t"/>
          </a:scene3d>
          <a:sp3d>
            <a:bevelT w="152400" h="152400"/>
          </a:sp3d>
        </p:spPr>
        <p:txBody>
          <a:bodyPr/>
          <a:lstStyle/>
          <a:p>
            <a:pPr algn="ctr"/>
            <a:r>
              <a:rPr lang="en-US" dirty="0" smtClean="0">
                <a:effectLst>
                  <a:outerShdw blurRad="50800" dist="38100" dir="2700000" algn="tl" rotWithShape="0">
                    <a:schemeClr val="bg1">
                      <a:lumMod val="50000"/>
                      <a:alpha val="43000"/>
                    </a:schemeClr>
                  </a:outerShdw>
                </a:effectLst>
              </a:rPr>
              <a:t>Today</a:t>
            </a:r>
          </a:p>
        </p:txBody>
      </p:sp>
      <p:sp>
        <p:nvSpPr>
          <p:cNvPr id="4" name="Content Placeholder 3"/>
          <p:cNvSpPr>
            <a:spLocks noGrp="1"/>
          </p:cNvSpPr>
          <p:nvPr>
            <p:ph sz="quarter" idx="12"/>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42" name="TextBox 41"/>
          <p:cNvSpPr txBox="1"/>
          <p:nvPr/>
        </p:nvSpPr>
        <p:spPr>
          <a:xfrm>
            <a:off x="2198731" y="820267"/>
            <a:ext cx="914400" cy="914400"/>
          </a:xfrm>
          <a:prstGeom prst="rect">
            <a:avLst/>
          </a:prstGeom>
          <a:noFill/>
          <a:ln>
            <a:noFill/>
          </a:ln>
          <a:scene3d>
            <a:camera prst="orthographicFront"/>
            <a:lightRig rig="threePt" dir="t"/>
          </a:scene3d>
          <a:sp3d>
            <a:bevelT w="152400" h="152400"/>
          </a:sp3d>
        </p:spPr>
        <p:txBody>
          <a:bodyPr wrap="none" lIns="0" tIns="0" rIns="0" bIns="0" rtlCol="0">
            <a:noAutofit/>
          </a:bodyPr>
          <a:lstStyle/>
          <a:p>
            <a:pPr algn="ctr"/>
            <a:r>
              <a:rPr lang="en-US" sz="2000" b="1" dirty="0" smtClean="0">
                <a:effectLst>
                  <a:outerShdw blurRad="50800" dist="38100" dir="2700000" algn="tl" rotWithShape="0">
                    <a:schemeClr val="bg1">
                      <a:lumMod val="50000"/>
                      <a:alpha val="43000"/>
                    </a:schemeClr>
                  </a:outerShdw>
                </a:effectLst>
              </a:rPr>
              <a:t>APIs</a:t>
            </a:r>
          </a:p>
        </p:txBody>
      </p:sp>
      <p:sp>
        <p:nvSpPr>
          <p:cNvPr id="43" name="TextBox 42"/>
          <p:cNvSpPr txBox="1"/>
          <p:nvPr/>
        </p:nvSpPr>
        <p:spPr>
          <a:xfrm>
            <a:off x="5740400" y="764867"/>
            <a:ext cx="1857510" cy="542909"/>
          </a:xfrm>
          <a:prstGeom prst="rect">
            <a:avLst/>
          </a:prstGeom>
          <a:noFill/>
          <a:ln>
            <a:noFill/>
          </a:ln>
          <a:scene3d>
            <a:camera prst="orthographicFront"/>
            <a:lightRig rig="threePt" dir="t"/>
          </a:scene3d>
          <a:sp3d>
            <a:bevelT w="152400" h="152400"/>
          </a:sp3d>
        </p:spPr>
        <p:txBody>
          <a:bodyPr wrap="none" lIns="0" tIns="0" rIns="0" bIns="0" rtlCol="0">
            <a:noAutofit/>
          </a:bodyPr>
          <a:lstStyle/>
          <a:p>
            <a:pPr algn="ctr"/>
            <a:r>
              <a:rPr lang="en-US" sz="2000" b="1" dirty="0" smtClean="0">
                <a:effectLst>
                  <a:outerShdw blurRad="50800" dist="38100" dir="2700000" algn="tl" rotWithShape="0">
                    <a:schemeClr val="bg1">
                      <a:lumMod val="50000"/>
                      <a:alpha val="43000"/>
                    </a:schemeClr>
                  </a:outerShdw>
                </a:effectLst>
              </a:rPr>
              <a:t>Language</a:t>
            </a:r>
          </a:p>
        </p:txBody>
      </p:sp>
      <p:grpSp>
        <p:nvGrpSpPr>
          <p:cNvPr id="52" name="Group 51"/>
          <p:cNvGrpSpPr/>
          <p:nvPr/>
        </p:nvGrpSpPr>
        <p:grpSpPr>
          <a:xfrm>
            <a:off x="1139826" y="1416286"/>
            <a:ext cx="1962696" cy="1959254"/>
            <a:chOff x="1076326" y="908286"/>
            <a:chExt cx="1962696" cy="1959254"/>
          </a:xfrm>
          <a:effectLst>
            <a:outerShdw blurRad="50800" dist="38100" dir="2700000" algn="tl" rotWithShape="0">
              <a:prstClr val="black">
                <a:alpha val="40000"/>
              </a:prstClr>
            </a:outerShdw>
          </a:effectLst>
        </p:grpSpPr>
        <p:sp>
          <p:nvSpPr>
            <p:cNvPr id="21" name="Oval 2"/>
            <p:cNvSpPr>
              <a:spLocks noChangeArrowheads="1"/>
            </p:cNvSpPr>
            <p:nvPr/>
          </p:nvSpPr>
          <p:spPr bwMode="auto">
            <a:xfrm>
              <a:off x="1076326" y="908286"/>
              <a:ext cx="1962696" cy="1959254"/>
            </a:xfrm>
            <a:prstGeom prst="ellipse">
              <a:avLst/>
            </a:prstGeom>
            <a:solidFill>
              <a:schemeClr val="accent1"/>
            </a:solidFill>
            <a:ln w="25400">
              <a:solidFill>
                <a:schemeClr val="accent1">
                  <a:lumMod val="75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mn-ea"/>
              </a:endParaRPr>
            </a:p>
          </p:txBody>
        </p:sp>
        <p:sp>
          <p:nvSpPr>
            <p:cNvPr id="44" name="Rectangle 43"/>
            <p:cNvSpPr/>
            <p:nvPr/>
          </p:nvSpPr>
          <p:spPr>
            <a:xfrm>
              <a:off x="1445075" y="1063109"/>
              <a:ext cx="1262748" cy="369332"/>
            </a:xfrm>
            <a:prstGeom prst="rect">
              <a:avLst/>
            </a:prstGeom>
            <a:scene3d>
              <a:camera prst="orthographicFront"/>
              <a:lightRig rig="threePt" dir="t"/>
            </a:scene3d>
            <a:sp3d>
              <a:bevelT w="152400" h="152400"/>
            </a:sp3d>
          </p:spPr>
          <p:txBody>
            <a:bodyPr wrap="none">
              <a:spAutoFit/>
            </a:bodyPr>
            <a:lstStyle/>
            <a:p>
              <a:pPr algn="ctr"/>
              <a:r>
                <a:rPr lang="en-US" b="1" dirty="0" smtClean="0">
                  <a:solidFill>
                    <a:schemeClr val="bg1"/>
                  </a:solidFill>
                  <a:effectLst>
                    <a:outerShdw blurRad="50800" dist="38100" dir="2700000" algn="tl" rotWithShape="0">
                      <a:schemeClr val="bg1">
                        <a:lumMod val="50000"/>
                        <a:alpha val="43000"/>
                      </a:schemeClr>
                    </a:outerShdw>
                  </a:effectLst>
                  <a:cs typeface="Arial" pitchFamily="34" charset="0"/>
                </a:rPr>
                <a:t>Java SE </a:t>
              </a:r>
              <a:r>
                <a:rPr lang="en-US" b="1" dirty="0">
                  <a:solidFill>
                    <a:schemeClr val="bg1"/>
                  </a:solidFill>
                  <a:effectLst>
                    <a:outerShdw blurRad="50800" dist="38100" dir="2700000" algn="tl" rotWithShape="0">
                      <a:schemeClr val="bg1">
                        <a:lumMod val="50000"/>
                        <a:alpha val="43000"/>
                      </a:schemeClr>
                    </a:outerShdw>
                  </a:effectLst>
                  <a:cs typeface="Arial" pitchFamily="34" charset="0"/>
                </a:rPr>
                <a:t>7</a:t>
              </a:r>
            </a:p>
          </p:txBody>
        </p:sp>
      </p:grpSp>
      <p:grpSp>
        <p:nvGrpSpPr>
          <p:cNvPr id="61" name="Group 60"/>
          <p:cNvGrpSpPr/>
          <p:nvPr/>
        </p:nvGrpSpPr>
        <p:grpSpPr>
          <a:xfrm>
            <a:off x="2177963" y="2777237"/>
            <a:ext cx="2070187" cy="1255004"/>
            <a:chOff x="2114463" y="2269237"/>
            <a:chExt cx="2070187" cy="1255004"/>
          </a:xfrm>
          <a:effectLst>
            <a:outerShdw blurRad="50800" dist="38100" dir="2700000" algn="tl" rotWithShape="0">
              <a:prstClr val="black">
                <a:alpha val="40000"/>
              </a:prstClr>
            </a:outerShdw>
          </a:effectLst>
        </p:grpSpPr>
        <p:sp>
          <p:nvSpPr>
            <p:cNvPr id="62" name="Oval 13"/>
            <p:cNvSpPr>
              <a:spLocks noChangeArrowheads="1"/>
            </p:cNvSpPr>
            <p:nvPr/>
          </p:nvSpPr>
          <p:spPr bwMode="auto">
            <a:xfrm>
              <a:off x="2114463" y="2269237"/>
              <a:ext cx="1763292" cy="1255004"/>
            </a:xfrm>
            <a:prstGeom prst="ellipse">
              <a:avLst/>
            </a:prstGeom>
            <a:solidFill>
              <a:schemeClr val="accent3">
                <a:lumMod val="60000"/>
                <a:lumOff val="40000"/>
                <a:alpha val="50000"/>
              </a:schemeClr>
            </a:solidFill>
            <a:ln w="25400">
              <a:solidFill>
                <a:schemeClr val="accent3">
                  <a:lumMod val="75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63" name="TextBox 62"/>
            <p:cNvSpPr txBox="1"/>
            <p:nvPr/>
          </p:nvSpPr>
          <p:spPr>
            <a:xfrm>
              <a:off x="3003550" y="2298700"/>
              <a:ext cx="1181100" cy="369332"/>
            </a:xfrm>
            <a:prstGeom prst="rect">
              <a:avLst/>
            </a:prstGeom>
            <a:noFill/>
            <a:scene3d>
              <a:camera prst="orthographicFront"/>
              <a:lightRig rig="threePt" dir="t"/>
            </a:scene3d>
            <a:sp3d>
              <a:bevelT w="152400" h="152400"/>
            </a:sp3d>
          </p:spPr>
          <p:txBody>
            <a:bodyPr wrap="square" rtlCol="0">
              <a:spAutoFit/>
            </a:bodyPr>
            <a:lstStyle/>
            <a:p>
              <a:r>
                <a:rPr lang="en-US" b="1" dirty="0">
                  <a:solidFill>
                    <a:schemeClr val="bg1"/>
                  </a:solidFill>
                  <a:effectLst>
                    <a:outerShdw blurRad="50800" dist="38100" dir="2700000" algn="tl" rotWithShape="0">
                      <a:schemeClr val="bg1">
                        <a:lumMod val="50000"/>
                        <a:alpha val="43000"/>
                      </a:schemeClr>
                    </a:outerShdw>
                  </a:effectLst>
                  <a:cs typeface="Arial" pitchFamily="34" charset="0"/>
                </a:rPr>
                <a:t>CDC 1.1</a:t>
              </a:r>
            </a:p>
          </p:txBody>
        </p:sp>
      </p:grpSp>
      <p:grpSp>
        <p:nvGrpSpPr>
          <p:cNvPr id="64" name="Group 63"/>
          <p:cNvGrpSpPr/>
          <p:nvPr/>
        </p:nvGrpSpPr>
        <p:grpSpPr>
          <a:xfrm>
            <a:off x="5724439" y="2268217"/>
            <a:ext cx="1821200" cy="1818008"/>
            <a:chOff x="5724438" y="2268217"/>
            <a:chExt cx="1821200" cy="1818008"/>
          </a:xfrm>
          <a:effectLst>
            <a:outerShdw blurRad="50800" dist="38100" dir="2700000" algn="tl" rotWithShape="0">
              <a:prstClr val="black">
                <a:alpha val="40000"/>
              </a:prstClr>
            </a:outerShdw>
          </a:effectLst>
        </p:grpSpPr>
        <p:sp>
          <p:nvSpPr>
            <p:cNvPr id="65" name="Oval 13"/>
            <p:cNvSpPr>
              <a:spLocks noChangeArrowheads="1"/>
            </p:cNvSpPr>
            <p:nvPr/>
          </p:nvSpPr>
          <p:spPr bwMode="auto">
            <a:xfrm>
              <a:off x="5724438" y="2268217"/>
              <a:ext cx="1821200" cy="1818008"/>
            </a:xfrm>
            <a:prstGeom prst="ellipse">
              <a:avLst/>
            </a:prstGeom>
            <a:solidFill>
              <a:schemeClr val="accent3">
                <a:lumMod val="60000"/>
                <a:lumOff val="40000"/>
                <a:alpha val="80000"/>
              </a:schemeClr>
            </a:solidFill>
            <a:ln w="25400">
              <a:solidFill>
                <a:schemeClr val="accent3">
                  <a:lumMod val="50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66" name="Text Box 4"/>
            <p:cNvSpPr txBox="1">
              <a:spLocks noChangeArrowheads="1"/>
            </p:cNvSpPr>
            <p:nvPr/>
          </p:nvSpPr>
          <p:spPr bwMode="auto">
            <a:xfrm>
              <a:off x="5893513" y="2455745"/>
              <a:ext cx="1507412" cy="516055"/>
            </a:xfrm>
            <a:prstGeom prst="rect">
              <a:avLst/>
            </a:prstGeom>
            <a:noFill/>
            <a:ln>
              <a:noFill/>
            </a:ln>
            <a:scene3d>
              <a:camera prst="orthographicFront"/>
              <a:lightRig rig="threePt" dir="t"/>
            </a:scene3d>
            <a:sp3d>
              <a:bevelT w="152400" h="1524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lstStyle>
              <a:lvl1pPr eaLnBrk="0" hangingPunct="0">
                <a:defRPr sz="700">
                  <a:solidFill>
                    <a:schemeClr val="tx1"/>
                  </a:solidFill>
                  <a:latin typeface="Arial" pitchFamily="34" charset="0"/>
                  <a:ea typeface="ＭＳ Ｐゴシック" pitchFamily="34" charset="-128"/>
                </a:defRPr>
              </a:lvl1pPr>
              <a:lvl2pPr marL="742950" indent="-285750" eaLnBrk="0" hangingPunct="0">
                <a:defRPr sz="700">
                  <a:solidFill>
                    <a:schemeClr val="tx1"/>
                  </a:solidFill>
                  <a:latin typeface="Arial" pitchFamily="34" charset="0"/>
                  <a:ea typeface="ＭＳ Ｐゴシック" pitchFamily="34" charset="-128"/>
                </a:defRPr>
              </a:lvl2pPr>
              <a:lvl3pPr marL="1143000" indent="-228600" eaLnBrk="0" hangingPunct="0">
                <a:defRPr sz="700">
                  <a:solidFill>
                    <a:schemeClr val="tx1"/>
                  </a:solidFill>
                  <a:latin typeface="Arial" pitchFamily="34" charset="0"/>
                  <a:ea typeface="ＭＳ Ｐゴシック" pitchFamily="34" charset="-128"/>
                </a:defRPr>
              </a:lvl3pPr>
              <a:lvl4pPr marL="1600200" indent="-228600" eaLnBrk="0" hangingPunct="0">
                <a:defRPr sz="700">
                  <a:solidFill>
                    <a:schemeClr val="tx1"/>
                  </a:solidFill>
                  <a:latin typeface="Arial" pitchFamily="34" charset="0"/>
                  <a:ea typeface="ＭＳ Ｐゴシック" pitchFamily="34" charset="-128"/>
                </a:defRPr>
              </a:lvl4pPr>
              <a:lvl5pPr marL="2057400" indent="-228600" eaLnBrk="0" hangingPunct="0">
                <a:defRPr sz="7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9pPr>
            </a:lstStyle>
            <a:p>
              <a:pPr algn="ctr" fontAlgn="auto">
                <a:lnSpc>
                  <a:spcPts val="1600"/>
                </a:lnSpc>
                <a:spcBef>
                  <a:spcPts val="0"/>
                </a:spcBef>
                <a:spcAft>
                  <a:spcPts val="0"/>
                </a:spcAft>
              </a:pPr>
              <a:r>
                <a:rPr lang="en-US" sz="1800"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CDC 1.1</a:t>
              </a:r>
            </a:p>
            <a:p>
              <a:pPr algn="ctr" fontAlgn="auto">
                <a:lnSpc>
                  <a:spcPts val="1600"/>
                </a:lnSpc>
                <a:spcBef>
                  <a:spcPts val="0"/>
                </a:spcBef>
                <a:spcAft>
                  <a:spcPts val="0"/>
                </a:spcAft>
              </a:pPr>
              <a:r>
                <a:rPr lang="en-US" sz="1200"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(based on SE 1.4.2</a:t>
              </a:r>
              <a:r>
                <a:rPr lang="en-US" sz="1200" b="1" dirty="0" smtClean="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a:t>
              </a:r>
              <a:endParaRPr lang="en-US" sz="1200"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endParaRPr>
            </a:p>
          </p:txBody>
        </p:sp>
      </p:grpSp>
      <p:grpSp>
        <p:nvGrpSpPr>
          <p:cNvPr id="69" name="Group 68"/>
          <p:cNvGrpSpPr/>
          <p:nvPr/>
        </p:nvGrpSpPr>
        <p:grpSpPr>
          <a:xfrm>
            <a:off x="5900358" y="3067987"/>
            <a:ext cx="1538667" cy="951563"/>
            <a:chOff x="5900358" y="3067987"/>
            <a:chExt cx="1538667" cy="951563"/>
          </a:xfrm>
          <a:effectLst>
            <a:outerShdw blurRad="50800" dist="38100" dir="2700000" algn="tl" rotWithShape="0">
              <a:prstClr val="black">
                <a:alpha val="40000"/>
              </a:prstClr>
            </a:outerShdw>
          </a:effectLst>
        </p:grpSpPr>
        <p:sp>
          <p:nvSpPr>
            <p:cNvPr id="70" name="Oval 14"/>
            <p:cNvSpPr>
              <a:spLocks noChangeArrowheads="1"/>
            </p:cNvSpPr>
            <p:nvPr/>
          </p:nvSpPr>
          <p:spPr bwMode="auto">
            <a:xfrm>
              <a:off x="6165998" y="3067987"/>
              <a:ext cx="955748" cy="951563"/>
            </a:xfrm>
            <a:prstGeom prst="ellipse">
              <a:avLst/>
            </a:prstGeom>
            <a:solidFill>
              <a:srgbClr val="F79403">
                <a:alpha val="80000"/>
              </a:srgbClr>
            </a:solidFill>
            <a:ln w="25400">
              <a:solidFill>
                <a:srgbClr val="F79403"/>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71" name="Text Box 3"/>
            <p:cNvSpPr txBox="1">
              <a:spLocks noChangeArrowheads="1"/>
            </p:cNvSpPr>
            <p:nvPr/>
          </p:nvSpPr>
          <p:spPr bwMode="auto">
            <a:xfrm>
              <a:off x="5900358" y="3314700"/>
              <a:ext cx="1538667" cy="476250"/>
            </a:xfrm>
            <a:prstGeom prst="rect">
              <a:avLst/>
            </a:prstGeom>
            <a:noFill/>
            <a:ln>
              <a:noFill/>
            </a:ln>
            <a:scene3d>
              <a:camera prst="orthographicFront"/>
              <a:lightRig rig="threePt" dir="t"/>
            </a:scene3d>
            <a:sp3d>
              <a:bevelT w="152400" h="1524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lstStyle>
              <a:lvl1pPr eaLnBrk="0" hangingPunct="0">
                <a:defRPr sz="700">
                  <a:solidFill>
                    <a:schemeClr val="tx1"/>
                  </a:solidFill>
                  <a:latin typeface="Arial" pitchFamily="34" charset="0"/>
                  <a:ea typeface="ＭＳ Ｐゴシック" pitchFamily="34" charset="-128"/>
                </a:defRPr>
              </a:lvl1pPr>
              <a:lvl2pPr marL="742950" indent="-285750" eaLnBrk="0" hangingPunct="0">
                <a:defRPr sz="700">
                  <a:solidFill>
                    <a:schemeClr val="tx1"/>
                  </a:solidFill>
                  <a:latin typeface="Arial" pitchFamily="34" charset="0"/>
                  <a:ea typeface="ＭＳ Ｐゴシック" pitchFamily="34" charset="-128"/>
                </a:defRPr>
              </a:lvl2pPr>
              <a:lvl3pPr marL="1143000" indent="-228600" eaLnBrk="0" hangingPunct="0">
                <a:defRPr sz="700">
                  <a:solidFill>
                    <a:schemeClr val="tx1"/>
                  </a:solidFill>
                  <a:latin typeface="Arial" pitchFamily="34" charset="0"/>
                  <a:ea typeface="ＭＳ Ｐゴシック" pitchFamily="34" charset="-128"/>
                </a:defRPr>
              </a:lvl3pPr>
              <a:lvl4pPr marL="1600200" indent="-228600" eaLnBrk="0" hangingPunct="0">
                <a:defRPr sz="700">
                  <a:solidFill>
                    <a:schemeClr val="tx1"/>
                  </a:solidFill>
                  <a:latin typeface="Arial" pitchFamily="34" charset="0"/>
                  <a:ea typeface="ＭＳ Ｐゴシック" pitchFamily="34" charset="-128"/>
                </a:defRPr>
              </a:lvl4pPr>
              <a:lvl5pPr marL="2057400" indent="-228600" eaLnBrk="0" hangingPunct="0">
                <a:defRPr sz="7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700">
                  <a:solidFill>
                    <a:schemeClr val="tx1"/>
                  </a:solidFill>
                  <a:latin typeface="Arial" pitchFamily="34" charset="0"/>
                  <a:ea typeface="ＭＳ Ｐゴシック" pitchFamily="34" charset="-128"/>
                </a:defRPr>
              </a:lvl9pPr>
            </a:lstStyle>
            <a:p>
              <a:pPr algn="ctr" fontAlgn="auto">
                <a:lnSpc>
                  <a:spcPts val="1600"/>
                </a:lnSpc>
                <a:spcBef>
                  <a:spcPts val="0"/>
                </a:spcBef>
                <a:spcAft>
                  <a:spcPts val="0"/>
                </a:spcAft>
              </a:pPr>
              <a:r>
                <a:rPr lang="en-US" sz="1800"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CLDC 1.1</a:t>
              </a:r>
            </a:p>
            <a:p>
              <a:pPr algn="ctr" fontAlgn="auto">
                <a:lnSpc>
                  <a:spcPts val="1600"/>
                </a:lnSpc>
                <a:spcBef>
                  <a:spcPts val="0"/>
                </a:spcBef>
                <a:spcAft>
                  <a:spcPts val="0"/>
                </a:spcAft>
              </a:pPr>
              <a:r>
                <a:rPr lang="en-US" sz="1200"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(based on SE </a:t>
              </a:r>
              <a:r>
                <a:rPr lang="en-US" sz="1200" b="1" dirty="0" smtClean="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1.3)</a:t>
              </a:r>
              <a:endParaRPr lang="en-US" sz="1200"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endParaRPr>
            </a:p>
          </p:txBody>
        </p:sp>
      </p:grpSp>
      <p:grpSp>
        <p:nvGrpSpPr>
          <p:cNvPr id="72" name="Group 71"/>
          <p:cNvGrpSpPr/>
          <p:nvPr/>
        </p:nvGrpSpPr>
        <p:grpSpPr>
          <a:xfrm>
            <a:off x="2128852" y="2913103"/>
            <a:ext cx="1677973" cy="1476376"/>
            <a:chOff x="2065352" y="2405103"/>
            <a:chExt cx="1677973" cy="1476376"/>
          </a:xfrm>
          <a:effectLst>
            <a:outerShdw blurRad="50800" dist="38100" dir="2700000" algn="tl" rotWithShape="0">
              <a:prstClr val="black">
                <a:alpha val="40000"/>
              </a:prstClr>
            </a:outerShdw>
          </a:effectLst>
        </p:grpSpPr>
        <p:sp>
          <p:nvSpPr>
            <p:cNvPr id="73" name="Oval 14"/>
            <p:cNvSpPr>
              <a:spLocks noChangeArrowheads="1"/>
            </p:cNvSpPr>
            <p:nvPr/>
          </p:nvSpPr>
          <p:spPr bwMode="auto">
            <a:xfrm>
              <a:off x="2065352" y="2405103"/>
              <a:ext cx="1062990" cy="1476376"/>
            </a:xfrm>
            <a:prstGeom prst="ellipse">
              <a:avLst/>
            </a:prstGeom>
            <a:solidFill>
              <a:srgbClr val="F79403">
                <a:alpha val="48000"/>
              </a:srgbClr>
            </a:solidFill>
            <a:ln w="25400">
              <a:solidFill>
                <a:srgbClr val="F79403"/>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74" name="TextBox 73"/>
            <p:cNvSpPr txBox="1"/>
            <p:nvPr/>
          </p:nvSpPr>
          <p:spPr>
            <a:xfrm>
              <a:off x="2346209" y="2643916"/>
              <a:ext cx="1397116" cy="412960"/>
            </a:xfrm>
            <a:prstGeom prst="rect">
              <a:avLst/>
            </a:prstGeom>
            <a:noFill/>
            <a:ln>
              <a:noFill/>
            </a:ln>
            <a:scene3d>
              <a:camera prst="orthographicFront"/>
              <a:lightRig rig="threePt" dir="t"/>
            </a:scene3d>
            <a:sp3d>
              <a:bevelT w="152400" h="152400"/>
            </a:sp3d>
          </p:spPr>
          <p:txBody>
            <a:bodyPr wrap="none" lIns="0" tIns="0" rIns="0" bIns="0" rtlCol="0">
              <a:noAutofit/>
            </a:bodyPr>
            <a:lstStyle/>
            <a:p>
              <a:pPr algn="ctr"/>
              <a:r>
                <a:rPr lang="en-US" b="1" dirty="0" smtClean="0">
                  <a:solidFill>
                    <a:schemeClr val="bg1"/>
                  </a:solidFill>
                  <a:effectLst>
                    <a:outerShdw blurRad="50800" dist="38100" dir="2700000" algn="tl" rotWithShape="0">
                      <a:schemeClr val="bg1">
                        <a:lumMod val="50000"/>
                        <a:alpha val="43000"/>
                      </a:schemeClr>
                    </a:outerShdw>
                  </a:effectLst>
                  <a:cs typeface="Arial" pitchFamily="34" charset="0"/>
                </a:rPr>
                <a:t>CLDC 1.1</a:t>
              </a:r>
              <a:endParaRPr lang="en-US" b="1" dirty="0">
                <a:solidFill>
                  <a:schemeClr val="bg1"/>
                </a:solidFill>
                <a:effectLst>
                  <a:outerShdw blurRad="50800" dist="38100" dir="2700000" algn="tl" rotWithShape="0">
                    <a:schemeClr val="bg1">
                      <a:lumMod val="50000"/>
                      <a:alpha val="43000"/>
                    </a:schemeClr>
                  </a:outerShdw>
                </a:effectLst>
                <a:cs typeface="Arial" pitchFamily="34" charset="0"/>
              </a:endParaRPr>
            </a:p>
          </p:txBody>
        </p:sp>
      </p:grpSp>
    </p:spTree>
    <p:extLst>
      <p:ext uri="{BB962C8B-B14F-4D97-AF65-F5344CB8AC3E}">
        <p14:creationId xmlns:p14="http://schemas.microsoft.com/office/powerpoint/2010/main" val="305833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000" fill="hold"/>
                                        <p:tgtEl>
                                          <p:spTgt spid="52"/>
                                        </p:tgtEl>
                                        <p:attrNameLst>
                                          <p:attrName>ppt_w</p:attrName>
                                        </p:attrNameLst>
                                      </p:cBhvr>
                                      <p:tavLst>
                                        <p:tav tm="0">
                                          <p:val>
                                            <p:fltVal val="0"/>
                                          </p:val>
                                        </p:tav>
                                        <p:tav tm="100000">
                                          <p:val>
                                            <p:strVal val="#ppt_w"/>
                                          </p:val>
                                        </p:tav>
                                      </p:tavLst>
                                    </p:anim>
                                    <p:anim calcmode="lin" valueType="num">
                                      <p:cBhvr>
                                        <p:cTn id="8" dur="1000" fill="hold"/>
                                        <p:tgtEl>
                                          <p:spTgt spid="52"/>
                                        </p:tgtEl>
                                        <p:attrNameLst>
                                          <p:attrName>ppt_h</p:attrName>
                                        </p:attrNameLst>
                                      </p:cBhvr>
                                      <p:tavLst>
                                        <p:tav tm="0">
                                          <p:val>
                                            <p:fltVal val="0"/>
                                          </p:val>
                                        </p:tav>
                                        <p:tav tm="100000">
                                          <p:val>
                                            <p:strVal val="#ppt_h"/>
                                          </p:val>
                                        </p:tav>
                                      </p:tavLst>
                                    </p:anim>
                                    <p:animEffect transition="in" filter="fade">
                                      <p:cBhvr>
                                        <p:cTn id="9" dur="1000"/>
                                        <p:tgtEl>
                                          <p:spTgt spid="52"/>
                                        </p:tgtEl>
                                      </p:cBhvr>
                                    </p:animEffect>
                                  </p:childTnLst>
                                </p:cTn>
                              </p:par>
                              <p:par>
                                <p:cTn id="10" presetID="53" presetClass="entr" presetSubtype="16"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1000" fill="hold"/>
                                        <p:tgtEl>
                                          <p:spTgt spid="53"/>
                                        </p:tgtEl>
                                        <p:attrNameLst>
                                          <p:attrName>ppt_w</p:attrName>
                                        </p:attrNameLst>
                                      </p:cBhvr>
                                      <p:tavLst>
                                        <p:tav tm="0">
                                          <p:val>
                                            <p:fltVal val="0"/>
                                          </p:val>
                                        </p:tav>
                                        <p:tav tm="100000">
                                          <p:val>
                                            <p:strVal val="#ppt_w"/>
                                          </p:val>
                                        </p:tav>
                                      </p:tavLst>
                                    </p:anim>
                                    <p:anim calcmode="lin" valueType="num">
                                      <p:cBhvr>
                                        <p:cTn id="13" dur="1000" fill="hold"/>
                                        <p:tgtEl>
                                          <p:spTgt spid="53"/>
                                        </p:tgtEl>
                                        <p:attrNameLst>
                                          <p:attrName>ppt_h</p:attrName>
                                        </p:attrNameLst>
                                      </p:cBhvr>
                                      <p:tavLst>
                                        <p:tav tm="0">
                                          <p:val>
                                            <p:fltVal val="0"/>
                                          </p:val>
                                        </p:tav>
                                        <p:tav tm="100000">
                                          <p:val>
                                            <p:strVal val="#ppt_h"/>
                                          </p:val>
                                        </p:tav>
                                      </p:tavLst>
                                    </p:anim>
                                    <p:animEffect transition="in" filter="fade">
                                      <p:cBhvr>
                                        <p:cTn id="14" dur="1000"/>
                                        <p:tgtEl>
                                          <p:spTgt spid="53"/>
                                        </p:tgtEl>
                                      </p:cBhvr>
                                    </p:animEffect>
                                  </p:childTnLst>
                                </p:cTn>
                              </p:par>
                            </p:childTnLst>
                          </p:cTn>
                        </p:par>
                        <p:par>
                          <p:cTn id="15" fill="hold">
                            <p:stCondLst>
                              <p:cond delay="1000"/>
                            </p:stCondLst>
                            <p:childTnLst>
                              <p:par>
                                <p:cTn id="16" presetID="2" presetClass="entr" presetSubtype="4" accel="50000" decel="50000"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1000" fill="hold"/>
                                        <p:tgtEl>
                                          <p:spTgt spid="61"/>
                                        </p:tgtEl>
                                        <p:attrNameLst>
                                          <p:attrName>ppt_x</p:attrName>
                                        </p:attrNameLst>
                                      </p:cBhvr>
                                      <p:tavLst>
                                        <p:tav tm="0">
                                          <p:val>
                                            <p:strVal val="#ppt_x"/>
                                          </p:val>
                                        </p:tav>
                                        <p:tav tm="100000">
                                          <p:val>
                                            <p:strVal val="#ppt_x"/>
                                          </p:val>
                                        </p:tav>
                                      </p:tavLst>
                                    </p:anim>
                                    <p:anim calcmode="lin" valueType="num">
                                      <p:cBhvr additive="base">
                                        <p:cTn id="19" dur="1000" fill="hold"/>
                                        <p:tgtEl>
                                          <p:spTgt spid="61"/>
                                        </p:tgtEl>
                                        <p:attrNameLst>
                                          <p:attrName>ppt_y</p:attrName>
                                        </p:attrNameLst>
                                      </p:cBhvr>
                                      <p:tavLst>
                                        <p:tav tm="0">
                                          <p:val>
                                            <p:strVal val="1+#ppt_h/2"/>
                                          </p:val>
                                        </p:tav>
                                        <p:tav tm="100000">
                                          <p:val>
                                            <p:strVal val="#ppt_y"/>
                                          </p:val>
                                        </p:tav>
                                      </p:tavLst>
                                    </p:anim>
                                  </p:childTnLst>
                                </p:cTn>
                              </p:par>
                              <p:par>
                                <p:cTn id="20" presetID="2" presetClass="entr" presetSubtype="4" accel="50000" decel="5000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 calcmode="lin" valueType="num">
                                      <p:cBhvr additive="base">
                                        <p:cTn id="22" dur="1000" fill="hold"/>
                                        <p:tgtEl>
                                          <p:spTgt spid="64"/>
                                        </p:tgtEl>
                                        <p:attrNameLst>
                                          <p:attrName>ppt_x</p:attrName>
                                        </p:attrNameLst>
                                      </p:cBhvr>
                                      <p:tavLst>
                                        <p:tav tm="0">
                                          <p:val>
                                            <p:strVal val="#ppt_x"/>
                                          </p:val>
                                        </p:tav>
                                        <p:tav tm="100000">
                                          <p:val>
                                            <p:strVal val="#ppt_x"/>
                                          </p:val>
                                        </p:tav>
                                      </p:tavLst>
                                    </p:anim>
                                    <p:anim calcmode="lin" valueType="num">
                                      <p:cBhvr additive="base">
                                        <p:cTn id="23" dur="1000" fill="hold"/>
                                        <p:tgtEl>
                                          <p:spTgt spid="6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72"/>
                                        </p:tgtEl>
                                        <p:attrNameLst>
                                          <p:attrName>style.visibility</p:attrName>
                                        </p:attrNameLst>
                                      </p:cBhvr>
                                      <p:to>
                                        <p:strVal val="visible"/>
                                      </p:to>
                                    </p:set>
                                    <p:anim calcmode="lin" valueType="num">
                                      <p:cBhvr additive="base">
                                        <p:cTn id="27" dur="1000" fill="hold"/>
                                        <p:tgtEl>
                                          <p:spTgt spid="72"/>
                                        </p:tgtEl>
                                        <p:attrNameLst>
                                          <p:attrName>ppt_x</p:attrName>
                                        </p:attrNameLst>
                                      </p:cBhvr>
                                      <p:tavLst>
                                        <p:tav tm="0">
                                          <p:val>
                                            <p:strVal val="#ppt_x"/>
                                          </p:val>
                                        </p:tav>
                                        <p:tav tm="100000">
                                          <p:val>
                                            <p:strVal val="#ppt_x"/>
                                          </p:val>
                                        </p:tav>
                                      </p:tavLst>
                                    </p:anim>
                                    <p:anim calcmode="lin" valueType="num">
                                      <p:cBhvr additive="base">
                                        <p:cTn id="28" dur="1000" fill="hold"/>
                                        <p:tgtEl>
                                          <p:spTgt spid="72"/>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1000" fill="hold"/>
                                        <p:tgtEl>
                                          <p:spTgt spid="69"/>
                                        </p:tgtEl>
                                        <p:attrNameLst>
                                          <p:attrName>ppt_x</p:attrName>
                                        </p:attrNameLst>
                                      </p:cBhvr>
                                      <p:tavLst>
                                        <p:tav tm="0">
                                          <p:val>
                                            <p:strVal val="#ppt_x"/>
                                          </p:val>
                                        </p:tav>
                                        <p:tav tm="100000">
                                          <p:val>
                                            <p:strVal val="#ppt_x"/>
                                          </p:val>
                                        </p:tav>
                                      </p:tavLst>
                                    </p:anim>
                                    <p:anim calcmode="lin" valueType="num">
                                      <p:cBhvr additive="base">
                                        <p:cTn id="32" dur="10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5162550" y="1154732"/>
            <a:ext cx="3238500" cy="3232822"/>
            <a:chOff x="5162550" y="1154732"/>
            <a:chExt cx="3238500" cy="3232822"/>
          </a:xfrm>
          <a:effectLst>
            <a:outerShdw blurRad="50800" dist="38100" dir="2700000" algn="tl" rotWithShape="0">
              <a:prstClr val="black">
                <a:alpha val="40000"/>
              </a:prstClr>
            </a:outerShdw>
          </a:effectLst>
        </p:grpSpPr>
        <p:sp>
          <p:nvSpPr>
            <p:cNvPr id="34821" name="Oval 2"/>
            <p:cNvSpPr>
              <a:spLocks noChangeArrowheads="1"/>
            </p:cNvSpPr>
            <p:nvPr/>
          </p:nvSpPr>
          <p:spPr bwMode="auto">
            <a:xfrm>
              <a:off x="5162550" y="1154732"/>
              <a:ext cx="3238500" cy="3232822"/>
            </a:xfrm>
            <a:prstGeom prst="ellipse">
              <a:avLst/>
            </a:prstGeom>
            <a:solidFill>
              <a:schemeClr val="accent1"/>
            </a:solidFill>
            <a:ln w="25400">
              <a:solidFill>
                <a:schemeClr val="accent1">
                  <a:lumMod val="75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mn-ea"/>
              </a:endParaRPr>
            </a:p>
          </p:txBody>
        </p:sp>
        <p:sp>
          <p:nvSpPr>
            <p:cNvPr id="15" name="Text Box 3"/>
            <p:cNvSpPr txBox="1">
              <a:spLocks noChangeArrowheads="1"/>
            </p:cNvSpPr>
            <p:nvPr/>
          </p:nvSpPr>
          <p:spPr bwMode="auto">
            <a:xfrm>
              <a:off x="6172272" y="1340058"/>
              <a:ext cx="1142928" cy="250618"/>
            </a:xfrm>
            <a:prstGeom prst="rect">
              <a:avLst/>
            </a:prstGeom>
            <a:noFill/>
            <a:ln w="9525">
              <a:noFill/>
              <a:miter lim="800000"/>
              <a:headEnd/>
              <a:tailEnd/>
            </a:ln>
            <a:scene3d>
              <a:camera prst="orthographicFront"/>
              <a:lightRig rig="threePt" dir="t"/>
            </a:scene3d>
            <a:sp3d>
              <a:bevelT w="152400" h="152400"/>
            </a:sp3d>
            <a:extLst/>
          </p:spPr>
          <p:txBody>
            <a:bodyPr wrap="square" lIns="0" tIns="0" rIns="0" bIns="0" anchor="ctr"/>
            <a:lstStyle>
              <a:defPPr>
                <a:defRPr lang="en-US"/>
              </a:defPPr>
              <a:lvl1pPr algn="ctr" fontAlgn="auto">
                <a:spcBef>
                  <a:spcPts val="0"/>
                </a:spcBef>
                <a:spcAft>
                  <a:spcPts val="0"/>
                </a:spcAft>
                <a:defRPr>
                  <a:solidFill>
                    <a:srgbClr val="000000"/>
                  </a:solidFill>
                  <a:latin typeface="Arial"/>
                  <a:ea typeface="+mn-ea"/>
                </a:defRPr>
              </a:lvl1pPr>
            </a:lstStyle>
            <a:p>
              <a:r>
                <a:rPr lang="en-US" b="1" dirty="0">
                  <a:solidFill>
                    <a:schemeClr val="bg1"/>
                  </a:solidFill>
                  <a:effectLst>
                    <a:outerShdw blurRad="50800" dist="38100" dir="2700000" algn="tl" rotWithShape="0">
                      <a:schemeClr val="bg1">
                        <a:lumMod val="50000"/>
                        <a:alpha val="43000"/>
                      </a:schemeClr>
                    </a:outerShdw>
                  </a:effectLst>
                  <a:latin typeface="Arial" pitchFamily="34" charset="0"/>
                  <a:ea typeface="ヒラギノ角ゴ Pro W3"/>
                  <a:cs typeface="ヒラギノ角ゴ Pro W3"/>
                </a:rPr>
                <a:t>Java SE 8</a:t>
              </a:r>
            </a:p>
          </p:txBody>
        </p:sp>
      </p:grpSp>
      <p:grpSp>
        <p:nvGrpSpPr>
          <p:cNvPr id="50" name="Group 49"/>
          <p:cNvGrpSpPr/>
          <p:nvPr/>
        </p:nvGrpSpPr>
        <p:grpSpPr>
          <a:xfrm>
            <a:off x="1633740" y="1155935"/>
            <a:ext cx="2112377" cy="2108673"/>
            <a:chOff x="1514475" y="965435"/>
            <a:chExt cx="2112377" cy="2108673"/>
          </a:xfrm>
          <a:effectLst>
            <a:outerShdw blurRad="50800" dist="38100" dir="2700000" algn="tl" rotWithShape="0">
              <a:prstClr val="black">
                <a:alpha val="40000"/>
              </a:prstClr>
            </a:outerShdw>
          </a:effectLst>
        </p:grpSpPr>
        <p:sp>
          <p:nvSpPr>
            <p:cNvPr id="21" name="Oval 2"/>
            <p:cNvSpPr>
              <a:spLocks noChangeArrowheads="1"/>
            </p:cNvSpPr>
            <p:nvPr/>
          </p:nvSpPr>
          <p:spPr bwMode="auto">
            <a:xfrm>
              <a:off x="1514475" y="965435"/>
              <a:ext cx="2112377" cy="2108673"/>
            </a:xfrm>
            <a:prstGeom prst="ellipse">
              <a:avLst/>
            </a:prstGeom>
            <a:solidFill>
              <a:schemeClr val="accent1"/>
            </a:solidFill>
            <a:ln w="25400">
              <a:solidFill>
                <a:schemeClr val="accent1">
                  <a:lumMod val="75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mn-ea"/>
              </a:endParaRPr>
            </a:p>
          </p:txBody>
        </p:sp>
        <p:sp>
          <p:nvSpPr>
            <p:cNvPr id="44" name="Rectangle 43"/>
            <p:cNvSpPr/>
            <p:nvPr/>
          </p:nvSpPr>
          <p:spPr>
            <a:xfrm>
              <a:off x="1925435" y="1129784"/>
              <a:ext cx="1244600" cy="369332"/>
            </a:xfrm>
            <a:prstGeom prst="rect">
              <a:avLst/>
            </a:prstGeom>
            <a:noFill/>
            <a:ln w="25400">
              <a:noFill/>
              <a:round/>
              <a:headEnd/>
              <a:tailEnd/>
            </a:ln>
            <a:scene3d>
              <a:camera prst="orthographicFront"/>
              <a:lightRig rig="threePt" dir="t"/>
            </a:scene3d>
            <a:sp3d>
              <a:bevelT w="152400" h="152400"/>
            </a:sp3d>
          </p:spPr>
          <p:txBody>
            <a:bodyPr wrap="square" lIns="0" tIns="0" rIns="0" bIns="0" anchor="ctr"/>
            <a:lstStyle/>
            <a:p>
              <a:pPr algn="ctr" fontAlgn="auto">
                <a:spcBef>
                  <a:spcPts val="0"/>
                </a:spcBef>
                <a:spcAft>
                  <a:spcPts val="0"/>
                </a:spcAft>
              </a:pPr>
              <a:r>
                <a:rPr lang="en-US" b="1" dirty="0" smtClean="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Java SE </a:t>
              </a:r>
              <a:r>
                <a:rPr lang="en-US"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8</a:t>
              </a:r>
            </a:p>
          </p:txBody>
        </p:sp>
      </p:grpSp>
      <p:grpSp>
        <p:nvGrpSpPr>
          <p:cNvPr id="53" name="Group 52"/>
          <p:cNvGrpSpPr/>
          <p:nvPr/>
        </p:nvGrpSpPr>
        <p:grpSpPr>
          <a:xfrm>
            <a:off x="5724437" y="2104002"/>
            <a:ext cx="2133688" cy="2129949"/>
            <a:chOff x="5724437" y="2104002"/>
            <a:chExt cx="2133688" cy="2129949"/>
          </a:xfrm>
          <a:effectLst>
            <a:outerShdw blurRad="50800" dist="38100" dir="2700000" algn="tl" rotWithShape="0">
              <a:prstClr val="black">
                <a:alpha val="40000"/>
              </a:prstClr>
            </a:outerShdw>
          </a:effectLst>
        </p:grpSpPr>
        <p:sp>
          <p:nvSpPr>
            <p:cNvPr id="34819" name="Oval 13"/>
            <p:cNvSpPr>
              <a:spLocks noChangeArrowheads="1"/>
            </p:cNvSpPr>
            <p:nvPr/>
          </p:nvSpPr>
          <p:spPr bwMode="auto">
            <a:xfrm>
              <a:off x="5724437" y="2104002"/>
              <a:ext cx="2133688" cy="2129949"/>
            </a:xfrm>
            <a:prstGeom prst="ellipse">
              <a:avLst/>
            </a:prstGeom>
            <a:solidFill>
              <a:schemeClr val="accent3">
                <a:lumMod val="60000"/>
                <a:lumOff val="40000"/>
                <a:alpha val="80000"/>
              </a:schemeClr>
            </a:solidFill>
            <a:ln w="25400">
              <a:solidFill>
                <a:schemeClr val="accent3">
                  <a:lumMod val="50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16" name="Text Box 4"/>
            <p:cNvSpPr txBox="1">
              <a:spLocks noChangeArrowheads="1"/>
            </p:cNvSpPr>
            <p:nvPr/>
          </p:nvSpPr>
          <p:spPr bwMode="auto">
            <a:xfrm>
              <a:off x="6223000" y="2903420"/>
              <a:ext cx="1155699" cy="516055"/>
            </a:xfrm>
            <a:prstGeom prst="rect">
              <a:avLst/>
            </a:prstGeom>
            <a:noFill/>
            <a:ln w="9525">
              <a:noFill/>
              <a:miter lim="800000"/>
              <a:headEnd/>
              <a:tailEnd/>
            </a:ln>
            <a:scene3d>
              <a:camera prst="orthographicFront"/>
              <a:lightRig rig="threePt" dir="t"/>
            </a:scene3d>
            <a:sp3d>
              <a:bevelT w="152400" h="152400"/>
            </a:sp3d>
            <a:extLst/>
          </p:spPr>
          <p:txBody>
            <a:bodyPr wrap="square" lIns="0" tIns="0" rIns="0" bIns="0" anchor="ctr"/>
            <a:lstStyle>
              <a:defPPr>
                <a:defRPr lang="en-US"/>
              </a:defPPr>
              <a:lvl1pPr algn="ctr" fontAlgn="auto">
                <a:spcBef>
                  <a:spcPts val="0"/>
                </a:spcBef>
                <a:spcAft>
                  <a:spcPts val="0"/>
                </a:spcAft>
                <a:defRPr>
                  <a:solidFill>
                    <a:srgbClr val="000000"/>
                  </a:solidFill>
                  <a:latin typeface="Arial"/>
                  <a:ea typeface="ヒラギノ角ゴ Pro W3"/>
                  <a:cs typeface="ヒラギノ角ゴ Pro W3"/>
                </a:defRPr>
              </a:lvl1pPr>
            </a:lstStyle>
            <a:p>
              <a:r>
                <a:rPr lang="en-US" b="1" dirty="0" smtClean="0">
                  <a:solidFill>
                    <a:schemeClr val="bg1"/>
                  </a:solidFill>
                  <a:effectLst>
                    <a:outerShdw blurRad="50800" dist="38100" dir="2700000" algn="tl" rotWithShape="0">
                      <a:schemeClr val="bg1">
                        <a:lumMod val="50000"/>
                        <a:alpha val="43000"/>
                      </a:schemeClr>
                    </a:outerShdw>
                  </a:effectLst>
                  <a:latin typeface="Arial" pitchFamily="34" charset="0"/>
                </a:rPr>
                <a:t>Java ME 8</a:t>
              </a:r>
              <a:endParaRPr lang="en-US" b="1" dirty="0">
                <a:solidFill>
                  <a:schemeClr val="bg1"/>
                </a:solidFill>
                <a:effectLst>
                  <a:outerShdw blurRad="50800" dist="38100" dir="2700000" algn="tl" rotWithShape="0">
                    <a:schemeClr val="bg1">
                      <a:lumMod val="50000"/>
                      <a:alpha val="43000"/>
                    </a:schemeClr>
                  </a:outerShdw>
                </a:effectLst>
                <a:latin typeface="Arial" pitchFamily="34" charset="0"/>
              </a:endParaRPr>
            </a:p>
          </p:txBody>
        </p:sp>
      </p:grpSp>
      <p:sp>
        <p:nvSpPr>
          <p:cNvPr id="34826" name="Title 1"/>
          <p:cNvSpPr>
            <a:spLocks noGrp="1"/>
          </p:cNvSpPr>
          <p:nvPr>
            <p:ph type="title"/>
          </p:nvPr>
        </p:nvSpPr>
        <p:spPr>
          <a:xfrm>
            <a:off x="0" y="245538"/>
            <a:ext cx="9144000" cy="406395"/>
          </a:xfrm>
          <a:scene3d>
            <a:camera prst="orthographicFront"/>
            <a:lightRig rig="threePt" dir="t"/>
          </a:scene3d>
          <a:sp3d>
            <a:bevelT w="152400" h="152400"/>
          </a:sp3d>
        </p:spPr>
        <p:txBody>
          <a:bodyPr/>
          <a:lstStyle/>
          <a:p>
            <a:pPr algn="ctr"/>
            <a:r>
              <a:rPr lang="en-US" dirty="0" smtClean="0">
                <a:effectLst>
                  <a:outerShdw blurRad="50800" dist="38100" dir="2700000" algn="tl" rotWithShape="0">
                    <a:schemeClr val="bg1">
                      <a:lumMod val="50000"/>
                      <a:alpha val="43000"/>
                    </a:schemeClr>
                  </a:outerShdw>
                </a:effectLst>
              </a:rPr>
              <a:t>Java </a:t>
            </a:r>
            <a:r>
              <a:rPr lang="en-US" dirty="0">
                <a:effectLst>
                  <a:outerShdw blurRad="50800" dist="38100" dir="2700000" algn="tl" rotWithShape="0">
                    <a:schemeClr val="bg1">
                      <a:lumMod val="50000"/>
                      <a:alpha val="43000"/>
                    </a:schemeClr>
                  </a:outerShdw>
                </a:effectLst>
              </a:rPr>
              <a:t>8</a:t>
            </a:r>
            <a:endParaRPr lang="en-US" dirty="0" smtClean="0">
              <a:effectLst>
                <a:outerShdw blurRad="50800" dist="38100" dir="2700000" algn="tl" rotWithShape="0">
                  <a:schemeClr val="bg1">
                    <a:lumMod val="50000"/>
                    <a:alpha val="43000"/>
                  </a:schemeClr>
                </a:outerShdw>
              </a:effectLst>
            </a:endParaRPr>
          </a:p>
        </p:txBody>
      </p:sp>
      <p:sp>
        <p:nvSpPr>
          <p:cNvPr id="2" name="Content Placeholder 1"/>
          <p:cNvSpPr>
            <a:spLocks noGrp="1"/>
          </p:cNvSpPr>
          <p:nvPr>
            <p:ph sz="quarter" idx="12"/>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grpSp>
        <p:nvGrpSpPr>
          <p:cNvPr id="52" name="Group 51"/>
          <p:cNvGrpSpPr/>
          <p:nvPr/>
        </p:nvGrpSpPr>
        <p:grpSpPr>
          <a:xfrm>
            <a:off x="2090853" y="2707387"/>
            <a:ext cx="1189257" cy="1169288"/>
            <a:chOff x="1971588" y="2516887"/>
            <a:chExt cx="1189257" cy="1169288"/>
          </a:xfrm>
          <a:effectLst>
            <a:outerShdw blurRad="50800" dist="38100" dir="2700000" algn="tl" rotWithShape="0">
              <a:prstClr val="black">
                <a:alpha val="40000"/>
              </a:prstClr>
            </a:outerShdw>
          </a:effectLst>
        </p:grpSpPr>
        <p:sp>
          <p:nvSpPr>
            <p:cNvPr id="22" name="Oval 13"/>
            <p:cNvSpPr>
              <a:spLocks noChangeArrowheads="1"/>
            </p:cNvSpPr>
            <p:nvPr/>
          </p:nvSpPr>
          <p:spPr bwMode="auto">
            <a:xfrm>
              <a:off x="1971588" y="2516887"/>
              <a:ext cx="1189257" cy="1169288"/>
            </a:xfrm>
            <a:prstGeom prst="ellipse">
              <a:avLst/>
            </a:prstGeom>
            <a:solidFill>
              <a:schemeClr val="accent3">
                <a:lumMod val="60000"/>
                <a:lumOff val="40000"/>
                <a:alpha val="64000"/>
              </a:schemeClr>
            </a:solidFill>
            <a:ln w="25400">
              <a:solidFill>
                <a:schemeClr val="accent3">
                  <a:lumMod val="50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45" name="TextBox 44"/>
            <p:cNvSpPr txBox="1"/>
            <p:nvPr/>
          </p:nvSpPr>
          <p:spPr>
            <a:xfrm>
              <a:off x="2027035" y="2908300"/>
              <a:ext cx="1117599" cy="369332"/>
            </a:xfrm>
            <a:prstGeom prst="rect">
              <a:avLst/>
            </a:prstGeom>
            <a:noFill/>
            <a:ln w="25400">
              <a:noFill/>
              <a:round/>
              <a:headEnd/>
              <a:tailEnd/>
            </a:ln>
            <a:scene3d>
              <a:camera prst="orthographicFront"/>
              <a:lightRig rig="threePt" dir="t"/>
            </a:scene3d>
            <a:sp3d>
              <a:bevelT w="152400" h="152400"/>
            </a:sp3d>
          </p:spPr>
          <p:txBody>
            <a:bodyPr wrap="square" lIns="0" tIns="0" rIns="0" bIns="0" anchor="ctr"/>
            <a:lstStyle>
              <a:defPPr>
                <a:defRPr lang="en-US"/>
              </a:defPPr>
              <a:lvl1pPr algn="ctr" fontAlgn="auto">
                <a:spcBef>
                  <a:spcPts val="0"/>
                </a:spcBef>
                <a:spcAft>
                  <a:spcPts val="0"/>
                </a:spcAft>
                <a:defRPr>
                  <a:solidFill>
                    <a:srgbClr val="000000"/>
                  </a:solidFill>
                  <a:latin typeface="Arial"/>
                  <a:ea typeface="ヒラギノ角ゴ Pro W3"/>
                  <a:cs typeface="ヒラギノ角ゴ Pro W3"/>
                </a:defRPr>
              </a:lvl1pPr>
            </a:lstStyle>
            <a:p>
              <a:r>
                <a:rPr lang="en-US" b="1" dirty="0" smtClean="0">
                  <a:solidFill>
                    <a:schemeClr val="bg1"/>
                  </a:solidFill>
                  <a:effectLst>
                    <a:outerShdw blurRad="50800" dist="38100" dir="2700000" algn="tl" rotWithShape="0">
                      <a:schemeClr val="bg1">
                        <a:lumMod val="50000"/>
                        <a:alpha val="43000"/>
                      </a:schemeClr>
                    </a:outerShdw>
                  </a:effectLst>
                  <a:latin typeface="Arial" pitchFamily="34" charset="0"/>
                </a:rPr>
                <a:t>Java ME </a:t>
              </a:r>
              <a:r>
                <a:rPr lang="en-US" b="1" dirty="0">
                  <a:solidFill>
                    <a:schemeClr val="bg1"/>
                  </a:solidFill>
                  <a:effectLst>
                    <a:outerShdw blurRad="50800" dist="38100" dir="2700000" algn="tl" rotWithShape="0">
                      <a:schemeClr val="bg1">
                        <a:lumMod val="50000"/>
                        <a:alpha val="43000"/>
                      </a:schemeClr>
                    </a:outerShdw>
                  </a:effectLst>
                  <a:latin typeface="Arial" pitchFamily="34" charset="0"/>
                </a:rPr>
                <a:t>8</a:t>
              </a:r>
            </a:p>
          </p:txBody>
        </p:sp>
      </p:grpSp>
      <p:sp>
        <p:nvSpPr>
          <p:cNvPr id="20" name="TextBox 19"/>
          <p:cNvSpPr txBox="1"/>
          <p:nvPr/>
        </p:nvSpPr>
        <p:spPr>
          <a:xfrm>
            <a:off x="2198731" y="820267"/>
            <a:ext cx="914400" cy="914400"/>
          </a:xfrm>
          <a:prstGeom prst="rect">
            <a:avLst/>
          </a:prstGeom>
          <a:noFill/>
          <a:ln>
            <a:noFill/>
          </a:ln>
          <a:scene3d>
            <a:camera prst="orthographicFront"/>
            <a:lightRig rig="threePt" dir="t"/>
          </a:scene3d>
          <a:sp3d>
            <a:bevelT w="152400" h="152400"/>
          </a:sp3d>
        </p:spPr>
        <p:txBody>
          <a:bodyPr wrap="none" lIns="0" tIns="0" rIns="0" bIns="0" rtlCol="0">
            <a:noAutofit/>
          </a:bodyPr>
          <a:lstStyle/>
          <a:p>
            <a:pPr algn="ctr"/>
            <a:r>
              <a:rPr lang="en-US" sz="2000" b="1" dirty="0" smtClean="0">
                <a:effectLst>
                  <a:outerShdw blurRad="50800" dist="38100" dir="2700000" algn="tl" rotWithShape="0">
                    <a:schemeClr val="bg1">
                      <a:lumMod val="50000"/>
                      <a:alpha val="43000"/>
                    </a:schemeClr>
                  </a:outerShdw>
                </a:effectLst>
              </a:rPr>
              <a:t>APIs</a:t>
            </a:r>
          </a:p>
        </p:txBody>
      </p:sp>
      <p:sp>
        <p:nvSpPr>
          <p:cNvPr id="23" name="TextBox 22"/>
          <p:cNvSpPr txBox="1"/>
          <p:nvPr/>
        </p:nvSpPr>
        <p:spPr>
          <a:xfrm>
            <a:off x="5740400" y="764867"/>
            <a:ext cx="1857510" cy="542909"/>
          </a:xfrm>
          <a:prstGeom prst="rect">
            <a:avLst/>
          </a:prstGeom>
          <a:noFill/>
          <a:ln>
            <a:noFill/>
          </a:ln>
          <a:scene3d>
            <a:camera prst="orthographicFront"/>
            <a:lightRig rig="threePt" dir="t"/>
          </a:scene3d>
          <a:sp3d>
            <a:bevelT w="152400" h="152400"/>
          </a:sp3d>
        </p:spPr>
        <p:txBody>
          <a:bodyPr wrap="none" lIns="0" tIns="0" rIns="0" bIns="0" rtlCol="0">
            <a:noAutofit/>
          </a:bodyPr>
          <a:lstStyle/>
          <a:p>
            <a:pPr algn="ctr"/>
            <a:r>
              <a:rPr lang="en-US" sz="2000" b="1" dirty="0" smtClean="0">
                <a:effectLst>
                  <a:outerShdw blurRad="50800" dist="38100" dir="2700000" algn="tl" rotWithShape="0">
                    <a:schemeClr val="bg1">
                      <a:lumMod val="50000"/>
                      <a:alpha val="43000"/>
                    </a:schemeClr>
                  </a:outerShdw>
                </a:effectLst>
              </a:rPr>
              <a:t>Language</a:t>
            </a:r>
          </a:p>
        </p:txBody>
      </p:sp>
    </p:spTree>
    <p:extLst>
      <p:ext uri="{BB962C8B-B14F-4D97-AF65-F5344CB8AC3E}">
        <p14:creationId xmlns:p14="http://schemas.microsoft.com/office/powerpoint/2010/main" val="254291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ppt_w</p:attrName>
                                        </p:attrNameLst>
                                      </p:cBhvr>
                                      <p:tavLst>
                                        <p:tav tm="0">
                                          <p:val>
                                            <p:fltVal val="0"/>
                                          </p:val>
                                        </p:tav>
                                        <p:tav tm="100000">
                                          <p:val>
                                            <p:strVal val="#ppt_w"/>
                                          </p:val>
                                        </p:tav>
                                      </p:tavLst>
                                    </p:anim>
                                    <p:anim calcmode="lin" valueType="num">
                                      <p:cBhvr>
                                        <p:cTn id="8" dur="1000" fill="hold"/>
                                        <p:tgtEl>
                                          <p:spTgt spid="51"/>
                                        </p:tgtEl>
                                        <p:attrNameLst>
                                          <p:attrName>ppt_h</p:attrName>
                                        </p:attrNameLst>
                                      </p:cBhvr>
                                      <p:tavLst>
                                        <p:tav tm="0">
                                          <p:val>
                                            <p:fltVal val="0"/>
                                          </p:val>
                                        </p:tav>
                                        <p:tav tm="100000">
                                          <p:val>
                                            <p:strVal val="#ppt_h"/>
                                          </p:val>
                                        </p:tav>
                                      </p:tavLst>
                                    </p:anim>
                                    <p:animEffect transition="in" filter="fade">
                                      <p:cBhvr>
                                        <p:cTn id="9" dur="1000"/>
                                        <p:tgtEl>
                                          <p:spTgt spid="51"/>
                                        </p:tgtEl>
                                      </p:cBhvr>
                                    </p:animEffect>
                                  </p:childTnLst>
                                </p:cTn>
                              </p:par>
                              <p:par>
                                <p:cTn id="10" presetID="53" presetClass="entr" presetSubtype="16"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1000" fill="hold"/>
                                        <p:tgtEl>
                                          <p:spTgt spid="50"/>
                                        </p:tgtEl>
                                        <p:attrNameLst>
                                          <p:attrName>ppt_w</p:attrName>
                                        </p:attrNameLst>
                                      </p:cBhvr>
                                      <p:tavLst>
                                        <p:tav tm="0">
                                          <p:val>
                                            <p:fltVal val="0"/>
                                          </p:val>
                                        </p:tav>
                                        <p:tav tm="100000">
                                          <p:val>
                                            <p:strVal val="#ppt_w"/>
                                          </p:val>
                                        </p:tav>
                                      </p:tavLst>
                                    </p:anim>
                                    <p:anim calcmode="lin" valueType="num">
                                      <p:cBhvr>
                                        <p:cTn id="13" dur="1000" fill="hold"/>
                                        <p:tgtEl>
                                          <p:spTgt spid="50"/>
                                        </p:tgtEl>
                                        <p:attrNameLst>
                                          <p:attrName>ppt_h</p:attrName>
                                        </p:attrNameLst>
                                      </p:cBhvr>
                                      <p:tavLst>
                                        <p:tav tm="0">
                                          <p:val>
                                            <p:fltVal val="0"/>
                                          </p:val>
                                        </p:tav>
                                        <p:tav tm="100000">
                                          <p:val>
                                            <p:strVal val="#ppt_h"/>
                                          </p:val>
                                        </p:tav>
                                      </p:tavLst>
                                    </p:anim>
                                    <p:animEffect transition="in" filter="fade">
                                      <p:cBhvr>
                                        <p:cTn id="14" dur="1000"/>
                                        <p:tgtEl>
                                          <p:spTgt spid="50"/>
                                        </p:tgtEl>
                                      </p:cBhvr>
                                    </p:animEffect>
                                  </p:childTnLst>
                                </p:cTn>
                              </p:par>
                            </p:childTnLst>
                          </p:cTn>
                        </p:par>
                        <p:par>
                          <p:cTn id="15" fill="hold">
                            <p:stCondLst>
                              <p:cond delay="1000"/>
                            </p:stCondLst>
                            <p:childTnLst>
                              <p:par>
                                <p:cTn id="16" presetID="2" presetClass="entr" presetSubtype="4" accel="50000" decel="50000"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1000" fill="hold"/>
                                        <p:tgtEl>
                                          <p:spTgt spid="52"/>
                                        </p:tgtEl>
                                        <p:attrNameLst>
                                          <p:attrName>ppt_x</p:attrName>
                                        </p:attrNameLst>
                                      </p:cBhvr>
                                      <p:tavLst>
                                        <p:tav tm="0">
                                          <p:val>
                                            <p:strVal val="#ppt_x"/>
                                          </p:val>
                                        </p:tav>
                                        <p:tav tm="100000">
                                          <p:val>
                                            <p:strVal val="#ppt_x"/>
                                          </p:val>
                                        </p:tav>
                                      </p:tavLst>
                                    </p:anim>
                                    <p:anim calcmode="lin" valueType="num">
                                      <p:cBhvr additive="base">
                                        <p:cTn id="19" dur="1000" fill="hold"/>
                                        <p:tgtEl>
                                          <p:spTgt spid="52"/>
                                        </p:tgtEl>
                                        <p:attrNameLst>
                                          <p:attrName>ppt_y</p:attrName>
                                        </p:attrNameLst>
                                      </p:cBhvr>
                                      <p:tavLst>
                                        <p:tav tm="0">
                                          <p:val>
                                            <p:strVal val="1+#ppt_h/2"/>
                                          </p:val>
                                        </p:tav>
                                        <p:tav tm="100000">
                                          <p:val>
                                            <p:strVal val="#ppt_y"/>
                                          </p:val>
                                        </p:tav>
                                      </p:tavLst>
                                    </p:anim>
                                  </p:childTnLst>
                                </p:cTn>
                              </p:par>
                              <p:par>
                                <p:cTn id="20" presetID="2" presetClass="entr" presetSubtype="4" accel="50000" decel="5000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1000" fill="hold"/>
                                        <p:tgtEl>
                                          <p:spTgt spid="53"/>
                                        </p:tgtEl>
                                        <p:attrNameLst>
                                          <p:attrName>ppt_x</p:attrName>
                                        </p:attrNameLst>
                                      </p:cBhvr>
                                      <p:tavLst>
                                        <p:tav tm="0">
                                          <p:val>
                                            <p:strVal val="#ppt_x"/>
                                          </p:val>
                                        </p:tav>
                                        <p:tav tm="100000">
                                          <p:val>
                                            <p:strVal val="#ppt_x"/>
                                          </p:val>
                                        </p:tav>
                                      </p:tavLst>
                                    </p:anim>
                                    <p:anim calcmode="lin" valueType="num">
                                      <p:cBhvr additive="base">
                                        <p:cTn id="23" dur="10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5162550" y="1154732"/>
            <a:ext cx="3238500" cy="3232822"/>
            <a:chOff x="5162550" y="1154732"/>
            <a:chExt cx="3238500" cy="3232822"/>
          </a:xfrm>
          <a:effectLst>
            <a:outerShdw blurRad="50800" dist="38100" dir="2700000" algn="tl" rotWithShape="0">
              <a:prstClr val="black">
                <a:alpha val="40000"/>
              </a:prstClr>
            </a:outerShdw>
          </a:effectLst>
        </p:grpSpPr>
        <p:sp>
          <p:nvSpPr>
            <p:cNvPr id="34821" name="Oval 2"/>
            <p:cNvSpPr>
              <a:spLocks noChangeArrowheads="1"/>
            </p:cNvSpPr>
            <p:nvPr/>
          </p:nvSpPr>
          <p:spPr bwMode="auto">
            <a:xfrm>
              <a:off x="5162550" y="1154732"/>
              <a:ext cx="3238500" cy="3232822"/>
            </a:xfrm>
            <a:prstGeom prst="ellipse">
              <a:avLst/>
            </a:prstGeom>
            <a:solidFill>
              <a:schemeClr val="accent1"/>
            </a:solidFill>
            <a:ln w="25400">
              <a:solidFill>
                <a:schemeClr val="accent1">
                  <a:lumMod val="75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mn-ea"/>
              </a:endParaRPr>
            </a:p>
          </p:txBody>
        </p:sp>
        <p:sp>
          <p:nvSpPr>
            <p:cNvPr id="15" name="Text Box 3"/>
            <p:cNvSpPr txBox="1">
              <a:spLocks noChangeArrowheads="1"/>
            </p:cNvSpPr>
            <p:nvPr/>
          </p:nvSpPr>
          <p:spPr bwMode="auto">
            <a:xfrm>
              <a:off x="6172272" y="1238458"/>
              <a:ext cx="1142928" cy="250618"/>
            </a:xfrm>
            <a:prstGeom prst="rect">
              <a:avLst/>
            </a:prstGeom>
            <a:noFill/>
            <a:ln w="9525">
              <a:noFill/>
              <a:miter lim="800000"/>
              <a:headEnd/>
              <a:tailEnd/>
            </a:ln>
            <a:scene3d>
              <a:camera prst="orthographicFront"/>
              <a:lightRig rig="threePt" dir="t"/>
            </a:scene3d>
            <a:sp3d>
              <a:bevelT w="152400" h="152400"/>
            </a:sp3d>
            <a:extLst/>
          </p:spPr>
          <p:txBody>
            <a:bodyPr wrap="square" lIns="0" tIns="0" rIns="0" bIns="0" anchor="ctr"/>
            <a:lstStyle>
              <a:defPPr>
                <a:defRPr lang="en-US"/>
              </a:defPPr>
              <a:lvl1pPr algn="ctr" fontAlgn="auto">
                <a:spcBef>
                  <a:spcPts val="0"/>
                </a:spcBef>
                <a:spcAft>
                  <a:spcPts val="0"/>
                </a:spcAft>
                <a:defRPr>
                  <a:solidFill>
                    <a:srgbClr val="000000"/>
                  </a:solidFill>
                  <a:latin typeface="Arial"/>
                  <a:ea typeface="+mn-ea"/>
                </a:defRPr>
              </a:lvl1pPr>
            </a:lstStyle>
            <a:p>
              <a:r>
                <a:rPr lang="en-US" b="1" dirty="0">
                  <a:solidFill>
                    <a:schemeClr val="bg1"/>
                  </a:solidFill>
                  <a:effectLst>
                    <a:outerShdw blurRad="50800" dist="38100" dir="2700000" algn="tl" rotWithShape="0">
                      <a:schemeClr val="bg1">
                        <a:lumMod val="50000"/>
                        <a:alpha val="43000"/>
                      </a:schemeClr>
                    </a:outerShdw>
                  </a:effectLst>
                  <a:latin typeface="Arial" pitchFamily="34" charset="0"/>
                  <a:ea typeface="ヒラギノ角ゴ Pro W3"/>
                  <a:cs typeface="ヒラギノ角ゴ Pro W3"/>
                </a:rPr>
                <a:t>Java </a:t>
              </a:r>
              <a:r>
                <a:rPr lang="en-US" b="1" dirty="0" smtClean="0">
                  <a:solidFill>
                    <a:schemeClr val="bg1"/>
                  </a:solidFill>
                  <a:effectLst>
                    <a:outerShdw blurRad="50800" dist="38100" dir="2700000" algn="tl" rotWithShape="0">
                      <a:schemeClr val="bg1">
                        <a:lumMod val="50000"/>
                        <a:alpha val="43000"/>
                      </a:schemeClr>
                    </a:outerShdw>
                  </a:effectLst>
                  <a:latin typeface="Arial" pitchFamily="34" charset="0"/>
                  <a:ea typeface="ヒラギノ角ゴ Pro W3"/>
                  <a:cs typeface="ヒラギノ角ゴ Pro W3"/>
                </a:rPr>
                <a:t>SE</a:t>
              </a:r>
              <a:endParaRPr lang="en-US" b="1" dirty="0">
                <a:solidFill>
                  <a:schemeClr val="bg1"/>
                </a:solidFill>
                <a:effectLst>
                  <a:outerShdw blurRad="50800" dist="38100" dir="2700000" algn="tl" rotWithShape="0">
                    <a:schemeClr val="bg1">
                      <a:lumMod val="50000"/>
                      <a:alpha val="43000"/>
                    </a:schemeClr>
                  </a:outerShdw>
                </a:effectLst>
                <a:latin typeface="Arial" pitchFamily="34" charset="0"/>
                <a:ea typeface="ヒラギノ角ゴ Pro W3"/>
                <a:cs typeface="ヒラギノ角ゴ Pro W3"/>
              </a:endParaRPr>
            </a:p>
          </p:txBody>
        </p:sp>
      </p:grpSp>
      <p:grpSp>
        <p:nvGrpSpPr>
          <p:cNvPr id="50" name="Group 49"/>
          <p:cNvGrpSpPr/>
          <p:nvPr/>
        </p:nvGrpSpPr>
        <p:grpSpPr>
          <a:xfrm>
            <a:off x="1633740" y="1155935"/>
            <a:ext cx="2112377" cy="2108673"/>
            <a:chOff x="1514475" y="965435"/>
            <a:chExt cx="2112377" cy="2108673"/>
          </a:xfrm>
          <a:effectLst>
            <a:outerShdw blurRad="50800" dist="38100" dir="2700000" algn="tl" rotWithShape="0">
              <a:prstClr val="black">
                <a:alpha val="40000"/>
              </a:prstClr>
            </a:outerShdw>
          </a:effectLst>
        </p:grpSpPr>
        <p:sp>
          <p:nvSpPr>
            <p:cNvPr id="21" name="Oval 2"/>
            <p:cNvSpPr>
              <a:spLocks noChangeArrowheads="1"/>
            </p:cNvSpPr>
            <p:nvPr/>
          </p:nvSpPr>
          <p:spPr bwMode="auto">
            <a:xfrm>
              <a:off x="1514475" y="965435"/>
              <a:ext cx="2112377" cy="2108673"/>
            </a:xfrm>
            <a:prstGeom prst="ellipse">
              <a:avLst/>
            </a:prstGeom>
            <a:solidFill>
              <a:schemeClr val="accent1"/>
            </a:solidFill>
            <a:ln w="25400">
              <a:solidFill>
                <a:schemeClr val="accent1">
                  <a:lumMod val="75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mn-ea"/>
              </a:endParaRPr>
            </a:p>
          </p:txBody>
        </p:sp>
        <p:sp>
          <p:nvSpPr>
            <p:cNvPr id="44" name="Rectangle 43"/>
            <p:cNvSpPr/>
            <p:nvPr/>
          </p:nvSpPr>
          <p:spPr>
            <a:xfrm>
              <a:off x="1925435" y="1129784"/>
              <a:ext cx="1244600" cy="369332"/>
            </a:xfrm>
            <a:prstGeom prst="rect">
              <a:avLst/>
            </a:prstGeom>
            <a:noFill/>
            <a:ln w="25400">
              <a:noFill/>
              <a:round/>
              <a:headEnd/>
              <a:tailEnd/>
            </a:ln>
            <a:scene3d>
              <a:camera prst="orthographicFront"/>
              <a:lightRig rig="threePt" dir="t"/>
            </a:scene3d>
            <a:sp3d>
              <a:bevelT w="152400" h="152400"/>
            </a:sp3d>
          </p:spPr>
          <p:txBody>
            <a:bodyPr wrap="square" lIns="0" tIns="0" rIns="0" bIns="0" anchor="ctr"/>
            <a:lstStyle/>
            <a:p>
              <a:pPr algn="ctr" fontAlgn="auto">
                <a:spcBef>
                  <a:spcPts val="0"/>
                </a:spcBef>
                <a:spcAft>
                  <a:spcPts val="0"/>
                </a:spcAft>
              </a:pPr>
              <a:r>
                <a:rPr lang="en-US" b="1" dirty="0" smtClean="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rPr>
                <a:t>Java SE</a:t>
              </a:r>
              <a:endParaRPr lang="en-US" b="1" dirty="0">
                <a:solidFill>
                  <a:schemeClr val="bg1"/>
                </a:solidFill>
                <a:effectLst>
                  <a:outerShdw blurRad="50800" dist="38100" dir="2700000" algn="tl" rotWithShape="0">
                    <a:schemeClr val="bg1">
                      <a:lumMod val="50000"/>
                      <a:alpha val="43000"/>
                    </a:schemeClr>
                  </a:outerShdw>
                </a:effectLst>
                <a:ea typeface="ヒラギノ角ゴ Pro W3"/>
                <a:cs typeface="ヒラギノ角ゴ Pro W3"/>
              </a:endParaRPr>
            </a:p>
          </p:txBody>
        </p:sp>
      </p:grpSp>
      <p:grpSp>
        <p:nvGrpSpPr>
          <p:cNvPr id="53" name="Group 52"/>
          <p:cNvGrpSpPr/>
          <p:nvPr/>
        </p:nvGrpSpPr>
        <p:grpSpPr>
          <a:xfrm>
            <a:off x="5376098" y="1516374"/>
            <a:ext cx="2811404" cy="2806477"/>
            <a:chOff x="5724437" y="2104002"/>
            <a:chExt cx="2133688" cy="2129949"/>
          </a:xfrm>
          <a:effectLst>
            <a:outerShdw blurRad="50800" dist="38100" dir="2700000" algn="tl" rotWithShape="0">
              <a:prstClr val="black">
                <a:alpha val="40000"/>
              </a:prstClr>
            </a:outerShdw>
          </a:effectLst>
        </p:grpSpPr>
        <p:sp>
          <p:nvSpPr>
            <p:cNvPr id="34819" name="Oval 13"/>
            <p:cNvSpPr>
              <a:spLocks noChangeArrowheads="1"/>
            </p:cNvSpPr>
            <p:nvPr/>
          </p:nvSpPr>
          <p:spPr bwMode="auto">
            <a:xfrm>
              <a:off x="5724437" y="2104002"/>
              <a:ext cx="2133688" cy="2129949"/>
            </a:xfrm>
            <a:prstGeom prst="ellipse">
              <a:avLst/>
            </a:prstGeom>
            <a:solidFill>
              <a:schemeClr val="accent3">
                <a:lumMod val="60000"/>
                <a:lumOff val="40000"/>
                <a:alpha val="80000"/>
              </a:schemeClr>
            </a:solidFill>
            <a:ln w="25400">
              <a:solidFill>
                <a:schemeClr val="accent3">
                  <a:lumMod val="50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16" name="Text Box 4"/>
            <p:cNvSpPr txBox="1">
              <a:spLocks noChangeArrowheads="1"/>
            </p:cNvSpPr>
            <p:nvPr/>
          </p:nvSpPr>
          <p:spPr bwMode="auto">
            <a:xfrm>
              <a:off x="6223000" y="2833578"/>
              <a:ext cx="1155699" cy="516055"/>
            </a:xfrm>
            <a:prstGeom prst="rect">
              <a:avLst/>
            </a:prstGeom>
            <a:noFill/>
            <a:ln w="9525">
              <a:noFill/>
              <a:miter lim="800000"/>
              <a:headEnd/>
              <a:tailEnd/>
            </a:ln>
            <a:scene3d>
              <a:camera prst="orthographicFront"/>
              <a:lightRig rig="threePt" dir="t"/>
            </a:scene3d>
            <a:sp3d>
              <a:bevelT w="152400" h="152400"/>
            </a:sp3d>
            <a:extLst/>
          </p:spPr>
          <p:txBody>
            <a:bodyPr wrap="square" lIns="0" tIns="0" rIns="0" bIns="0" anchor="ctr"/>
            <a:lstStyle>
              <a:defPPr>
                <a:defRPr lang="en-US"/>
              </a:defPPr>
              <a:lvl1pPr algn="ctr" fontAlgn="auto">
                <a:spcBef>
                  <a:spcPts val="0"/>
                </a:spcBef>
                <a:spcAft>
                  <a:spcPts val="0"/>
                </a:spcAft>
                <a:defRPr>
                  <a:solidFill>
                    <a:srgbClr val="000000"/>
                  </a:solidFill>
                  <a:latin typeface="Arial"/>
                  <a:ea typeface="ヒラギノ角ゴ Pro W3"/>
                  <a:cs typeface="ヒラギノ角ゴ Pro W3"/>
                </a:defRPr>
              </a:lvl1pPr>
            </a:lstStyle>
            <a:p>
              <a:r>
                <a:rPr lang="en-US" b="1" dirty="0" smtClean="0">
                  <a:solidFill>
                    <a:schemeClr val="bg1"/>
                  </a:solidFill>
                  <a:effectLst>
                    <a:outerShdw blurRad="50800" dist="38100" dir="2700000" algn="tl" rotWithShape="0">
                      <a:schemeClr val="bg1">
                        <a:lumMod val="50000"/>
                        <a:alpha val="43000"/>
                      </a:schemeClr>
                    </a:outerShdw>
                  </a:effectLst>
                  <a:latin typeface="Arial" pitchFamily="34" charset="0"/>
                </a:rPr>
                <a:t>Small Devices</a:t>
              </a:r>
              <a:endParaRPr lang="en-US" b="1" dirty="0">
                <a:solidFill>
                  <a:schemeClr val="bg1"/>
                </a:solidFill>
                <a:effectLst>
                  <a:outerShdw blurRad="50800" dist="38100" dir="2700000" algn="tl" rotWithShape="0">
                    <a:schemeClr val="bg1">
                      <a:lumMod val="50000"/>
                      <a:alpha val="43000"/>
                    </a:schemeClr>
                  </a:outerShdw>
                </a:effectLst>
                <a:latin typeface="Arial" pitchFamily="34" charset="0"/>
              </a:endParaRPr>
            </a:p>
          </p:txBody>
        </p:sp>
      </p:grpSp>
      <p:sp>
        <p:nvSpPr>
          <p:cNvPr id="34826" name="Title 1"/>
          <p:cNvSpPr>
            <a:spLocks noGrp="1"/>
          </p:cNvSpPr>
          <p:nvPr>
            <p:ph type="title"/>
          </p:nvPr>
        </p:nvSpPr>
        <p:spPr>
          <a:xfrm>
            <a:off x="0" y="245538"/>
            <a:ext cx="9144000" cy="406395"/>
          </a:xfrm>
          <a:scene3d>
            <a:camera prst="orthographicFront"/>
            <a:lightRig rig="threePt" dir="t"/>
          </a:scene3d>
          <a:sp3d>
            <a:bevelT w="152400" h="152400"/>
          </a:sp3d>
        </p:spPr>
        <p:txBody>
          <a:bodyPr/>
          <a:lstStyle/>
          <a:p>
            <a:pPr algn="ctr"/>
            <a:r>
              <a:rPr lang="en-US" dirty="0" smtClean="0">
                <a:effectLst>
                  <a:outerShdw blurRad="50800" dist="38100" dir="2700000" algn="tl" rotWithShape="0">
                    <a:schemeClr val="bg1">
                      <a:lumMod val="50000"/>
                      <a:alpha val="43000"/>
                    </a:schemeClr>
                  </a:outerShdw>
                </a:effectLst>
              </a:rPr>
              <a:t>Beyond Java 8</a:t>
            </a:r>
          </a:p>
        </p:txBody>
      </p:sp>
      <p:sp>
        <p:nvSpPr>
          <p:cNvPr id="2" name="Content Placeholder 1"/>
          <p:cNvSpPr>
            <a:spLocks noGrp="1"/>
          </p:cNvSpPr>
          <p:nvPr>
            <p:ph sz="quarter" idx="12"/>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grpSp>
        <p:nvGrpSpPr>
          <p:cNvPr id="52" name="Group 51"/>
          <p:cNvGrpSpPr/>
          <p:nvPr/>
        </p:nvGrpSpPr>
        <p:grpSpPr>
          <a:xfrm>
            <a:off x="2090853" y="2237487"/>
            <a:ext cx="1189257" cy="1169288"/>
            <a:chOff x="1971588" y="2516887"/>
            <a:chExt cx="1189257" cy="1169288"/>
          </a:xfrm>
          <a:effectLst>
            <a:outerShdw blurRad="50800" dist="38100" dir="2700000" algn="tl" rotWithShape="0">
              <a:prstClr val="black">
                <a:alpha val="40000"/>
              </a:prstClr>
            </a:outerShdw>
          </a:effectLst>
        </p:grpSpPr>
        <p:sp>
          <p:nvSpPr>
            <p:cNvPr id="22" name="Oval 13"/>
            <p:cNvSpPr>
              <a:spLocks noChangeArrowheads="1"/>
            </p:cNvSpPr>
            <p:nvPr/>
          </p:nvSpPr>
          <p:spPr bwMode="auto">
            <a:xfrm>
              <a:off x="1971588" y="2516887"/>
              <a:ext cx="1189257" cy="1169288"/>
            </a:xfrm>
            <a:prstGeom prst="ellipse">
              <a:avLst/>
            </a:prstGeom>
            <a:solidFill>
              <a:schemeClr val="accent3">
                <a:lumMod val="60000"/>
                <a:lumOff val="40000"/>
                <a:alpha val="64000"/>
              </a:schemeClr>
            </a:solidFill>
            <a:ln w="25400">
              <a:solidFill>
                <a:schemeClr val="accent3">
                  <a:lumMod val="50000"/>
                </a:schemeClr>
              </a:solidFill>
              <a:round/>
              <a:headEnd/>
              <a:tailEnd/>
            </a:ln>
            <a:scene3d>
              <a:camera prst="orthographicFront"/>
              <a:lightRig rig="threePt" dir="t"/>
            </a:scene3d>
            <a:sp3d>
              <a:bevelT w="152400" h="152400"/>
            </a:sp3d>
            <a:extLst/>
          </p:spPr>
          <p:txBody>
            <a:bodyPr wrap="square" lIns="0" tIns="0" rIns="0" bIns="0" anchor="ctr"/>
            <a:lstStyle/>
            <a:p>
              <a:pPr algn="ctr" fontAlgn="auto">
                <a:spcBef>
                  <a:spcPts val="0"/>
                </a:spcBef>
                <a:spcAft>
                  <a:spcPts val="0"/>
                </a:spcAft>
              </a:pPr>
              <a:endParaRPr lang="en-US" dirty="0">
                <a:solidFill>
                  <a:srgbClr val="000000"/>
                </a:solidFill>
                <a:effectLst>
                  <a:outerShdw blurRad="50800" dist="38100" dir="2700000" algn="tl" rotWithShape="0">
                    <a:schemeClr val="bg1">
                      <a:lumMod val="50000"/>
                      <a:alpha val="43000"/>
                    </a:schemeClr>
                  </a:outerShdw>
                </a:effectLst>
                <a:latin typeface="Arial"/>
                <a:ea typeface="ヒラギノ角ゴ Pro W3"/>
                <a:cs typeface="ヒラギノ角ゴ Pro W3"/>
              </a:endParaRPr>
            </a:p>
          </p:txBody>
        </p:sp>
        <p:sp>
          <p:nvSpPr>
            <p:cNvPr id="45" name="TextBox 44"/>
            <p:cNvSpPr txBox="1"/>
            <p:nvPr/>
          </p:nvSpPr>
          <p:spPr>
            <a:xfrm>
              <a:off x="2027035" y="2908300"/>
              <a:ext cx="1117599" cy="369332"/>
            </a:xfrm>
            <a:prstGeom prst="rect">
              <a:avLst/>
            </a:prstGeom>
            <a:noFill/>
            <a:ln w="25400">
              <a:noFill/>
              <a:round/>
              <a:headEnd/>
              <a:tailEnd/>
            </a:ln>
            <a:scene3d>
              <a:camera prst="orthographicFront"/>
              <a:lightRig rig="threePt" dir="t"/>
            </a:scene3d>
            <a:sp3d>
              <a:bevelT w="152400" h="152400"/>
            </a:sp3d>
          </p:spPr>
          <p:txBody>
            <a:bodyPr wrap="square" lIns="0" tIns="0" rIns="0" bIns="0" anchor="ctr"/>
            <a:lstStyle>
              <a:defPPr>
                <a:defRPr lang="en-US"/>
              </a:defPPr>
              <a:lvl1pPr algn="ctr" fontAlgn="auto">
                <a:spcBef>
                  <a:spcPts val="0"/>
                </a:spcBef>
                <a:spcAft>
                  <a:spcPts val="0"/>
                </a:spcAft>
                <a:defRPr>
                  <a:solidFill>
                    <a:srgbClr val="000000"/>
                  </a:solidFill>
                  <a:latin typeface="Arial"/>
                  <a:ea typeface="ヒラギノ角ゴ Pro W3"/>
                  <a:cs typeface="ヒラギノ角ゴ Pro W3"/>
                </a:defRPr>
              </a:lvl1pPr>
            </a:lstStyle>
            <a:p>
              <a:r>
                <a:rPr lang="en-US" b="1" dirty="0" smtClean="0">
                  <a:solidFill>
                    <a:schemeClr val="bg1"/>
                  </a:solidFill>
                  <a:effectLst>
                    <a:outerShdw blurRad="50800" dist="38100" dir="2700000" algn="tl" rotWithShape="0">
                      <a:schemeClr val="bg1">
                        <a:lumMod val="50000"/>
                        <a:alpha val="43000"/>
                      </a:schemeClr>
                    </a:outerShdw>
                  </a:effectLst>
                  <a:latin typeface="Arial" pitchFamily="34" charset="0"/>
                </a:rPr>
                <a:t>Small</a:t>
              </a:r>
            </a:p>
            <a:p>
              <a:r>
                <a:rPr lang="en-US" b="1" dirty="0" smtClean="0">
                  <a:solidFill>
                    <a:schemeClr val="bg1"/>
                  </a:solidFill>
                  <a:effectLst>
                    <a:outerShdw blurRad="50800" dist="38100" dir="2700000" algn="tl" rotWithShape="0">
                      <a:schemeClr val="bg1">
                        <a:lumMod val="50000"/>
                        <a:alpha val="43000"/>
                      </a:schemeClr>
                    </a:outerShdw>
                  </a:effectLst>
                  <a:latin typeface="Arial" pitchFamily="34" charset="0"/>
                </a:rPr>
                <a:t>Devices</a:t>
              </a:r>
              <a:endParaRPr lang="en-US" b="1" dirty="0">
                <a:solidFill>
                  <a:schemeClr val="bg1"/>
                </a:solidFill>
                <a:effectLst>
                  <a:outerShdw blurRad="50800" dist="38100" dir="2700000" algn="tl" rotWithShape="0">
                    <a:schemeClr val="bg1">
                      <a:lumMod val="50000"/>
                      <a:alpha val="43000"/>
                    </a:schemeClr>
                  </a:outerShdw>
                </a:effectLst>
                <a:latin typeface="Arial" pitchFamily="34" charset="0"/>
              </a:endParaRPr>
            </a:p>
          </p:txBody>
        </p:sp>
      </p:grpSp>
      <p:sp>
        <p:nvSpPr>
          <p:cNvPr id="20" name="TextBox 19"/>
          <p:cNvSpPr txBox="1"/>
          <p:nvPr/>
        </p:nvSpPr>
        <p:spPr>
          <a:xfrm>
            <a:off x="2198731" y="820267"/>
            <a:ext cx="914400" cy="914400"/>
          </a:xfrm>
          <a:prstGeom prst="rect">
            <a:avLst/>
          </a:prstGeom>
          <a:noFill/>
          <a:ln>
            <a:noFill/>
          </a:ln>
          <a:scene3d>
            <a:camera prst="orthographicFront"/>
            <a:lightRig rig="threePt" dir="t"/>
          </a:scene3d>
          <a:sp3d>
            <a:bevelT w="152400" h="152400"/>
          </a:sp3d>
        </p:spPr>
        <p:txBody>
          <a:bodyPr wrap="none" lIns="0" tIns="0" rIns="0" bIns="0" rtlCol="0">
            <a:noAutofit/>
          </a:bodyPr>
          <a:lstStyle/>
          <a:p>
            <a:pPr algn="ctr"/>
            <a:r>
              <a:rPr lang="en-US" sz="2000" b="1" dirty="0" smtClean="0">
                <a:effectLst>
                  <a:outerShdw blurRad="50800" dist="38100" dir="2700000" algn="tl" rotWithShape="0">
                    <a:schemeClr val="bg1">
                      <a:lumMod val="50000"/>
                      <a:alpha val="43000"/>
                    </a:schemeClr>
                  </a:outerShdw>
                </a:effectLst>
              </a:rPr>
              <a:t>APIs</a:t>
            </a:r>
          </a:p>
        </p:txBody>
      </p:sp>
      <p:sp>
        <p:nvSpPr>
          <p:cNvPr id="23" name="TextBox 22"/>
          <p:cNvSpPr txBox="1"/>
          <p:nvPr/>
        </p:nvSpPr>
        <p:spPr>
          <a:xfrm>
            <a:off x="5740400" y="764867"/>
            <a:ext cx="1857510" cy="542909"/>
          </a:xfrm>
          <a:prstGeom prst="rect">
            <a:avLst/>
          </a:prstGeom>
          <a:noFill/>
          <a:ln>
            <a:noFill/>
          </a:ln>
          <a:scene3d>
            <a:camera prst="orthographicFront"/>
            <a:lightRig rig="threePt" dir="t"/>
          </a:scene3d>
          <a:sp3d>
            <a:bevelT w="152400" h="152400"/>
          </a:sp3d>
        </p:spPr>
        <p:txBody>
          <a:bodyPr wrap="none" lIns="0" tIns="0" rIns="0" bIns="0" rtlCol="0">
            <a:noAutofit/>
          </a:bodyPr>
          <a:lstStyle/>
          <a:p>
            <a:pPr algn="ctr"/>
            <a:r>
              <a:rPr lang="en-US" sz="2000" b="1" dirty="0" smtClean="0">
                <a:effectLst>
                  <a:outerShdw blurRad="50800" dist="38100" dir="2700000" algn="tl" rotWithShape="0">
                    <a:schemeClr val="bg1">
                      <a:lumMod val="50000"/>
                      <a:alpha val="43000"/>
                    </a:schemeClr>
                  </a:outerShdw>
                </a:effectLst>
              </a:rPr>
              <a:t>Language</a:t>
            </a:r>
          </a:p>
        </p:txBody>
      </p:sp>
    </p:spTree>
    <p:extLst>
      <p:ext uri="{BB962C8B-B14F-4D97-AF65-F5344CB8AC3E}">
        <p14:creationId xmlns:p14="http://schemas.microsoft.com/office/powerpoint/2010/main" val="14324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Effect transition="in" filter="fade">
                                      <p:cBhvr>
                                        <p:cTn id="9" dur="1000"/>
                                        <p:tgtEl>
                                          <p:spTgt spid="50"/>
                                        </p:tgtEl>
                                      </p:cBhvr>
                                    </p:animEffect>
                                  </p:childTnLst>
                                </p:cTn>
                              </p:par>
                              <p:par>
                                <p:cTn id="10" presetID="53" presetClass="entr" presetSubtype="16"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1000" fill="hold"/>
                                        <p:tgtEl>
                                          <p:spTgt spid="51"/>
                                        </p:tgtEl>
                                        <p:attrNameLst>
                                          <p:attrName>ppt_w</p:attrName>
                                        </p:attrNameLst>
                                      </p:cBhvr>
                                      <p:tavLst>
                                        <p:tav tm="0">
                                          <p:val>
                                            <p:fltVal val="0"/>
                                          </p:val>
                                        </p:tav>
                                        <p:tav tm="100000">
                                          <p:val>
                                            <p:strVal val="#ppt_w"/>
                                          </p:val>
                                        </p:tav>
                                      </p:tavLst>
                                    </p:anim>
                                    <p:anim calcmode="lin" valueType="num">
                                      <p:cBhvr>
                                        <p:cTn id="13" dur="1000" fill="hold"/>
                                        <p:tgtEl>
                                          <p:spTgt spid="51"/>
                                        </p:tgtEl>
                                        <p:attrNameLst>
                                          <p:attrName>ppt_h</p:attrName>
                                        </p:attrNameLst>
                                      </p:cBhvr>
                                      <p:tavLst>
                                        <p:tav tm="0">
                                          <p:val>
                                            <p:fltVal val="0"/>
                                          </p:val>
                                        </p:tav>
                                        <p:tav tm="100000">
                                          <p:val>
                                            <p:strVal val="#ppt_h"/>
                                          </p:val>
                                        </p:tav>
                                      </p:tavLst>
                                    </p:anim>
                                    <p:animEffect transition="in" filter="fade">
                                      <p:cBhvr>
                                        <p:cTn id="14" dur="1000"/>
                                        <p:tgtEl>
                                          <p:spTgt spid="51"/>
                                        </p:tgtEl>
                                      </p:cBhvr>
                                    </p:animEffect>
                                  </p:childTnLst>
                                </p:cTn>
                              </p:par>
                            </p:childTnLst>
                          </p:cTn>
                        </p:par>
                        <p:par>
                          <p:cTn id="15" fill="hold">
                            <p:stCondLst>
                              <p:cond delay="1000"/>
                            </p:stCondLst>
                            <p:childTnLst>
                              <p:par>
                                <p:cTn id="16" presetID="2" presetClass="entr" presetSubtype="4" accel="50000" decel="50000"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1000" fill="hold"/>
                                        <p:tgtEl>
                                          <p:spTgt spid="52"/>
                                        </p:tgtEl>
                                        <p:attrNameLst>
                                          <p:attrName>ppt_x</p:attrName>
                                        </p:attrNameLst>
                                      </p:cBhvr>
                                      <p:tavLst>
                                        <p:tav tm="0">
                                          <p:val>
                                            <p:strVal val="#ppt_x"/>
                                          </p:val>
                                        </p:tav>
                                        <p:tav tm="100000">
                                          <p:val>
                                            <p:strVal val="#ppt_x"/>
                                          </p:val>
                                        </p:tav>
                                      </p:tavLst>
                                    </p:anim>
                                    <p:anim calcmode="lin" valueType="num">
                                      <p:cBhvr additive="base">
                                        <p:cTn id="19" dur="1000" fill="hold"/>
                                        <p:tgtEl>
                                          <p:spTgt spid="52"/>
                                        </p:tgtEl>
                                        <p:attrNameLst>
                                          <p:attrName>ppt_y</p:attrName>
                                        </p:attrNameLst>
                                      </p:cBhvr>
                                      <p:tavLst>
                                        <p:tav tm="0">
                                          <p:val>
                                            <p:strVal val="1+#ppt_h/2"/>
                                          </p:val>
                                        </p:tav>
                                        <p:tav tm="100000">
                                          <p:val>
                                            <p:strVal val="#ppt_y"/>
                                          </p:val>
                                        </p:tav>
                                      </p:tavLst>
                                    </p:anim>
                                  </p:childTnLst>
                                </p:cTn>
                              </p:par>
                              <p:par>
                                <p:cTn id="20" presetID="2" presetClass="entr" presetSubtype="4" accel="50000" decel="5000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1000" fill="hold"/>
                                        <p:tgtEl>
                                          <p:spTgt spid="53"/>
                                        </p:tgtEl>
                                        <p:attrNameLst>
                                          <p:attrName>ppt_x</p:attrName>
                                        </p:attrNameLst>
                                      </p:cBhvr>
                                      <p:tavLst>
                                        <p:tav tm="0">
                                          <p:val>
                                            <p:strVal val="#ppt_x"/>
                                          </p:val>
                                        </p:tav>
                                        <p:tav tm="100000">
                                          <p:val>
                                            <p:strVal val="#ppt_x"/>
                                          </p:val>
                                        </p:tav>
                                      </p:tavLst>
                                    </p:anim>
                                    <p:anim calcmode="lin" valueType="num">
                                      <p:cBhvr additive="base">
                                        <p:cTn id="23" dur="10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162264605"/>
              </p:ext>
            </p:extLst>
          </p:nvPr>
        </p:nvGraphicFramePr>
        <p:xfrm>
          <a:off x="129474" y="306379"/>
          <a:ext cx="8885053" cy="4337433"/>
        </p:xfrm>
        <a:graphic>
          <a:graphicData uri="http://schemas.openxmlformats.org/drawingml/2006/table">
            <a:tbl>
              <a:tblPr firstRow="1" bandRow="1">
                <a:tableStyleId>{8FD4443E-F989-4FC4-A0C8-D5A2AF1F390B}</a:tableStyleId>
              </a:tblPr>
              <a:tblGrid>
                <a:gridCol w="4140157"/>
                <a:gridCol w="2372448"/>
                <a:gridCol w="2372448"/>
              </a:tblGrid>
              <a:tr h="547105">
                <a:tc>
                  <a:txBody>
                    <a:bodyPr/>
                    <a:lstStyle/>
                    <a:p>
                      <a:endParaRPr lang="en-US" sz="1800" b="0" dirty="0">
                        <a:latin typeface="+mn-lt"/>
                      </a:endParaRP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tc>
                  <a:txBody>
                    <a:bodyPr/>
                    <a:lstStyle/>
                    <a:p>
                      <a:pPr marL="0" marR="0" algn="ctr">
                        <a:spcBef>
                          <a:spcPts val="0"/>
                        </a:spcBef>
                        <a:spcAft>
                          <a:spcPts val="0"/>
                        </a:spcAft>
                      </a:pPr>
                      <a:r>
                        <a:rPr lang="en-US" sz="1800" b="1" dirty="0">
                          <a:effectLst/>
                          <a:latin typeface="HelveticaNeueLT Pro 65 Md" pitchFamily="34" charset="0"/>
                          <a:ea typeface="ＭＳ 明朝"/>
                          <a:cs typeface="Times New Roman"/>
                        </a:rPr>
                        <a:t>Java </a:t>
                      </a:r>
                      <a:r>
                        <a:rPr lang="en-US" sz="1800" b="1" dirty="0" smtClean="0">
                          <a:effectLst/>
                          <a:latin typeface="HelveticaNeueLT Pro 65 Md" pitchFamily="34" charset="0"/>
                          <a:ea typeface="ＭＳ 明朝"/>
                          <a:cs typeface="Times New Roman"/>
                        </a:rPr>
                        <a:t>Embedded</a:t>
                      </a:r>
                      <a:endParaRPr lang="en-US" sz="1800" b="1" dirty="0">
                        <a:effectLst/>
                        <a:latin typeface="HelveticaNeueLT Pro 65 Md" pitchFamily="34" charset="0"/>
                        <a:ea typeface="ＭＳ 明朝"/>
                        <a:cs typeface="Times New Roman"/>
                      </a:endParaRPr>
                    </a:p>
                  </a:txBody>
                  <a:tcPr marL="68580" marR="68580"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50000"/>
                      </a:schemeClr>
                    </a:solidFill>
                  </a:tcPr>
                </a:tc>
                <a:tc>
                  <a:txBody>
                    <a:bodyPr/>
                    <a:lstStyle/>
                    <a:p>
                      <a:pPr algn="ctr"/>
                      <a:r>
                        <a:rPr lang="en-US" sz="1800" b="1" kern="1200" dirty="0" smtClean="0">
                          <a:solidFill>
                            <a:schemeClr val="lt1"/>
                          </a:solidFill>
                          <a:effectLst/>
                          <a:latin typeface="HelveticaNeueLT Pro 65 Md" pitchFamily="34" charset="0"/>
                          <a:ea typeface="+mn-ea"/>
                          <a:cs typeface="+mn-cs"/>
                        </a:rPr>
                        <a:t>Native/C/C++</a:t>
                      </a:r>
                      <a:r>
                        <a:rPr lang="en-US" sz="1800" b="1" dirty="0" smtClean="0">
                          <a:effectLst/>
                          <a:latin typeface="HelveticaNeueLT Pro 65 Md" pitchFamily="34" charset="0"/>
                        </a:rPr>
                        <a:t> </a:t>
                      </a:r>
                      <a:endParaRPr lang="en-US" sz="1800" b="1" dirty="0">
                        <a:latin typeface="HelveticaNeueLT Pro 65 Md" pitchFamily="34" charset="0"/>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50000"/>
                      </a:schemeClr>
                    </a:solidFill>
                  </a:tcPr>
                </a:tc>
              </a:tr>
              <a:tr h="349810">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Cross-platform/multi-architecture/</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Yes</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No</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273553">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Sandbox security model</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Yes</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No</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273553">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Robustness</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Excellent</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Varied</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547105">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Multi-tasking/multi-threading</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Built-in</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Add-on,  platform-specific</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349810">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Automatic m</a:t>
                      </a:r>
                      <a:r>
                        <a:rPr lang="en-US" sz="1800" b="0" dirty="0" smtClean="0">
                          <a:effectLst/>
                          <a:latin typeface="HelveticaNeueLT Pro 65 Md" pitchFamily="34" charset="0"/>
                          <a:ea typeface="ＭＳ 明朝"/>
                          <a:cs typeface="Times New Roman"/>
                        </a:rPr>
                        <a:t>emory management</a:t>
                      </a:r>
                      <a:endParaRPr lang="en-US" sz="1800" b="0" dirty="0">
                        <a:effectLst/>
                        <a:latin typeface="HelveticaNeueLT Pro 65 Md" pitchFamily="34" charset="0"/>
                        <a:ea typeface="ＭＳ 明朝"/>
                        <a:cs typeface="Times New Roman"/>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Yes</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No</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349810">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Pre-integrated and customizable</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Yes</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Varied</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273553">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Performance</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Optimized</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Varied</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273553">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Code updatability</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Excellent</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Varied</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820658">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Efficient, scalable development model from small embedded to large systems</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Yes</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No</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r h="273553">
                <a:tc>
                  <a:txBody>
                    <a:bodyPr/>
                    <a:lstStyle/>
                    <a:p>
                      <a:pPr marL="0" marR="0">
                        <a:spcBef>
                          <a:spcPts val="0"/>
                        </a:spcBef>
                        <a:spcAft>
                          <a:spcPts val="0"/>
                        </a:spcAft>
                      </a:pPr>
                      <a:r>
                        <a:rPr lang="en-US" sz="1800" b="0" dirty="0">
                          <a:effectLst/>
                          <a:latin typeface="HelveticaNeueLT Pro 65 Md" pitchFamily="34" charset="0"/>
                          <a:ea typeface="ＭＳ 明朝"/>
                          <a:cs typeface="Times New Roman"/>
                        </a:rPr>
                        <a:t>Developer </a:t>
                      </a:r>
                      <a:r>
                        <a:rPr lang="en-US" sz="1800" b="0" dirty="0" smtClean="0">
                          <a:effectLst/>
                          <a:latin typeface="HelveticaNeueLT Pro 65 Md" pitchFamily="34" charset="0"/>
                          <a:ea typeface="ＭＳ 明朝"/>
                          <a:cs typeface="Times New Roman"/>
                        </a:rPr>
                        <a:t>community</a:t>
                      </a:r>
                      <a:endParaRPr lang="en-US" sz="1800" b="0" dirty="0">
                        <a:effectLst/>
                        <a:latin typeface="HelveticaNeueLT Pro 65 Md" pitchFamily="34" charset="0"/>
                        <a:ea typeface="ＭＳ 明朝"/>
                        <a:cs typeface="Times New Roman"/>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201E46">
                        <a:alpha val="50000"/>
                      </a:srgb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Large</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25000"/>
                      </a:schemeClr>
                    </a:solidFill>
                  </a:tcPr>
                </a:tc>
                <a:tc>
                  <a:txBody>
                    <a:bodyPr/>
                    <a:lstStyle/>
                    <a:p>
                      <a:pPr marL="0" marR="0" algn="ctr">
                        <a:spcBef>
                          <a:spcPts val="0"/>
                        </a:spcBef>
                        <a:spcAft>
                          <a:spcPts val="0"/>
                        </a:spcAft>
                      </a:pPr>
                      <a:r>
                        <a:rPr lang="en-US" sz="1800" b="0" dirty="0">
                          <a:solidFill>
                            <a:schemeClr val="tx1"/>
                          </a:solidFill>
                          <a:effectLst/>
                          <a:latin typeface="HelveticaNeueLT Pro 65 Md" pitchFamily="34" charset="0"/>
                          <a:ea typeface="ＭＳ 明朝"/>
                          <a:cs typeface="Times New Roman"/>
                        </a:rPr>
                        <a:t>Fragmented</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60000"/>
                        <a:lumOff val="40000"/>
                        <a:alpha val="40000"/>
                      </a:schemeClr>
                    </a:solidFill>
                  </a:tcPr>
                </a:tc>
              </a:tr>
            </a:tbl>
          </a:graphicData>
        </a:graphic>
      </p:graphicFrame>
      <p:grpSp>
        <p:nvGrpSpPr>
          <p:cNvPr id="13" name="Group 12"/>
          <p:cNvGrpSpPr/>
          <p:nvPr/>
        </p:nvGrpSpPr>
        <p:grpSpPr>
          <a:xfrm>
            <a:off x="774175" y="7214360"/>
            <a:ext cx="2878328" cy="601566"/>
            <a:chOff x="633159" y="6301141"/>
            <a:chExt cx="1823526" cy="381114"/>
          </a:xfrm>
          <a:solidFill>
            <a:schemeClr val="bg1"/>
          </a:solidFill>
        </p:grpSpPr>
        <p:sp>
          <p:nvSpPr>
            <p:cNvPr id="14" name="Text Box 129"/>
            <p:cNvSpPr txBox="1">
              <a:spLocks noChangeAspect="1" noChangeArrowheads="1"/>
            </p:cNvSpPr>
            <p:nvPr/>
          </p:nvSpPr>
          <p:spPr bwMode="black">
            <a:xfrm>
              <a:off x="2146502" y="6478721"/>
              <a:ext cx="310183" cy="97494"/>
            </a:xfrm>
            <a:prstGeom prst="rect">
              <a:avLst/>
            </a:prstGeom>
            <a:noFill/>
            <a:ln w="9525">
              <a:noFill/>
              <a:miter lim="800000"/>
              <a:headEnd/>
              <a:tailEnd/>
            </a:ln>
            <a:effectLst/>
          </p:spPr>
          <p:txBody>
            <a:bodyPr>
              <a:spAutoFit/>
            </a:bodyPr>
            <a:lstStyle/>
            <a:p>
              <a:r>
                <a:rPr lang="en-US" sz="400" b="1" dirty="0">
                  <a:solidFill>
                    <a:schemeClr val="bg1"/>
                  </a:solidFill>
                </a:rPr>
                <a:t>TM</a:t>
              </a:r>
            </a:p>
          </p:txBody>
        </p:sp>
        <p:sp>
          <p:nvSpPr>
            <p:cNvPr id="15" name="Freeform 143"/>
            <p:cNvSpPr>
              <a:spLocks noChangeAspect="1"/>
            </p:cNvSpPr>
            <p:nvPr/>
          </p:nvSpPr>
          <p:spPr bwMode="black">
            <a:xfrm>
              <a:off x="739920" y="6301141"/>
              <a:ext cx="126959"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16" name="Freeform 144"/>
            <p:cNvSpPr>
              <a:spLocks noChangeAspect="1"/>
            </p:cNvSpPr>
            <p:nvPr/>
          </p:nvSpPr>
          <p:spPr bwMode="black">
            <a:xfrm>
              <a:off x="813498" y="6338675"/>
              <a:ext cx="124073" cy="70737"/>
            </a:xfrm>
            <a:custGeom>
              <a:avLst/>
              <a:gdLst/>
              <a:ahLst/>
              <a:cxnLst>
                <a:cxn ang="0">
                  <a:pos x="54" y="84"/>
                </a:cxn>
                <a:cxn ang="0">
                  <a:pos x="144" y="30"/>
                </a:cxn>
                <a:cxn ang="0">
                  <a:pos x="90" y="0"/>
                </a:cxn>
                <a:cxn ang="0">
                  <a:pos x="0" y="54"/>
                </a:cxn>
                <a:cxn ang="0">
                  <a:pos x="54" y="84"/>
                </a:cxn>
              </a:cxnLst>
              <a:rect l="0" t="0" r="r" b="b"/>
              <a:pathLst>
                <a:path w="144" h="84">
                  <a:moveTo>
                    <a:pt x="54" y="84"/>
                  </a:moveTo>
                  <a:lnTo>
                    <a:pt x="144" y="30"/>
                  </a:lnTo>
                  <a:lnTo>
                    <a:pt x="90" y="0"/>
                  </a:lnTo>
                  <a:lnTo>
                    <a:pt x="0" y="54"/>
                  </a:lnTo>
                  <a:lnTo>
                    <a:pt x="54" y="84"/>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17" name="Freeform 145"/>
            <p:cNvSpPr>
              <a:spLocks noChangeAspect="1"/>
            </p:cNvSpPr>
            <p:nvPr/>
          </p:nvSpPr>
          <p:spPr bwMode="black">
            <a:xfrm>
              <a:off x="882748" y="6374765"/>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18" name="Freeform 146"/>
            <p:cNvSpPr>
              <a:spLocks noChangeAspect="1"/>
            </p:cNvSpPr>
            <p:nvPr/>
          </p:nvSpPr>
          <p:spPr bwMode="black">
            <a:xfrm>
              <a:off x="775987" y="643972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19" name="Freeform 147"/>
            <p:cNvSpPr>
              <a:spLocks noChangeAspect="1"/>
            </p:cNvSpPr>
            <p:nvPr/>
          </p:nvSpPr>
          <p:spPr bwMode="black">
            <a:xfrm>
              <a:off x="848123" y="6478706"/>
              <a:ext cx="125516"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20" name="Freeform 148"/>
            <p:cNvSpPr>
              <a:spLocks noChangeAspect="1"/>
            </p:cNvSpPr>
            <p:nvPr/>
          </p:nvSpPr>
          <p:spPr bwMode="black">
            <a:xfrm>
              <a:off x="670670" y="6503247"/>
              <a:ext cx="124073" cy="73624"/>
            </a:xfrm>
            <a:custGeom>
              <a:avLst/>
              <a:gdLst/>
              <a:ahLst/>
              <a:cxnLst>
                <a:cxn ang="0">
                  <a:pos x="56" y="84"/>
                </a:cxn>
                <a:cxn ang="0">
                  <a:pos x="146" y="30"/>
                </a:cxn>
                <a:cxn ang="0">
                  <a:pos x="90" y="0"/>
                </a:cxn>
                <a:cxn ang="0">
                  <a:pos x="0" y="56"/>
                </a:cxn>
                <a:cxn ang="0">
                  <a:pos x="56" y="84"/>
                </a:cxn>
              </a:cxnLst>
              <a:rect l="0" t="0" r="r" b="b"/>
              <a:pathLst>
                <a:path w="146" h="84">
                  <a:moveTo>
                    <a:pt x="56" y="84"/>
                  </a:moveTo>
                  <a:lnTo>
                    <a:pt x="146" y="30"/>
                  </a:lnTo>
                  <a:lnTo>
                    <a:pt x="90" y="0"/>
                  </a:lnTo>
                  <a:lnTo>
                    <a:pt x="0" y="56"/>
                  </a:lnTo>
                  <a:lnTo>
                    <a:pt x="56" y="84"/>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21" name="Freeform 149"/>
            <p:cNvSpPr>
              <a:spLocks noChangeAspect="1"/>
            </p:cNvSpPr>
            <p:nvPr/>
          </p:nvSpPr>
          <p:spPr bwMode="black">
            <a:xfrm>
              <a:off x="739920" y="6540781"/>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22" name="Freeform 150"/>
            <p:cNvSpPr>
              <a:spLocks noChangeAspect="1"/>
            </p:cNvSpPr>
            <p:nvPr/>
          </p:nvSpPr>
          <p:spPr bwMode="black">
            <a:xfrm>
              <a:off x="633159" y="660718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solidFill>
                  <a:schemeClr val="bg1"/>
                </a:solidFill>
              </a:endParaRPr>
            </a:p>
          </p:txBody>
        </p:sp>
        <p:sp>
          <p:nvSpPr>
            <p:cNvPr id="23" name="Freeform 151"/>
            <p:cNvSpPr>
              <a:spLocks noChangeAspect="1"/>
            </p:cNvSpPr>
            <p:nvPr/>
          </p:nvSpPr>
          <p:spPr bwMode="black">
            <a:xfrm>
              <a:off x="1009707" y="6488811"/>
              <a:ext cx="102433" cy="190557"/>
            </a:xfrm>
            <a:custGeom>
              <a:avLst/>
              <a:gdLst/>
              <a:ahLst/>
              <a:cxnLst>
                <a:cxn ang="0">
                  <a:pos x="12" y="45"/>
                </a:cxn>
                <a:cxn ang="0">
                  <a:pos x="0" y="45"/>
                </a:cxn>
                <a:cxn ang="0">
                  <a:pos x="3" y="30"/>
                </a:cxn>
                <a:cxn ang="0">
                  <a:pos x="15" y="30"/>
                </a:cxn>
                <a:cxn ang="0">
                  <a:pos x="17" y="22"/>
                </a:cxn>
                <a:cxn ang="0">
                  <a:pos x="44" y="0"/>
                </a:cxn>
                <a:cxn ang="0">
                  <a:pos x="59" y="1"/>
                </a:cxn>
                <a:cxn ang="0">
                  <a:pos x="56" y="19"/>
                </a:cxn>
                <a:cxn ang="0">
                  <a:pos x="49" y="19"/>
                </a:cxn>
                <a:cxn ang="0">
                  <a:pos x="40" y="25"/>
                </a:cxn>
                <a:cxn ang="0">
                  <a:pos x="39" y="30"/>
                </a:cxn>
                <a:cxn ang="0">
                  <a:pos x="54" y="30"/>
                </a:cxn>
                <a:cxn ang="0">
                  <a:pos x="51" y="45"/>
                </a:cxn>
                <a:cxn ang="0">
                  <a:pos x="36" y="45"/>
                </a:cxn>
                <a:cxn ang="0">
                  <a:pos x="23" y="110"/>
                </a:cxn>
                <a:cxn ang="0">
                  <a:pos x="0" y="110"/>
                </a:cxn>
                <a:cxn ang="0">
                  <a:pos x="12" y="45"/>
                </a:cxn>
              </a:cxnLst>
              <a:rect l="0" t="0" r="r" b="b"/>
              <a:pathLst>
                <a:path w="59" h="110">
                  <a:moveTo>
                    <a:pt x="12" y="45"/>
                  </a:moveTo>
                  <a:cubicBezTo>
                    <a:pt x="0" y="45"/>
                    <a:pt x="0" y="45"/>
                    <a:pt x="0" y="45"/>
                  </a:cubicBezTo>
                  <a:cubicBezTo>
                    <a:pt x="3" y="30"/>
                    <a:pt x="3" y="30"/>
                    <a:pt x="3" y="30"/>
                  </a:cubicBezTo>
                  <a:cubicBezTo>
                    <a:pt x="15" y="30"/>
                    <a:pt x="15" y="30"/>
                    <a:pt x="15" y="30"/>
                  </a:cubicBezTo>
                  <a:cubicBezTo>
                    <a:pt x="17" y="22"/>
                    <a:pt x="17" y="22"/>
                    <a:pt x="17" y="22"/>
                  </a:cubicBezTo>
                  <a:cubicBezTo>
                    <a:pt x="18" y="13"/>
                    <a:pt x="24" y="0"/>
                    <a:pt x="44" y="0"/>
                  </a:cubicBezTo>
                  <a:cubicBezTo>
                    <a:pt x="49" y="0"/>
                    <a:pt x="57" y="0"/>
                    <a:pt x="59" y="1"/>
                  </a:cubicBezTo>
                  <a:cubicBezTo>
                    <a:pt x="56" y="19"/>
                    <a:pt x="56" y="19"/>
                    <a:pt x="56" y="19"/>
                  </a:cubicBezTo>
                  <a:cubicBezTo>
                    <a:pt x="49" y="19"/>
                    <a:pt x="49" y="19"/>
                    <a:pt x="49" y="19"/>
                  </a:cubicBezTo>
                  <a:cubicBezTo>
                    <a:pt x="45" y="19"/>
                    <a:pt x="41" y="20"/>
                    <a:pt x="40" y="25"/>
                  </a:cubicBezTo>
                  <a:cubicBezTo>
                    <a:pt x="39" y="30"/>
                    <a:pt x="39" y="30"/>
                    <a:pt x="39" y="30"/>
                  </a:cubicBezTo>
                  <a:cubicBezTo>
                    <a:pt x="54" y="30"/>
                    <a:pt x="54" y="30"/>
                    <a:pt x="54" y="30"/>
                  </a:cubicBezTo>
                  <a:cubicBezTo>
                    <a:pt x="51" y="45"/>
                    <a:pt x="51" y="45"/>
                    <a:pt x="51" y="45"/>
                  </a:cubicBezTo>
                  <a:cubicBezTo>
                    <a:pt x="36" y="45"/>
                    <a:pt x="36" y="45"/>
                    <a:pt x="36" y="45"/>
                  </a:cubicBezTo>
                  <a:cubicBezTo>
                    <a:pt x="23" y="110"/>
                    <a:pt x="23" y="110"/>
                    <a:pt x="23" y="110"/>
                  </a:cubicBezTo>
                  <a:cubicBezTo>
                    <a:pt x="0" y="110"/>
                    <a:pt x="0" y="110"/>
                    <a:pt x="0" y="110"/>
                  </a:cubicBezTo>
                  <a:lnTo>
                    <a:pt x="12" y="45"/>
                  </a:lnTo>
                  <a:close/>
                </a:path>
              </a:pathLst>
            </a:custGeom>
            <a:grpFill/>
            <a:ln w="9525">
              <a:noFill/>
              <a:round/>
              <a:headEnd/>
              <a:tailEnd/>
            </a:ln>
          </p:spPr>
          <p:txBody>
            <a:bodyPr/>
            <a:lstStyle/>
            <a:p>
              <a:endParaRPr lang="en-US">
                <a:solidFill>
                  <a:schemeClr val="bg1"/>
                </a:solidFill>
              </a:endParaRPr>
            </a:p>
          </p:txBody>
        </p:sp>
        <p:sp>
          <p:nvSpPr>
            <p:cNvPr id="24" name="Freeform 152"/>
            <p:cNvSpPr>
              <a:spLocks noChangeAspect="1"/>
            </p:cNvSpPr>
            <p:nvPr/>
          </p:nvSpPr>
          <p:spPr bwMode="black">
            <a:xfrm>
              <a:off x="1094827" y="6536450"/>
              <a:ext cx="108203" cy="142918"/>
            </a:xfrm>
            <a:custGeom>
              <a:avLst/>
              <a:gdLst/>
              <a:ahLst/>
              <a:cxnLst>
                <a:cxn ang="0">
                  <a:pos x="16" y="0"/>
                </a:cxn>
                <a:cxn ang="0">
                  <a:pos x="39" y="0"/>
                </a:cxn>
                <a:cxn ang="0">
                  <a:pos x="38" y="9"/>
                </a:cxn>
                <a:cxn ang="0">
                  <a:pos x="62" y="0"/>
                </a:cxn>
                <a:cxn ang="0">
                  <a:pos x="58" y="21"/>
                </a:cxn>
                <a:cxn ang="0">
                  <a:pos x="55" y="21"/>
                </a:cxn>
                <a:cxn ang="0">
                  <a:pos x="33" y="35"/>
                </a:cxn>
                <a:cxn ang="0">
                  <a:pos x="24" y="82"/>
                </a:cxn>
                <a:cxn ang="0">
                  <a:pos x="0" y="82"/>
                </a:cxn>
                <a:cxn ang="0">
                  <a:pos x="16" y="0"/>
                </a:cxn>
              </a:cxnLst>
              <a:rect l="0" t="0" r="r" b="b"/>
              <a:pathLst>
                <a:path w="62" h="82">
                  <a:moveTo>
                    <a:pt x="16" y="0"/>
                  </a:moveTo>
                  <a:cubicBezTo>
                    <a:pt x="39" y="0"/>
                    <a:pt x="39" y="0"/>
                    <a:pt x="39" y="0"/>
                  </a:cubicBezTo>
                  <a:cubicBezTo>
                    <a:pt x="38" y="9"/>
                    <a:pt x="38" y="9"/>
                    <a:pt x="38" y="9"/>
                  </a:cubicBezTo>
                  <a:cubicBezTo>
                    <a:pt x="44" y="4"/>
                    <a:pt x="53" y="1"/>
                    <a:pt x="62" y="0"/>
                  </a:cubicBezTo>
                  <a:cubicBezTo>
                    <a:pt x="58" y="21"/>
                    <a:pt x="58" y="21"/>
                    <a:pt x="58" y="21"/>
                  </a:cubicBezTo>
                  <a:cubicBezTo>
                    <a:pt x="55" y="21"/>
                    <a:pt x="55" y="21"/>
                    <a:pt x="55" y="21"/>
                  </a:cubicBezTo>
                  <a:cubicBezTo>
                    <a:pt x="41" y="23"/>
                    <a:pt x="35" y="26"/>
                    <a:pt x="33" y="35"/>
                  </a:cubicBezTo>
                  <a:cubicBezTo>
                    <a:pt x="24" y="82"/>
                    <a:pt x="24" y="82"/>
                    <a:pt x="24" y="82"/>
                  </a:cubicBezTo>
                  <a:cubicBezTo>
                    <a:pt x="0" y="82"/>
                    <a:pt x="0" y="82"/>
                    <a:pt x="0" y="82"/>
                  </a:cubicBezTo>
                  <a:lnTo>
                    <a:pt x="16" y="0"/>
                  </a:lnTo>
                  <a:close/>
                </a:path>
              </a:pathLst>
            </a:custGeom>
            <a:grpFill/>
            <a:ln w="9525">
              <a:noFill/>
              <a:round/>
              <a:headEnd/>
              <a:tailEnd/>
            </a:ln>
          </p:spPr>
          <p:txBody>
            <a:bodyPr/>
            <a:lstStyle/>
            <a:p>
              <a:endParaRPr lang="en-US">
                <a:solidFill>
                  <a:schemeClr val="bg1"/>
                </a:solidFill>
              </a:endParaRPr>
            </a:p>
          </p:txBody>
        </p:sp>
        <p:sp>
          <p:nvSpPr>
            <p:cNvPr id="25" name="Freeform 153"/>
            <p:cNvSpPr>
              <a:spLocks noChangeAspect="1" noEditPoints="1"/>
            </p:cNvSpPr>
            <p:nvPr/>
          </p:nvSpPr>
          <p:spPr bwMode="black">
            <a:xfrm>
              <a:off x="1780115" y="6533563"/>
              <a:ext cx="150042" cy="148692"/>
            </a:xfrm>
            <a:custGeom>
              <a:avLst/>
              <a:gdLst/>
              <a:ahLst/>
              <a:cxnLst>
                <a:cxn ang="0">
                  <a:pos x="76" y="67"/>
                </a:cxn>
                <a:cxn ang="0">
                  <a:pos x="75" y="84"/>
                </a:cxn>
                <a:cxn ang="0">
                  <a:pos x="53" y="84"/>
                </a:cxn>
                <a:cxn ang="0">
                  <a:pos x="53" y="75"/>
                </a:cxn>
                <a:cxn ang="0">
                  <a:pos x="52" y="75"/>
                </a:cxn>
                <a:cxn ang="0">
                  <a:pos x="26" y="86"/>
                </a:cxn>
                <a:cxn ang="0">
                  <a:pos x="3" y="62"/>
                </a:cxn>
                <a:cxn ang="0">
                  <a:pos x="51" y="32"/>
                </a:cxn>
                <a:cxn ang="0">
                  <a:pos x="60" y="30"/>
                </a:cxn>
                <a:cxn ang="0">
                  <a:pos x="61" y="24"/>
                </a:cxn>
                <a:cxn ang="0">
                  <a:pos x="51" y="15"/>
                </a:cxn>
                <a:cxn ang="0">
                  <a:pos x="37" y="26"/>
                </a:cxn>
                <a:cxn ang="0">
                  <a:pos x="14" y="26"/>
                </a:cxn>
                <a:cxn ang="0">
                  <a:pos x="52" y="0"/>
                </a:cxn>
                <a:cxn ang="0">
                  <a:pos x="84" y="24"/>
                </a:cxn>
                <a:cxn ang="0">
                  <a:pos x="76" y="67"/>
                </a:cxn>
                <a:cxn ang="0">
                  <a:pos x="57" y="44"/>
                </a:cxn>
                <a:cxn ang="0">
                  <a:pos x="40" y="49"/>
                </a:cxn>
                <a:cxn ang="0">
                  <a:pos x="27" y="59"/>
                </a:cxn>
                <a:cxn ang="0">
                  <a:pos x="36" y="68"/>
                </a:cxn>
                <a:cxn ang="0">
                  <a:pos x="56" y="50"/>
                </a:cxn>
                <a:cxn ang="0">
                  <a:pos x="57" y="44"/>
                </a:cxn>
              </a:cxnLst>
              <a:rect l="0" t="0" r="r" b="b"/>
              <a:pathLst>
                <a:path w="87" h="86">
                  <a:moveTo>
                    <a:pt x="76" y="67"/>
                  </a:moveTo>
                  <a:cubicBezTo>
                    <a:pt x="75" y="72"/>
                    <a:pt x="74" y="79"/>
                    <a:pt x="75" y="84"/>
                  </a:cubicBezTo>
                  <a:cubicBezTo>
                    <a:pt x="53" y="84"/>
                    <a:pt x="53" y="84"/>
                    <a:pt x="53" y="84"/>
                  </a:cubicBezTo>
                  <a:cubicBezTo>
                    <a:pt x="52" y="81"/>
                    <a:pt x="52" y="78"/>
                    <a:pt x="53" y="75"/>
                  </a:cubicBezTo>
                  <a:cubicBezTo>
                    <a:pt x="52" y="75"/>
                    <a:pt x="52" y="75"/>
                    <a:pt x="52" y="75"/>
                  </a:cubicBezTo>
                  <a:cubicBezTo>
                    <a:pt x="47" y="82"/>
                    <a:pt x="34" y="86"/>
                    <a:pt x="26" y="86"/>
                  </a:cubicBezTo>
                  <a:cubicBezTo>
                    <a:pt x="10" y="86"/>
                    <a:pt x="0" y="77"/>
                    <a:pt x="3" y="62"/>
                  </a:cubicBezTo>
                  <a:cubicBezTo>
                    <a:pt x="7" y="42"/>
                    <a:pt x="24" y="35"/>
                    <a:pt x="51" y="32"/>
                  </a:cubicBezTo>
                  <a:cubicBezTo>
                    <a:pt x="60" y="30"/>
                    <a:pt x="60" y="30"/>
                    <a:pt x="60" y="30"/>
                  </a:cubicBezTo>
                  <a:cubicBezTo>
                    <a:pt x="61" y="24"/>
                    <a:pt x="61" y="24"/>
                    <a:pt x="61" y="24"/>
                  </a:cubicBezTo>
                  <a:cubicBezTo>
                    <a:pt x="62" y="17"/>
                    <a:pt x="58" y="15"/>
                    <a:pt x="51" y="15"/>
                  </a:cubicBezTo>
                  <a:cubicBezTo>
                    <a:pt x="44" y="15"/>
                    <a:pt x="40" y="18"/>
                    <a:pt x="37" y="26"/>
                  </a:cubicBezTo>
                  <a:cubicBezTo>
                    <a:pt x="14" y="26"/>
                    <a:pt x="14" y="26"/>
                    <a:pt x="14" y="26"/>
                  </a:cubicBezTo>
                  <a:cubicBezTo>
                    <a:pt x="19" y="2"/>
                    <a:pt x="41" y="0"/>
                    <a:pt x="52" y="0"/>
                  </a:cubicBezTo>
                  <a:cubicBezTo>
                    <a:pt x="75" y="0"/>
                    <a:pt x="87" y="5"/>
                    <a:pt x="84" y="24"/>
                  </a:cubicBezTo>
                  <a:lnTo>
                    <a:pt x="76" y="67"/>
                  </a:lnTo>
                  <a:close/>
                  <a:moveTo>
                    <a:pt x="57" y="44"/>
                  </a:moveTo>
                  <a:cubicBezTo>
                    <a:pt x="40" y="49"/>
                    <a:pt x="40" y="49"/>
                    <a:pt x="40" y="49"/>
                  </a:cubicBezTo>
                  <a:cubicBezTo>
                    <a:pt x="34" y="50"/>
                    <a:pt x="28" y="53"/>
                    <a:pt x="27" y="59"/>
                  </a:cubicBezTo>
                  <a:cubicBezTo>
                    <a:pt x="25" y="66"/>
                    <a:pt x="30" y="68"/>
                    <a:pt x="36" y="68"/>
                  </a:cubicBezTo>
                  <a:cubicBezTo>
                    <a:pt x="45" y="68"/>
                    <a:pt x="54" y="62"/>
                    <a:pt x="56" y="50"/>
                  </a:cubicBezTo>
                  <a:lnTo>
                    <a:pt x="57" y="44"/>
                  </a:lnTo>
                  <a:close/>
                </a:path>
              </a:pathLst>
            </a:custGeom>
            <a:grpFill/>
            <a:ln w="9525">
              <a:noFill/>
              <a:round/>
              <a:headEnd/>
              <a:tailEnd/>
            </a:ln>
          </p:spPr>
          <p:txBody>
            <a:bodyPr/>
            <a:lstStyle/>
            <a:p>
              <a:endParaRPr lang="en-US">
                <a:solidFill>
                  <a:schemeClr val="bg1"/>
                </a:solidFill>
              </a:endParaRPr>
            </a:p>
          </p:txBody>
        </p:sp>
        <p:sp>
          <p:nvSpPr>
            <p:cNvPr id="26" name="Freeform 154"/>
            <p:cNvSpPr>
              <a:spLocks noChangeAspect="1"/>
            </p:cNvSpPr>
            <p:nvPr/>
          </p:nvSpPr>
          <p:spPr bwMode="black">
            <a:xfrm>
              <a:off x="1934485" y="6490255"/>
              <a:ext cx="77906" cy="189114"/>
            </a:xfrm>
            <a:custGeom>
              <a:avLst/>
              <a:gdLst/>
              <a:ahLst/>
              <a:cxnLst>
                <a:cxn ang="0">
                  <a:pos x="0" y="218"/>
                </a:cxn>
                <a:cxn ang="0">
                  <a:pos x="42" y="0"/>
                </a:cxn>
                <a:cxn ang="0">
                  <a:pos x="90" y="0"/>
                </a:cxn>
                <a:cxn ang="0">
                  <a:pos x="48" y="218"/>
                </a:cxn>
                <a:cxn ang="0">
                  <a:pos x="0" y="218"/>
                </a:cxn>
              </a:cxnLst>
              <a:rect l="0" t="0" r="r" b="b"/>
              <a:pathLst>
                <a:path w="90" h="218">
                  <a:moveTo>
                    <a:pt x="0" y="218"/>
                  </a:moveTo>
                  <a:lnTo>
                    <a:pt x="42" y="0"/>
                  </a:lnTo>
                  <a:lnTo>
                    <a:pt x="90" y="0"/>
                  </a:lnTo>
                  <a:lnTo>
                    <a:pt x="48" y="218"/>
                  </a:lnTo>
                  <a:lnTo>
                    <a:pt x="0" y="218"/>
                  </a:lnTo>
                  <a:close/>
                </a:path>
              </a:pathLst>
            </a:custGeom>
            <a:grpFill/>
            <a:ln w="9525">
              <a:noFill/>
              <a:round/>
              <a:headEnd/>
              <a:tailEnd/>
            </a:ln>
          </p:spPr>
          <p:txBody>
            <a:bodyPr/>
            <a:lstStyle/>
            <a:p>
              <a:endParaRPr lang="en-US">
                <a:solidFill>
                  <a:schemeClr val="bg1"/>
                </a:solidFill>
              </a:endParaRPr>
            </a:p>
          </p:txBody>
        </p:sp>
        <p:sp>
          <p:nvSpPr>
            <p:cNvPr id="27" name="Freeform 155"/>
            <p:cNvSpPr>
              <a:spLocks noChangeAspect="1" noEditPoints="1"/>
            </p:cNvSpPr>
            <p:nvPr/>
          </p:nvSpPr>
          <p:spPr bwMode="black">
            <a:xfrm>
              <a:off x="1190046" y="6533563"/>
              <a:ext cx="154370" cy="148692"/>
            </a:xfrm>
            <a:custGeom>
              <a:avLst/>
              <a:gdLst/>
              <a:ahLst/>
              <a:cxnLst>
                <a:cxn ang="0">
                  <a:pos x="42" y="68"/>
                </a:cxn>
                <a:cxn ang="0">
                  <a:pos x="28" y="48"/>
                </a:cxn>
                <a:cxn ang="0">
                  <a:pos x="84" y="48"/>
                </a:cxn>
                <a:cxn ang="0">
                  <a:pos x="53" y="0"/>
                </a:cxn>
                <a:cxn ang="0">
                  <a:pos x="4" y="45"/>
                </a:cxn>
                <a:cxn ang="0">
                  <a:pos x="37" y="86"/>
                </a:cxn>
                <a:cxn ang="0">
                  <a:pos x="80" y="63"/>
                </a:cxn>
                <a:cxn ang="0">
                  <a:pos x="64" y="55"/>
                </a:cxn>
                <a:cxn ang="0">
                  <a:pos x="42" y="68"/>
                </a:cxn>
                <a:cxn ang="0">
                  <a:pos x="50" y="18"/>
                </a:cxn>
                <a:cxn ang="0">
                  <a:pos x="63" y="33"/>
                </a:cxn>
                <a:cxn ang="0">
                  <a:pos x="30"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8" y="0"/>
                    <a:pt x="10" y="17"/>
                    <a:pt x="4" y="45"/>
                  </a:cubicBezTo>
                  <a:cubicBezTo>
                    <a:pt x="0" y="68"/>
                    <a:pt x="11" y="86"/>
                    <a:pt x="37" y="86"/>
                  </a:cubicBezTo>
                  <a:cubicBezTo>
                    <a:pt x="55" y="86"/>
                    <a:pt x="69" y="79"/>
                    <a:pt x="80" y="63"/>
                  </a:cubicBezTo>
                  <a:cubicBezTo>
                    <a:pt x="64" y="55"/>
                    <a:pt x="64" y="55"/>
                    <a:pt x="64" y="55"/>
                  </a:cubicBezTo>
                  <a:cubicBezTo>
                    <a:pt x="55" y="64"/>
                    <a:pt x="50" y="68"/>
                    <a:pt x="42" y="68"/>
                  </a:cubicBezTo>
                  <a:close/>
                  <a:moveTo>
                    <a:pt x="50" y="18"/>
                  </a:moveTo>
                  <a:cubicBezTo>
                    <a:pt x="56" y="18"/>
                    <a:pt x="64" y="21"/>
                    <a:pt x="63" y="33"/>
                  </a:cubicBezTo>
                  <a:cubicBezTo>
                    <a:pt x="30" y="33"/>
                    <a:pt x="30" y="33"/>
                    <a:pt x="30" y="33"/>
                  </a:cubicBezTo>
                  <a:cubicBezTo>
                    <a:pt x="34" y="22"/>
                    <a:pt x="43" y="18"/>
                    <a:pt x="50" y="18"/>
                  </a:cubicBezTo>
                  <a:close/>
                </a:path>
              </a:pathLst>
            </a:custGeom>
            <a:grpFill/>
            <a:ln w="9525">
              <a:noFill/>
              <a:round/>
              <a:headEnd/>
              <a:tailEnd/>
            </a:ln>
          </p:spPr>
          <p:txBody>
            <a:bodyPr/>
            <a:lstStyle/>
            <a:p>
              <a:endParaRPr lang="en-US">
                <a:solidFill>
                  <a:schemeClr val="bg1"/>
                </a:solidFill>
              </a:endParaRPr>
            </a:p>
          </p:txBody>
        </p:sp>
        <p:sp>
          <p:nvSpPr>
            <p:cNvPr id="28" name="Freeform 156"/>
            <p:cNvSpPr>
              <a:spLocks noChangeAspect="1" noEditPoints="1"/>
            </p:cNvSpPr>
            <p:nvPr/>
          </p:nvSpPr>
          <p:spPr bwMode="black">
            <a:xfrm>
              <a:off x="1344416" y="6533563"/>
              <a:ext cx="154370" cy="148692"/>
            </a:xfrm>
            <a:custGeom>
              <a:avLst/>
              <a:gdLst/>
              <a:ahLst/>
              <a:cxnLst>
                <a:cxn ang="0">
                  <a:pos x="42" y="68"/>
                </a:cxn>
                <a:cxn ang="0">
                  <a:pos x="28" y="48"/>
                </a:cxn>
                <a:cxn ang="0">
                  <a:pos x="84" y="48"/>
                </a:cxn>
                <a:cxn ang="0">
                  <a:pos x="53" y="0"/>
                </a:cxn>
                <a:cxn ang="0">
                  <a:pos x="5" y="45"/>
                </a:cxn>
                <a:cxn ang="0">
                  <a:pos x="37" y="86"/>
                </a:cxn>
                <a:cxn ang="0">
                  <a:pos x="81" y="63"/>
                </a:cxn>
                <a:cxn ang="0">
                  <a:pos x="64" y="55"/>
                </a:cxn>
                <a:cxn ang="0">
                  <a:pos x="42" y="68"/>
                </a:cxn>
                <a:cxn ang="0">
                  <a:pos x="50" y="18"/>
                </a:cxn>
                <a:cxn ang="0">
                  <a:pos x="63" y="33"/>
                </a:cxn>
                <a:cxn ang="0">
                  <a:pos x="31"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9" y="0"/>
                    <a:pt x="10" y="17"/>
                    <a:pt x="5" y="45"/>
                  </a:cubicBezTo>
                  <a:cubicBezTo>
                    <a:pt x="0" y="68"/>
                    <a:pt x="12" y="86"/>
                    <a:pt x="37" y="86"/>
                  </a:cubicBezTo>
                  <a:cubicBezTo>
                    <a:pt x="55" y="86"/>
                    <a:pt x="69" y="79"/>
                    <a:pt x="81" y="63"/>
                  </a:cubicBezTo>
                  <a:cubicBezTo>
                    <a:pt x="64" y="55"/>
                    <a:pt x="64" y="55"/>
                    <a:pt x="64" y="55"/>
                  </a:cubicBezTo>
                  <a:cubicBezTo>
                    <a:pt x="55" y="64"/>
                    <a:pt x="50" y="68"/>
                    <a:pt x="42" y="68"/>
                  </a:cubicBezTo>
                  <a:close/>
                  <a:moveTo>
                    <a:pt x="50" y="18"/>
                  </a:moveTo>
                  <a:cubicBezTo>
                    <a:pt x="57" y="18"/>
                    <a:pt x="65" y="21"/>
                    <a:pt x="63" y="33"/>
                  </a:cubicBezTo>
                  <a:cubicBezTo>
                    <a:pt x="31" y="33"/>
                    <a:pt x="31" y="33"/>
                    <a:pt x="31" y="33"/>
                  </a:cubicBezTo>
                  <a:cubicBezTo>
                    <a:pt x="34" y="22"/>
                    <a:pt x="43" y="18"/>
                    <a:pt x="50" y="18"/>
                  </a:cubicBezTo>
                  <a:close/>
                </a:path>
              </a:pathLst>
            </a:custGeom>
            <a:grpFill/>
            <a:ln w="9525">
              <a:noFill/>
              <a:round/>
              <a:headEnd/>
              <a:tailEnd/>
            </a:ln>
          </p:spPr>
          <p:txBody>
            <a:bodyPr/>
            <a:lstStyle/>
            <a:p>
              <a:endParaRPr lang="en-US">
                <a:solidFill>
                  <a:schemeClr val="bg1"/>
                </a:solidFill>
              </a:endParaRPr>
            </a:p>
          </p:txBody>
        </p:sp>
        <p:sp>
          <p:nvSpPr>
            <p:cNvPr id="29" name="Freeform 157"/>
            <p:cNvSpPr>
              <a:spLocks noChangeAspect="1" noEditPoints="1"/>
            </p:cNvSpPr>
            <p:nvPr/>
          </p:nvSpPr>
          <p:spPr bwMode="black">
            <a:xfrm>
              <a:off x="2000850" y="6533563"/>
              <a:ext cx="152927" cy="148692"/>
            </a:xfrm>
            <a:custGeom>
              <a:avLst/>
              <a:gdLst/>
              <a:ahLst/>
              <a:cxnLst>
                <a:cxn ang="0">
                  <a:pos x="41" y="68"/>
                </a:cxn>
                <a:cxn ang="0">
                  <a:pos x="28" y="48"/>
                </a:cxn>
                <a:cxn ang="0">
                  <a:pos x="84" y="48"/>
                </a:cxn>
                <a:cxn ang="0">
                  <a:pos x="53" y="0"/>
                </a:cxn>
                <a:cxn ang="0">
                  <a:pos x="4" y="45"/>
                </a:cxn>
                <a:cxn ang="0">
                  <a:pos x="36" y="86"/>
                </a:cxn>
                <a:cxn ang="0">
                  <a:pos x="80" y="63"/>
                </a:cxn>
                <a:cxn ang="0">
                  <a:pos x="63" y="55"/>
                </a:cxn>
                <a:cxn ang="0">
                  <a:pos x="41" y="68"/>
                </a:cxn>
                <a:cxn ang="0">
                  <a:pos x="49" y="18"/>
                </a:cxn>
                <a:cxn ang="0">
                  <a:pos x="63" y="33"/>
                </a:cxn>
                <a:cxn ang="0">
                  <a:pos x="30" y="33"/>
                </a:cxn>
                <a:cxn ang="0">
                  <a:pos x="49" y="18"/>
                </a:cxn>
              </a:cxnLst>
              <a:rect l="0" t="0" r="r" b="b"/>
              <a:pathLst>
                <a:path w="88" h="86">
                  <a:moveTo>
                    <a:pt x="41" y="68"/>
                  </a:moveTo>
                  <a:cubicBezTo>
                    <a:pt x="34" y="68"/>
                    <a:pt x="25" y="63"/>
                    <a:pt x="28" y="48"/>
                  </a:cubicBezTo>
                  <a:cubicBezTo>
                    <a:pt x="84" y="48"/>
                    <a:pt x="84" y="48"/>
                    <a:pt x="84" y="48"/>
                  </a:cubicBezTo>
                  <a:cubicBezTo>
                    <a:pt x="88" y="23"/>
                    <a:pt x="83" y="0"/>
                    <a:pt x="53" y="0"/>
                  </a:cubicBezTo>
                  <a:cubicBezTo>
                    <a:pt x="28" y="0"/>
                    <a:pt x="10" y="17"/>
                    <a:pt x="4" y="45"/>
                  </a:cubicBezTo>
                  <a:cubicBezTo>
                    <a:pt x="0" y="68"/>
                    <a:pt x="11" y="86"/>
                    <a:pt x="36" y="86"/>
                  </a:cubicBezTo>
                  <a:cubicBezTo>
                    <a:pt x="55" y="86"/>
                    <a:pt x="69" y="79"/>
                    <a:pt x="80" y="63"/>
                  </a:cubicBezTo>
                  <a:cubicBezTo>
                    <a:pt x="63" y="55"/>
                    <a:pt x="63" y="55"/>
                    <a:pt x="63" y="55"/>
                  </a:cubicBezTo>
                  <a:cubicBezTo>
                    <a:pt x="55" y="64"/>
                    <a:pt x="50" y="68"/>
                    <a:pt x="41" y="68"/>
                  </a:cubicBezTo>
                  <a:close/>
                  <a:moveTo>
                    <a:pt x="49" y="18"/>
                  </a:moveTo>
                  <a:cubicBezTo>
                    <a:pt x="56" y="18"/>
                    <a:pt x="64" y="21"/>
                    <a:pt x="63" y="33"/>
                  </a:cubicBezTo>
                  <a:cubicBezTo>
                    <a:pt x="30" y="33"/>
                    <a:pt x="30" y="33"/>
                    <a:pt x="30" y="33"/>
                  </a:cubicBezTo>
                  <a:cubicBezTo>
                    <a:pt x="33" y="22"/>
                    <a:pt x="42" y="18"/>
                    <a:pt x="49" y="18"/>
                  </a:cubicBezTo>
                  <a:close/>
                </a:path>
              </a:pathLst>
            </a:custGeom>
            <a:grpFill/>
            <a:ln w="9525">
              <a:noFill/>
              <a:round/>
              <a:headEnd/>
              <a:tailEnd/>
            </a:ln>
          </p:spPr>
          <p:txBody>
            <a:bodyPr/>
            <a:lstStyle/>
            <a:p>
              <a:endParaRPr lang="en-US">
                <a:solidFill>
                  <a:schemeClr val="bg1"/>
                </a:solidFill>
              </a:endParaRPr>
            </a:p>
          </p:txBody>
        </p:sp>
        <p:sp>
          <p:nvSpPr>
            <p:cNvPr id="30" name="Freeform 158"/>
            <p:cNvSpPr>
              <a:spLocks noChangeAspect="1"/>
            </p:cNvSpPr>
            <p:nvPr/>
          </p:nvSpPr>
          <p:spPr bwMode="black">
            <a:xfrm>
              <a:off x="1635844" y="6533563"/>
              <a:ext cx="148599" cy="148692"/>
            </a:xfrm>
            <a:custGeom>
              <a:avLst/>
              <a:gdLst/>
              <a:ahLst/>
              <a:cxnLst>
                <a:cxn ang="0">
                  <a:pos x="63" y="56"/>
                </a:cxn>
                <a:cxn ang="0">
                  <a:pos x="44" y="67"/>
                </a:cxn>
                <a:cxn ang="0">
                  <a:pos x="30" y="43"/>
                </a:cxn>
                <a:cxn ang="0">
                  <a:pos x="53" y="19"/>
                </a:cxn>
                <a:cxn ang="0">
                  <a:pos x="67" y="31"/>
                </a:cxn>
                <a:cxn ang="0">
                  <a:pos x="86" y="19"/>
                </a:cxn>
                <a:cxn ang="0">
                  <a:pos x="54" y="0"/>
                </a:cxn>
                <a:cxn ang="0">
                  <a:pos x="5" y="43"/>
                </a:cxn>
                <a:cxn ang="0">
                  <a:pos x="38" y="86"/>
                </a:cxn>
                <a:cxn ang="0">
                  <a:pos x="79" y="64"/>
                </a:cxn>
                <a:cxn ang="0">
                  <a:pos x="63" y="56"/>
                </a:cxn>
              </a:cxnLst>
              <a:rect l="0" t="0" r="r" b="b"/>
              <a:pathLst>
                <a:path w="86" h="86">
                  <a:moveTo>
                    <a:pt x="63" y="56"/>
                  </a:moveTo>
                  <a:cubicBezTo>
                    <a:pt x="57" y="65"/>
                    <a:pt x="51" y="67"/>
                    <a:pt x="44" y="67"/>
                  </a:cubicBezTo>
                  <a:cubicBezTo>
                    <a:pt x="31" y="67"/>
                    <a:pt x="27" y="57"/>
                    <a:pt x="30" y="43"/>
                  </a:cubicBezTo>
                  <a:cubicBezTo>
                    <a:pt x="33" y="29"/>
                    <a:pt x="40" y="19"/>
                    <a:pt x="53" y="19"/>
                  </a:cubicBezTo>
                  <a:cubicBezTo>
                    <a:pt x="57" y="19"/>
                    <a:pt x="65" y="21"/>
                    <a:pt x="67" y="31"/>
                  </a:cubicBezTo>
                  <a:cubicBezTo>
                    <a:pt x="86" y="19"/>
                    <a:pt x="86" y="19"/>
                    <a:pt x="86" y="19"/>
                  </a:cubicBezTo>
                  <a:cubicBezTo>
                    <a:pt x="81" y="6"/>
                    <a:pt x="69" y="0"/>
                    <a:pt x="54" y="0"/>
                  </a:cubicBezTo>
                  <a:cubicBezTo>
                    <a:pt x="31" y="0"/>
                    <a:pt x="10" y="16"/>
                    <a:pt x="5" y="43"/>
                  </a:cubicBezTo>
                  <a:cubicBezTo>
                    <a:pt x="0" y="70"/>
                    <a:pt x="14" y="86"/>
                    <a:pt x="38" y="86"/>
                  </a:cubicBezTo>
                  <a:cubicBezTo>
                    <a:pt x="54" y="86"/>
                    <a:pt x="69" y="77"/>
                    <a:pt x="79" y="64"/>
                  </a:cubicBezTo>
                  <a:lnTo>
                    <a:pt x="63" y="56"/>
                  </a:lnTo>
                  <a:close/>
                </a:path>
              </a:pathLst>
            </a:custGeom>
            <a:grpFill/>
            <a:ln w="9525">
              <a:noFill/>
              <a:round/>
              <a:headEnd/>
              <a:tailEnd/>
            </a:ln>
          </p:spPr>
          <p:txBody>
            <a:bodyPr/>
            <a:lstStyle/>
            <a:p>
              <a:endParaRPr lang="en-US">
                <a:solidFill>
                  <a:schemeClr val="bg1"/>
                </a:solidFill>
              </a:endParaRPr>
            </a:p>
          </p:txBody>
        </p:sp>
        <p:sp>
          <p:nvSpPr>
            <p:cNvPr id="31" name="Freeform 159"/>
            <p:cNvSpPr>
              <a:spLocks noChangeAspect="1"/>
            </p:cNvSpPr>
            <p:nvPr/>
          </p:nvSpPr>
          <p:spPr bwMode="black">
            <a:xfrm>
              <a:off x="1487244" y="6533563"/>
              <a:ext cx="157256" cy="148692"/>
            </a:xfrm>
            <a:custGeom>
              <a:avLst/>
              <a:gdLst/>
              <a:ahLst/>
              <a:cxnLst>
                <a:cxn ang="0">
                  <a:pos x="38" y="24"/>
                </a:cxn>
                <a:cxn ang="0">
                  <a:pos x="49" y="18"/>
                </a:cxn>
                <a:cxn ang="0">
                  <a:pos x="70" y="26"/>
                </a:cxn>
                <a:cxn ang="0">
                  <a:pos x="90" y="14"/>
                </a:cxn>
                <a:cxn ang="0">
                  <a:pos x="54" y="0"/>
                </a:cxn>
                <a:cxn ang="0">
                  <a:pos x="14" y="29"/>
                </a:cxn>
                <a:cxn ang="0">
                  <a:pos x="56" y="60"/>
                </a:cxn>
                <a:cxn ang="0">
                  <a:pos x="41" y="68"/>
                </a:cxn>
                <a:cxn ang="0">
                  <a:pos x="18" y="57"/>
                </a:cxn>
                <a:cxn ang="0">
                  <a:pos x="0" y="68"/>
                </a:cxn>
                <a:cxn ang="0">
                  <a:pos x="37" y="86"/>
                </a:cxn>
                <a:cxn ang="0">
                  <a:pos x="80" y="57"/>
                </a:cxn>
                <a:cxn ang="0">
                  <a:pos x="38" y="24"/>
                </a:cxn>
              </a:cxnLst>
              <a:rect l="0" t="0" r="r" b="b"/>
              <a:pathLst>
                <a:path w="90" h="86">
                  <a:moveTo>
                    <a:pt x="38" y="24"/>
                  </a:moveTo>
                  <a:cubicBezTo>
                    <a:pt x="39" y="20"/>
                    <a:pt x="43" y="18"/>
                    <a:pt x="49" y="18"/>
                  </a:cubicBezTo>
                  <a:cubicBezTo>
                    <a:pt x="57" y="18"/>
                    <a:pt x="66" y="21"/>
                    <a:pt x="70" y="26"/>
                  </a:cubicBezTo>
                  <a:cubicBezTo>
                    <a:pt x="90" y="14"/>
                    <a:pt x="90" y="14"/>
                    <a:pt x="90" y="14"/>
                  </a:cubicBezTo>
                  <a:cubicBezTo>
                    <a:pt x="79" y="4"/>
                    <a:pt x="66" y="0"/>
                    <a:pt x="54" y="0"/>
                  </a:cubicBezTo>
                  <a:cubicBezTo>
                    <a:pt x="37" y="0"/>
                    <a:pt x="18" y="8"/>
                    <a:pt x="14" y="29"/>
                  </a:cubicBezTo>
                  <a:cubicBezTo>
                    <a:pt x="8" y="58"/>
                    <a:pt x="59" y="47"/>
                    <a:pt x="56" y="60"/>
                  </a:cubicBezTo>
                  <a:cubicBezTo>
                    <a:pt x="55" y="67"/>
                    <a:pt x="45" y="68"/>
                    <a:pt x="41" y="68"/>
                  </a:cubicBezTo>
                  <a:cubicBezTo>
                    <a:pt x="31" y="68"/>
                    <a:pt x="24" y="64"/>
                    <a:pt x="18" y="57"/>
                  </a:cubicBezTo>
                  <a:cubicBezTo>
                    <a:pt x="0" y="68"/>
                    <a:pt x="0" y="68"/>
                    <a:pt x="0" y="68"/>
                  </a:cubicBezTo>
                  <a:cubicBezTo>
                    <a:pt x="9" y="81"/>
                    <a:pt x="20" y="86"/>
                    <a:pt x="37" y="86"/>
                  </a:cubicBezTo>
                  <a:cubicBezTo>
                    <a:pt x="55" y="86"/>
                    <a:pt x="76" y="78"/>
                    <a:pt x="80" y="57"/>
                  </a:cubicBezTo>
                  <a:cubicBezTo>
                    <a:pt x="86" y="26"/>
                    <a:pt x="35" y="38"/>
                    <a:pt x="38" y="24"/>
                  </a:cubicBezTo>
                  <a:close/>
                </a:path>
              </a:pathLst>
            </a:custGeom>
            <a:grpFill/>
            <a:ln w="9525">
              <a:noFill/>
              <a:round/>
              <a:headEnd/>
              <a:tailEnd/>
            </a:ln>
          </p:spPr>
          <p:txBody>
            <a:bodyPr/>
            <a:lstStyle/>
            <a:p>
              <a:endParaRPr lang="en-US">
                <a:solidFill>
                  <a:schemeClr val="bg1"/>
                </a:solidFill>
              </a:endParaRPr>
            </a:p>
          </p:txBody>
        </p:sp>
      </p:grpSp>
    </p:spTree>
    <p:extLst>
      <p:ext uri="{BB962C8B-B14F-4D97-AF65-F5344CB8AC3E}">
        <p14:creationId xmlns:p14="http://schemas.microsoft.com/office/powerpoint/2010/main" val="29999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ey_box"/>
          <p:cNvPicPr>
            <a:picLocks noChangeAspect="1" noChangeArrowheads="1"/>
          </p:cNvPicPr>
          <p:nvPr/>
        </p:nvPicPr>
        <p:blipFill rotWithShape="1">
          <a:blip r:embed="rId3" cstate="print"/>
          <a:srcRect l="15281" t="34220" r="11806" b="69"/>
          <a:stretch/>
        </p:blipFill>
        <p:spPr bwMode="auto">
          <a:xfrm>
            <a:off x="-1587" y="968374"/>
            <a:ext cx="9144000" cy="2374901"/>
          </a:xfrm>
          <a:prstGeom prst="rect">
            <a:avLst/>
          </a:prstGeom>
          <a:noFill/>
          <a:ln w="9525">
            <a:noFill/>
            <a:miter lim="800000"/>
            <a:headEnd/>
            <a:tailEnd/>
          </a:ln>
        </p:spPr>
      </p:pic>
      <p:sp>
        <p:nvSpPr>
          <p:cNvPr id="253955" name="Rectangle 69"/>
          <p:cNvSpPr>
            <a:spLocks noGrp="1" noChangeArrowheads="1"/>
          </p:cNvSpPr>
          <p:nvPr>
            <p:ph type="title"/>
          </p:nvPr>
        </p:nvSpPr>
        <p:spPr/>
        <p:txBody>
          <a:bodyPr/>
          <a:lstStyle/>
          <a:p>
            <a:r>
              <a:rPr lang="en-US" smtClean="0"/>
              <a:t>More Information</a:t>
            </a:r>
            <a:br>
              <a:rPr lang="en-US" smtClean="0"/>
            </a:br>
            <a:endParaRPr lang="en-US" dirty="0"/>
          </a:p>
        </p:txBody>
      </p:sp>
      <p:sp>
        <p:nvSpPr>
          <p:cNvPr id="9" name="Rectangle 8"/>
          <p:cNvSpPr/>
          <p:nvPr/>
        </p:nvSpPr>
        <p:spPr>
          <a:xfrm>
            <a:off x="1196564" y="3482543"/>
            <a:ext cx="6750872" cy="15388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lang="en-US" sz="2800" b="1" kern="0" dirty="0" err="1" smtClean="0">
                <a:solidFill>
                  <a:schemeClr val="tx1">
                    <a:lumMod val="65000"/>
                    <a:lumOff val="35000"/>
                  </a:schemeClr>
                </a:solidFill>
              </a:rPr>
              <a:t>iotcommunity.net</a:t>
            </a:r>
            <a:endParaRPr lang="en-US" sz="2800" b="1" kern="0" dirty="0" smtClean="0">
              <a:solidFill>
                <a:schemeClr val="tx1">
                  <a:lumMod val="65000"/>
                  <a:lumOff val="35000"/>
                </a:schemeClr>
              </a:solidFill>
            </a:endParaRPr>
          </a:p>
          <a:p>
            <a:pPr marL="0" marR="0" lvl="0" indent="0" algn="ctr" defTabSz="914400" eaLnBrk="1" fontAlgn="auto" latinLnBrk="0" hangingPunct="1">
              <a:lnSpc>
                <a:spcPct val="100000"/>
              </a:lnSpc>
              <a:spcBef>
                <a:spcPts val="0"/>
              </a:spcBef>
              <a:spcAft>
                <a:spcPts val="600"/>
              </a:spcAft>
              <a:buClrTx/>
              <a:buSzTx/>
              <a:buFontTx/>
              <a:buNone/>
              <a:tabLst/>
              <a:defRPr/>
            </a:pPr>
            <a:r>
              <a:rPr lang="en-US" sz="2800" b="1" kern="0" dirty="0" err="1" smtClean="0">
                <a:solidFill>
                  <a:schemeClr val="tx1">
                    <a:lumMod val="65000"/>
                    <a:lumOff val="35000"/>
                  </a:schemeClr>
                </a:solidFill>
              </a:rPr>
              <a:t>oracle.com</a:t>
            </a:r>
            <a:r>
              <a:rPr lang="en-US" sz="2800" b="1" kern="0" dirty="0" smtClean="0">
                <a:solidFill>
                  <a:schemeClr val="tx1">
                    <a:lumMod val="65000"/>
                    <a:lumOff val="35000"/>
                  </a:schemeClr>
                </a:solidFill>
              </a:rPr>
              <a:t>/</a:t>
            </a:r>
            <a:r>
              <a:rPr lang="en-US" sz="2800" b="1" kern="0" dirty="0" err="1" smtClean="0">
                <a:solidFill>
                  <a:schemeClr val="tx1">
                    <a:lumMod val="65000"/>
                    <a:lumOff val="35000"/>
                  </a:schemeClr>
                </a:solidFill>
              </a:rPr>
              <a:t>goto</a:t>
            </a:r>
            <a:r>
              <a:rPr lang="en-US" sz="2800" b="1" kern="0" dirty="0" smtClean="0">
                <a:solidFill>
                  <a:schemeClr val="tx1">
                    <a:lumMod val="65000"/>
                    <a:lumOff val="35000"/>
                  </a:schemeClr>
                </a:solidFill>
              </a:rPr>
              <a:t>/</a:t>
            </a:r>
            <a:r>
              <a:rPr lang="en-US" sz="2800" b="1" kern="0" dirty="0" err="1" smtClean="0">
                <a:solidFill>
                  <a:schemeClr val="tx1">
                    <a:lumMod val="65000"/>
                    <a:lumOff val="35000"/>
                  </a:schemeClr>
                </a:solidFill>
              </a:rPr>
              <a:t>javaembedded</a:t>
            </a:r>
            <a:endParaRPr lang="en-US" sz="2800" b="1" kern="0" dirty="0" smtClean="0">
              <a:solidFill>
                <a:schemeClr val="tx1">
                  <a:lumMod val="65000"/>
                  <a:lumOff val="35000"/>
                </a:schemeClr>
              </a:solidFill>
            </a:endParaRPr>
          </a:p>
          <a:p>
            <a:pPr algn="ctr">
              <a:spcAft>
                <a:spcPts val="600"/>
              </a:spcAft>
              <a:defRPr/>
            </a:pPr>
            <a:r>
              <a:rPr lang="en-US" sz="2800" b="1" kern="0" dirty="0" smtClean="0">
                <a:solidFill>
                  <a:schemeClr val="tx1">
                    <a:lumMod val="65000"/>
                    <a:lumOff val="35000"/>
                  </a:schemeClr>
                </a:solidFill>
              </a:rPr>
              <a:t>oracle.com/</a:t>
            </a:r>
            <a:r>
              <a:rPr lang="en-US" sz="2800" b="1" kern="0" dirty="0" err="1" smtClean="0">
                <a:solidFill>
                  <a:schemeClr val="tx1">
                    <a:lumMod val="65000"/>
                    <a:lumOff val="35000"/>
                  </a:schemeClr>
                </a:solidFill>
              </a:rPr>
              <a:t>iot</a:t>
            </a:r>
            <a:endParaRPr lang="en-US" sz="2800" b="1" kern="0" dirty="0" smtClean="0">
              <a:solidFill>
                <a:schemeClr val="tx1">
                  <a:lumMod val="65000"/>
                  <a:lumOff val="35000"/>
                </a:schemeClr>
              </a:solidFill>
            </a:endParaRPr>
          </a:p>
        </p:txBody>
      </p:sp>
      <p:sp>
        <p:nvSpPr>
          <p:cNvPr id="27" name="Rectangle 26"/>
          <p:cNvSpPr/>
          <p:nvPr/>
        </p:nvSpPr>
        <p:spPr>
          <a:xfrm>
            <a:off x="787996" y="2426101"/>
            <a:ext cx="758029" cy="307777"/>
          </a:xfrm>
          <a:prstGeom prst="rect">
            <a:avLst/>
          </a:prstGeom>
        </p:spPr>
        <p:txBody>
          <a:bodyPr wrap="none">
            <a:spAutoFit/>
          </a:bodyPr>
          <a:lstStyle/>
          <a:p>
            <a:pPr algn="ctr"/>
            <a:r>
              <a:rPr lang="en-US" sz="1400" b="1" dirty="0">
                <a:solidFill>
                  <a:schemeClr val="bg1"/>
                </a:solidFill>
                <a:effectLst>
                  <a:outerShdw blurRad="38100" dist="38100" dir="2700000" algn="tl">
                    <a:srgbClr val="000000">
                      <a:alpha val="43137"/>
                    </a:srgbClr>
                  </a:outerShdw>
                </a:effectLst>
                <a:latin typeface="Arial"/>
                <a:cs typeface="Arial"/>
              </a:rPr>
              <a:t>Twitter</a:t>
            </a:r>
            <a:endParaRPr lang="en-US" sz="1200" dirty="0">
              <a:solidFill>
                <a:schemeClr val="bg1"/>
              </a:solidFill>
              <a:effectLst>
                <a:outerShdw blurRad="38100" dist="38100" dir="2700000" algn="tl">
                  <a:srgbClr val="000000">
                    <a:alpha val="43137"/>
                  </a:srgbClr>
                </a:outerShdw>
              </a:effectLst>
            </a:endParaRPr>
          </a:p>
        </p:txBody>
      </p:sp>
      <p:sp>
        <p:nvSpPr>
          <p:cNvPr id="28" name="Rectangle 27"/>
          <p:cNvSpPr/>
          <p:nvPr/>
        </p:nvSpPr>
        <p:spPr>
          <a:xfrm>
            <a:off x="2345944" y="2426101"/>
            <a:ext cx="1018228" cy="307777"/>
          </a:xfrm>
          <a:prstGeom prst="rect">
            <a:avLst/>
          </a:prstGeom>
        </p:spPr>
        <p:txBody>
          <a:bodyPr wrap="none">
            <a:spAutoFit/>
          </a:bodyPr>
          <a:lstStyle/>
          <a:p>
            <a:pPr algn="ctr"/>
            <a:r>
              <a:rPr lang="en-US" sz="1400" b="1" dirty="0">
                <a:solidFill>
                  <a:schemeClr val="bg1"/>
                </a:solidFill>
                <a:effectLst>
                  <a:outerShdw blurRad="38100" dist="38100" dir="2700000" algn="tl">
                    <a:srgbClr val="000000">
                      <a:alpha val="43137"/>
                    </a:srgbClr>
                  </a:outerShdw>
                </a:effectLst>
                <a:latin typeface="Arial"/>
                <a:cs typeface="Arial"/>
              </a:rPr>
              <a:t>Facebook</a:t>
            </a:r>
            <a:endParaRPr lang="en-US" sz="1200"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4037912" y="2426101"/>
            <a:ext cx="1029449" cy="307777"/>
          </a:xfrm>
          <a:prstGeom prst="rect">
            <a:avLst/>
          </a:prstGeom>
        </p:spPr>
        <p:txBody>
          <a:bodyPr wrap="none">
            <a:spAutoFit/>
          </a:bodyPr>
          <a:lstStyle/>
          <a:p>
            <a:pPr algn="ctr"/>
            <a:r>
              <a:rPr lang="en-US" sz="1400" b="1" dirty="0" smtClean="0">
                <a:solidFill>
                  <a:schemeClr val="bg1"/>
                </a:solidFill>
                <a:effectLst>
                  <a:outerShdw blurRad="38100" dist="38100" dir="2700000" algn="tl">
                    <a:srgbClr val="000000">
                      <a:alpha val="43137"/>
                    </a:srgbClr>
                  </a:outerShdw>
                </a:effectLst>
                <a:latin typeface="Arial"/>
                <a:cs typeface="Arial"/>
              </a:rPr>
              <a:t>Java Blog</a:t>
            </a:r>
            <a:endParaRPr lang="en-US" sz="1200" dirty="0">
              <a:solidFill>
                <a:schemeClr val="bg1"/>
              </a:solidFill>
              <a:effectLst>
                <a:outerShdw blurRad="38100" dist="38100" dir="2700000" algn="tl">
                  <a:srgbClr val="000000">
                    <a:alpha val="43137"/>
                  </a:srgbClr>
                </a:outerShdw>
              </a:effectLst>
            </a:endParaRPr>
          </a:p>
        </p:txBody>
      </p:sp>
      <p:sp>
        <p:nvSpPr>
          <p:cNvPr id="30" name="Rectangle 29"/>
          <p:cNvSpPr/>
          <p:nvPr/>
        </p:nvSpPr>
        <p:spPr>
          <a:xfrm>
            <a:off x="5794178" y="2426101"/>
            <a:ext cx="918842" cy="307777"/>
          </a:xfrm>
          <a:prstGeom prst="rect">
            <a:avLst/>
          </a:prstGeom>
        </p:spPr>
        <p:txBody>
          <a:bodyPr wrap="none">
            <a:spAutoFit/>
          </a:bodyPr>
          <a:lstStyle/>
          <a:p>
            <a:pPr algn="ctr"/>
            <a:r>
              <a:rPr lang="en-US" sz="1400" b="1" dirty="0">
                <a:solidFill>
                  <a:schemeClr val="bg1"/>
                </a:solidFill>
                <a:effectLst>
                  <a:outerShdw blurRad="38100" dist="38100" dir="2700000" algn="tl">
                    <a:srgbClr val="000000">
                      <a:alpha val="43137"/>
                    </a:srgbClr>
                  </a:outerShdw>
                </a:effectLst>
                <a:latin typeface="Arial"/>
                <a:cs typeface="Arial"/>
              </a:rPr>
              <a:t>LinkedIn</a:t>
            </a:r>
            <a:endParaRPr lang="en-US" sz="1200" dirty="0">
              <a:solidFill>
                <a:schemeClr val="bg1"/>
              </a:solidFill>
              <a:effectLst>
                <a:outerShdw blurRad="38100" dist="38100" dir="2700000" algn="tl">
                  <a:srgbClr val="000000">
                    <a:alpha val="43137"/>
                  </a:srgbClr>
                </a:outerShdw>
              </a:effectLst>
            </a:endParaRPr>
          </a:p>
        </p:txBody>
      </p:sp>
      <p:sp>
        <p:nvSpPr>
          <p:cNvPr id="31" name="Rectangle 30"/>
          <p:cNvSpPr/>
          <p:nvPr/>
        </p:nvSpPr>
        <p:spPr>
          <a:xfrm>
            <a:off x="7489556" y="2426101"/>
            <a:ext cx="922625" cy="307777"/>
          </a:xfrm>
          <a:prstGeom prst="rect">
            <a:avLst/>
          </a:prstGeom>
        </p:spPr>
        <p:txBody>
          <a:bodyPr wrap="none">
            <a:spAutoFit/>
          </a:bodyPr>
          <a:lstStyle/>
          <a:p>
            <a:pPr algn="ctr"/>
            <a:r>
              <a:rPr lang="en-US" sz="1400" b="1" dirty="0">
                <a:solidFill>
                  <a:schemeClr val="bg1"/>
                </a:solidFill>
                <a:effectLst>
                  <a:outerShdw blurRad="38100" dist="38100" dir="2700000" algn="tl">
                    <a:srgbClr val="000000">
                      <a:alpha val="43137"/>
                    </a:srgbClr>
                  </a:outerShdw>
                </a:effectLst>
                <a:latin typeface="Arial"/>
                <a:cs typeface="Arial"/>
              </a:rPr>
              <a:t>YouTube</a:t>
            </a:r>
            <a:endParaRPr lang="en-US" sz="1200" dirty="0">
              <a:solidFill>
                <a:schemeClr val="bg1"/>
              </a:solidFill>
              <a:effectLst>
                <a:outerShdw blurRad="38100" dist="38100" dir="2700000" algn="tl">
                  <a:srgbClr val="000000">
                    <a:alpha val="43137"/>
                  </a:srgbClr>
                </a:outerShdw>
              </a:effectLst>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370" y="1320102"/>
            <a:ext cx="969266" cy="975362"/>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204" y="1302386"/>
            <a:ext cx="978408" cy="978408"/>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06" y="1302386"/>
            <a:ext cx="978408" cy="978408"/>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6026" y="1317056"/>
            <a:ext cx="980365" cy="978408"/>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9003" y="1317056"/>
            <a:ext cx="980976" cy="978408"/>
          </a:xfrm>
          <a:prstGeom prst="rect">
            <a:avLst/>
          </a:prstGeom>
          <a:effectLst>
            <a:outerShdw blurRad="50800" dist="38100" dir="2700000" algn="tl" rotWithShape="0">
              <a:prstClr val="black">
                <a:alpha val="40000"/>
              </a:prstClr>
            </a:outerShdw>
          </a:effectLst>
        </p:spPr>
      </p:pic>
      <p:sp>
        <p:nvSpPr>
          <p:cNvPr id="15" name="Rectangle 14"/>
          <p:cNvSpPr/>
          <p:nvPr/>
        </p:nvSpPr>
        <p:spPr>
          <a:xfrm>
            <a:off x="0" y="0"/>
            <a:ext cx="576072" cy="557784"/>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61745" y="2693658"/>
            <a:ext cx="1505540" cy="276999"/>
          </a:xfrm>
          <a:prstGeom prst="rect">
            <a:avLst/>
          </a:prstGeom>
        </p:spPr>
        <p:txBody>
          <a:bodyPr wrap="none">
            <a:spAutoFit/>
          </a:bodyPr>
          <a:lstStyle/>
          <a:p>
            <a:pPr algn="ctr"/>
            <a:r>
              <a:rPr lang="en-US" sz="1200" b="1" dirty="0" smtClean="0">
                <a:solidFill>
                  <a:schemeClr val="bg1"/>
                </a:solidFill>
                <a:effectLst>
                  <a:outerShdw blurRad="38100" dist="38100" dir="2700000" algn="tl">
                    <a:srgbClr val="000000">
                      <a:alpha val="43137"/>
                    </a:srgbClr>
                  </a:outerShdw>
                </a:effectLst>
                <a:latin typeface="Arial"/>
                <a:cs typeface="Arial"/>
              </a:rPr>
              <a:t>@Java Embedded</a:t>
            </a:r>
            <a:endParaRPr lang="en-US" sz="12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3653265" y="2693658"/>
            <a:ext cx="1792478" cy="276999"/>
          </a:xfrm>
          <a:prstGeom prst="rect">
            <a:avLst/>
          </a:prstGeom>
        </p:spPr>
        <p:txBody>
          <a:bodyPr wrap="none">
            <a:spAutoFit/>
          </a:bodyPr>
          <a:lstStyle/>
          <a:p>
            <a:pPr algn="ctr"/>
            <a:r>
              <a:rPr lang="en-US" sz="1200" b="1" dirty="0" smtClean="0">
                <a:solidFill>
                  <a:schemeClr val="bg1"/>
                </a:solidFill>
                <a:effectLst>
                  <a:outerShdw blurRad="38100" dist="38100" dir="2700000" algn="tl">
                    <a:srgbClr val="000000">
                      <a:alpha val="43137"/>
                    </a:srgbClr>
                  </a:outerShdw>
                </a:effectLst>
                <a:latin typeface="Arial"/>
                <a:cs typeface="Arial"/>
              </a:rPr>
              <a:t>blogs.oracle.com/java</a:t>
            </a:r>
            <a:endParaRPr lang="en-US" sz="1200"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5391150" y="2693658"/>
            <a:ext cx="1790700" cy="461665"/>
          </a:xfrm>
          <a:prstGeom prst="rect">
            <a:avLst/>
          </a:prstGeom>
        </p:spPr>
        <p:txBody>
          <a:bodyPr wrap="square">
            <a:spAutoFit/>
          </a:bodyPr>
          <a:lstStyle/>
          <a:p>
            <a:pPr algn="ctr"/>
            <a:r>
              <a:rPr lang="en-US" sz="1200" b="1" dirty="0" smtClean="0">
                <a:solidFill>
                  <a:schemeClr val="bg1"/>
                </a:solidFill>
                <a:effectLst>
                  <a:outerShdw blurRad="38100" dist="38100" dir="2700000" algn="tl">
                    <a:srgbClr val="000000">
                      <a:alpha val="43137"/>
                    </a:srgbClr>
                  </a:outerShdw>
                </a:effectLst>
              </a:rPr>
              <a:t>Embedded Java Developers Network</a:t>
            </a:r>
            <a:endParaRPr lang="en-US" sz="1200" b="1" dirty="0">
              <a:solidFill>
                <a:schemeClr val="bg1"/>
              </a:solidFill>
              <a:effectLst>
                <a:outerShdw blurRad="38100" dist="38100" dir="2700000" algn="tl">
                  <a:srgbClr val="000000">
                    <a:alpha val="43137"/>
                  </a:srgbClr>
                </a:outerShdw>
              </a:effectLst>
            </a:endParaRPr>
          </a:p>
        </p:txBody>
      </p:sp>
      <p:sp>
        <p:nvSpPr>
          <p:cNvPr id="19" name="Rectangle 18"/>
          <p:cNvSpPr/>
          <p:nvPr/>
        </p:nvSpPr>
        <p:spPr>
          <a:xfrm>
            <a:off x="2383945" y="2693658"/>
            <a:ext cx="926857" cy="276999"/>
          </a:xfrm>
          <a:prstGeom prst="rect">
            <a:avLst/>
          </a:prstGeom>
        </p:spPr>
        <p:txBody>
          <a:bodyPr wrap="none">
            <a:spAutoFit/>
          </a:bodyPr>
          <a:lstStyle/>
          <a:p>
            <a:pPr algn="ctr"/>
            <a:r>
              <a:rPr lang="en-US" sz="1200" b="1" dirty="0" err="1" smtClean="0">
                <a:solidFill>
                  <a:schemeClr val="bg1"/>
                </a:solidFill>
                <a:effectLst>
                  <a:outerShdw blurRad="38100" dist="38100" dir="2700000" algn="tl">
                    <a:srgbClr val="000000">
                      <a:alpha val="43137"/>
                    </a:srgbClr>
                  </a:outerShdw>
                </a:effectLst>
                <a:latin typeface="Arial"/>
                <a:cs typeface="Arial"/>
              </a:rPr>
              <a:t>ILoveJava</a:t>
            </a:r>
            <a:endParaRPr lang="en-US" sz="1200" dirty="0">
              <a:solidFill>
                <a:schemeClr val="bg1"/>
              </a:solidFill>
              <a:effectLst>
                <a:outerShdw blurRad="38100" dist="38100" dir="2700000" algn="tl">
                  <a:srgbClr val="000000">
                    <a:alpha val="43137"/>
                  </a:srgbClr>
                </a:outerShdw>
              </a:effectLst>
            </a:endParaRPr>
          </a:p>
        </p:txBody>
      </p:sp>
      <p:sp>
        <p:nvSpPr>
          <p:cNvPr id="20" name="Rectangle 19"/>
          <p:cNvSpPr/>
          <p:nvPr/>
        </p:nvSpPr>
        <p:spPr>
          <a:xfrm>
            <a:off x="7168901" y="2693658"/>
            <a:ext cx="1856214" cy="276999"/>
          </a:xfrm>
          <a:prstGeom prst="rect">
            <a:avLst/>
          </a:prstGeom>
        </p:spPr>
        <p:txBody>
          <a:bodyPr wrap="none">
            <a:spAutoFit/>
          </a:bodyPr>
          <a:lstStyle/>
          <a:p>
            <a:pPr algn="ctr"/>
            <a:r>
              <a:rPr lang="en-US" sz="1200" b="1" dirty="0" smtClean="0">
                <a:solidFill>
                  <a:schemeClr val="bg1"/>
                </a:solidFill>
                <a:effectLst>
                  <a:outerShdw blurRad="38100" dist="38100" dir="2700000" algn="tl">
                    <a:srgbClr val="000000">
                      <a:alpha val="43137"/>
                    </a:srgbClr>
                  </a:outerShdw>
                </a:effectLst>
                <a:latin typeface="Arial"/>
                <a:cs typeface="Arial"/>
              </a:rPr>
              <a:t>YouTube Java Channel</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186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750"/>
                                        <p:tgtEl>
                                          <p:spTgt spid="34"/>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75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50"/>
                                        <p:tgtEl>
                                          <p:spTgt spid="33"/>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75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750"/>
                                        <p:tgtEl>
                                          <p:spTgt spid="36"/>
                                        </p:tgtEl>
                                      </p:cBhvr>
                                    </p:animEffect>
                                  </p:childTnLst>
                                </p:cTn>
                              </p:par>
                            </p:childTnLst>
                          </p:cTn>
                        </p:par>
                        <p:par>
                          <p:cTn id="34" fill="hold">
                            <p:stCondLst>
                              <p:cond delay="225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75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75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750"/>
                                        <p:tgtEl>
                                          <p:spTgt spid="32"/>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7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75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LeJOS</a:t>
            </a:r>
            <a:endParaRPr lang="en-US" dirty="0"/>
          </a:p>
        </p:txBody>
      </p:sp>
      <p:pic>
        <p:nvPicPr>
          <p:cNvPr id="7" name="Content Placeholder 6"/>
          <p:cNvPicPr>
            <a:picLocks noGrp="1" noChangeAspect="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a:xfrm>
            <a:off x="657798" y="1522101"/>
            <a:ext cx="8229600" cy="3062606"/>
          </a:xfrm>
        </p:spPr>
      </p:pic>
      <p:sp>
        <p:nvSpPr>
          <p:cNvPr id="4" name="Text Placeholder 3"/>
          <p:cNvSpPr>
            <a:spLocks noGrp="1"/>
          </p:cNvSpPr>
          <p:nvPr>
            <p:ph type="body" sz="quarter" idx="13"/>
          </p:nvPr>
        </p:nvSpPr>
        <p:spPr/>
        <p:txBody>
          <a:bodyPr/>
          <a:lstStyle/>
          <a:p>
            <a:r>
              <a:rPr lang="en-US" dirty="0" smtClean="0"/>
              <a:t>How it works on the EV3</a:t>
            </a:r>
            <a:endParaRPr lang="en-US" dirty="0"/>
          </a:p>
        </p:txBody>
      </p:sp>
      <p:pic>
        <p:nvPicPr>
          <p:cNvPr id="6" name="Picture 5"/>
          <p:cNvPicPr>
            <a:picLocks noChangeAspect="1"/>
          </p:cNvPicPr>
          <p:nvPr/>
        </p:nvPicPr>
        <p:blipFill>
          <a:blip r:embed="rId3"/>
          <a:stretch>
            <a:fillRect/>
          </a:stretch>
        </p:blipFill>
        <p:spPr>
          <a:xfrm>
            <a:off x="5204710" y="93535"/>
            <a:ext cx="3302000" cy="914400"/>
          </a:xfrm>
          <a:prstGeom prst="rect">
            <a:avLst/>
          </a:prstGeom>
        </p:spPr>
      </p:pic>
    </p:spTree>
    <p:extLst>
      <p:ext uri="{BB962C8B-B14F-4D97-AF65-F5344CB8AC3E}">
        <p14:creationId xmlns:p14="http://schemas.microsoft.com/office/powerpoint/2010/main" val="40721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Heart of the EV3</a:t>
            </a:r>
            <a:endParaRPr lang="en-US" dirty="0"/>
          </a:p>
        </p:txBody>
      </p:sp>
      <p:sp>
        <p:nvSpPr>
          <p:cNvPr id="3" name="Content Placeholder 2"/>
          <p:cNvSpPr>
            <a:spLocks noGrp="1"/>
          </p:cNvSpPr>
          <p:nvPr>
            <p:ph sz="quarter" idx="12"/>
          </p:nvPr>
        </p:nvSpPr>
        <p:spPr/>
        <p:txBody>
          <a:bodyPr/>
          <a:lstStyle/>
          <a:p>
            <a:r>
              <a:rPr lang="en-US" dirty="0" smtClean="0"/>
              <a:t>TI </a:t>
            </a:r>
            <a:r>
              <a:rPr lang="en-US" dirty="0" err="1" smtClean="0"/>
              <a:t>Sitara</a:t>
            </a:r>
            <a:r>
              <a:rPr lang="en-US" dirty="0" smtClean="0"/>
              <a:t> AM1808</a:t>
            </a:r>
          </a:p>
          <a:p>
            <a:pPr lvl="1"/>
            <a:r>
              <a:rPr lang="en-US" dirty="0" smtClean="0"/>
              <a:t>ARM9, 300Mhz</a:t>
            </a:r>
          </a:p>
          <a:p>
            <a:r>
              <a:rPr lang="en-US" dirty="0" smtClean="0"/>
              <a:t>64MB RAM / 16MB Flash</a:t>
            </a:r>
          </a:p>
          <a:p>
            <a:r>
              <a:rPr lang="en-US" dirty="0" smtClean="0"/>
              <a:t>Analog to Digital Converter</a:t>
            </a:r>
            <a:endParaRPr lang="en-US" dirty="0"/>
          </a:p>
          <a:p>
            <a:r>
              <a:rPr lang="en-US" dirty="0" smtClean="0"/>
              <a:t>4 Motor Ports</a:t>
            </a:r>
          </a:p>
          <a:p>
            <a:r>
              <a:rPr lang="en-US" dirty="0" smtClean="0"/>
              <a:t>4 Sensor Ports</a:t>
            </a:r>
          </a:p>
          <a:p>
            <a:r>
              <a:rPr lang="en-US" dirty="0" smtClean="0"/>
              <a:t>Bluetooth / USB</a:t>
            </a:r>
          </a:p>
          <a:p>
            <a:r>
              <a:rPr lang="en-US" dirty="0" err="1" smtClean="0"/>
              <a:t>MicroSD</a:t>
            </a:r>
            <a:endParaRPr lang="en-US" dirty="0"/>
          </a:p>
        </p:txBody>
      </p:sp>
      <p:sp>
        <p:nvSpPr>
          <p:cNvPr id="4" name="Text Placeholder 3"/>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2"/>
          <a:stretch>
            <a:fillRect/>
          </a:stretch>
        </p:blipFill>
        <p:spPr>
          <a:xfrm>
            <a:off x="5063277" y="1245428"/>
            <a:ext cx="3333041" cy="3373037"/>
          </a:xfrm>
          <a:prstGeom prst="rect">
            <a:avLst/>
          </a:prstGeom>
        </p:spPr>
      </p:pic>
    </p:spTree>
    <p:extLst>
      <p:ext uri="{BB962C8B-B14F-4D97-AF65-F5344CB8AC3E}">
        <p14:creationId xmlns:p14="http://schemas.microsoft.com/office/powerpoint/2010/main" val="131779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EV3 Motors</a:t>
            </a:r>
            <a:endParaRPr lang="en-US" dirty="0"/>
          </a:p>
        </p:txBody>
      </p:sp>
      <p:sp>
        <p:nvSpPr>
          <p:cNvPr id="4" name="Text Placeholder 3"/>
          <p:cNvSpPr>
            <a:spLocks noGrp="1"/>
          </p:cNvSpPr>
          <p:nvPr>
            <p:ph type="body" sz="quarter" idx="13"/>
          </p:nvPr>
        </p:nvSpPr>
        <p:spPr/>
        <p:txBody>
          <a:bodyPr/>
          <a:lstStyle/>
          <a:p>
            <a:endParaRPr lang="en-US"/>
          </a:p>
        </p:txBody>
      </p:sp>
      <p:pic>
        <p:nvPicPr>
          <p:cNvPr id="12" name="Picture 11"/>
          <p:cNvPicPr>
            <a:picLocks noChangeAspect="1"/>
          </p:cNvPicPr>
          <p:nvPr/>
        </p:nvPicPr>
        <p:blipFill>
          <a:blip r:embed="rId2"/>
          <a:stretch>
            <a:fillRect/>
          </a:stretch>
        </p:blipFill>
        <p:spPr>
          <a:xfrm>
            <a:off x="5544755" y="1861034"/>
            <a:ext cx="2159000" cy="2159000"/>
          </a:xfrm>
          <a:prstGeom prst="rect">
            <a:avLst/>
          </a:prstGeom>
        </p:spPr>
      </p:pic>
      <p:pic>
        <p:nvPicPr>
          <p:cNvPr id="13" name="Picture 12"/>
          <p:cNvPicPr>
            <a:picLocks noChangeAspect="1"/>
          </p:cNvPicPr>
          <p:nvPr/>
        </p:nvPicPr>
        <p:blipFill>
          <a:blip r:embed="rId3"/>
          <a:stretch>
            <a:fillRect/>
          </a:stretch>
        </p:blipFill>
        <p:spPr>
          <a:xfrm>
            <a:off x="1693530" y="1787912"/>
            <a:ext cx="2159000" cy="2159000"/>
          </a:xfrm>
          <a:prstGeom prst="rect">
            <a:avLst/>
          </a:prstGeom>
        </p:spPr>
      </p:pic>
    </p:spTree>
    <p:extLst>
      <p:ext uri="{BB962C8B-B14F-4D97-AF65-F5344CB8AC3E}">
        <p14:creationId xmlns:p14="http://schemas.microsoft.com/office/powerpoint/2010/main" val="5849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EV3 Sensors</a:t>
            </a:r>
            <a:endParaRPr lang="en-US" dirty="0"/>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stretch>
            <a:fillRect/>
          </a:stretch>
        </p:blipFill>
        <p:spPr>
          <a:xfrm>
            <a:off x="2033470" y="1626513"/>
            <a:ext cx="2159000" cy="2159000"/>
          </a:xfrm>
          <a:prstGeom prst="rect">
            <a:avLst/>
          </a:prstGeom>
        </p:spPr>
      </p:pic>
      <p:pic>
        <p:nvPicPr>
          <p:cNvPr id="11" name="Picture 10"/>
          <p:cNvPicPr>
            <a:picLocks noChangeAspect="1"/>
          </p:cNvPicPr>
          <p:nvPr/>
        </p:nvPicPr>
        <p:blipFill>
          <a:blip r:embed="rId3"/>
          <a:stretch>
            <a:fillRect/>
          </a:stretch>
        </p:blipFill>
        <p:spPr>
          <a:xfrm>
            <a:off x="5236234" y="1687336"/>
            <a:ext cx="2159000" cy="2159000"/>
          </a:xfrm>
          <a:prstGeom prst="rect">
            <a:avLst/>
          </a:prstGeom>
        </p:spPr>
      </p:pic>
    </p:spTree>
    <p:extLst>
      <p:ext uri="{BB962C8B-B14F-4D97-AF65-F5344CB8AC3E}">
        <p14:creationId xmlns:p14="http://schemas.microsoft.com/office/powerpoint/2010/main" val="78183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and Light Sensor</a:t>
            </a:r>
            <a:endParaRPr lang="en-US" dirty="0"/>
          </a:p>
        </p:txBody>
      </p:sp>
      <p:pic>
        <p:nvPicPr>
          <p:cNvPr id="4" name="Picture 3"/>
          <p:cNvPicPr>
            <a:picLocks noChangeAspect="1"/>
          </p:cNvPicPr>
          <p:nvPr/>
        </p:nvPicPr>
        <p:blipFill>
          <a:blip r:embed="rId2"/>
          <a:stretch>
            <a:fillRect/>
          </a:stretch>
        </p:blipFill>
        <p:spPr>
          <a:xfrm>
            <a:off x="618604" y="1312238"/>
            <a:ext cx="2547082" cy="2047170"/>
          </a:xfrm>
          <a:prstGeom prst="rect">
            <a:avLst/>
          </a:prstGeom>
        </p:spPr>
      </p:pic>
      <p:pic>
        <p:nvPicPr>
          <p:cNvPr id="5" name="Picture 4"/>
          <p:cNvPicPr>
            <a:picLocks noChangeAspect="1"/>
          </p:cNvPicPr>
          <p:nvPr/>
        </p:nvPicPr>
        <p:blipFill>
          <a:blip r:embed="rId3"/>
          <a:stretch>
            <a:fillRect/>
          </a:stretch>
        </p:blipFill>
        <p:spPr>
          <a:xfrm>
            <a:off x="3366977" y="2876261"/>
            <a:ext cx="2680053" cy="2071737"/>
          </a:xfrm>
          <a:prstGeom prst="rect">
            <a:avLst/>
          </a:prstGeom>
        </p:spPr>
      </p:pic>
      <p:pic>
        <p:nvPicPr>
          <p:cNvPr id="6" name="Picture 5"/>
          <p:cNvPicPr>
            <a:picLocks noChangeAspect="1"/>
          </p:cNvPicPr>
          <p:nvPr/>
        </p:nvPicPr>
        <p:blipFill>
          <a:blip r:embed="rId4"/>
          <a:stretch>
            <a:fillRect/>
          </a:stretch>
        </p:blipFill>
        <p:spPr>
          <a:xfrm>
            <a:off x="6179722" y="1272176"/>
            <a:ext cx="2464308" cy="2087232"/>
          </a:xfrm>
          <a:prstGeom prst="rect">
            <a:avLst/>
          </a:prstGeom>
        </p:spPr>
      </p:pic>
      <p:sp>
        <p:nvSpPr>
          <p:cNvPr id="3" name="Content Placeholder 2"/>
          <p:cNvSpPr>
            <a:spLocks noGrp="1"/>
          </p:cNvSpPr>
          <p:nvPr>
            <p:ph sz="quarter" idx="12"/>
          </p:nvPr>
        </p:nvSpPr>
        <p:spPr/>
        <p:txBody>
          <a:bodyPr/>
          <a:lstStyle/>
          <a:p>
            <a:endParaRPr lang="en-US"/>
          </a:p>
        </p:txBody>
      </p:sp>
      <p:sp>
        <p:nvSpPr>
          <p:cNvPr id="8" name="Text Placeholder 7"/>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92861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2"/>
          </p:nvPr>
        </p:nvPicPr>
        <p:blipFill rotWithShape="1">
          <a:blip r:embed="rId2"/>
          <a:srcRect l="2643" t="8426" r="10044" b="26089"/>
          <a:stretch/>
        </p:blipFill>
        <p:spPr>
          <a:xfrm>
            <a:off x="0" y="0"/>
            <a:ext cx="9144000" cy="5143500"/>
          </a:xfrm>
        </p:spPr>
      </p:pic>
      <p:sp>
        <p:nvSpPr>
          <p:cNvPr id="9" name="Rectangle 8"/>
          <p:cNvSpPr/>
          <p:nvPr/>
        </p:nvSpPr>
        <p:spPr>
          <a:xfrm>
            <a:off x="-1" y="4897279"/>
            <a:ext cx="9019855" cy="246221"/>
          </a:xfrm>
          <a:prstGeom prst="rect">
            <a:avLst/>
          </a:prstGeom>
        </p:spPr>
        <p:txBody>
          <a:bodyPr wrap="square">
            <a:spAutoFit/>
          </a:bodyPr>
          <a:lstStyle/>
          <a:p>
            <a:r>
              <a:rPr lang="en-US" sz="1000" dirty="0">
                <a:solidFill>
                  <a:schemeClr val="bg1"/>
                </a:solidFill>
              </a:rPr>
              <a:t>http://</a:t>
            </a:r>
            <a:r>
              <a:rPr lang="en-US" sz="1000" dirty="0" err="1">
                <a:solidFill>
                  <a:schemeClr val="bg1"/>
                </a:solidFill>
              </a:rPr>
              <a:t>commons.wikimedia.org</a:t>
            </a:r>
            <a:r>
              <a:rPr lang="en-US" sz="1000" dirty="0">
                <a:solidFill>
                  <a:schemeClr val="bg1"/>
                </a:solidFill>
              </a:rPr>
              <a:t>/wiki/</a:t>
            </a:r>
            <a:r>
              <a:rPr lang="en-US" sz="1000" dirty="0" err="1">
                <a:solidFill>
                  <a:schemeClr val="bg1"/>
                </a:solidFill>
              </a:rPr>
              <a:t>File:Genting_Highlands_theme_park.jpg</a:t>
            </a:r>
            <a:endParaRPr lang="en-US" sz="1000" dirty="0">
              <a:solidFill>
                <a:schemeClr val="bg1"/>
              </a:solidFill>
            </a:endParaRPr>
          </a:p>
        </p:txBody>
      </p:sp>
    </p:spTree>
    <p:extLst>
      <p:ext uri="{BB962C8B-B14F-4D97-AF65-F5344CB8AC3E}">
        <p14:creationId xmlns:p14="http://schemas.microsoft.com/office/powerpoint/2010/main" val="58640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5447" y="1034889"/>
            <a:ext cx="4399058" cy="2843677"/>
          </a:xfrm>
          <a:prstGeom prst="rect">
            <a:avLst/>
          </a:prstGeom>
        </p:spPr>
      </p:pic>
      <p:pic>
        <p:nvPicPr>
          <p:cNvPr id="3" name="Picture 2"/>
          <p:cNvPicPr>
            <a:picLocks noChangeAspect="1"/>
          </p:cNvPicPr>
          <p:nvPr/>
        </p:nvPicPr>
        <p:blipFill>
          <a:blip r:embed="rId3"/>
          <a:stretch>
            <a:fillRect/>
          </a:stretch>
        </p:blipFill>
        <p:spPr>
          <a:xfrm>
            <a:off x="5044505" y="1180772"/>
            <a:ext cx="3322290" cy="2569828"/>
          </a:xfrm>
          <a:prstGeom prst="rect">
            <a:avLst/>
          </a:prstGeom>
        </p:spPr>
      </p:pic>
      <p:sp>
        <p:nvSpPr>
          <p:cNvPr id="4" name="TextBox 3"/>
          <p:cNvSpPr txBox="1"/>
          <p:nvPr/>
        </p:nvSpPr>
        <p:spPr>
          <a:xfrm>
            <a:off x="7128219" y="1749508"/>
            <a:ext cx="1737262" cy="646331"/>
          </a:xfrm>
          <a:prstGeom prst="rect">
            <a:avLst/>
          </a:prstGeom>
          <a:noFill/>
        </p:spPr>
        <p:txBody>
          <a:bodyPr wrap="none" rtlCol="0">
            <a:spAutoFit/>
          </a:bodyPr>
          <a:lstStyle/>
          <a:p>
            <a:r>
              <a:rPr lang="en-US" dirty="0" smtClean="0"/>
              <a:t>High frequency </a:t>
            </a:r>
          </a:p>
          <a:p>
            <a:r>
              <a:rPr lang="en-US" dirty="0" smtClean="0"/>
              <a:t>sound waves</a:t>
            </a:r>
            <a:endParaRPr lang="en-US" dirty="0"/>
          </a:p>
        </p:txBody>
      </p:sp>
      <p:sp>
        <p:nvSpPr>
          <p:cNvPr id="6" name="TextBox 5"/>
          <p:cNvSpPr txBox="1"/>
          <p:nvPr/>
        </p:nvSpPr>
        <p:spPr>
          <a:xfrm>
            <a:off x="1535453" y="3992013"/>
            <a:ext cx="5992596" cy="523220"/>
          </a:xfrm>
          <a:prstGeom prst="rect">
            <a:avLst/>
          </a:prstGeom>
          <a:noFill/>
        </p:spPr>
        <p:txBody>
          <a:bodyPr wrap="none" rtlCol="0">
            <a:spAutoFit/>
          </a:bodyPr>
          <a:lstStyle/>
          <a:p>
            <a:r>
              <a:rPr lang="en-US" sz="2800" dirty="0" smtClean="0">
                <a:latin typeface="Arial"/>
                <a:cs typeface="Arial"/>
              </a:rPr>
              <a:t>Measuring mode </a:t>
            </a:r>
            <a:r>
              <a:rPr lang="en-US" sz="2800" dirty="0" err="1" smtClean="0">
                <a:latin typeface="Arial"/>
                <a:cs typeface="Arial"/>
              </a:rPr>
              <a:t>Vs</a:t>
            </a:r>
            <a:r>
              <a:rPr lang="en-US" sz="2800" dirty="0" smtClean="0">
                <a:latin typeface="Arial"/>
                <a:cs typeface="Arial"/>
              </a:rPr>
              <a:t> Presence Mode</a:t>
            </a:r>
            <a:endParaRPr lang="en-US" sz="2800" dirty="0">
              <a:latin typeface="Arial"/>
              <a:cs typeface="Arial"/>
            </a:endParaRPr>
          </a:p>
        </p:txBody>
      </p:sp>
      <p:sp>
        <p:nvSpPr>
          <p:cNvPr id="7" name="Title 6"/>
          <p:cNvSpPr>
            <a:spLocks noGrp="1"/>
          </p:cNvSpPr>
          <p:nvPr>
            <p:ph type="title"/>
          </p:nvPr>
        </p:nvSpPr>
        <p:spPr/>
        <p:txBody>
          <a:bodyPr/>
          <a:lstStyle/>
          <a:p>
            <a:r>
              <a:rPr lang="en-US" dirty="0" smtClean="0"/>
              <a:t>Ultrasonic Sensor</a:t>
            </a:r>
            <a:endParaRPr lang="en-US" dirty="0"/>
          </a:p>
        </p:txBody>
      </p:sp>
      <p:sp>
        <p:nvSpPr>
          <p:cNvPr id="8" name="Content Placeholder 7"/>
          <p:cNvSpPr>
            <a:spLocks noGrp="1"/>
          </p:cNvSpPr>
          <p:nvPr>
            <p:ph sz="quarter" idx="12"/>
          </p:nvPr>
        </p:nvSpPr>
        <p:spPr>
          <a:xfrm>
            <a:off x="804347" y="1224162"/>
            <a:ext cx="8229600" cy="3062606"/>
          </a:xfrm>
        </p:spPr>
        <p:txBody>
          <a:bodyPr/>
          <a:lstStyle/>
          <a:p>
            <a:endParaRPr lang="en-US"/>
          </a:p>
        </p:txBody>
      </p:sp>
    </p:spTree>
    <p:extLst>
      <p:ext uri="{BB962C8B-B14F-4D97-AF65-F5344CB8AC3E}">
        <p14:creationId xmlns:p14="http://schemas.microsoft.com/office/powerpoint/2010/main" val="108873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223058"/>
            <a:ext cx="4292043" cy="2630124"/>
          </a:xfrm>
          <a:prstGeom prst="rect">
            <a:avLst/>
          </a:prstGeom>
        </p:spPr>
      </p:pic>
      <p:pic>
        <p:nvPicPr>
          <p:cNvPr id="3" name="Picture 2"/>
          <p:cNvPicPr>
            <a:picLocks noChangeAspect="1"/>
          </p:cNvPicPr>
          <p:nvPr/>
        </p:nvPicPr>
        <p:blipFill>
          <a:blip r:embed="rId3"/>
          <a:stretch>
            <a:fillRect/>
          </a:stretch>
        </p:blipFill>
        <p:spPr>
          <a:xfrm>
            <a:off x="5623761" y="1009505"/>
            <a:ext cx="2318890" cy="1919483"/>
          </a:xfrm>
          <a:prstGeom prst="rect">
            <a:avLst/>
          </a:prstGeom>
        </p:spPr>
      </p:pic>
      <p:pic>
        <p:nvPicPr>
          <p:cNvPr id="4" name="Picture 3"/>
          <p:cNvPicPr>
            <a:picLocks noChangeAspect="1"/>
          </p:cNvPicPr>
          <p:nvPr/>
        </p:nvPicPr>
        <p:blipFill>
          <a:blip r:embed="rId4"/>
          <a:stretch>
            <a:fillRect/>
          </a:stretch>
        </p:blipFill>
        <p:spPr>
          <a:xfrm>
            <a:off x="5591145" y="2895219"/>
            <a:ext cx="2408374" cy="1915927"/>
          </a:xfrm>
          <a:prstGeom prst="rect">
            <a:avLst/>
          </a:prstGeom>
        </p:spPr>
      </p:pic>
      <p:sp>
        <p:nvSpPr>
          <p:cNvPr id="5" name="Title 4"/>
          <p:cNvSpPr>
            <a:spLocks noGrp="1"/>
          </p:cNvSpPr>
          <p:nvPr>
            <p:ph type="title"/>
          </p:nvPr>
        </p:nvSpPr>
        <p:spPr/>
        <p:txBody>
          <a:bodyPr/>
          <a:lstStyle/>
          <a:p>
            <a:r>
              <a:rPr lang="en-US" dirty="0" smtClean="0"/>
              <a:t>Infrared Sensor</a:t>
            </a:r>
            <a:endParaRPr lang="en-US" dirty="0"/>
          </a:p>
        </p:txBody>
      </p:sp>
      <p:sp>
        <p:nvSpPr>
          <p:cNvPr id="6" name="Content Placeholder 5"/>
          <p:cNvSpPr>
            <a:spLocks noGrp="1"/>
          </p:cNvSpPr>
          <p:nvPr>
            <p:ph sz="quarter" idx="12"/>
          </p:nvPr>
        </p:nvSpPr>
        <p:spPr/>
        <p:txBody>
          <a:bodyPr/>
          <a:lstStyle/>
          <a:p>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568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Control</a:t>
            </a:r>
            <a:endParaRPr lang="en-US" dirty="0"/>
          </a:p>
        </p:txBody>
      </p:sp>
      <p:sp>
        <p:nvSpPr>
          <p:cNvPr id="4" name="Text Placeholder 3"/>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2"/>
          <a:stretch>
            <a:fillRect/>
          </a:stretch>
        </p:blipFill>
        <p:spPr>
          <a:xfrm>
            <a:off x="1697283" y="1717891"/>
            <a:ext cx="2159000" cy="2159000"/>
          </a:xfrm>
          <a:prstGeom prst="rect">
            <a:avLst/>
          </a:prstGeom>
        </p:spPr>
      </p:pic>
      <p:pic>
        <p:nvPicPr>
          <p:cNvPr id="10" name="Picture 9"/>
          <p:cNvPicPr>
            <a:picLocks noChangeAspect="1"/>
          </p:cNvPicPr>
          <p:nvPr/>
        </p:nvPicPr>
        <p:blipFill>
          <a:blip r:embed="rId3"/>
          <a:stretch>
            <a:fillRect/>
          </a:stretch>
        </p:blipFill>
        <p:spPr>
          <a:xfrm>
            <a:off x="5877709" y="1749570"/>
            <a:ext cx="2159000" cy="2159000"/>
          </a:xfrm>
          <a:prstGeom prst="rect">
            <a:avLst/>
          </a:prstGeom>
        </p:spPr>
      </p:pic>
    </p:spTree>
    <p:extLst>
      <p:ext uri="{BB962C8B-B14F-4D97-AF65-F5344CB8AC3E}">
        <p14:creationId xmlns:p14="http://schemas.microsoft.com/office/powerpoint/2010/main" val="78183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with </a:t>
            </a:r>
            <a:r>
              <a:rPr lang="en-US" dirty="0" err="1" smtClean="0"/>
              <a:t>LeJOS</a:t>
            </a:r>
            <a:endParaRPr lang="en-US" dirty="0"/>
          </a:p>
        </p:txBody>
      </p:sp>
      <p:sp>
        <p:nvSpPr>
          <p:cNvPr id="3" name="Content Placeholder 2"/>
          <p:cNvSpPr>
            <a:spLocks noGrp="1"/>
          </p:cNvSpPr>
          <p:nvPr>
            <p:ph sz="quarter" idx="12"/>
          </p:nvPr>
        </p:nvSpPr>
        <p:spPr/>
        <p:txBody>
          <a:bodyPr/>
          <a:lstStyle/>
          <a:p>
            <a:r>
              <a:rPr lang="en-US" dirty="0" smtClean="0"/>
              <a:t>Micro SD Card (&gt; 2GB)</a:t>
            </a:r>
          </a:p>
          <a:p>
            <a:r>
              <a:rPr lang="en-US" dirty="0" smtClean="0"/>
              <a:t>Compatible WIFI adapter</a:t>
            </a:r>
          </a:p>
          <a:p>
            <a:pPr lvl="1"/>
            <a:r>
              <a:rPr lang="en-US" dirty="0" err="1"/>
              <a:t>NetGear</a:t>
            </a:r>
            <a:r>
              <a:rPr lang="en-US" dirty="0"/>
              <a:t> </a:t>
            </a:r>
            <a:r>
              <a:rPr lang="en-US" dirty="0" smtClean="0"/>
              <a:t>WNA1100</a:t>
            </a:r>
          </a:p>
          <a:p>
            <a:pPr lvl="1"/>
            <a:r>
              <a:rPr lang="en-US" dirty="0"/>
              <a:t>EDIMAX EW-</a:t>
            </a:r>
            <a:r>
              <a:rPr lang="en-US" dirty="0" smtClean="0"/>
              <a:t>7811Un</a:t>
            </a:r>
          </a:p>
          <a:p>
            <a:r>
              <a:rPr lang="en-US" dirty="0" smtClean="0"/>
              <a:t>Linux (or a Linux VM)</a:t>
            </a:r>
          </a:p>
          <a:p>
            <a:endParaRPr lang="en-US" dirty="0"/>
          </a:p>
          <a:p>
            <a:r>
              <a:rPr lang="en-US" dirty="0" smtClean="0"/>
              <a:t>Details here:</a:t>
            </a:r>
          </a:p>
        </p:txBody>
      </p:sp>
      <p:sp>
        <p:nvSpPr>
          <p:cNvPr id="4" name="Text Placeholder 3"/>
          <p:cNvSpPr>
            <a:spLocks noGrp="1"/>
          </p:cNvSpPr>
          <p:nvPr>
            <p:ph type="body" sz="quarter" idx="13"/>
          </p:nvPr>
        </p:nvSpPr>
        <p:spPr/>
        <p:txBody>
          <a:bodyPr/>
          <a:lstStyle/>
          <a:p>
            <a:r>
              <a:rPr lang="en-US" dirty="0" smtClean="0"/>
              <a:t>Creating Your SD Card</a:t>
            </a: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20689" y="2454227"/>
            <a:ext cx="1889099" cy="134601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663" y="484761"/>
            <a:ext cx="1697518" cy="1697518"/>
          </a:xfrm>
          <a:prstGeom prst="rect">
            <a:avLst/>
          </a:prstGeom>
        </p:spPr>
      </p:pic>
      <p:sp>
        <p:nvSpPr>
          <p:cNvPr id="8" name="Rectangle 7"/>
          <p:cNvSpPr/>
          <p:nvPr/>
        </p:nvSpPr>
        <p:spPr>
          <a:xfrm>
            <a:off x="771667" y="4080099"/>
            <a:ext cx="8033440" cy="523220"/>
          </a:xfrm>
          <a:prstGeom prst="rect">
            <a:avLst/>
          </a:prstGeom>
        </p:spPr>
        <p:txBody>
          <a:bodyPr wrap="square">
            <a:spAutoFit/>
          </a:bodyPr>
          <a:lstStyle/>
          <a:p>
            <a:r>
              <a:rPr lang="en-US" sz="2800" dirty="0">
                <a:solidFill>
                  <a:schemeClr val="accent1">
                    <a:lumMod val="75000"/>
                  </a:schemeClr>
                </a:solidFill>
              </a:rPr>
              <a:t>http://</a:t>
            </a:r>
            <a:r>
              <a:rPr lang="en-US" sz="2800" dirty="0" err="1">
                <a:solidFill>
                  <a:schemeClr val="accent1">
                    <a:lumMod val="75000"/>
                  </a:schemeClr>
                </a:solidFill>
              </a:rPr>
              <a:t>sourceforge.net</a:t>
            </a:r>
            <a:r>
              <a:rPr lang="en-US" sz="2800" dirty="0">
                <a:solidFill>
                  <a:schemeClr val="accent1">
                    <a:lumMod val="75000"/>
                  </a:schemeClr>
                </a:solidFill>
              </a:rPr>
              <a:t>/p/</a:t>
            </a:r>
            <a:r>
              <a:rPr lang="en-US" sz="2800" dirty="0" err="1">
                <a:solidFill>
                  <a:schemeClr val="accent1">
                    <a:lumMod val="75000"/>
                  </a:schemeClr>
                </a:solidFill>
              </a:rPr>
              <a:t>lejos</a:t>
            </a:r>
            <a:r>
              <a:rPr lang="en-US" sz="2800" dirty="0">
                <a:solidFill>
                  <a:schemeClr val="accent1">
                    <a:lumMod val="75000"/>
                  </a:schemeClr>
                </a:solidFill>
              </a:rPr>
              <a:t>/wiki/Home/</a:t>
            </a:r>
            <a:endParaRPr lang="en-US" sz="2800" dirty="0" smtClean="0">
              <a:solidFill>
                <a:schemeClr val="accent1">
                  <a:lumMod val="75000"/>
                </a:schemeClr>
              </a:solidFill>
            </a:endParaRPr>
          </a:p>
        </p:txBody>
      </p:sp>
    </p:spTree>
    <p:extLst>
      <p:ext uri="{BB962C8B-B14F-4D97-AF65-F5344CB8AC3E}">
        <p14:creationId xmlns:p14="http://schemas.microsoft.com/office/powerpoint/2010/main" val="45305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with </a:t>
            </a:r>
            <a:r>
              <a:rPr lang="en-US" dirty="0" err="1" smtClean="0"/>
              <a:t>LeJOS</a:t>
            </a:r>
            <a:endParaRPr lang="en-US" dirty="0"/>
          </a:p>
        </p:txBody>
      </p:sp>
      <p:sp>
        <p:nvSpPr>
          <p:cNvPr id="3" name="Content Placeholder 2"/>
          <p:cNvSpPr>
            <a:spLocks noGrp="1"/>
          </p:cNvSpPr>
          <p:nvPr>
            <p:ph sz="quarter" idx="12"/>
          </p:nvPr>
        </p:nvSpPr>
        <p:spPr/>
        <p:txBody>
          <a:bodyPr/>
          <a:lstStyle/>
          <a:p>
            <a:r>
              <a:rPr lang="en-US" dirty="0" smtClean="0"/>
              <a:t>IDE</a:t>
            </a:r>
          </a:p>
          <a:p>
            <a:pPr lvl="1"/>
            <a:r>
              <a:rPr lang="en-US" dirty="0"/>
              <a:t>Eclipse </a:t>
            </a:r>
            <a:r>
              <a:rPr lang="en-US" dirty="0" err="1" smtClean="0"/>
              <a:t>Kepler</a:t>
            </a:r>
            <a:r>
              <a:rPr lang="en-US" dirty="0" smtClean="0"/>
              <a:t> (needed to compile </a:t>
            </a:r>
            <a:r>
              <a:rPr lang="en-US" dirty="0" err="1" smtClean="0"/>
              <a:t>LeJOS</a:t>
            </a:r>
            <a:r>
              <a:rPr lang="en-US" dirty="0" smtClean="0"/>
              <a:t> source)</a:t>
            </a:r>
          </a:p>
          <a:p>
            <a:r>
              <a:rPr lang="en-US" dirty="0" smtClean="0"/>
              <a:t>Jars you need:</a:t>
            </a:r>
          </a:p>
          <a:p>
            <a:pPr lvl="1"/>
            <a:r>
              <a:rPr lang="en-US" dirty="0" err="1"/>
              <a:t>OpenJDK</a:t>
            </a:r>
            <a:r>
              <a:rPr lang="en-US" dirty="0"/>
              <a:t> Java 7 </a:t>
            </a:r>
            <a:r>
              <a:rPr lang="en-US" dirty="0" smtClean="0"/>
              <a:t>Runtime</a:t>
            </a:r>
          </a:p>
          <a:p>
            <a:pPr lvl="1"/>
            <a:r>
              <a:rPr lang="en-US" dirty="0" smtClean="0"/>
              <a:t>Java Native Access (</a:t>
            </a:r>
            <a:r>
              <a:rPr lang="en-US" dirty="0" err="1" smtClean="0"/>
              <a:t>libjna</a:t>
            </a:r>
            <a:r>
              <a:rPr lang="en-US" dirty="0" smtClean="0"/>
              <a:t>)</a:t>
            </a:r>
          </a:p>
          <a:p>
            <a:r>
              <a:rPr lang="en-US" dirty="0" smtClean="0"/>
              <a:t>Download/compile </a:t>
            </a:r>
            <a:r>
              <a:rPr lang="en-US" dirty="0" err="1" smtClean="0"/>
              <a:t>LeJOS</a:t>
            </a:r>
            <a:r>
              <a:rPr lang="en-US" dirty="0" smtClean="0"/>
              <a:t> Code</a:t>
            </a:r>
          </a:p>
          <a:p>
            <a:pPr lvl="1"/>
            <a:r>
              <a:rPr lang="en-US" dirty="0" smtClean="0"/>
              <a:t>Repo: </a:t>
            </a:r>
            <a:r>
              <a:rPr lang="en-US" dirty="0" smtClean="0">
                <a:hlinkClick r:id="rId2" action="ppaction://hlinkfile"/>
              </a:rPr>
              <a:t>git:</a:t>
            </a:r>
            <a:r>
              <a:rPr lang="en-US" dirty="0">
                <a:hlinkClick r:id="rId2" action="ppaction://hlinkfile"/>
              </a:rPr>
              <a:t>//git.code.sf.net/p/lejos/</a:t>
            </a:r>
            <a:r>
              <a:rPr lang="en-US" dirty="0" smtClean="0">
                <a:hlinkClick r:id="rId2" action="ppaction://hlinkfile"/>
              </a:rPr>
              <a:t>ev3</a:t>
            </a:r>
            <a:endParaRPr lang="en-US" dirty="0" smtClean="0"/>
          </a:p>
          <a:p>
            <a:pPr lvl="1"/>
            <a:endParaRPr lang="en-US" dirty="0"/>
          </a:p>
          <a:p>
            <a:pPr marL="60325" indent="0">
              <a:buNone/>
            </a:pPr>
            <a:r>
              <a:rPr lang="en-US" dirty="0" smtClean="0"/>
              <a:t>Creates ev3classes.jar</a:t>
            </a:r>
          </a:p>
        </p:txBody>
      </p:sp>
      <p:sp>
        <p:nvSpPr>
          <p:cNvPr id="4" name="Text Placeholder 3"/>
          <p:cNvSpPr>
            <a:spLocks noGrp="1"/>
          </p:cNvSpPr>
          <p:nvPr>
            <p:ph type="body" sz="quarter" idx="13"/>
          </p:nvPr>
        </p:nvSpPr>
        <p:spPr/>
        <p:txBody>
          <a:bodyPr/>
          <a:lstStyle/>
          <a:p>
            <a:r>
              <a:rPr lang="en-US" dirty="0" smtClean="0"/>
              <a:t>Setting Up Your </a:t>
            </a:r>
            <a:r>
              <a:rPr lang="en-US" dirty="0" err="1" smtClean="0"/>
              <a:t>Dev</a:t>
            </a:r>
            <a:r>
              <a:rPr lang="en-US" dirty="0" smtClean="0"/>
              <a:t> Environment</a:t>
            </a:r>
            <a:endParaRPr lang="en-US" dirty="0"/>
          </a:p>
        </p:txBody>
      </p:sp>
    </p:spTree>
    <p:extLst>
      <p:ext uri="{BB962C8B-B14F-4D97-AF65-F5344CB8AC3E}">
        <p14:creationId xmlns:p14="http://schemas.microsoft.com/office/powerpoint/2010/main" val="28765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t>
            </a:r>
            <a:r>
              <a:rPr lang="en-US" dirty="0" err="1" smtClean="0"/>
              <a:t>LeJOS</a:t>
            </a:r>
            <a:r>
              <a:rPr lang="en-US" dirty="0" smtClean="0"/>
              <a:t> Application</a:t>
            </a:r>
            <a:endParaRPr lang="en-US" dirty="0"/>
          </a:p>
        </p:txBody>
      </p:sp>
      <p:sp>
        <p:nvSpPr>
          <p:cNvPr id="3" name="Content Placeholder 2"/>
          <p:cNvSpPr>
            <a:spLocks noGrp="1"/>
          </p:cNvSpPr>
          <p:nvPr>
            <p:ph sz="quarter" idx="12"/>
          </p:nvPr>
        </p:nvSpPr>
        <p:spPr/>
        <p:txBody>
          <a:bodyPr/>
          <a:lstStyle/>
          <a:p>
            <a:r>
              <a:rPr lang="en-US" dirty="0"/>
              <a:t>import </a:t>
            </a:r>
            <a:r>
              <a:rPr lang="en-US" dirty="0" err="1"/>
              <a:t>lejos.nxt.Button</a:t>
            </a:r>
            <a:r>
              <a:rPr lang="en-US" dirty="0"/>
              <a:t>;</a:t>
            </a:r>
          </a:p>
          <a:p>
            <a:r>
              <a:rPr lang="en-US" dirty="0"/>
              <a:t>import </a:t>
            </a:r>
            <a:r>
              <a:rPr lang="en-US" dirty="0" err="1"/>
              <a:t>lejos.nxt.LCD</a:t>
            </a:r>
            <a:r>
              <a:rPr lang="en-US" dirty="0" smtClean="0"/>
              <a:t>;</a:t>
            </a:r>
            <a:endParaRPr lang="en-US" dirty="0"/>
          </a:p>
          <a:p>
            <a:r>
              <a:rPr lang="en-US" dirty="0"/>
              <a:t>public class EV3FirstProgram </a:t>
            </a:r>
            <a:r>
              <a:rPr lang="en-US" dirty="0" smtClean="0"/>
              <a:t>{</a:t>
            </a:r>
            <a:endParaRPr lang="en-US" dirty="0"/>
          </a:p>
          <a:p>
            <a:r>
              <a:rPr lang="en-US" dirty="0"/>
              <a:t>    public </a:t>
            </a:r>
            <a:r>
              <a:rPr lang="en-US" b="1" dirty="0"/>
              <a:t>static</a:t>
            </a:r>
            <a:r>
              <a:rPr lang="en-US" dirty="0"/>
              <a:t> void main(String[] </a:t>
            </a:r>
            <a:r>
              <a:rPr lang="en-US" dirty="0" err="1"/>
              <a:t>args</a:t>
            </a:r>
            <a:r>
              <a:rPr lang="en-US" dirty="0"/>
              <a:t>) {</a:t>
            </a:r>
          </a:p>
          <a:p>
            <a:r>
              <a:rPr lang="en-US" dirty="0"/>
              <a:t>        </a:t>
            </a:r>
            <a:r>
              <a:rPr lang="en-US" dirty="0" err="1"/>
              <a:t>LCD.clear</a:t>
            </a:r>
            <a:r>
              <a:rPr lang="en-US" dirty="0"/>
              <a:t>();</a:t>
            </a:r>
          </a:p>
          <a:p>
            <a:r>
              <a:rPr lang="en-US" dirty="0"/>
              <a:t>        </a:t>
            </a:r>
            <a:r>
              <a:rPr lang="en-US" dirty="0" err="1"/>
              <a:t>LCD.drawString</a:t>
            </a:r>
            <a:r>
              <a:rPr lang="en-US" dirty="0"/>
              <a:t>("First EV3 Program", 0, 5);</a:t>
            </a:r>
          </a:p>
          <a:p>
            <a:r>
              <a:rPr lang="en-US" dirty="0"/>
              <a:t>        </a:t>
            </a:r>
            <a:r>
              <a:rPr lang="en-US" dirty="0" err="1"/>
              <a:t>Button.waitForAnyPress</a:t>
            </a:r>
            <a:r>
              <a:rPr lang="en-US" dirty="0"/>
              <a:t>();</a:t>
            </a:r>
          </a:p>
          <a:p>
            <a:r>
              <a:rPr lang="en-US" dirty="0"/>
              <a:t>        </a:t>
            </a:r>
            <a:r>
              <a:rPr lang="en-US" dirty="0" err="1"/>
              <a:t>LCD.clear</a:t>
            </a:r>
            <a:r>
              <a:rPr lang="en-US" dirty="0"/>
              <a:t>();</a:t>
            </a:r>
          </a:p>
          <a:p>
            <a:r>
              <a:rPr lang="en-US" dirty="0"/>
              <a:t>        </a:t>
            </a:r>
            <a:r>
              <a:rPr lang="en-US" dirty="0" err="1"/>
              <a:t>LCD.refresh</a:t>
            </a:r>
            <a:r>
              <a:rPr lang="en-US" dirty="0"/>
              <a:t>()</a:t>
            </a:r>
            <a:r>
              <a:rPr lang="en-US" dirty="0" smtClean="0"/>
              <a:t>;</a:t>
            </a:r>
            <a:endParaRPr lang="en-US" dirty="0"/>
          </a:p>
          <a:p>
            <a:r>
              <a:rPr lang="en-US" dirty="0"/>
              <a:t>    </a:t>
            </a:r>
            <a:r>
              <a:rPr lang="en-US" dirty="0" smtClean="0"/>
              <a:t>}</a:t>
            </a:r>
            <a:endParaRPr lang="en-US" dirty="0"/>
          </a:p>
          <a:p>
            <a:r>
              <a:rPr lang="en-US" dirty="0"/>
              <a:t>}</a:t>
            </a:r>
          </a:p>
        </p:txBody>
      </p:sp>
    </p:spTree>
    <p:extLst>
      <p:ext uri="{BB962C8B-B14F-4D97-AF65-F5344CB8AC3E}">
        <p14:creationId xmlns:p14="http://schemas.microsoft.com/office/powerpoint/2010/main" val="160552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on Device</a:t>
            </a:r>
            <a:endParaRPr lang="en-US" dirty="0"/>
          </a:p>
        </p:txBody>
      </p:sp>
      <p:sp>
        <p:nvSpPr>
          <p:cNvPr id="3" name="Content Placeholder 2"/>
          <p:cNvSpPr>
            <a:spLocks noGrp="1"/>
          </p:cNvSpPr>
          <p:nvPr>
            <p:ph sz="quarter" idx="12"/>
          </p:nvPr>
        </p:nvSpPr>
        <p:spPr/>
        <p:txBody>
          <a:bodyPr/>
          <a:lstStyle/>
          <a:p>
            <a:r>
              <a:rPr lang="en-US" dirty="0" smtClean="0"/>
              <a:t>Copy your jar to device:</a:t>
            </a:r>
          </a:p>
          <a:p>
            <a:r>
              <a:rPr lang="en-US" dirty="0" smtClean="0"/>
              <a:t>Desktop$ </a:t>
            </a:r>
            <a:r>
              <a:rPr lang="en-US" dirty="0" err="1" smtClean="0"/>
              <a:t>scp</a:t>
            </a:r>
            <a:r>
              <a:rPr lang="en-US" dirty="0" smtClean="0"/>
              <a:t> EV3FirstProgram.jar root@&lt;ev3 </a:t>
            </a:r>
            <a:r>
              <a:rPr lang="en-US" dirty="0" err="1" smtClean="0"/>
              <a:t>ip</a:t>
            </a:r>
            <a:r>
              <a:rPr lang="en-US" dirty="0" smtClean="0"/>
              <a:t>&gt;:~</a:t>
            </a:r>
          </a:p>
          <a:p>
            <a:endParaRPr lang="en-US" dirty="0"/>
          </a:p>
          <a:p>
            <a:r>
              <a:rPr lang="en-US" dirty="0" smtClean="0"/>
              <a:t>SSH to device (password is blank):</a:t>
            </a:r>
          </a:p>
          <a:p>
            <a:r>
              <a:rPr lang="en-US" dirty="0" smtClean="0"/>
              <a:t>Desktop$ </a:t>
            </a:r>
            <a:r>
              <a:rPr lang="en-US" dirty="0" err="1" smtClean="0"/>
              <a:t>ssh</a:t>
            </a:r>
            <a:r>
              <a:rPr lang="en-US" dirty="0" smtClean="0"/>
              <a:t> root@&lt;ev3 </a:t>
            </a:r>
            <a:r>
              <a:rPr lang="en-US" dirty="0" err="1" smtClean="0"/>
              <a:t>ip</a:t>
            </a:r>
            <a:r>
              <a:rPr lang="en-US" dirty="0" smtClean="0"/>
              <a:t>&gt;</a:t>
            </a:r>
          </a:p>
          <a:p>
            <a:endParaRPr lang="en-US" dirty="0"/>
          </a:p>
          <a:p>
            <a:r>
              <a:rPr lang="en-US" dirty="0" smtClean="0"/>
              <a:t>Run program:</a:t>
            </a:r>
          </a:p>
          <a:p>
            <a:r>
              <a:rPr lang="en-US" dirty="0" smtClean="0"/>
              <a:t>EV3$ </a:t>
            </a:r>
            <a:r>
              <a:rPr lang="en-US" dirty="0" err="1" smtClean="0"/>
              <a:t>jrun</a:t>
            </a:r>
            <a:r>
              <a:rPr lang="en-US" dirty="0" smtClean="0"/>
              <a:t> –</a:t>
            </a:r>
            <a:r>
              <a:rPr lang="en-US" dirty="0" err="1" smtClean="0"/>
              <a:t>cp</a:t>
            </a:r>
            <a:r>
              <a:rPr lang="en-US" dirty="0" smtClean="0"/>
              <a:t> EV3FirstProgram.jar EV3FirstProgram</a:t>
            </a:r>
            <a:endParaRPr lang="en-US" dirty="0"/>
          </a:p>
        </p:txBody>
      </p:sp>
    </p:spTree>
    <p:extLst>
      <p:ext uri="{BB962C8B-B14F-4D97-AF65-F5344CB8AC3E}">
        <p14:creationId xmlns:p14="http://schemas.microsoft.com/office/powerpoint/2010/main" val="386256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Duke Segway</a:t>
            </a:r>
            <a:endParaRPr lang="en-US" dirty="0"/>
          </a:p>
        </p:txBody>
      </p:sp>
      <p:sp>
        <p:nvSpPr>
          <p:cNvPr id="5" name="Text Placeholder 4"/>
          <p:cNvSpPr>
            <a:spLocks noGrp="1"/>
          </p:cNvSpPr>
          <p:nvPr>
            <p:ph type="body" sz="quarter" idx="13"/>
          </p:nvPr>
        </p:nvSpPr>
        <p:spPr/>
        <p:txBody>
          <a:bodyPr/>
          <a:lstStyle/>
          <a:p>
            <a:endParaRPr lang="en-US"/>
          </a:p>
        </p:txBody>
      </p:sp>
      <p:pic>
        <p:nvPicPr>
          <p:cNvPr id="3" name="Picture 2" descr="DSC_7684.JPG"/>
          <p:cNvPicPr>
            <a:picLocks noChangeAspect="1"/>
          </p:cNvPicPr>
          <p:nvPr/>
        </p:nvPicPr>
        <p:blipFill>
          <a:blip r:embed="rId2" cstate="screen">
            <a:extLst>
              <a:ext uri="{BEBA8EAE-BF5A-486C-A8C5-ECC9F3942E4B}">
                <a14:imgProps xmlns:a14="http://schemas.microsoft.com/office/drawing/2010/main">
                  <a14:imgLayer r:embed="rId3">
                    <a14:imgEffect>
                      <a14:backgroundRemoval t="1252" b="98829" l="10000" r="90000">
                        <a14:foregroundMark x1="39677" y1="54725" x2="42803" y2="44871"/>
                        <a14:foregroundMark x1="38949" y1="65953" x2="38949" y2="69790"/>
                        <a14:backgroundMark x1="33827" y1="47052" x2="33827" y2="37197"/>
                        <a14:backgroundMark x1="28356" y1="56381" x2="28895" y2="54443"/>
                        <a14:backgroundMark x1="59623" y1="92003" x2="68760" y2="90065"/>
                        <a14:backgroundMark x1="70243" y1="44588" x2="73720" y2="51979"/>
                        <a14:backgroundMark x1="29084" y1="61309" x2="27790" y2="82108"/>
                        <a14:backgroundMark x1="36226" y1="64055" x2="36226" y2="62116"/>
                      </a14:backgroundRemoval>
                    </a14:imgEffect>
                  </a14:imgLayer>
                </a14:imgProps>
              </a:ext>
              <a:ext uri="{28A0092B-C50C-407E-A947-70E740481C1C}">
                <a14:useLocalDpi xmlns:a14="http://schemas.microsoft.com/office/drawing/2010/main"/>
              </a:ext>
            </a:extLst>
          </a:blip>
          <a:stretch>
            <a:fillRect/>
          </a:stretch>
        </p:blipFill>
        <p:spPr>
          <a:xfrm>
            <a:off x="1074687" y="571270"/>
            <a:ext cx="6667945" cy="4450129"/>
          </a:xfrm>
          <a:prstGeom prst="rect">
            <a:avLst/>
          </a:prstGeom>
        </p:spPr>
      </p:pic>
    </p:spTree>
    <p:extLst>
      <p:ext uri="{BB962C8B-B14F-4D97-AF65-F5344CB8AC3E}">
        <p14:creationId xmlns:p14="http://schemas.microsoft.com/office/powerpoint/2010/main" val="198547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Pi-board.jpg"/>
          <p:cNvPicPr>
            <a:picLocks noGrp="1" noChangeAspect="1"/>
          </p:cNvPicPr>
          <p:nvPr>
            <p:ph sz="quarter" idx="12"/>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l="-37177" r="-37177"/>
          <a:stretch>
            <a:fillRect/>
          </a:stretch>
        </p:blipFill>
        <p:spPr>
          <a:xfrm>
            <a:off x="5868158" y="1022246"/>
            <a:ext cx="9071989" cy="3841247"/>
          </a:xfrm>
        </p:spPr>
      </p:pic>
      <p:grpSp>
        <p:nvGrpSpPr>
          <p:cNvPr id="10" name="Group 9"/>
          <p:cNvGrpSpPr/>
          <p:nvPr/>
        </p:nvGrpSpPr>
        <p:grpSpPr>
          <a:xfrm>
            <a:off x="0" y="427274"/>
            <a:ext cx="7010428" cy="4978400"/>
            <a:chOff x="0" y="427274"/>
            <a:chExt cx="7010428" cy="4978400"/>
          </a:xfrm>
        </p:grpSpPr>
        <p:pic>
          <p:nvPicPr>
            <p:cNvPr id="3" name="Picture 2"/>
            <p:cNvPicPr>
              <a:picLocks noChangeAspect="1"/>
            </p:cNvPicPr>
            <p:nvPr/>
          </p:nvPicPr>
          <p:blipFill>
            <a:blip r:embed="rId5"/>
            <a:stretch>
              <a:fillRect/>
            </a:stretch>
          </p:blipFill>
          <p:spPr>
            <a:xfrm>
              <a:off x="0" y="427274"/>
              <a:ext cx="4978400" cy="4978400"/>
            </a:xfrm>
            <a:prstGeom prst="rect">
              <a:avLst/>
            </a:prstGeom>
          </p:spPr>
        </p:pic>
        <p:pic>
          <p:nvPicPr>
            <p:cNvPr id="6" name="Picture 5" descr="image.jpg"/>
            <p:cNvPicPr>
              <a:picLocks noChangeAspect="1"/>
            </p:cNvPicPr>
            <p:nvPr/>
          </p:nvPicPr>
          <p:blipFill>
            <a:blip r:embed="rId6">
              <a:extLst>
                <a:ext uri="{BEBA8EAE-BF5A-486C-A8C5-ECC9F3942E4B}">
                  <a14:imgProps xmlns:a14="http://schemas.microsoft.com/office/drawing/2010/main">
                    <a14:imgLayer r:embed="rId7">
                      <a14:imgEffect>
                        <a14:backgroundRemoval t="5968" b="93871" l="0" r="98750"/>
                      </a14:imgEffect>
                    </a14:imgLayer>
                  </a14:imgProps>
                </a:ext>
                <a:ext uri="{28A0092B-C50C-407E-A947-70E740481C1C}">
                  <a14:useLocalDpi xmlns:a14="http://schemas.microsoft.com/office/drawing/2010/main"/>
                </a:ext>
              </a:extLst>
            </a:blip>
            <a:stretch>
              <a:fillRect/>
            </a:stretch>
          </p:blipFill>
          <p:spPr>
            <a:xfrm>
              <a:off x="1315315" y="2087480"/>
              <a:ext cx="3568369" cy="2514078"/>
            </a:xfrm>
            <a:prstGeom prst="rect">
              <a:avLst/>
            </a:prstGeom>
          </p:spPr>
        </p:pic>
        <p:sp>
          <p:nvSpPr>
            <p:cNvPr id="9" name="TextBox 8"/>
            <p:cNvSpPr txBox="1"/>
            <p:nvPr/>
          </p:nvSpPr>
          <p:spPr>
            <a:xfrm>
              <a:off x="5792276" y="1652029"/>
              <a:ext cx="1218152" cy="2215991"/>
            </a:xfrm>
            <a:prstGeom prst="rect">
              <a:avLst/>
            </a:prstGeom>
            <a:noFill/>
          </p:spPr>
          <p:txBody>
            <a:bodyPr wrap="none" rtlCol="0">
              <a:spAutoFit/>
            </a:bodyPr>
            <a:lstStyle/>
            <a:p>
              <a:r>
                <a:rPr lang="en-US" sz="13800" dirty="0" smtClean="0">
                  <a:solidFill>
                    <a:schemeClr val="tx2"/>
                  </a:solidFill>
                </a:rPr>
                <a:t>=</a:t>
              </a:r>
            </a:p>
          </p:txBody>
        </p:sp>
      </p:grpSp>
      <p:sp>
        <p:nvSpPr>
          <p:cNvPr id="2" name="Title 1"/>
          <p:cNvSpPr>
            <a:spLocks noGrp="1"/>
          </p:cNvSpPr>
          <p:nvPr>
            <p:ph type="title"/>
          </p:nvPr>
        </p:nvSpPr>
        <p:spPr/>
        <p:txBody>
          <a:bodyPr/>
          <a:lstStyle/>
          <a:p>
            <a:r>
              <a:rPr lang="en-US" dirty="0" smtClean="0"/>
              <a:t>Have Java With Your Dessert</a:t>
            </a:r>
            <a:endParaRPr lang="en-US" dirty="0"/>
          </a:p>
        </p:txBody>
      </p:sp>
      <p:sp>
        <p:nvSpPr>
          <p:cNvPr id="4" name="Text Placeholder 3"/>
          <p:cNvSpPr>
            <a:spLocks noGrp="1"/>
          </p:cNvSpPr>
          <p:nvPr>
            <p:ph type="body" sz="quarter" idx="13"/>
          </p:nvPr>
        </p:nvSpPr>
        <p:spPr/>
        <p:txBody>
          <a:bodyPr/>
          <a:lstStyle/>
          <a:p>
            <a:r>
              <a:rPr lang="en-US" dirty="0" smtClean="0"/>
              <a:t>Raspberry Pi</a:t>
            </a:r>
            <a:endParaRPr lang="en-US" dirty="0"/>
          </a:p>
        </p:txBody>
      </p:sp>
    </p:spTree>
    <p:extLst>
      <p:ext uri="{BB962C8B-B14F-4D97-AF65-F5344CB8AC3E}">
        <p14:creationId xmlns:p14="http://schemas.microsoft.com/office/powerpoint/2010/main" val="3627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 L -0.64109 0 " pathEditMode="relative" ptsTypes="AA">
                                      <p:cBhvr>
                                        <p:cTn id="6" dur="7600" fill="hold"/>
                                        <p:tgtEl>
                                          <p:spTgt spid="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64109 0 " pathEditMode="relative" ptsTypes="AA">
                                      <p:cBhvr>
                                        <p:cTn id="8" dur="76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aspi-Model-AB-Mono-2-699x1024.png"/>
          <p:cNvPicPr>
            <a:picLocks noGrp="1" noChangeAspect="1"/>
          </p:cNvPicPr>
          <p:nvPr>
            <p:ph sz="quarter" idx="12"/>
          </p:nvPr>
        </p:nvPicPr>
        <p:blipFill rotWithShape="1">
          <a:blip r:embed="rId3" cstate="screen">
            <a:extLst>
              <a:ext uri="{28A0092B-C50C-407E-A947-70E740481C1C}">
                <a14:useLocalDpi xmlns:a14="http://schemas.microsoft.com/office/drawing/2010/main"/>
              </a:ext>
            </a:extLst>
          </a:blip>
          <a:srcRect l="-20842" r="-20842"/>
          <a:stretch/>
        </p:blipFill>
        <p:spPr>
          <a:xfrm>
            <a:off x="669925" y="0"/>
            <a:ext cx="8364538" cy="5143500"/>
          </a:xfrm>
        </p:spPr>
      </p:pic>
      <p:sp>
        <p:nvSpPr>
          <p:cNvPr id="6" name="Rectangle 5"/>
          <p:cNvSpPr/>
          <p:nvPr/>
        </p:nvSpPr>
        <p:spPr>
          <a:xfrm>
            <a:off x="502049" y="4888972"/>
            <a:ext cx="2924744" cy="184666"/>
          </a:xfrm>
          <a:prstGeom prst="rect">
            <a:avLst/>
          </a:prstGeom>
        </p:spPr>
        <p:txBody>
          <a:bodyPr wrap="square">
            <a:spAutoFit/>
          </a:bodyPr>
          <a:lstStyle/>
          <a:p>
            <a:r>
              <a:rPr lang="en-US" sz="600" dirty="0"/>
              <a:t>http://</a:t>
            </a:r>
            <a:r>
              <a:rPr lang="en-US" sz="600" dirty="0" err="1"/>
              <a:t>elinux.org</a:t>
            </a:r>
            <a:r>
              <a:rPr lang="en-US" sz="600" dirty="0"/>
              <a:t>/File:Raspi-Model-AB-Mono-2-699x1024.png</a:t>
            </a:r>
          </a:p>
        </p:txBody>
      </p:sp>
    </p:spTree>
    <p:extLst>
      <p:ext uri="{BB962C8B-B14F-4D97-AF65-F5344CB8AC3E}">
        <p14:creationId xmlns:p14="http://schemas.microsoft.com/office/powerpoint/2010/main" val="276488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2"/>
          </p:nvPr>
        </p:nvPicPr>
        <p:blipFill rotWithShape="1">
          <a:blip r:embed="rId2" cstate="print">
            <a:alphaModFix/>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35000" contrast="-46000"/>
                    </a14:imgEffect>
                  </a14:imgLayer>
                </a14:imgProps>
              </a:ext>
              <a:ext uri="{28A0092B-C50C-407E-A947-70E740481C1C}">
                <a14:useLocalDpi xmlns:a14="http://schemas.microsoft.com/office/drawing/2010/main"/>
              </a:ext>
            </a:extLst>
          </a:blip>
          <a:srcRect l="2643" t="8426" r="10044" b="26089"/>
          <a:stretch/>
        </p:blipFill>
        <p:spPr>
          <a:xfrm>
            <a:off x="0" y="0"/>
            <a:ext cx="9144000" cy="5143500"/>
          </a:xfrm>
        </p:spPr>
      </p:pic>
      <p:pic>
        <p:nvPicPr>
          <p:cNvPr id="5" name="Picture 4"/>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9978" r="89800"/>
                    </a14:imgEffect>
                  </a14:imgLayer>
                </a14:imgProps>
              </a:ext>
              <a:ext uri="{28A0092B-C50C-407E-A947-70E740481C1C}">
                <a14:useLocalDpi xmlns:a14="http://schemas.microsoft.com/office/drawing/2010/main"/>
              </a:ext>
            </a:extLst>
          </a:blip>
          <a:stretch>
            <a:fillRect/>
          </a:stretch>
        </p:blipFill>
        <p:spPr>
          <a:xfrm>
            <a:off x="-470831" y="0"/>
            <a:ext cx="4328964" cy="2707570"/>
          </a:xfrm>
          <a:prstGeom prst="rect">
            <a:avLst/>
          </a:prstGeom>
        </p:spPr>
      </p:pic>
      <p:pic>
        <p:nvPicPr>
          <p:cNvPr id="9" name="Content Placeholder 4" descr="Pi-board.jpg"/>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l="-37177" r="-37177"/>
          <a:stretch>
            <a:fillRect/>
          </a:stretch>
        </p:blipFill>
        <p:spPr>
          <a:xfrm>
            <a:off x="2966356" y="731060"/>
            <a:ext cx="3540084" cy="1498937"/>
          </a:xfrm>
          <a:prstGeom prst="rect">
            <a:avLst/>
          </a:prstGeom>
        </p:spPr>
      </p:pic>
      <p:pic>
        <p:nvPicPr>
          <p:cNvPr id="12" name="Picture 11" descr="DukePad-Front-Home-Screen-W.jpg"/>
          <p:cNvPicPr>
            <a:picLocks noChangeAspect="1"/>
          </p:cNvPicPr>
          <p:nvPr/>
        </p:nvPicPr>
        <p:blipFill>
          <a:blip r:embed="rId8" cstate="screen">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515071" y="714136"/>
            <a:ext cx="2249364" cy="1921332"/>
          </a:xfrm>
          <a:prstGeom prst="rect">
            <a:avLst/>
          </a:prstGeom>
        </p:spPr>
      </p:pic>
      <p:sp>
        <p:nvSpPr>
          <p:cNvPr id="20" name="TextBox 19"/>
          <p:cNvSpPr txBox="1"/>
          <p:nvPr/>
        </p:nvSpPr>
        <p:spPr>
          <a:xfrm>
            <a:off x="238101" y="1481030"/>
            <a:ext cx="2760211" cy="1200329"/>
          </a:xfrm>
          <a:prstGeom prst="rect">
            <a:avLst/>
          </a:prstGeom>
          <a:noFill/>
          <a:effectLst>
            <a:glow rad="279400">
              <a:schemeClr val="bg1">
                <a:alpha val="74000"/>
              </a:schemeClr>
            </a:glow>
            <a:outerShdw blurRad="412750" dir="2700000" sx="133000" sy="133000" algn="tl" rotWithShape="0">
              <a:schemeClr val="bg1">
                <a:alpha val="0"/>
              </a:schemeClr>
            </a:outerShdw>
          </a:effectLst>
        </p:spPr>
        <p:txBody>
          <a:bodyPr wrap="none" rtlCol="0">
            <a:spAutoFit/>
          </a:bodyPr>
          <a:lstStyle/>
          <a:p>
            <a:r>
              <a:rPr lang="en-US" sz="3600" dirty="0" smtClean="0">
                <a:effectLst>
                  <a:glow rad="292100">
                    <a:schemeClr val="bg1">
                      <a:alpha val="45000"/>
                    </a:schemeClr>
                  </a:glow>
                </a:effectLst>
                <a:latin typeface="Avenir Medium Oblique"/>
                <a:cs typeface="Avenir Light"/>
              </a:rPr>
              <a:t>Lego</a:t>
            </a:r>
          </a:p>
          <a:p>
            <a:r>
              <a:rPr lang="en-US" sz="3600" dirty="0" err="1" smtClean="0">
                <a:effectLst>
                  <a:glow rad="292100">
                    <a:schemeClr val="bg1">
                      <a:alpha val="45000"/>
                    </a:schemeClr>
                  </a:glow>
                </a:effectLst>
                <a:latin typeface="Avenir Medium Oblique"/>
                <a:cs typeface="Avenir Light"/>
              </a:rPr>
              <a:t>Mindstorms</a:t>
            </a:r>
            <a:endParaRPr lang="en-US" sz="3600" dirty="0" smtClean="0">
              <a:effectLst>
                <a:glow rad="292100">
                  <a:schemeClr val="bg1">
                    <a:alpha val="45000"/>
                  </a:schemeClr>
                </a:glow>
              </a:effectLst>
              <a:latin typeface="Avenir Medium Oblique"/>
              <a:cs typeface="Avenir Light"/>
            </a:endParaRPr>
          </a:p>
        </p:txBody>
      </p:sp>
      <p:sp>
        <p:nvSpPr>
          <p:cNvPr id="22" name="TextBox 21"/>
          <p:cNvSpPr txBox="1"/>
          <p:nvPr/>
        </p:nvSpPr>
        <p:spPr>
          <a:xfrm>
            <a:off x="3419838" y="1481030"/>
            <a:ext cx="1727484" cy="1200329"/>
          </a:xfrm>
          <a:prstGeom prst="rect">
            <a:avLst/>
          </a:prstGeom>
          <a:noFill/>
          <a:effectLst>
            <a:glow rad="279400">
              <a:schemeClr val="bg1">
                <a:alpha val="74000"/>
              </a:schemeClr>
            </a:glow>
            <a:outerShdw blurRad="412750" dir="2700000" sx="133000" sy="133000" algn="tl" rotWithShape="0">
              <a:schemeClr val="bg1">
                <a:alpha val="0"/>
              </a:schemeClr>
            </a:outerShdw>
          </a:effectLst>
        </p:spPr>
        <p:txBody>
          <a:bodyPr wrap="none" rtlCol="0">
            <a:spAutoFit/>
          </a:bodyPr>
          <a:lstStyle/>
          <a:p>
            <a:r>
              <a:rPr lang="en-US" sz="3600" dirty="0" err="1" smtClean="0">
                <a:effectLst>
                  <a:glow rad="292100">
                    <a:schemeClr val="bg1">
                      <a:alpha val="45000"/>
                    </a:schemeClr>
                  </a:glow>
                </a:effectLst>
                <a:latin typeface="Avenir Medium Oblique"/>
                <a:cs typeface="Avenir Light"/>
              </a:rPr>
              <a:t>Dev</a:t>
            </a:r>
            <a:endParaRPr lang="en-US" sz="3600" dirty="0">
              <a:effectLst>
                <a:glow rad="292100">
                  <a:schemeClr val="bg1">
                    <a:alpha val="45000"/>
                  </a:schemeClr>
                </a:glow>
              </a:effectLst>
              <a:latin typeface="Avenir Medium Oblique"/>
              <a:cs typeface="Avenir Light"/>
            </a:endParaRPr>
          </a:p>
          <a:p>
            <a:r>
              <a:rPr lang="en-US" sz="3600" dirty="0" smtClean="0">
                <a:effectLst>
                  <a:glow rad="292100">
                    <a:schemeClr val="bg1">
                      <a:alpha val="45000"/>
                    </a:schemeClr>
                  </a:glow>
                </a:effectLst>
                <a:latin typeface="Avenir Medium Oblique"/>
                <a:cs typeface="Avenir Light"/>
              </a:rPr>
              <a:t>Boards</a:t>
            </a:r>
          </a:p>
        </p:txBody>
      </p:sp>
      <p:sp>
        <p:nvSpPr>
          <p:cNvPr id="23" name="TextBox 22"/>
          <p:cNvSpPr txBox="1"/>
          <p:nvPr/>
        </p:nvSpPr>
        <p:spPr>
          <a:xfrm>
            <a:off x="6234710" y="2035028"/>
            <a:ext cx="2163765" cy="646331"/>
          </a:xfrm>
          <a:prstGeom prst="rect">
            <a:avLst/>
          </a:prstGeom>
          <a:noFill/>
          <a:effectLst>
            <a:glow rad="279400">
              <a:schemeClr val="bg1">
                <a:alpha val="74000"/>
              </a:schemeClr>
            </a:glow>
            <a:outerShdw blurRad="412750" dir="2700000" sx="133000" sy="133000" algn="tl" rotWithShape="0">
              <a:schemeClr val="bg1">
                <a:alpha val="0"/>
              </a:schemeClr>
            </a:outerShdw>
          </a:effectLst>
        </p:spPr>
        <p:txBody>
          <a:bodyPr wrap="none" rtlCol="0">
            <a:spAutoFit/>
          </a:bodyPr>
          <a:lstStyle/>
          <a:p>
            <a:r>
              <a:rPr lang="en-US" sz="3600" dirty="0" err="1" smtClean="0">
                <a:effectLst>
                  <a:glow rad="292100">
                    <a:schemeClr val="bg1">
                      <a:alpha val="45000"/>
                    </a:schemeClr>
                  </a:glow>
                </a:effectLst>
                <a:latin typeface="Avenir Medium Oblique"/>
                <a:cs typeface="Avenir Light"/>
              </a:rPr>
              <a:t>DukePad</a:t>
            </a:r>
            <a:endParaRPr lang="en-US" sz="3600" dirty="0" smtClean="0">
              <a:effectLst>
                <a:glow rad="292100">
                  <a:schemeClr val="bg1">
                    <a:alpha val="45000"/>
                  </a:schemeClr>
                </a:glow>
              </a:effectLst>
              <a:latin typeface="Avenir Medium Oblique"/>
              <a:cs typeface="Avenir Light"/>
            </a:endParaRPr>
          </a:p>
        </p:txBody>
      </p:sp>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a:off x="2367192" y="2840565"/>
            <a:ext cx="1943101" cy="1943101"/>
          </a:xfrm>
          <a:prstGeom prst="rect">
            <a:avLst/>
          </a:prstGeom>
        </p:spPr>
      </p:pic>
      <p:sp>
        <p:nvSpPr>
          <p:cNvPr id="24" name="TextBox 23"/>
          <p:cNvSpPr txBox="1"/>
          <p:nvPr/>
        </p:nvSpPr>
        <p:spPr>
          <a:xfrm>
            <a:off x="2171846" y="4063727"/>
            <a:ext cx="1024840" cy="646331"/>
          </a:xfrm>
          <a:prstGeom prst="rect">
            <a:avLst/>
          </a:prstGeom>
          <a:noFill/>
          <a:effectLst>
            <a:glow rad="279400">
              <a:schemeClr val="bg1">
                <a:alpha val="74000"/>
              </a:schemeClr>
            </a:glow>
            <a:outerShdw blurRad="412750" dir="2700000" sx="133000" sy="133000" algn="tl" rotWithShape="0">
              <a:schemeClr val="bg1">
                <a:alpha val="0"/>
              </a:schemeClr>
            </a:outerShdw>
          </a:effectLst>
        </p:spPr>
        <p:txBody>
          <a:bodyPr wrap="none" rtlCol="0">
            <a:spAutoFit/>
          </a:bodyPr>
          <a:lstStyle/>
          <a:p>
            <a:r>
              <a:rPr lang="en-US" sz="3600" dirty="0" err="1" smtClean="0">
                <a:effectLst>
                  <a:glow rad="292100">
                    <a:schemeClr val="bg1">
                      <a:alpha val="45000"/>
                    </a:schemeClr>
                  </a:glow>
                </a:effectLst>
                <a:latin typeface="Avenir Medium Oblique"/>
                <a:cs typeface="Avenir Light"/>
              </a:rPr>
              <a:t>iOS</a:t>
            </a:r>
            <a:endParaRPr lang="en-US" sz="3600" dirty="0" smtClean="0">
              <a:effectLst>
                <a:glow rad="292100">
                  <a:schemeClr val="bg1">
                    <a:alpha val="45000"/>
                  </a:schemeClr>
                </a:glow>
              </a:effectLst>
              <a:latin typeface="Avenir Medium Oblique"/>
              <a:cs typeface="Avenir Light"/>
            </a:endParaRPr>
          </a:p>
        </p:txBody>
      </p:sp>
      <p:pic>
        <p:nvPicPr>
          <p:cNvPr id="4" name="Picture 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274083" y="2906889"/>
            <a:ext cx="1801988" cy="1801988"/>
          </a:xfrm>
          <a:prstGeom prst="rect">
            <a:avLst/>
          </a:prstGeom>
        </p:spPr>
      </p:pic>
      <p:sp>
        <p:nvSpPr>
          <p:cNvPr id="25" name="TextBox 24"/>
          <p:cNvSpPr txBox="1"/>
          <p:nvPr/>
        </p:nvSpPr>
        <p:spPr>
          <a:xfrm>
            <a:off x="4977238" y="4063727"/>
            <a:ext cx="1966629" cy="646331"/>
          </a:xfrm>
          <a:prstGeom prst="rect">
            <a:avLst/>
          </a:prstGeom>
          <a:noFill/>
          <a:effectLst>
            <a:glow rad="279400">
              <a:schemeClr val="bg1">
                <a:alpha val="74000"/>
              </a:schemeClr>
            </a:glow>
            <a:outerShdw blurRad="412750" dir="2700000" sx="133000" sy="133000" algn="tl" rotWithShape="0">
              <a:schemeClr val="bg1">
                <a:alpha val="0"/>
              </a:schemeClr>
            </a:outerShdw>
          </a:effectLst>
        </p:spPr>
        <p:txBody>
          <a:bodyPr wrap="none" rtlCol="0">
            <a:spAutoFit/>
          </a:bodyPr>
          <a:lstStyle/>
          <a:p>
            <a:r>
              <a:rPr lang="en-US" sz="3600" dirty="0" smtClean="0">
                <a:effectLst>
                  <a:glow rad="292100">
                    <a:schemeClr val="bg1">
                      <a:alpha val="45000"/>
                    </a:schemeClr>
                  </a:glow>
                </a:effectLst>
                <a:latin typeface="Avenir Medium Oblique"/>
                <a:cs typeface="Avenir Light"/>
              </a:rPr>
              <a:t>Android</a:t>
            </a:r>
          </a:p>
        </p:txBody>
      </p:sp>
    </p:spTree>
    <p:extLst>
      <p:ext uri="{BB962C8B-B14F-4D97-AF65-F5344CB8AC3E}">
        <p14:creationId xmlns:p14="http://schemas.microsoft.com/office/powerpoint/2010/main" val="386284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35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anim calcmode="lin" valueType="num">
                                      <p:cBhvr>
                                        <p:cTn id="18" dur="200" fill="hold"/>
                                        <p:tgtEl>
                                          <p:spTgt spid="9"/>
                                        </p:tgtEl>
                                        <p:attrNameLst>
                                          <p:attrName>ppt_x</p:attrName>
                                        </p:attrNameLst>
                                      </p:cBhvr>
                                      <p:tavLst>
                                        <p:tav tm="0">
                                          <p:val>
                                            <p:strVal val="#ppt_x"/>
                                          </p:val>
                                        </p:tav>
                                        <p:tav tm="100000">
                                          <p:val>
                                            <p:strVal val="#ppt_x"/>
                                          </p:val>
                                        </p:tav>
                                      </p:tavLst>
                                    </p:anim>
                                    <p:anim calcmode="lin" valueType="num">
                                      <p:cBhvr>
                                        <p:cTn id="19" dur="2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450"/>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
                                        <p:tgtEl>
                                          <p:spTgt spid="12"/>
                                        </p:tgtEl>
                                      </p:cBhvr>
                                    </p:animEffect>
                                    <p:anim calcmode="lin" valueType="num">
                                      <p:cBhvr>
                                        <p:cTn id="28" dur="200" fill="hold"/>
                                        <p:tgtEl>
                                          <p:spTgt spid="12"/>
                                        </p:tgtEl>
                                        <p:attrNameLst>
                                          <p:attrName>ppt_x</p:attrName>
                                        </p:attrNameLst>
                                      </p:cBhvr>
                                      <p:tavLst>
                                        <p:tav tm="0">
                                          <p:val>
                                            <p:strVal val="#ppt_x"/>
                                          </p:val>
                                        </p:tav>
                                        <p:tav tm="100000">
                                          <p:val>
                                            <p:strVal val="#ppt_x"/>
                                          </p:val>
                                        </p:tav>
                                      </p:tavLst>
                                    </p:anim>
                                    <p:anim calcmode="lin" valueType="num">
                                      <p:cBhvr>
                                        <p:cTn id="29" dur="2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650"/>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3450"/>
                            </p:stCondLst>
                            <p:childTnLst>
                              <p:par>
                                <p:cTn id="35" presetID="4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
                                        <p:tgtEl>
                                          <p:spTgt spid="3"/>
                                        </p:tgtEl>
                                      </p:cBhvr>
                                    </p:animEffect>
                                    <p:anim calcmode="lin" valueType="num">
                                      <p:cBhvr>
                                        <p:cTn id="38" dur="200" fill="hold"/>
                                        <p:tgtEl>
                                          <p:spTgt spid="3"/>
                                        </p:tgtEl>
                                        <p:attrNameLst>
                                          <p:attrName>ppt_x</p:attrName>
                                        </p:attrNameLst>
                                      </p:cBhvr>
                                      <p:tavLst>
                                        <p:tav tm="0">
                                          <p:val>
                                            <p:strVal val="#ppt_x"/>
                                          </p:val>
                                        </p:tav>
                                        <p:tav tm="100000">
                                          <p:val>
                                            <p:strVal val="#ppt_x"/>
                                          </p:val>
                                        </p:tav>
                                      </p:tavLst>
                                    </p:anim>
                                    <p:anim calcmode="lin" valueType="num">
                                      <p:cBhvr>
                                        <p:cTn id="39" dur="2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3650"/>
                            </p:stCondLst>
                            <p:childTnLst>
                              <p:par>
                                <p:cTn id="41" presetID="10" presetClass="entr" presetSubtype="0" fill="hold" grpId="0" nodeType="afterEffect">
                                  <p:stCondLst>
                                    <p:cond delay="0"/>
                                  </p:stCondLst>
                                  <p:iterate type="lt">
                                    <p:tmPct val="10000"/>
                                  </p:iterate>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4250"/>
                            </p:stCondLst>
                            <p:childTnLst>
                              <p:par>
                                <p:cTn id="45" presetID="42"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
                                        <p:tgtEl>
                                          <p:spTgt spid="4"/>
                                        </p:tgtEl>
                                      </p:cBhvr>
                                    </p:animEffect>
                                    <p:anim calcmode="lin" valueType="num">
                                      <p:cBhvr>
                                        <p:cTn id="48" dur="200" fill="hold"/>
                                        <p:tgtEl>
                                          <p:spTgt spid="4"/>
                                        </p:tgtEl>
                                        <p:attrNameLst>
                                          <p:attrName>ppt_x</p:attrName>
                                        </p:attrNameLst>
                                      </p:cBhvr>
                                      <p:tavLst>
                                        <p:tav tm="0">
                                          <p:val>
                                            <p:strVal val="#ppt_x"/>
                                          </p:val>
                                        </p:tav>
                                        <p:tav tm="100000">
                                          <p:val>
                                            <p:strVal val="#ppt_x"/>
                                          </p:val>
                                        </p:tav>
                                      </p:tavLst>
                                    </p:anim>
                                    <p:anim calcmode="lin" valueType="num">
                                      <p:cBhvr>
                                        <p:cTn id="49" dur="200" fill="hold"/>
                                        <p:tgtEl>
                                          <p:spTgt spid="4"/>
                                        </p:tgtEl>
                                        <p:attrNameLst>
                                          <p:attrName>ppt_y</p:attrName>
                                        </p:attrNameLst>
                                      </p:cBhvr>
                                      <p:tavLst>
                                        <p:tav tm="0">
                                          <p:val>
                                            <p:strVal val="#ppt_y+.1"/>
                                          </p:val>
                                        </p:tav>
                                        <p:tav tm="100000">
                                          <p:val>
                                            <p:strVal val="#ppt_y"/>
                                          </p:val>
                                        </p:tav>
                                      </p:tavLst>
                                    </p:anim>
                                  </p:childTnLst>
                                </p:cTn>
                              </p:par>
                            </p:childTnLst>
                          </p:cTn>
                        </p:par>
                        <p:par>
                          <p:cTn id="50" fill="hold">
                            <p:stCondLst>
                              <p:cond delay="4450"/>
                            </p:stCondLst>
                            <p:childTnLst>
                              <p:par>
                                <p:cTn id="51" presetID="10" presetClass="entr" presetSubtype="0" fill="hold" grpId="0" nodeType="after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what are these for?</a:t>
            </a:r>
            <a:endParaRPr lang="en-US" dirty="0"/>
          </a:p>
        </p:txBody>
      </p:sp>
      <p:pic>
        <p:nvPicPr>
          <p:cNvPr id="6" name="Content Placeholder 5" descr="k0Puu.jpg"/>
          <p:cNvPicPr>
            <a:picLocks noGrp="1" noChangeAspect="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a:xfrm>
            <a:off x="804863" y="866775"/>
            <a:ext cx="7621587" cy="3717925"/>
          </a:xfrm>
        </p:spPr>
      </p:pic>
      <p:sp>
        <p:nvSpPr>
          <p:cNvPr id="7" name="Rectangle 6"/>
          <p:cNvSpPr/>
          <p:nvPr/>
        </p:nvSpPr>
        <p:spPr>
          <a:xfrm>
            <a:off x="555958" y="4885048"/>
            <a:ext cx="1292347" cy="200055"/>
          </a:xfrm>
          <a:prstGeom prst="rect">
            <a:avLst/>
          </a:prstGeom>
        </p:spPr>
        <p:txBody>
          <a:bodyPr wrap="none">
            <a:spAutoFit/>
          </a:bodyPr>
          <a:lstStyle/>
          <a:p>
            <a:r>
              <a:rPr lang="en-US" sz="700" dirty="0"/>
              <a:t>http://</a:t>
            </a:r>
            <a:r>
              <a:rPr lang="en-US" sz="700" dirty="0" err="1"/>
              <a:t>i.imgur.com</a:t>
            </a:r>
            <a:r>
              <a:rPr lang="en-US" sz="700" dirty="0"/>
              <a:t>/k0Puu.jpg</a:t>
            </a:r>
          </a:p>
        </p:txBody>
      </p:sp>
    </p:spTree>
    <p:extLst>
      <p:ext uri="{BB962C8B-B14F-4D97-AF65-F5344CB8AC3E}">
        <p14:creationId xmlns:p14="http://schemas.microsoft.com/office/powerpoint/2010/main" val="147092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Chalkboard Electronics Touchscreen</a:t>
            </a:r>
            <a:endParaRPr lang="en-US" dirty="0"/>
          </a:p>
        </p:txBody>
      </p:sp>
      <p:sp>
        <p:nvSpPr>
          <p:cNvPr id="3" name="Text Placeholder 2"/>
          <p:cNvSpPr>
            <a:spLocks noGrp="1"/>
          </p:cNvSpPr>
          <p:nvPr>
            <p:ph type="body" sz="quarter" idx="13"/>
          </p:nvPr>
        </p:nvSpPr>
        <p:spPr/>
        <p:txBody>
          <a:bodyPr/>
          <a:lstStyle/>
          <a:p>
            <a:r>
              <a:rPr lang="en-US" dirty="0" smtClean="0"/>
              <a:t>10" or 7" Form Factor</a:t>
            </a:r>
          </a:p>
          <a:p>
            <a:r>
              <a:rPr lang="en-US" dirty="0" smtClean="0"/>
              <a:t>Connects via HDMI/USB</a:t>
            </a:r>
          </a:p>
          <a:p>
            <a:r>
              <a:rPr lang="en-US" dirty="0" smtClean="0"/>
              <a:t>Tested with JavaFX 8</a:t>
            </a:r>
          </a:p>
          <a:p>
            <a:r>
              <a:rPr lang="en-US" dirty="0" smtClean="0"/>
              <a:t>10% Exclusive Discount:</a:t>
            </a:r>
          </a:p>
          <a:p>
            <a:pPr marL="0" indent="0">
              <a:buNone/>
            </a:pPr>
            <a:r>
              <a:rPr lang="en-US" dirty="0" smtClean="0"/>
              <a:t>			G1F0U796Z083</a:t>
            </a:r>
            <a:endParaRPr lang="en-US" dirty="0"/>
          </a:p>
        </p:txBody>
      </p:sp>
      <p:pic>
        <p:nvPicPr>
          <p:cNvPr id="4" name="Picture 3" descr="timthum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8651" y="4331578"/>
            <a:ext cx="2132583" cy="71086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2205" y="1473480"/>
            <a:ext cx="3015368" cy="2321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193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How to Setup Your Pi</a:t>
            </a:r>
            <a:endParaRPr lang="en-US" dirty="0"/>
          </a:p>
        </p:txBody>
      </p:sp>
      <p:sp>
        <p:nvSpPr>
          <p:cNvPr id="10" name="Content Placeholder 9"/>
          <p:cNvSpPr>
            <a:spLocks noGrp="1"/>
          </p:cNvSpPr>
          <p:nvPr>
            <p:ph sz="quarter" idx="12"/>
          </p:nvPr>
        </p:nvSpPr>
        <p:spPr>
          <a:xfrm>
            <a:off x="804347" y="1307981"/>
            <a:ext cx="8229600" cy="3062606"/>
          </a:xfrm>
        </p:spPr>
        <p:txBody>
          <a:bodyPr/>
          <a:lstStyle/>
          <a:p>
            <a:r>
              <a:rPr lang="en-US" dirty="0" smtClean="0"/>
              <a:t>Step 1: Install Linux</a:t>
            </a:r>
          </a:p>
          <a:p>
            <a:r>
              <a:rPr lang="en-US" dirty="0"/>
              <a:t>Step 2: Download/Copy Java 8 for ARM EA</a:t>
            </a:r>
          </a:p>
          <a:p>
            <a:r>
              <a:rPr lang="en-US" dirty="0"/>
              <a:t>Step 3: Deploy and Run JavaFX Apps</a:t>
            </a:r>
          </a:p>
          <a:p>
            <a:endParaRPr lang="en-US" dirty="0" smtClean="0"/>
          </a:p>
        </p:txBody>
      </p:sp>
      <p:sp>
        <p:nvSpPr>
          <p:cNvPr id="11" name="Text Placeholder 10"/>
          <p:cNvSpPr>
            <a:spLocks noGrp="1"/>
          </p:cNvSpPr>
          <p:nvPr>
            <p:ph type="body" sz="quarter" idx="13"/>
          </p:nvPr>
        </p:nvSpPr>
        <p:spPr>
          <a:xfrm>
            <a:off x="780829" y="3388280"/>
            <a:ext cx="8229600" cy="1209852"/>
          </a:xfrm>
        </p:spPr>
        <p:txBody>
          <a:bodyPr/>
          <a:lstStyle/>
          <a:p>
            <a:r>
              <a:rPr lang="en-US" sz="3600" dirty="0"/>
              <a:t>http://</a:t>
            </a:r>
            <a:r>
              <a:rPr lang="en-US" sz="3600" dirty="0" err="1"/>
              <a:t>steveonjava.com</a:t>
            </a:r>
            <a:r>
              <a:rPr lang="en-US" sz="3600" dirty="0" smtClean="0"/>
              <a:t>/</a:t>
            </a:r>
          </a:p>
          <a:p>
            <a:r>
              <a:rPr lang="en-US" sz="3600" dirty="0" smtClean="0"/>
              <a:t>javafx</a:t>
            </a:r>
            <a:r>
              <a:rPr lang="en-US" sz="3600" dirty="0"/>
              <a:t>-on-raspberry-pi-3-easy-steps/</a:t>
            </a:r>
          </a:p>
        </p:txBody>
      </p:sp>
      <p:pic>
        <p:nvPicPr>
          <p:cNvPr id="6" name="Picture 5" descr="duke-mit-raspberry-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9588" y="552717"/>
            <a:ext cx="2220160" cy="2212737"/>
          </a:xfrm>
          <a:prstGeom prst="rect">
            <a:avLst/>
          </a:prstGeom>
        </p:spPr>
      </p:pic>
    </p:spTree>
    <p:extLst>
      <p:ext uri="{BB962C8B-B14F-4D97-AF65-F5344CB8AC3E}">
        <p14:creationId xmlns:p14="http://schemas.microsoft.com/office/powerpoint/2010/main" val="2275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9"/>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tretch>
            <a:fillRect/>
          </a:stretch>
        </p:blipFill>
        <p:spPr>
          <a:xfrm>
            <a:off x="4276812" y="1156648"/>
            <a:ext cx="4443574" cy="2971800"/>
          </a:xfrm>
        </p:spPr>
      </p:pic>
      <p:sp>
        <p:nvSpPr>
          <p:cNvPr id="16" name="Text Placeholder 6"/>
          <p:cNvSpPr>
            <a:spLocks noGrp="1"/>
          </p:cNvSpPr>
          <p:nvPr>
            <p:ph type="body" sz="quarter" idx="13"/>
          </p:nvPr>
        </p:nvSpPr>
        <p:spPr/>
        <p:txBody>
          <a:bodyPr>
            <a:normAutofit lnSpcReduction="10000"/>
          </a:bodyPr>
          <a:lstStyle/>
          <a:p>
            <a:r>
              <a:rPr lang="en-US" dirty="0" smtClean="0"/>
              <a:t>Raspberry Pi</a:t>
            </a:r>
          </a:p>
          <a:p>
            <a:r>
              <a:rPr lang="en-US" dirty="0" smtClean="0"/>
              <a:t>LCD Pi Plate</a:t>
            </a:r>
          </a:p>
          <a:p>
            <a:r>
              <a:rPr lang="en-US" dirty="0" smtClean="0"/>
              <a:t>ADC 1015 Converter</a:t>
            </a:r>
          </a:p>
          <a:p>
            <a:r>
              <a:rPr lang="en-US" dirty="0" smtClean="0"/>
              <a:t>Force </a:t>
            </a:r>
            <a:r>
              <a:rPr lang="en-US" dirty="0"/>
              <a:t>P</a:t>
            </a:r>
            <a:r>
              <a:rPr lang="en-US" dirty="0" smtClean="0"/>
              <a:t>ressure Sensor</a:t>
            </a:r>
          </a:p>
          <a:p>
            <a:r>
              <a:rPr lang="en-US" dirty="0" smtClean="0"/>
              <a:t>Photo Cell Sensor</a:t>
            </a:r>
          </a:p>
          <a:p>
            <a:r>
              <a:rPr lang="en-US" dirty="0" smtClean="0"/>
              <a:t>Pull-up </a:t>
            </a:r>
            <a:r>
              <a:rPr lang="en-US" dirty="0"/>
              <a:t>R</a:t>
            </a:r>
            <a:r>
              <a:rPr lang="en-US" dirty="0" smtClean="0"/>
              <a:t>esistors and LED</a:t>
            </a:r>
          </a:p>
          <a:p>
            <a:r>
              <a:rPr lang="en-US" dirty="0" smtClean="0"/>
              <a:t>Small </a:t>
            </a:r>
            <a:r>
              <a:rPr lang="en-US" dirty="0"/>
              <a:t>S</a:t>
            </a:r>
            <a:r>
              <a:rPr lang="en-US" dirty="0" smtClean="0"/>
              <a:t>witch to Power </a:t>
            </a:r>
            <a:r>
              <a:rPr lang="en-US" dirty="0"/>
              <a:t>U</a:t>
            </a:r>
            <a:r>
              <a:rPr lang="en-US" dirty="0" smtClean="0"/>
              <a:t>p LED</a:t>
            </a:r>
            <a:endParaRPr lang="en-US" dirty="0"/>
          </a:p>
        </p:txBody>
      </p:sp>
      <p:sp>
        <p:nvSpPr>
          <p:cNvPr id="7" name="Text Placeholder 6"/>
          <p:cNvSpPr>
            <a:spLocks noGrp="1"/>
          </p:cNvSpPr>
          <p:nvPr>
            <p:ph type="body" sz="quarter" idx="14"/>
          </p:nvPr>
        </p:nvSpPr>
        <p:spPr/>
        <p:txBody>
          <a:bodyPr/>
          <a:lstStyle/>
          <a:p>
            <a:r>
              <a:rPr lang="en-US" dirty="0" smtClean="0"/>
              <a:t>Demo Setup</a:t>
            </a:r>
            <a:endParaRPr lang="en-US" dirty="0"/>
          </a:p>
        </p:txBody>
      </p:sp>
      <p:sp>
        <p:nvSpPr>
          <p:cNvPr id="79" name="Title 78"/>
          <p:cNvSpPr>
            <a:spLocks noGrp="1"/>
          </p:cNvSpPr>
          <p:nvPr>
            <p:ph type="title"/>
          </p:nvPr>
        </p:nvSpPr>
        <p:spPr/>
        <p:txBody>
          <a:bodyPr/>
          <a:lstStyle/>
          <a:p>
            <a:r>
              <a:rPr lang="en-US" dirty="0" smtClean="0"/>
              <a:t>Connecting/Using Sensors &amp; I/O Devices</a:t>
            </a:r>
            <a:endParaRPr lang="en-US" dirty="0"/>
          </a:p>
        </p:txBody>
      </p:sp>
    </p:spTree>
    <p:extLst>
      <p:ext uri="{BB962C8B-B14F-4D97-AF65-F5344CB8AC3E}">
        <p14:creationId xmlns:p14="http://schemas.microsoft.com/office/powerpoint/2010/main" val="336959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81046" y="4334582"/>
            <a:ext cx="3562954" cy="808918"/>
          </a:xfrm>
          <a:prstGeom prst="rect">
            <a:avLst/>
          </a:prstGeom>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 name="Content Placeholder 4" descr="DukePad-Front-Home-Screen-W.jpg"/>
          <p:cNvPicPr>
            <a:picLocks noGrp="1" noChangeAspect="1"/>
          </p:cNvPicPr>
          <p:nvPr>
            <p:ph sz="quarter" idx="12"/>
          </p:nvPr>
        </p:nvPicPr>
        <p:blipFill>
          <a:blip r:embed="rId2">
            <a:extLst>
              <a:ext uri="{28A0092B-C50C-407E-A947-70E740481C1C}">
                <a14:useLocalDpi xmlns:a14="http://schemas.microsoft.com/office/drawing/2010/main" val="0"/>
              </a:ext>
            </a:extLst>
          </a:blip>
          <a:srcRect l="-27096" r="-27096"/>
          <a:stretch>
            <a:fillRect/>
          </a:stretch>
        </p:blipFill>
        <p:spPr>
          <a:xfrm>
            <a:off x="152865" y="117599"/>
            <a:ext cx="8881598" cy="4920061"/>
          </a:xfrm>
        </p:spPr>
      </p:pic>
      <p:sp>
        <p:nvSpPr>
          <p:cNvPr id="7" name="TextBox 6"/>
          <p:cNvSpPr txBox="1"/>
          <p:nvPr/>
        </p:nvSpPr>
        <p:spPr>
          <a:xfrm>
            <a:off x="6484760" y="122101"/>
            <a:ext cx="2557007" cy="830997"/>
          </a:xfrm>
          <a:prstGeom prst="rect">
            <a:avLst/>
          </a:prstGeom>
          <a:noFill/>
        </p:spPr>
        <p:txBody>
          <a:bodyPr wrap="none" rtlCol="0">
            <a:spAutoFit/>
          </a:bodyPr>
          <a:lstStyle/>
          <a:p>
            <a:r>
              <a:rPr lang="en-US" sz="4800" dirty="0" err="1" smtClean="0">
                <a:solidFill>
                  <a:schemeClr val="tx2"/>
                </a:solidFill>
                <a:latin typeface="Optima"/>
                <a:cs typeface="Optima"/>
              </a:rPr>
              <a:t>DukePad</a:t>
            </a:r>
            <a:endParaRPr lang="en-US" sz="4800" dirty="0" smtClean="0">
              <a:solidFill>
                <a:schemeClr val="tx2"/>
              </a:solidFill>
              <a:latin typeface="Optima"/>
              <a:cs typeface="Optima"/>
            </a:endParaRPr>
          </a:p>
        </p:txBody>
      </p:sp>
      <p:sp>
        <p:nvSpPr>
          <p:cNvPr id="8" name="TextBox 7"/>
          <p:cNvSpPr txBox="1"/>
          <p:nvPr/>
        </p:nvSpPr>
        <p:spPr>
          <a:xfrm>
            <a:off x="127976" y="4312503"/>
            <a:ext cx="4518668" cy="707886"/>
          </a:xfrm>
          <a:prstGeom prst="rect">
            <a:avLst/>
          </a:prstGeom>
          <a:noFill/>
        </p:spPr>
        <p:txBody>
          <a:bodyPr wrap="none" rtlCol="0">
            <a:spAutoFit/>
          </a:bodyPr>
          <a:lstStyle/>
          <a:p>
            <a:r>
              <a:rPr lang="en-US" sz="4000" dirty="0">
                <a:solidFill>
                  <a:schemeClr val="tx2"/>
                </a:solidFill>
                <a:latin typeface="Optima"/>
                <a:cs typeface="Optima"/>
              </a:rPr>
              <a:t>http://</a:t>
            </a:r>
            <a:r>
              <a:rPr lang="en-US" sz="4000" dirty="0" err="1">
                <a:solidFill>
                  <a:schemeClr val="tx2"/>
                </a:solidFill>
                <a:latin typeface="Optima"/>
                <a:cs typeface="Optima"/>
              </a:rPr>
              <a:t>j.mp</a:t>
            </a:r>
            <a:r>
              <a:rPr lang="en-US" sz="4000" dirty="0">
                <a:solidFill>
                  <a:schemeClr val="tx2"/>
                </a:solidFill>
                <a:latin typeface="Optima"/>
                <a:cs typeface="Optima"/>
              </a:rPr>
              <a:t>/</a:t>
            </a:r>
            <a:r>
              <a:rPr lang="en-US" sz="4000" dirty="0" err="1">
                <a:solidFill>
                  <a:schemeClr val="tx2"/>
                </a:solidFill>
                <a:latin typeface="Optima"/>
                <a:cs typeface="Optima"/>
              </a:rPr>
              <a:t>dukepad</a:t>
            </a:r>
            <a:endParaRPr lang="en-US" sz="4000" dirty="0" smtClean="0">
              <a:solidFill>
                <a:schemeClr val="tx2"/>
              </a:solidFill>
              <a:latin typeface="Optima"/>
              <a:cs typeface="Optima"/>
            </a:endParaRPr>
          </a:p>
        </p:txBody>
      </p:sp>
    </p:spTree>
    <p:extLst>
      <p:ext uri="{BB962C8B-B14F-4D97-AF65-F5344CB8AC3E}">
        <p14:creationId xmlns:p14="http://schemas.microsoft.com/office/powerpoint/2010/main" val="42805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3-09-06 at 11.35.29 AM.png"/>
          <p:cNvPicPr>
            <a:picLocks noGrp="1" noChangeAspect="1"/>
          </p:cNvPicPr>
          <p:nvPr>
            <p:ph sz="quarter" idx="12"/>
          </p:nvPr>
        </p:nvPicPr>
        <p:blipFill>
          <a:blip r:embed="rId2">
            <a:extLst>
              <a:ext uri="{28A0092B-C50C-407E-A947-70E740481C1C}">
                <a14:useLocalDpi xmlns:a14="http://schemas.microsoft.com/office/drawing/2010/main" val="0"/>
              </a:ext>
            </a:extLst>
          </a:blip>
          <a:srcRect t="8285" b="8285"/>
          <a:stretch>
            <a:fillRect/>
          </a:stretch>
        </p:blipFill>
        <p:spPr>
          <a:xfrm>
            <a:off x="0" y="0"/>
            <a:ext cx="9144000" cy="5143500"/>
          </a:xfrm>
        </p:spPr>
      </p:pic>
    </p:spTree>
    <p:extLst>
      <p:ext uri="{BB962C8B-B14F-4D97-AF65-F5344CB8AC3E}">
        <p14:creationId xmlns:p14="http://schemas.microsoft.com/office/powerpoint/2010/main" val="58406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MG_0390.JPG"/>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t="12613" b="12613"/>
          <a:stretch>
            <a:fillRect/>
          </a:stretch>
        </p:blipFill>
        <p:spPr>
          <a:xfrm>
            <a:off x="0" y="0"/>
            <a:ext cx="9144000" cy="5143500"/>
          </a:xfrm>
        </p:spPr>
      </p:pic>
    </p:spTree>
    <p:extLst>
      <p:ext uri="{BB962C8B-B14F-4D97-AF65-F5344CB8AC3E}">
        <p14:creationId xmlns:p14="http://schemas.microsoft.com/office/powerpoint/2010/main" val="105420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248.JPG"/>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l="9223" t="9901" r="2241" b="23897"/>
          <a:stretch/>
        </p:blipFill>
        <p:spPr>
          <a:xfrm>
            <a:off x="0" y="0"/>
            <a:ext cx="9144000" cy="5143500"/>
          </a:xfrm>
        </p:spPr>
      </p:pic>
    </p:spTree>
    <p:extLst>
      <p:ext uri="{BB962C8B-B14F-4D97-AF65-F5344CB8AC3E}">
        <p14:creationId xmlns:p14="http://schemas.microsoft.com/office/powerpoint/2010/main" val="136215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279.JPG"/>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t="12613" b="12613"/>
          <a:stretch>
            <a:fillRect/>
          </a:stretch>
        </p:blipFill>
        <p:spPr>
          <a:xfrm>
            <a:off x="0" y="0"/>
            <a:ext cx="9144000" cy="5143500"/>
          </a:xfrm>
        </p:spPr>
      </p:pic>
    </p:spTree>
    <p:extLst>
      <p:ext uri="{BB962C8B-B14F-4D97-AF65-F5344CB8AC3E}">
        <p14:creationId xmlns:p14="http://schemas.microsoft.com/office/powerpoint/2010/main" val="371682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281.JPG"/>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l="6676" t="11771" b="18447"/>
          <a:stretch/>
        </p:blipFill>
        <p:spPr>
          <a:xfrm>
            <a:off x="0" y="0"/>
            <a:ext cx="9144000" cy="5143500"/>
          </a:xfrm>
        </p:spPr>
      </p:pic>
    </p:spTree>
    <p:extLst>
      <p:ext uri="{BB962C8B-B14F-4D97-AF65-F5344CB8AC3E}">
        <p14:creationId xmlns:p14="http://schemas.microsoft.com/office/powerpoint/2010/main" val="133480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401" y="1661887"/>
            <a:ext cx="1236129" cy="1236129"/>
          </a:xfrm>
          <a:prstGeom prst="rect">
            <a:avLst/>
          </a:prstGeom>
          <a:effectLst>
            <a:outerShdw blurRad="50800" dist="38100" dir="2700000" algn="tl" rotWithShape="0">
              <a:srgbClr val="000000">
                <a:alpha val="43000"/>
              </a:srgbClr>
            </a:outerShdw>
          </a:effectLst>
        </p:spPr>
      </p:pic>
      <p:sp>
        <p:nvSpPr>
          <p:cNvPr id="4" name="Rectangle 3"/>
          <p:cNvSpPr/>
          <p:nvPr/>
        </p:nvSpPr>
        <p:spPr>
          <a:xfrm>
            <a:off x="1790699" y="445712"/>
            <a:ext cx="7281334" cy="457200"/>
          </a:xfrm>
          <a:prstGeom prst="rect">
            <a:avLst/>
          </a:prstGeom>
          <a:solidFill>
            <a:schemeClr val="accent1"/>
          </a:solidFill>
          <a:ln>
            <a:noFill/>
          </a:ln>
          <a:effectLst>
            <a:outerShdw blurRad="50800" dist="38100" dir="2700000" algn="tl" rotWithShape="0">
              <a:srgbClr val="000000">
                <a:alpha val="43000"/>
              </a:srgbClr>
            </a:outerShdw>
          </a:effectLst>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90699" y="1038381"/>
            <a:ext cx="7281334" cy="457200"/>
          </a:xfrm>
          <a:prstGeom prst="rect">
            <a:avLst/>
          </a:prstGeom>
          <a:solidFill>
            <a:schemeClr val="accent1"/>
          </a:solidFill>
          <a:ln>
            <a:noFill/>
          </a:ln>
          <a:effectLst>
            <a:outerShdw blurRad="50800" dist="38100" dir="2700000" algn="tl" rotWithShape="0">
              <a:srgbClr val="000000">
                <a:alpha val="43000"/>
              </a:srgbClr>
            </a:outerShdw>
          </a:effectLst>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672" y="1661887"/>
            <a:ext cx="1236129" cy="1236129"/>
          </a:xfrm>
          <a:prstGeom prst="rect">
            <a:avLst/>
          </a:prstGeom>
          <a:effectLst>
            <a:outerShdw blurRad="50800" dist="38100" dir="2700000" algn="tl" rotWithShape="0">
              <a:srgbClr val="000000">
                <a:alpha val="43000"/>
              </a:srgbClr>
            </a:outerShdw>
          </a:effectLst>
        </p:spPr>
      </p:pic>
      <p:pic>
        <p:nvPicPr>
          <p:cNvPr id="8" name="Picture 7"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675" y="1661887"/>
            <a:ext cx="1236129" cy="1236129"/>
          </a:xfrm>
          <a:prstGeom prst="rect">
            <a:avLst/>
          </a:prstGeom>
          <a:effectLst>
            <a:outerShdw blurRad="50800" dist="38100" dir="2700000" algn="tl" rotWithShape="0">
              <a:srgbClr val="000000">
                <a:alpha val="43000"/>
              </a:srgbClr>
            </a:outerShdw>
          </a:effectLst>
        </p:spPr>
      </p:pic>
      <p:pic>
        <p:nvPicPr>
          <p:cNvPr id="9" name="Picture 8"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678" y="1661887"/>
            <a:ext cx="1236129" cy="1236129"/>
          </a:xfrm>
          <a:prstGeom prst="rect">
            <a:avLst/>
          </a:prstGeom>
          <a:effectLst>
            <a:outerShdw blurRad="50800" dist="38100" dir="2700000" algn="tl" rotWithShape="0">
              <a:srgbClr val="000000">
                <a:alpha val="43000"/>
              </a:srgbClr>
            </a:outerShdw>
          </a:effectLst>
        </p:spPr>
      </p:pic>
      <p:sp>
        <p:nvSpPr>
          <p:cNvPr id="10" name="TextBox 9"/>
          <p:cNvSpPr txBox="1"/>
          <p:nvPr/>
        </p:nvSpPr>
        <p:spPr>
          <a:xfrm>
            <a:off x="270936" y="407612"/>
            <a:ext cx="1540934" cy="523220"/>
          </a:xfrm>
          <a:prstGeom prst="rect">
            <a:avLst/>
          </a:prstGeom>
          <a:noFill/>
        </p:spPr>
        <p:txBody>
          <a:bodyPr wrap="square" rtlCol="0">
            <a:spAutoFit/>
          </a:bodyPr>
          <a:lstStyle/>
          <a:p>
            <a:pPr algn="r"/>
            <a:r>
              <a:rPr lang="en-US" sz="1400" b="1" dirty="0" smtClean="0">
                <a:effectLst>
                  <a:outerShdw blurRad="50800" dist="38100" dir="2700000" algn="tl" rotWithShape="0">
                    <a:srgbClr val="000000">
                      <a:alpha val="43000"/>
                    </a:srgbClr>
                  </a:outerShdw>
                </a:effectLst>
              </a:rPr>
              <a:t>World Population</a:t>
            </a:r>
          </a:p>
        </p:txBody>
      </p:sp>
      <p:sp>
        <p:nvSpPr>
          <p:cNvPr id="13" name="TextBox 12"/>
          <p:cNvSpPr txBox="1"/>
          <p:nvPr/>
        </p:nvSpPr>
        <p:spPr>
          <a:xfrm>
            <a:off x="1790705" y="479579"/>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6.3 Billion</a:t>
            </a:r>
          </a:p>
        </p:txBody>
      </p:sp>
      <p:sp>
        <p:nvSpPr>
          <p:cNvPr id="14" name="TextBox 13"/>
          <p:cNvSpPr txBox="1"/>
          <p:nvPr/>
        </p:nvSpPr>
        <p:spPr>
          <a:xfrm>
            <a:off x="3653372" y="479579"/>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6.8 Billion</a:t>
            </a:r>
          </a:p>
        </p:txBody>
      </p:sp>
      <p:sp>
        <p:nvSpPr>
          <p:cNvPr id="15" name="TextBox 14"/>
          <p:cNvSpPr txBox="1"/>
          <p:nvPr/>
        </p:nvSpPr>
        <p:spPr>
          <a:xfrm>
            <a:off x="5516039" y="468291"/>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7.2 Billion</a:t>
            </a:r>
          </a:p>
        </p:txBody>
      </p:sp>
      <p:sp>
        <p:nvSpPr>
          <p:cNvPr id="16" name="TextBox 15"/>
          <p:cNvSpPr txBox="1"/>
          <p:nvPr/>
        </p:nvSpPr>
        <p:spPr>
          <a:xfrm>
            <a:off x="7378705" y="490868"/>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7.6 Billion</a:t>
            </a:r>
          </a:p>
        </p:txBody>
      </p:sp>
      <p:sp>
        <p:nvSpPr>
          <p:cNvPr id="17" name="TextBox 16"/>
          <p:cNvSpPr txBox="1"/>
          <p:nvPr/>
        </p:nvSpPr>
        <p:spPr>
          <a:xfrm>
            <a:off x="1807641" y="1089170"/>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500 Million</a:t>
            </a:r>
          </a:p>
        </p:txBody>
      </p:sp>
      <p:sp>
        <p:nvSpPr>
          <p:cNvPr id="18" name="TextBox 17"/>
          <p:cNvSpPr txBox="1"/>
          <p:nvPr/>
        </p:nvSpPr>
        <p:spPr>
          <a:xfrm>
            <a:off x="3670308" y="1089170"/>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12.5 Billion</a:t>
            </a:r>
          </a:p>
        </p:txBody>
      </p:sp>
      <p:sp>
        <p:nvSpPr>
          <p:cNvPr id="19" name="TextBox 18"/>
          <p:cNvSpPr txBox="1"/>
          <p:nvPr/>
        </p:nvSpPr>
        <p:spPr>
          <a:xfrm>
            <a:off x="5532975" y="1077882"/>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25 Billion</a:t>
            </a:r>
          </a:p>
        </p:txBody>
      </p:sp>
      <p:sp>
        <p:nvSpPr>
          <p:cNvPr id="20" name="TextBox 19"/>
          <p:cNvSpPr txBox="1"/>
          <p:nvPr/>
        </p:nvSpPr>
        <p:spPr>
          <a:xfrm>
            <a:off x="7395641" y="1100459"/>
            <a:ext cx="1540934" cy="369332"/>
          </a:xfrm>
          <a:prstGeom prst="rect">
            <a:avLst/>
          </a:prstGeom>
          <a:noFill/>
        </p:spPr>
        <p:txBody>
          <a:bodyPr wrap="square" rtlCol="0">
            <a:spAutoFit/>
          </a:bodyPr>
          <a:lstStyle/>
          <a:p>
            <a:r>
              <a:rPr lang="en-US" b="1" dirty="0" smtClean="0">
                <a:solidFill>
                  <a:srgbClr val="FFFFFF"/>
                </a:solidFill>
                <a:effectLst>
                  <a:outerShdw blurRad="50800" dist="38100" dir="2700000" algn="tl" rotWithShape="0">
                    <a:srgbClr val="000000">
                      <a:alpha val="43000"/>
                    </a:srgbClr>
                  </a:outerShdw>
                </a:effectLst>
              </a:rPr>
              <a:t>50 Billion</a:t>
            </a:r>
          </a:p>
        </p:txBody>
      </p:sp>
      <p:sp>
        <p:nvSpPr>
          <p:cNvPr id="6" name="Rectangle 5"/>
          <p:cNvSpPr/>
          <p:nvPr/>
        </p:nvSpPr>
        <p:spPr>
          <a:xfrm>
            <a:off x="1756833" y="3011110"/>
            <a:ext cx="7281334" cy="457200"/>
          </a:xfrm>
          <a:prstGeom prst="rect">
            <a:avLst/>
          </a:prstGeom>
          <a:solidFill>
            <a:schemeClr val="accent1"/>
          </a:solidFill>
          <a:ln>
            <a:noFill/>
          </a:ln>
          <a:effectLst>
            <a:outerShdw blurRad="50800" dist="38100" dir="2700000" algn="tl" rotWithShape="0">
              <a:srgbClr val="000000">
                <a:alpha val="43000"/>
              </a:srgbClr>
            </a:outerShdw>
          </a:effectLst>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3338" y="2973010"/>
            <a:ext cx="2184398" cy="523220"/>
          </a:xfrm>
          <a:prstGeom prst="rect">
            <a:avLst/>
          </a:prstGeom>
          <a:noFill/>
        </p:spPr>
        <p:txBody>
          <a:bodyPr wrap="square" rtlCol="0">
            <a:spAutoFit/>
          </a:bodyPr>
          <a:lstStyle/>
          <a:p>
            <a:pPr algn="r"/>
            <a:r>
              <a:rPr lang="en-US" sz="1400" b="1" dirty="0" smtClean="0">
                <a:effectLst>
                  <a:outerShdw blurRad="50800" dist="38100" dir="2700000" algn="tl" rotWithShape="0">
                    <a:srgbClr val="000000">
                      <a:alpha val="43000"/>
                    </a:srgbClr>
                  </a:outerShdw>
                </a:effectLst>
              </a:rPr>
              <a:t>Connected Devices </a:t>
            </a:r>
          </a:p>
          <a:p>
            <a:pPr algn="r"/>
            <a:r>
              <a:rPr lang="en-US" sz="1400" b="1" dirty="0">
                <a:effectLst>
                  <a:outerShdw blurRad="50800" dist="38100" dir="2700000" algn="tl" rotWithShape="0">
                    <a:srgbClr val="000000">
                      <a:alpha val="43000"/>
                    </a:srgbClr>
                  </a:outerShdw>
                </a:effectLst>
              </a:rPr>
              <a:t>p</a:t>
            </a:r>
            <a:r>
              <a:rPr lang="en-US" sz="1400" b="1" dirty="0" smtClean="0">
                <a:effectLst>
                  <a:outerShdw blurRad="50800" dist="38100" dir="2700000" algn="tl" rotWithShape="0">
                    <a:srgbClr val="000000">
                      <a:alpha val="43000"/>
                    </a:srgbClr>
                  </a:outerShdw>
                </a:effectLst>
              </a:rPr>
              <a:t>er Person</a:t>
            </a:r>
          </a:p>
        </p:txBody>
      </p:sp>
      <p:sp>
        <p:nvSpPr>
          <p:cNvPr id="21" name="TextBox 20"/>
          <p:cNvSpPr txBox="1"/>
          <p:nvPr/>
        </p:nvSpPr>
        <p:spPr>
          <a:xfrm>
            <a:off x="1943098" y="3044978"/>
            <a:ext cx="948265" cy="372532"/>
          </a:xfrm>
          <a:prstGeom prst="rect">
            <a:avLst/>
          </a:prstGeom>
          <a:noFill/>
        </p:spPr>
        <p:txBody>
          <a:bodyPr wrap="square" rtlCol="0">
            <a:spAutoFit/>
          </a:bodyPr>
          <a:lstStyle/>
          <a:p>
            <a:pPr algn="ctr"/>
            <a:r>
              <a:rPr lang="en-US" b="1" dirty="0" smtClean="0">
                <a:solidFill>
                  <a:srgbClr val="FFFFFF"/>
                </a:solidFill>
                <a:effectLst>
                  <a:outerShdw blurRad="50800" dist="38100" dir="2700000" algn="tl" rotWithShape="0">
                    <a:srgbClr val="000000">
                      <a:alpha val="43000"/>
                    </a:srgbClr>
                  </a:outerShdw>
                </a:effectLst>
              </a:rPr>
              <a:t>0.08</a:t>
            </a:r>
          </a:p>
        </p:txBody>
      </p:sp>
      <p:sp>
        <p:nvSpPr>
          <p:cNvPr id="25" name="TextBox 24"/>
          <p:cNvSpPr txBox="1"/>
          <p:nvPr/>
        </p:nvSpPr>
        <p:spPr>
          <a:xfrm>
            <a:off x="3771875" y="3044978"/>
            <a:ext cx="948265" cy="372532"/>
          </a:xfrm>
          <a:prstGeom prst="rect">
            <a:avLst/>
          </a:prstGeom>
          <a:noFill/>
        </p:spPr>
        <p:txBody>
          <a:bodyPr wrap="square" rtlCol="0">
            <a:spAutoFit/>
          </a:bodyPr>
          <a:lstStyle/>
          <a:p>
            <a:pPr algn="ctr"/>
            <a:r>
              <a:rPr lang="en-US" b="1" dirty="0" smtClean="0">
                <a:solidFill>
                  <a:srgbClr val="FFFFFF"/>
                </a:solidFill>
                <a:effectLst>
                  <a:outerShdw blurRad="50800" dist="38100" dir="2700000" algn="tl" rotWithShape="0">
                    <a:srgbClr val="000000">
                      <a:alpha val="43000"/>
                    </a:srgbClr>
                  </a:outerShdw>
                </a:effectLst>
              </a:rPr>
              <a:t>1.84</a:t>
            </a:r>
          </a:p>
        </p:txBody>
      </p:sp>
      <p:sp>
        <p:nvSpPr>
          <p:cNvPr id="26" name="TextBox 25"/>
          <p:cNvSpPr txBox="1"/>
          <p:nvPr/>
        </p:nvSpPr>
        <p:spPr>
          <a:xfrm>
            <a:off x="7581899" y="3044979"/>
            <a:ext cx="948265" cy="372532"/>
          </a:xfrm>
          <a:prstGeom prst="rect">
            <a:avLst/>
          </a:prstGeom>
          <a:noFill/>
        </p:spPr>
        <p:txBody>
          <a:bodyPr wrap="square" rtlCol="0">
            <a:spAutoFit/>
          </a:bodyPr>
          <a:lstStyle/>
          <a:p>
            <a:pPr algn="ctr"/>
            <a:r>
              <a:rPr lang="en-US" b="1" dirty="0" smtClean="0">
                <a:solidFill>
                  <a:schemeClr val="bg1"/>
                </a:solidFill>
                <a:effectLst>
                  <a:outerShdw blurRad="50800" dist="38100" dir="2700000" algn="tl" rotWithShape="0">
                    <a:srgbClr val="000000">
                      <a:alpha val="43000"/>
                    </a:srgbClr>
                  </a:outerShdw>
                </a:effectLst>
              </a:rPr>
              <a:t>6.58</a:t>
            </a:r>
          </a:p>
        </p:txBody>
      </p:sp>
      <p:sp>
        <p:nvSpPr>
          <p:cNvPr id="27" name="TextBox 26"/>
          <p:cNvSpPr txBox="1"/>
          <p:nvPr/>
        </p:nvSpPr>
        <p:spPr>
          <a:xfrm>
            <a:off x="5685365" y="3044978"/>
            <a:ext cx="948265" cy="372532"/>
          </a:xfrm>
          <a:prstGeom prst="rect">
            <a:avLst/>
          </a:prstGeom>
          <a:noFill/>
        </p:spPr>
        <p:txBody>
          <a:bodyPr wrap="square" rtlCol="0">
            <a:spAutoFit/>
          </a:bodyPr>
          <a:lstStyle/>
          <a:p>
            <a:pPr algn="ctr"/>
            <a:r>
              <a:rPr lang="en-US" b="1" dirty="0" smtClean="0">
                <a:solidFill>
                  <a:srgbClr val="FFFFFF"/>
                </a:solidFill>
                <a:effectLst>
                  <a:outerShdw blurRad="50800" dist="38100" dir="2700000" algn="tl" rotWithShape="0">
                    <a:srgbClr val="000000">
                      <a:alpha val="43000"/>
                    </a:srgbClr>
                  </a:outerShdw>
                </a:effectLst>
              </a:rPr>
              <a:t>3.47</a:t>
            </a:r>
          </a:p>
        </p:txBody>
      </p:sp>
      <p:sp>
        <p:nvSpPr>
          <p:cNvPr id="28" name="TextBox 27"/>
          <p:cNvSpPr txBox="1"/>
          <p:nvPr/>
        </p:nvSpPr>
        <p:spPr>
          <a:xfrm>
            <a:off x="1943100" y="3468303"/>
            <a:ext cx="948265" cy="372532"/>
          </a:xfrm>
          <a:prstGeom prst="rect">
            <a:avLst/>
          </a:prstGeom>
          <a:noFill/>
        </p:spPr>
        <p:txBody>
          <a:bodyPr wrap="square" rtlCol="0">
            <a:spAutoFit/>
          </a:bodyPr>
          <a:lstStyle/>
          <a:p>
            <a:pPr algn="ctr"/>
            <a:r>
              <a:rPr lang="en-US" b="1" dirty="0" smtClean="0">
                <a:solidFill>
                  <a:srgbClr val="5382A1"/>
                </a:solidFill>
              </a:rPr>
              <a:t>2003</a:t>
            </a:r>
          </a:p>
        </p:txBody>
      </p:sp>
      <p:sp>
        <p:nvSpPr>
          <p:cNvPr id="29" name="TextBox 28"/>
          <p:cNvSpPr txBox="1"/>
          <p:nvPr/>
        </p:nvSpPr>
        <p:spPr>
          <a:xfrm>
            <a:off x="3771877" y="3468303"/>
            <a:ext cx="948265" cy="372532"/>
          </a:xfrm>
          <a:prstGeom prst="rect">
            <a:avLst/>
          </a:prstGeom>
          <a:noFill/>
        </p:spPr>
        <p:txBody>
          <a:bodyPr wrap="square" rtlCol="0">
            <a:spAutoFit/>
          </a:bodyPr>
          <a:lstStyle/>
          <a:p>
            <a:pPr algn="ctr"/>
            <a:r>
              <a:rPr lang="en-US" b="1" dirty="0" smtClean="0">
                <a:solidFill>
                  <a:srgbClr val="5382A1"/>
                </a:solidFill>
              </a:rPr>
              <a:t>2010</a:t>
            </a:r>
          </a:p>
        </p:txBody>
      </p:sp>
      <p:sp>
        <p:nvSpPr>
          <p:cNvPr id="30" name="TextBox 29"/>
          <p:cNvSpPr txBox="1"/>
          <p:nvPr/>
        </p:nvSpPr>
        <p:spPr>
          <a:xfrm>
            <a:off x="7581901" y="3468304"/>
            <a:ext cx="948265" cy="372532"/>
          </a:xfrm>
          <a:prstGeom prst="rect">
            <a:avLst/>
          </a:prstGeom>
          <a:noFill/>
        </p:spPr>
        <p:txBody>
          <a:bodyPr wrap="square" rtlCol="0">
            <a:spAutoFit/>
          </a:bodyPr>
          <a:lstStyle/>
          <a:p>
            <a:pPr algn="ctr"/>
            <a:r>
              <a:rPr lang="en-US" b="1" dirty="0" smtClean="0">
                <a:solidFill>
                  <a:srgbClr val="5382A1"/>
                </a:solidFill>
              </a:rPr>
              <a:t>2020</a:t>
            </a:r>
          </a:p>
        </p:txBody>
      </p:sp>
      <p:sp>
        <p:nvSpPr>
          <p:cNvPr id="31" name="TextBox 30"/>
          <p:cNvSpPr txBox="1"/>
          <p:nvPr/>
        </p:nvSpPr>
        <p:spPr>
          <a:xfrm>
            <a:off x="5685367" y="3468303"/>
            <a:ext cx="948265" cy="372532"/>
          </a:xfrm>
          <a:prstGeom prst="rect">
            <a:avLst/>
          </a:prstGeom>
          <a:noFill/>
        </p:spPr>
        <p:txBody>
          <a:bodyPr wrap="square" rtlCol="0">
            <a:spAutoFit/>
          </a:bodyPr>
          <a:lstStyle/>
          <a:p>
            <a:pPr algn="ctr"/>
            <a:r>
              <a:rPr lang="en-US" b="1" dirty="0" smtClean="0">
                <a:solidFill>
                  <a:srgbClr val="5382A1"/>
                </a:solidFill>
              </a:rPr>
              <a:t>2015</a:t>
            </a:r>
          </a:p>
        </p:txBody>
      </p:sp>
      <p:sp>
        <p:nvSpPr>
          <p:cNvPr id="32" name="TextBox 31"/>
          <p:cNvSpPr txBox="1"/>
          <p:nvPr/>
        </p:nvSpPr>
        <p:spPr>
          <a:xfrm>
            <a:off x="19897" y="4617879"/>
            <a:ext cx="2795266" cy="246221"/>
          </a:xfrm>
          <a:prstGeom prst="rect">
            <a:avLst/>
          </a:prstGeom>
          <a:noFill/>
        </p:spPr>
        <p:txBody>
          <a:bodyPr wrap="square" rtlCol="0" anchor="b">
            <a:spAutoFit/>
          </a:bodyPr>
          <a:lstStyle/>
          <a:p>
            <a:r>
              <a:rPr lang="en-US" sz="1000" i="1" dirty="0" smtClean="0">
                <a:solidFill>
                  <a:schemeClr val="tx2"/>
                </a:solidFill>
              </a:rPr>
              <a:t>Source</a:t>
            </a:r>
            <a:r>
              <a:rPr lang="en-US" sz="1000" i="1" smtClean="0">
                <a:solidFill>
                  <a:schemeClr val="tx2"/>
                </a:solidFill>
              </a:rPr>
              <a:t>: Cisco</a:t>
            </a:r>
            <a:endParaRPr lang="en-US" sz="1000" i="1" dirty="0" smtClean="0">
              <a:solidFill>
                <a:schemeClr val="tx2"/>
              </a:solidFill>
            </a:endParaRPr>
          </a:p>
        </p:txBody>
      </p:sp>
      <p:grpSp>
        <p:nvGrpSpPr>
          <p:cNvPr id="51" name="Group 50"/>
          <p:cNvGrpSpPr/>
          <p:nvPr/>
        </p:nvGrpSpPr>
        <p:grpSpPr>
          <a:xfrm>
            <a:off x="4906437" y="3049212"/>
            <a:ext cx="406400" cy="372531"/>
            <a:chOff x="4906437" y="2884112"/>
            <a:chExt cx="406400" cy="372531"/>
          </a:xfrm>
        </p:grpSpPr>
        <p:sp>
          <p:nvSpPr>
            <p:cNvPr id="36" name="Oval 35"/>
            <p:cNvSpPr/>
            <p:nvPr/>
          </p:nvSpPr>
          <p:spPr>
            <a:xfrm>
              <a:off x="4906437" y="2884112"/>
              <a:ext cx="406400" cy="372531"/>
            </a:xfrm>
            <a:prstGeom prst="ellipse">
              <a:avLst/>
            </a:prstGeom>
            <a:solidFill>
              <a:schemeClr val="bg1"/>
            </a:solidFill>
            <a:ln>
              <a:noFill/>
            </a:ln>
            <a:effectLst>
              <a:outerShdw blurRad="50800" dist="38100" dir="2700000" algn="tl" rotWithShape="0">
                <a:srgbClr val="000000">
                  <a:alpha val="43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accent1"/>
                </a:solidFill>
              </a:endParaRPr>
            </a:p>
          </p:txBody>
        </p:sp>
        <p:sp>
          <p:nvSpPr>
            <p:cNvPr id="55" name="TextBox 54"/>
            <p:cNvSpPr txBox="1"/>
            <p:nvPr/>
          </p:nvSpPr>
          <p:spPr>
            <a:xfrm>
              <a:off x="4934009" y="2927300"/>
              <a:ext cx="368300" cy="276999"/>
            </a:xfrm>
            <a:prstGeom prst="rect">
              <a:avLst/>
            </a:prstGeom>
            <a:noFill/>
            <a:scene3d>
              <a:camera prst="orthographicFront"/>
              <a:lightRig rig="threePt" dir="t"/>
            </a:scene3d>
            <a:sp3d>
              <a:bevelT/>
            </a:sp3d>
          </p:spPr>
          <p:txBody>
            <a:bodyPr wrap="square" rtlCol="0" anchor="ctr">
              <a:spAutoFit/>
            </a:bodyPr>
            <a:lstStyle/>
            <a:p>
              <a:pPr algn="ctr"/>
              <a:r>
                <a:rPr lang="en-US" sz="1200" b="1" dirty="0" smtClean="0">
                  <a:solidFill>
                    <a:schemeClr val="accent1"/>
                  </a:solidFill>
                  <a:effectLst>
                    <a:outerShdw blurRad="50800" dist="38100" dir="2700000" algn="tl" rotWithShape="0">
                      <a:srgbClr val="000000">
                        <a:alpha val="43000"/>
                      </a:srgbClr>
                    </a:outerShdw>
                  </a:effectLst>
                </a:rPr>
                <a:t>3x</a:t>
              </a:r>
            </a:p>
          </p:txBody>
        </p:sp>
      </p:grpSp>
      <p:grpSp>
        <p:nvGrpSpPr>
          <p:cNvPr id="52" name="Group 51"/>
          <p:cNvGrpSpPr/>
          <p:nvPr/>
        </p:nvGrpSpPr>
        <p:grpSpPr>
          <a:xfrm>
            <a:off x="6972305" y="3044980"/>
            <a:ext cx="406400" cy="372531"/>
            <a:chOff x="6972305" y="2879880"/>
            <a:chExt cx="406400" cy="372531"/>
          </a:xfrm>
        </p:grpSpPr>
        <p:sp>
          <p:nvSpPr>
            <p:cNvPr id="37" name="Oval 36"/>
            <p:cNvSpPr/>
            <p:nvPr/>
          </p:nvSpPr>
          <p:spPr>
            <a:xfrm>
              <a:off x="6972305" y="2879880"/>
              <a:ext cx="406400" cy="372531"/>
            </a:xfrm>
            <a:prstGeom prst="ellipse">
              <a:avLst/>
            </a:prstGeom>
            <a:solidFill>
              <a:schemeClr val="bg1"/>
            </a:solidFill>
            <a:ln>
              <a:noFill/>
            </a:ln>
            <a:effectLst>
              <a:outerShdw blurRad="50800" dist="38100" dir="2700000" algn="tl" rotWithShape="0">
                <a:srgbClr val="000000">
                  <a:alpha val="43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6" name="TextBox 55"/>
            <p:cNvSpPr txBox="1"/>
            <p:nvPr/>
          </p:nvSpPr>
          <p:spPr>
            <a:xfrm>
              <a:off x="6991414" y="2927300"/>
              <a:ext cx="368300" cy="276999"/>
            </a:xfrm>
            <a:prstGeom prst="rect">
              <a:avLst/>
            </a:prstGeom>
            <a:noFill/>
            <a:scene3d>
              <a:camera prst="orthographicFront"/>
              <a:lightRig rig="threePt" dir="t"/>
            </a:scene3d>
            <a:sp3d>
              <a:bevelT/>
            </a:sp3d>
          </p:spPr>
          <p:txBody>
            <a:bodyPr wrap="square" rtlCol="0" anchor="ctr">
              <a:spAutoFit/>
            </a:bodyPr>
            <a:lstStyle/>
            <a:p>
              <a:pPr algn="ctr"/>
              <a:r>
                <a:rPr lang="en-US" sz="1200" b="1" dirty="0">
                  <a:solidFill>
                    <a:schemeClr val="accent1"/>
                  </a:solidFill>
                  <a:effectLst>
                    <a:outerShdw blurRad="50800" dist="38100" dir="2700000" algn="tl" rotWithShape="0">
                      <a:srgbClr val="000000">
                        <a:alpha val="43000"/>
                      </a:srgbClr>
                    </a:outerShdw>
                  </a:effectLst>
                </a:rPr>
                <a:t>5</a:t>
              </a:r>
              <a:r>
                <a:rPr lang="en-US" sz="1200" b="1" dirty="0" smtClean="0">
                  <a:solidFill>
                    <a:schemeClr val="accent1"/>
                  </a:solidFill>
                  <a:effectLst>
                    <a:outerShdw blurRad="50800" dist="38100" dir="2700000" algn="tl" rotWithShape="0">
                      <a:srgbClr val="000000">
                        <a:alpha val="43000"/>
                      </a:srgbClr>
                    </a:outerShdw>
                  </a:effectLst>
                </a:rPr>
                <a:t>x</a:t>
              </a:r>
            </a:p>
          </p:txBody>
        </p:sp>
      </p:grpSp>
      <p:sp>
        <p:nvSpPr>
          <p:cNvPr id="2" name="Title 1"/>
          <p:cNvSpPr>
            <a:spLocks noGrp="1"/>
          </p:cNvSpPr>
          <p:nvPr>
            <p:ph type="title"/>
          </p:nvPr>
        </p:nvSpPr>
        <p:spPr/>
        <p:txBody>
          <a:bodyPr/>
          <a:lstStyle/>
          <a:p>
            <a:endParaRPr lang="en-US"/>
          </a:p>
        </p:txBody>
      </p:sp>
      <p:sp>
        <p:nvSpPr>
          <p:cNvPr id="22" name="Text Placeholder 21"/>
          <p:cNvSpPr>
            <a:spLocks noGrp="1"/>
          </p:cNvSpPr>
          <p:nvPr>
            <p:ph type="body" sz="quarter" idx="13"/>
          </p:nvPr>
        </p:nvSpPr>
        <p:spPr/>
        <p:txBody>
          <a:bodyPr/>
          <a:lstStyle/>
          <a:p>
            <a:endParaRPr lang="en-US"/>
          </a:p>
        </p:txBody>
      </p:sp>
      <p:grpSp>
        <p:nvGrpSpPr>
          <p:cNvPr id="58" name="Group 57"/>
          <p:cNvGrpSpPr/>
          <p:nvPr/>
        </p:nvGrpSpPr>
        <p:grpSpPr>
          <a:xfrm>
            <a:off x="3128439" y="3044981"/>
            <a:ext cx="406400" cy="372531"/>
            <a:chOff x="3128439" y="2879881"/>
            <a:chExt cx="406400" cy="372531"/>
          </a:xfrm>
        </p:grpSpPr>
        <p:sp>
          <p:nvSpPr>
            <p:cNvPr id="34" name="Oval 33"/>
            <p:cNvSpPr/>
            <p:nvPr/>
          </p:nvSpPr>
          <p:spPr>
            <a:xfrm>
              <a:off x="3128439" y="2879881"/>
              <a:ext cx="406400" cy="37253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137866" y="2934557"/>
              <a:ext cx="368300" cy="276999"/>
            </a:xfrm>
            <a:prstGeom prst="rect">
              <a:avLst/>
            </a:prstGeom>
            <a:noFill/>
            <a:scene3d>
              <a:camera prst="orthographicFront"/>
              <a:lightRig rig="threePt" dir="t"/>
            </a:scene3d>
            <a:sp3d>
              <a:bevelT/>
            </a:sp3d>
          </p:spPr>
          <p:txBody>
            <a:bodyPr wrap="square" rtlCol="0" anchor="ctr">
              <a:spAutoFit/>
            </a:bodyPr>
            <a:lstStyle/>
            <a:p>
              <a:pPr algn="ctr"/>
              <a:r>
                <a:rPr lang="en-US" sz="1200" b="1" dirty="0">
                  <a:solidFill>
                    <a:schemeClr val="accent1"/>
                  </a:solidFill>
                  <a:effectLst>
                    <a:outerShdw blurRad="50800" dist="38100" dir="2700000" algn="tl" rotWithShape="0">
                      <a:srgbClr val="000000">
                        <a:alpha val="43000"/>
                      </a:srgbClr>
                    </a:outerShdw>
                  </a:effectLst>
                </a:rPr>
                <a:t>1</a:t>
              </a:r>
              <a:r>
                <a:rPr lang="en-US" sz="1200" b="1" dirty="0" smtClean="0">
                  <a:solidFill>
                    <a:schemeClr val="accent1"/>
                  </a:solidFill>
                  <a:effectLst>
                    <a:outerShdw blurRad="50800" dist="38100" dir="2700000" algn="tl" rotWithShape="0">
                      <a:srgbClr val="000000">
                        <a:alpha val="43000"/>
                      </a:srgbClr>
                    </a:outerShdw>
                  </a:effectLst>
                </a:rPr>
                <a:t>x</a:t>
              </a:r>
            </a:p>
          </p:txBody>
        </p:sp>
      </p:grpSp>
      <p:grpSp>
        <p:nvGrpSpPr>
          <p:cNvPr id="121" name="Group 51"/>
          <p:cNvGrpSpPr>
            <a:grpSpLocks noChangeAspect="1"/>
          </p:cNvGrpSpPr>
          <p:nvPr/>
        </p:nvGrpSpPr>
        <p:grpSpPr bwMode="auto">
          <a:xfrm>
            <a:off x="891376" y="3992351"/>
            <a:ext cx="464628" cy="544467"/>
            <a:chOff x="2495" y="1168"/>
            <a:chExt cx="774" cy="907"/>
          </a:xfrm>
          <a:solidFill>
            <a:schemeClr val="accent1"/>
          </a:solidFill>
          <a:effectLst/>
        </p:grpSpPr>
        <p:sp>
          <p:nvSpPr>
            <p:cNvPr id="122" name="Freeform 52"/>
            <p:cNvSpPr>
              <a:spLocks noEditPoints="1"/>
            </p:cNvSpPr>
            <p:nvPr/>
          </p:nvSpPr>
          <p:spPr bwMode="auto">
            <a:xfrm>
              <a:off x="2639" y="1312"/>
              <a:ext cx="486" cy="328"/>
            </a:xfrm>
            <a:custGeom>
              <a:avLst/>
              <a:gdLst>
                <a:gd name="T0" fmla="*/ 206 w 206"/>
                <a:gd name="T1" fmla="*/ 0 h 139"/>
                <a:gd name="T2" fmla="*/ 0 w 206"/>
                <a:gd name="T3" fmla="*/ 0 h 139"/>
                <a:gd name="T4" fmla="*/ 0 w 206"/>
                <a:gd name="T5" fmla="*/ 139 h 139"/>
                <a:gd name="T6" fmla="*/ 206 w 206"/>
                <a:gd name="T7" fmla="*/ 139 h 139"/>
                <a:gd name="T8" fmla="*/ 206 w 206"/>
                <a:gd name="T9" fmla="*/ 0 h 139"/>
                <a:gd name="T10" fmla="*/ 65 w 206"/>
                <a:gd name="T11" fmla="*/ 94 h 139"/>
                <a:gd name="T12" fmla="*/ 57 w 206"/>
                <a:gd name="T13" fmla="*/ 94 h 139"/>
                <a:gd name="T14" fmla="*/ 57 w 206"/>
                <a:gd name="T15" fmla="*/ 77 h 139"/>
                <a:gd name="T16" fmla="*/ 29 w 206"/>
                <a:gd name="T17" fmla="*/ 77 h 139"/>
                <a:gd name="T18" fmla="*/ 29 w 206"/>
                <a:gd name="T19" fmla="*/ 94 h 139"/>
                <a:gd name="T20" fmla="*/ 21 w 206"/>
                <a:gd name="T21" fmla="*/ 94 h 139"/>
                <a:gd name="T22" fmla="*/ 21 w 206"/>
                <a:gd name="T23" fmla="*/ 50 h 139"/>
                <a:gd name="T24" fmla="*/ 30 w 206"/>
                <a:gd name="T25" fmla="*/ 40 h 139"/>
                <a:gd name="T26" fmla="*/ 56 w 206"/>
                <a:gd name="T27" fmla="*/ 40 h 139"/>
                <a:gd name="T28" fmla="*/ 65 w 206"/>
                <a:gd name="T29" fmla="*/ 50 h 139"/>
                <a:gd name="T30" fmla="*/ 65 w 206"/>
                <a:gd name="T31" fmla="*/ 94 h 139"/>
                <a:gd name="T32" fmla="*/ 118 w 206"/>
                <a:gd name="T33" fmla="*/ 48 h 139"/>
                <a:gd name="T34" fmla="*/ 101 w 206"/>
                <a:gd name="T35" fmla="*/ 48 h 139"/>
                <a:gd name="T36" fmla="*/ 101 w 206"/>
                <a:gd name="T37" fmla="*/ 94 h 139"/>
                <a:gd name="T38" fmla="*/ 93 w 206"/>
                <a:gd name="T39" fmla="*/ 94 h 139"/>
                <a:gd name="T40" fmla="*/ 93 w 206"/>
                <a:gd name="T41" fmla="*/ 48 h 139"/>
                <a:gd name="T42" fmla="*/ 76 w 206"/>
                <a:gd name="T43" fmla="*/ 48 h 139"/>
                <a:gd name="T44" fmla="*/ 76 w 206"/>
                <a:gd name="T45" fmla="*/ 40 h 139"/>
                <a:gd name="T46" fmla="*/ 118 w 206"/>
                <a:gd name="T47" fmla="*/ 40 h 139"/>
                <a:gd name="T48" fmla="*/ 118 w 206"/>
                <a:gd name="T49" fmla="*/ 48 h 139"/>
                <a:gd name="T50" fmla="*/ 185 w 206"/>
                <a:gd name="T51" fmla="*/ 94 h 139"/>
                <a:gd name="T52" fmla="*/ 177 w 206"/>
                <a:gd name="T53" fmla="*/ 94 h 139"/>
                <a:gd name="T54" fmla="*/ 177 w 206"/>
                <a:gd name="T55" fmla="*/ 50 h 139"/>
                <a:gd name="T56" fmla="*/ 176 w 206"/>
                <a:gd name="T57" fmla="*/ 48 h 139"/>
                <a:gd name="T58" fmla="*/ 162 w 206"/>
                <a:gd name="T59" fmla="*/ 48 h 139"/>
                <a:gd name="T60" fmla="*/ 161 w 206"/>
                <a:gd name="T61" fmla="*/ 50 h 139"/>
                <a:gd name="T62" fmla="*/ 161 w 206"/>
                <a:gd name="T63" fmla="*/ 50 h 139"/>
                <a:gd name="T64" fmla="*/ 161 w 206"/>
                <a:gd name="T65" fmla="*/ 94 h 139"/>
                <a:gd name="T66" fmla="*/ 153 w 206"/>
                <a:gd name="T67" fmla="*/ 94 h 139"/>
                <a:gd name="T68" fmla="*/ 153 w 206"/>
                <a:gd name="T69" fmla="*/ 50 h 139"/>
                <a:gd name="T70" fmla="*/ 151 w 206"/>
                <a:gd name="T71" fmla="*/ 48 h 139"/>
                <a:gd name="T72" fmla="*/ 138 w 206"/>
                <a:gd name="T73" fmla="*/ 48 h 139"/>
                <a:gd name="T74" fmla="*/ 137 w 206"/>
                <a:gd name="T75" fmla="*/ 50 h 139"/>
                <a:gd name="T76" fmla="*/ 137 w 206"/>
                <a:gd name="T77" fmla="*/ 94 h 139"/>
                <a:gd name="T78" fmla="*/ 129 w 206"/>
                <a:gd name="T79" fmla="*/ 94 h 139"/>
                <a:gd name="T80" fmla="*/ 129 w 206"/>
                <a:gd name="T81" fmla="*/ 50 h 139"/>
                <a:gd name="T82" fmla="*/ 138 w 206"/>
                <a:gd name="T83" fmla="*/ 40 h 139"/>
                <a:gd name="T84" fmla="*/ 151 w 206"/>
                <a:gd name="T85" fmla="*/ 40 h 139"/>
                <a:gd name="T86" fmla="*/ 157 w 206"/>
                <a:gd name="T87" fmla="*/ 42 h 139"/>
                <a:gd name="T88" fmla="*/ 162 w 206"/>
                <a:gd name="T89" fmla="*/ 40 h 139"/>
                <a:gd name="T90" fmla="*/ 176 w 206"/>
                <a:gd name="T91" fmla="*/ 40 h 139"/>
                <a:gd name="T92" fmla="*/ 185 w 206"/>
                <a:gd name="T93" fmla="*/ 50 h 139"/>
                <a:gd name="T94" fmla="*/ 185 w 206"/>
                <a:gd name="T95" fmla="*/ 9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6" h="139">
                  <a:moveTo>
                    <a:pt x="206" y="0"/>
                  </a:moveTo>
                  <a:cubicBezTo>
                    <a:pt x="0" y="0"/>
                    <a:pt x="0" y="0"/>
                    <a:pt x="0" y="0"/>
                  </a:cubicBezTo>
                  <a:cubicBezTo>
                    <a:pt x="0" y="139"/>
                    <a:pt x="0" y="139"/>
                    <a:pt x="0" y="139"/>
                  </a:cubicBezTo>
                  <a:cubicBezTo>
                    <a:pt x="206" y="139"/>
                    <a:pt x="206" y="139"/>
                    <a:pt x="206" y="139"/>
                  </a:cubicBezTo>
                  <a:lnTo>
                    <a:pt x="206" y="0"/>
                  </a:lnTo>
                  <a:close/>
                  <a:moveTo>
                    <a:pt x="65" y="94"/>
                  </a:moveTo>
                  <a:cubicBezTo>
                    <a:pt x="57" y="94"/>
                    <a:pt x="57" y="94"/>
                    <a:pt x="57" y="94"/>
                  </a:cubicBezTo>
                  <a:cubicBezTo>
                    <a:pt x="57" y="77"/>
                    <a:pt x="57" y="77"/>
                    <a:pt x="57" y="77"/>
                  </a:cubicBezTo>
                  <a:cubicBezTo>
                    <a:pt x="29" y="77"/>
                    <a:pt x="29" y="77"/>
                    <a:pt x="29" y="77"/>
                  </a:cubicBezTo>
                  <a:cubicBezTo>
                    <a:pt x="29" y="94"/>
                    <a:pt x="29" y="94"/>
                    <a:pt x="29" y="94"/>
                  </a:cubicBezTo>
                  <a:cubicBezTo>
                    <a:pt x="21" y="94"/>
                    <a:pt x="21" y="94"/>
                    <a:pt x="21" y="94"/>
                  </a:cubicBezTo>
                  <a:cubicBezTo>
                    <a:pt x="21" y="50"/>
                    <a:pt x="21" y="50"/>
                    <a:pt x="21" y="50"/>
                  </a:cubicBezTo>
                  <a:cubicBezTo>
                    <a:pt x="21" y="45"/>
                    <a:pt x="25" y="40"/>
                    <a:pt x="30" y="40"/>
                  </a:cubicBezTo>
                  <a:cubicBezTo>
                    <a:pt x="56" y="40"/>
                    <a:pt x="56" y="40"/>
                    <a:pt x="56" y="40"/>
                  </a:cubicBezTo>
                  <a:cubicBezTo>
                    <a:pt x="61" y="40"/>
                    <a:pt x="65" y="45"/>
                    <a:pt x="65" y="50"/>
                  </a:cubicBezTo>
                  <a:lnTo>
                    <a:pt x="65" y="94"/>
                  </a:lnTo>
                  <a:close/>
                  <a:moveTo>
                    <a:pt x="118" y="48"/>
                  </a:moveTo>
                  <a:cubicBezTo>
                    <a:pt x="101" y="48"/>
                    <a:pt x="101" y="48"/>
                    <a:pt x="101" y="48"/>
                  </a:cubicBezTo>
                  <a:cubicBezTo>
                    <a:pt x="101" y="94"/>
                    <a:pt x="101" y="94"/>
                    <a:pt x="101" y="94"/>
                  </a:cubicBezTo>
                  <a:cubicBezTo>
                    <a:pt x="93" y="94"/>
                    <a:pt x="93" y="94"/>
                    <a:pt x="93" y="94"/>
                  </a:cubicBezTo>
                  <a:cubicBezTo>
                    <a:pt x="93" y="48"/>
                    <a:pt x="93" y="48"/>
                    <a:pt x="93" y="48"/>
                  </a:cubicBezTo>
                  <a:cubicBezTo>
                    <a:pt x="76" y="48"/>
                    <a:pt x="76" y="48"/>
                    <a:pt x="76" y="48"/>
                  </a:cubicBezTo>
                  <a:cubicBezTo>
                    <a:pt x="76" y="40"/>
                    <a:pt x="76" y="40"/>
                    <a:pt x="76" y="40"/>
                  </a:cubicBezTo>
                  <a:cubicBezTo>
                    <a:pt x="118" y="40"/>
                    <a:pt x="118" y="40"/>
                    <a:pt x="118" y="40"/>
                  </a:cubicBezTo>
                  <a:lnTo>
                    <a:pt x="118" y="48"/>
                  </a:lnTo>
                  <a:close/>
                  <a:moveTo>
                    <a:pt x="185" y="94"/>
                  </a:moveTo>
                  <a:cubicBezTo>
                    <a:pt x="177" y="94"/>
                    <a:pt x="177" y="94"/>
                    <a:pt x="177" y="94"/>
                  </a:cubicBezTo>
                  <a:cubicBezTo>
                    <a:pt x="177" y="50"/>
                    <a:pt x="177" y="50"/>
                    <a:pt x="177" y="50"/>
                  </a:cubicBezTo>
                  <a:cubicBezTo>
                    <a:pt x="177" y="49"/>
                    <a:pt x="176" y="48"/>
                    <a:pt x="176" y="48"/>
                  </a:cubicBezTo>
                  <a:cubicBezTo>
                    <a:pt x="162" y="48"/>
                    <a:pt x="162" y="48"/>
                    <a:pt x="162" y="48"/>
                  </a:cubicBezTo>
                  <a:cubicBezTo>
                    <a:pt x="161" y="48"/>
                    <a:pt x="161" y="49"/>
                    <a:pt x="161" y="50"/>
                  </a:cubicBezTo>
                  <a:cubicBezTo>
                    <a:pt x="161" y="50"/>
                    <a:pt x="161" y="50"/>
                    <a:pt x="161" y="50"/>
                  </a:cubicBezTo>
                  <a:cubicBezTo>
                    <a:pt x="161" y="94"/>
                    <a:pt x="161" y="94"/>
                    <a:pt x="161" y="94"/>
                  </a:cubicBezTo>
                  <a:cubicBezTo>
                    <a:pt x="153" y="94"/>
                    <a:pt x="153" y="94"/>
                    <a:pt x="153" y="94"/>
                  </a:cubicBezTo>
                  <a:cubicBezTo>
                    <a:pt x="153" y="50"/>
                    <a:pt x="153" y="50"/>
                    <a:pt x="153" y="50"/>
                  </a:cubicBezTo>
                  <a:cubicBezTo>
                    <a:pt x="153" y="49"/>
                    <a:pt x="152" y="48"/>
                    <a:pt x="151" y="48"/>
                  </a:cubicBezTo>
                  <a:cubicBezTo>
                    <a:pt x="138" y="48"/>
                    <a:pt x="138" y="48"/>
                    <a:pt x="138" y="48"/>
                  </a:cubicBezTo>
                  <a:cubicBezTo>
                    <a:pt x="137" y="48"/>
                    <a:pt x="137" y="49"/>
                    <a:pt x="137" y="50"/>
                  </a:cubicBezTo>
                  <a:cubicBezTo>
                    <a:pt x="137" y="94"/>
                    <a:pt x="137" y="94"/>
                    <a:pt x="137" y="94"/>
                  </a:cubicBezTo>
                  <a:cubicBezTo>
                    <a:pt x="129" y="94"/>
                    <a:pt x="129" y="94"/>
                    <a:pt x="129" y="94"/>
                  </a:cubicBezTo>
                  <a:cubicBezTo>
                    <a:pt x="129" y="50"/>
                    <a:pt x="129" y="50"/>
                    <a:pt x="129" y="50"/>
                  </a:cubicBezTo>
                  <a:cubicBezTo>
                    <a:pt x="129" y="45"/>
                    <a:pt x="133" y="40"/>
                    <a:pt x="138" y="40"/>
                  </a:cubicBezTo>
                  <a:cubicBezTo>
                    <a:pt x="151" y="40"/>
                    <a:pt x="151" y="40"/>
                    <a:pt x="151" y="40"/>
                  </a:cubicBezTo>
                  <a:cubicBezTo>
                    <a:pt x="153" y="40"/>
                    <a:pt x="155" y="41"/>
                    <a:pt x="157" y="42"/>
                  </a:cubicBezTo>
                  <a:cubicBezTo>
                    <a:pt x="158" y="41"/>
                    <a:pt x="160" y="40"/>
                    <a:pt x="162" y="40"/>
                  </a:cubicBezTo>
                  <a:cubicBezTo>
                    <a:pt x="176" y="40"/>
                    <a:pt x="176" y="40"/>
                    <a:pt x="176" y="40"/>
                  </a:cubicBezTo>
                  <a:cubicBezTo>
                    <a:pt x="181" y="40"/>
                    <a:pt x="185" y="45"/>
                    <a:pt x="185" y="50"/>
                  </a:cubicBezTo>
                  <a:lnTo>
                    <a:pt x="185" y="94"/>
                  </a:ln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53"/>
            <p:cNvSpPr>
              <a:spLocks noEditPoints="1"/>
            </p:cNvSpPr>
            <p:nvPr/>
          </p:nvSpPr>
          <p:spPr bwMode="auto">
            <a:xfrm>
              <a:off x="2495" y="1168"/>
              <a:ext cx="774" cy="907"/>
            </a:xfrm>
            <a:custGeom>
              <a:avLst/>
              <a:gdLst>
                <a:gd name="T0" fmla="*/ 309 w 328"/>
                <a:gd name="T1" fmla="*/ 0 h 384"/>
                <a:gd name="T2" fmla="*/ 19 w 328"/>
                <a:gd name="T3" fmla="*/ 0 h 384"/>
                <a:gd name="T4" fmla="*/ 0 w 328"/>
                <a:gd name="T5" fmla="*/ 19 h 384"/>
                <a:gd name="T6" fmla="*/ 0 w 328"/>
                <a:gd name="T7" fmla="*/ 365 h 384"/>
                <a:gd name="T8" fmla="*/ 19 w 328"/>
                <a:gd name="T9" fmla="*/ 384 h 384"/>
                <a:gd name="T10" fmla="*/ 309 w 328"/>
                <a:gd name="T11" fmla="*/ 384 h 384"/>
                <a:gd name="T12" fmla="*/ 328 w 328"/>
                <a:gd name="T13" fmla="*/ 365 h 384"/>
                <a:gd name="T14" fmla="*/ 328 w 328"/>
                <a:gd name="T15" fmla="*/ 19 h 384"/>
                <a:gd name="T16" fmla="*/ 309 w 328"/>
                <a:gd name="T17" fmla="*/ 0 h 384"/>
                <a:gd name="T18" fmla="*/ 39 w 328"/>
                <a:gd name="T19" fmla="*/ 46 h 384"/>
                <a:gd name="T20" fmla="*/ 46 w 328"/>
                <a:gd name="T21" fmla="*/ 39 h 384"/>
                <a:gd name="T22" fmla="*/ 282 w 328"/>
                <a:gd name="T23" fmla="*/ 39 h 384"/>
                <a:gd name="T24" fmla="*/ 289 w 328"/>
                <a:gd name="T25" fmla="*/ 46 h 384"/>
                <a:gd name="T26" fmla="*/ 289 w 328"/>
                <a:gd name="T27" fmla="*/ 215 h 384"/>
                <a:gd name="T28" fmla="*/ 282 w 328"/>
                <a:gd name="T29" fmla="*/ 222 h 384"/>
                <a:gd name="T30" fmla="*/ 46 w 328"/>
                <a:gd name="T31" fmla="*/ 222 h 384"/>
                <a:gd name="T32" fmla="*/ 39 w 328"/>
                <a:gd name="T33" fmla="*/ 215 h 384"/>
                <a:gd name="T34" fmla="*/ 39 w 328"/>
                <a:gd name="T35" fmla="*/ 46 h 384"/>
                <a:gd name="T36" fmla="*/ 177 w 328"/>
                <a:gd name="T37" fmla="*/ 275 h 384"/>
                <a:gd name="T38" fmla="*/ 156 w 328"/>
                <a:gd name="T39" fmla="*/ 275 h 384"/>
                <a:gd name="T40" fmla="*/ 156 w 328"/>
                <a:gd name="T41" fmla="*/ 327 h 384"/>
                <a:gd name="T42" fmla="*/ 149 w 328"/>
                <a:gd name="T43" fmla="*/ 334 h 384"/>
                <a:gd name="T44" fmla="*/ 95 w 328"/>
                <a:gd name="T45" fmla="*/ 334 h 384"/>
                <a:gd name="T46" fmla="*/ 95 w 328"/>
                <a:gd name="T47" fmla="*/ 265 h 384"/>
                <a:gd name="T48" fmla="*/ 78 w 328"/>
                <a:gd name="T49" fmla="*/ 265 h 384"/>
                <a:gd name="T50" fmla="*/ 78 w 328"/>
                <a:gd name="T51" fmla="*/ 334 h 384"/>
                <a:gd name="T52" fmla="*/ 67 w 328"/>
                <a:gd name="T53" fmla="*/ 334 h 384"/>
                <a:gd name="T54" fmla="*/ 60 w 328"/>
                <a:gd name="T55" fmla="*/ 327 h 384"/>
                <a:gd name="T56" fmla="*/ 60 w 328"/>
                <a:gd name="T57" fmla="*/ 275 h 384"/>
                <a:gd name="T58" fmla="*/ 39 w 328"/>
                <a:gd name="T59" fmla="*/ 275 h 384"/>
                <a:gd name="T60" fmla="*/ 39 w 328"/>
                <a:gd name="T61" fmla="*/ 259 h 384"/>
                <a:gd name="T62" fmla="*/ 177 w 328"/>
                <a:gd name="T63" fmla="*/ 259 h 384"/>
                <a:gd name="T64" fmla="*/ 177 w 328"/>
                <a:gd name="T65" fmla="*/ 275 h 384"/>
                <a:gd name="T66" fmla="*/ 235 w 328"/>
                <a:gd name="T67" fmla="*/ 346 h 384"/>
                <a:gd name="T68" fmla="*/ 203 w 328"/>
                <a:gd name="T69" fmla="*/ 346 h 384"/>
                <a:gd name="T70" fmla="*/ 203 w 328"/>
                <a:gd name="T71" fmla="*/ 314 h 384"/>
                <a:gd name="T72" fmla="*/ 235 w 328"/>
                <a:gd name="T73" fmla="*/ 314 h 384"/>
                <a:gd name="T74" fmla="*/ 235 w 328"/>
                <a:gd name="T75" fmla="*/ 346 h 384"/>
                <a:gd name="T76" fmla="*/ 235 w 328"/>
                <a:gd name="T77" fmla="*/ 291 h 384"/>
                <a:gd name="T78" fmla="*/ 203 w 328"/>
                <a:gd name="T79" fmla="*/ 291 h 384"/>
                <a:gd name="T80" fmla="*/ 203 w 328"/>
                <a:gd name="T81" fmla="*/ 259 h 384"/>
                <a:gd name="T82" fmla="*/ 235 w 328"/>
                <a:gd name="T83" fmla="*/ 259 h 384"/>
                <a:gd name="T84" fmla="*/ 235 w 328"/>
                <a:gd name="T85" fmla="*/ 291 h 384"/>
                <a:gd name="T86" fmla="*/ 290 w 328"/>
                <a:gd name="T87" fmla="*/ 346 h 384"/>
                <a:gd name="T88" fmla="*/ 258 w 328"/>
                <a:gd name="T89" fmla="*/ 346 h 384"/>
                <a:gd name="T90" fmla="*/ 258 w 328"/>
                <a:gd name="T91" fmla="*/ 314 h 384"/>
                <a:gd name="T92" fmla="*/ 290 w 328"/>
                <a:gd name="T93" fmla="*/ 314 h 384"/>
                <a:gd name="T94" fmla="*/ 290 w 328"/>
                <a:gd name="T95" fmla="*/ 346 h 384"/>
                <a:gd name="T96" fmla="*/ 290 w 328"/>
                <a:gd name="T97" fmla="*/ 291 h 384"/>
                <a:gd name="T98" fmla="*/ 258 w 328"/>
                <a:gd name="T99" fmla="*/ 291 h 384"/>
                <a:gd name="T100" fmla="*/ 258 w 328"/>
                <a:gd name="T101" fmla="*/ 259 h 384"/>
                <a:gd name="T102" fmla="*/ 290 w 328"/>
                <a:gd name="T103" fmla="*/ 259 h 384"/>
                <a:gd name="T104" fmla="*/ 290 w 328"/>
                <a:gd name="T105" fmla="*/ 29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8" h="384">
                  <a:moveTo>
                    <a:pt x="309" y="0"/>
                  </a:moveTo>
                  <a:cubicBezTo>
                    <a:pt x="19" y="0"/>
                    <a:pt x="19" y="0"/>
                    <a:pt x="19" y="0"/>
                  </a:cubicBezTo>
                  <a:cubicBezTo>
                    <a:pt x="9" y="0"/>
                    <a:pt x="0" y="9"/>
                    <a:pt x="0" y="19"/>
                  </a:cubicBezTo>
                  <a:cubicBezTo>
                    <a:pt x="0" y="365"/>
                    <a:pt x="0" y="365"/>
                    <a:pt x="0" y="365"/>
                  </a:cubicBezTo>
                  <a:cubicBezTo>
                    <a:pt x="0" y="375"/>
                    <a:pt x="9" y="384"/>
                    <a:pt x="19" y="384"/>
                  </a:cubicBezTo>
                  <a:cubicBezTo>
                    <a:pt x="309" y="384"/>
                    <a:pt x="309" y="384"/>
                    <a:pt x="309" y="384"/>
                  </a:cubicBezTo>
                  <a:cubicBezTo>
                    <a:pt x="319" y="384"/>
                    <a:pt x="328" y="375"/>
                    <a:pt x="328" y="365"/>
                  </a:cubicBezTo>
                  <a:cubicBezTo>
                    <a:pt x="328" y="19"/>
                    <a:pt x="328" y="19"/>
                    <a:pt x="328" y="19"/>
                  </a:cubicBezTo>
                  <a:cubicBezTo>
                    <a:pt x="328" y="9"/>
                    <a:pt x="319" y="0"/>
                    <a:pt x="309" y="0"/>
                  </a:cubicBezTo>
                  <a:moveTo>
                    <a:pt x="39" y="46"/>
                  </a:moveTo>
                  <a:cubicBezTo>
                    <a:pt x="39" y="42"/>
                    <a:pt x="42" y="39"/>
                    <a:pt x="46" y="39"/>
                  </a:cubicBezTo>
                  <a:cubicBezTo>
                    <a:pt x="282" y="39"/>
                    <a:pt x="282" y="39"/>
                    <a:pt x="282" y="39"/>
                  </a:cubicBezTo>
                  <a:cubicBezTo>
                    <a:pt x="286" y="39"/>
                    <a:pt x="289" y="42"/>
                    <a:pt x="289" y="46"/>
                  </a:cubicBezTo>
                  <a:cubicBezTo>
                    <a:pt x="289" y="215"/>
                    <a:pt x="289" y="215"/>
                    <a:pt x="289" y="215"/>
                  </a:cubicBezTo>
                  <a:cubicBezTo>
                    <a:pt x="289" y="219"/>
                    <a:pt x="286" y="222"/>
                    <a:pt x="282" y="222"/>
                  </a:cubicBezTo>
                  <a:cubicBezTo>
                    <a:pt x="46" y="222"/>
                    <a:pt x="46" y="222"/>
                    <a:pt x="46" y="222"/>
                  </a:cubicBezTo>
                  <a:cubicBezTo>
                    <a:pt x="42" y="222"/>
                    <a:pt x="39" y="219"/>
                    <a:pt x="39" y="215"/>
                  </a:cubicBezTo>
                  <a:lnTo>
                    <a:pt x="39" y="46"/>
                  </a:lnTo>
                  <a:close/>
                  <a:moveTo>
                    <a:pt x="177" y="275"/>
                  </a:moveTo>
                  <a:cubicBezTo>
                    <a:pt x="156" y="275"/>
                    <a:pt x="156" y="275"/>
                    <a:pt x="156" y="275"/>
                  </a:cubicBezTo>
                  <a:cubicBezTo>
                    <a:pt x="156" y="327"/>
                    <a:pt x="156" y="327"/>
                    <a:pt x="156" y="327"/>
                  </a:cubicBezTo>
                  <a:cubicBezTo>
                    <a:pt x="156" y="331"/>
                    <a:pt x="153" y="334"/>
                    <a:pt x="149" y="334"/>
                  </a:cubicBezTo>
                  <a:cubicBezTo>
                    <a:pt x="95" y="334"/>
                    <a:pt x="95" y="334"/>
                    <a:pt x="95" y="334"/>
                  </a:cubicBezTo>
                  <a:cubicBezTo>
                    <a:pt x="95" y="265"/>
                    <a:pt x="95" y="265"/>
                    <a:pt x="95" y="265"/>
                  </a:cubicBezTo>
                  <a:cubicBezTo>
                    <a:pt x="78" y="265"/>
                    <a:pt x="78" y="265"/>
                    <a:pt x="78" y="265"/>
                  </a:cubicBezTo>
                  <a:cubicBezTo>
                    <a:pt x="78" y="334"/>
                    <a:pt x="78" y="334"/>
                    <a:pt x="78" y="334"/>
                  </a:cubicBezTo>
                  <a:cubicBezTo>
                    <a:pt x="67" y="334"/>
                    <a:pt x="67" y="334"/>
                    <a:pt x="67" y="334"/>
                  </a:cubicBezTo>
                  <a:cubicBezTo>
                    <a:pt x="63" y="334"/>
                    <a:pt x="60" y="331"/>
                    <a:pt x="60" y="327"/>
                  </a:cubicBezTo>
                  <a:cubicBezTo>
                    <a:pt x="60" y="275"/>
                    <a:pt x="60" y="275"/>
                    <a:pt x="60" y="275"/>
                  </a:cubicBezTo>
                  <a:cubicBezTo>
                    <a:pt x="39" y="275"/>
                    <a:pt x="39" y="275"/>
                    <a:pt x="39" y="275"/>
                  </a:cubicBezTo>
                  <a:cubicBezTo>
                    <a:pt x="39" y="259"/>
                    <a:pt x="39" y="259"/>
                    <a:pt x="39" y="259"/>
                  </a:cubicBezTo>
                  <a:cubicBezTo>
                    <a:pt x="177" y="259"/>
                    <a:pt x="177" y="259"/>
                    <a:pt x="177" y="259"/>
                  </a:cubicBezTo>
                  <a:lnTo>
                    <a:pt x="177" y="275"/>
                  </a:lnTo>
                  <a:close/>
                  <a:moveTo>
                    <a:pt x="235" y="346"/>
                  </a:moveTo>
                  <a:cubicBezTo>
                    <a:pt x="203" y="346"/>
                    <a:pt x="203" y="346"/>
                    <a:pt x="203" y="346"/>
                  </a:cubicBezTo>
                  <a:cubicBezTo>
                    <a:pt x="203" y="314"/>
                    <a:pt x="203" y="314"/>
                    <a:pt x="203" y="314"/>
                  </a:cubicBezTo>
                  <a:cubicBezTo>
                    <a:pt x="235" y="314"/>
                    <a:pt x="235" y="314"/>
                    <a:pt x="235" y="314"/>
                  </a:cubicBezTo>
                  <a:lnTo>
                    <a:pt x="235" y="346"/>
                  </a:lnTo>
                  <a:close/>
                  <a:moveTo>
                    <a:pt x="235" y="291"/>
                  </a:moveTo>
                  <a:cubicBezTo>
                    <a:pt x="203" y="291"/>
                    <a:pt x="203" y="291"/>
                    <a:pt x="203" y="291"/>
                  </a:cubicBezTo>
                  <a:cubicBezTo>
                    <a:pt x="203" y="259"/>
                    <a:pt x="203" y="259"/>
                    <a:pt x="203" y="259"/>
                  </a:cubicBezTo>
                  <a:cubicBezTo>
                    <a:pt x="235" y="259"/>
                    <a:pt x="235" y="259"/>
                    <a:pt x="235" y="259"/>
                  </a:cubicBezTo>
                  <a:lnTo>
                    <a:pt x="235" y="291"/>
                  </a:lnTo>
                  <a:close/>
                  <a:moveTo>
                    <a:pt x="290" y="346"/>
                  </a:moveTo>
                  <a:cubicBezTo>
                    <a:pt x="258" y="346"/>
                    <a:pt x="258" y="346"/>
                    <a:pt x="258" y="346"/>
                  </a:cubicBezTo>
                  <a:cubicBezTo>
                    <a:pt x="258" y="314"/>
                    <a:pt x="258" y="314"/>
                    <a:pt x="258" y="314"/>
                  </a:cubicBezTo>
                  <a:cubicBezTo>
                    <a:pt x="290" y="314"/>
                    <a:pt x="290" y="314"/>
                    <a:pt x="290" y="314"/>
                  </a:cubicBezTo>
                  <a:lnTo>
                    <a:pt x="290" y="346"/>
                  </a:lnTo>
                  <a:close/>
                  <a:moveTo>
                    <a:pt x="290" y="291"/>
                  </a:moveTo>
                  <a:cubicBezTo>
                    <a:pt x="258" y="291"/>
                    <a:pt x="258" y="291"/>
                    <a:pt x="258" y="291"/>
                  </a:cubicBezTo>
                  <a:cubicBezTo>
                    <a:pt x="258" y="259"/>
                    <a:pt x="258" y="259"/>
                    <a:pt x="258" y="259"/>
                  </a:cubicBezTo>
                  <a:cubicBezTo>
                    <a:pt x="290" y="259"/>
                    <a:pt x="290" y="259"/>
                    <a:pt x="290" y="259"/>
                  </a:cubicBezTo>
                  <a:lnTo>
                    <a:pt x="290" y="291"/>
                  </a:ln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54"/>
            <p:cNvSpPr>
              <a:spLocks/>
            </p:cNvSpPr>
            <p:nvPr/>
          </p:nvSpPr>
          <p:spPr bwMode="auto">
            <a:xfrm>
              <a:off x="2708" y="1425"/>
              <a:ext cx="66" cy="50"/>
            </a:xfrm>
            <a:custGeom>
              <a:avLst/>
              <a:gdLst>
                <a:gd name="T0" fmla="*/ 27 w 28"/>
                <a:gd name="T1" fmla="*/ 0 h 21"/>
                <a:gd name="T2" fmla="*/ 1 w 28"/>
                <a:gd name="T3" fmla="*/ 0 h 21"/>
                <a:gd name="T4" fmla="*/ 0 w 28"/>
                <a:gd name="T5" fmla="*/ 2 h 21"/>
                <a:gd name="T6" fmla="*/ 0 w 28"/>
                <a:gd name="T7" fmla="*/ 21 h 21"/>
                <a:gd name="T8" fmla="*/ 28 w 28"/>
                <a:gd name="T9" fmla="*/ 21 h 21"/>
                <a:gd name="T10" fmla="*/ 28 w 28"/>
                <a:gd name="T11" fmla="*/ 2 h 21"/>
                <a:gd name="T12" fmla="*/ 27 w 28"/>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8" h="21">
                  <a:moveTo>
                    <a:pt x="27" y="0"/>
                  </a:moveTo>
                  <a:cubicBezTo>
                    <a:pt x="1" y="0"/>
                    <a:pt x="1" y="0"/>
                    <a:pt x="1" y="0"/>
                  </a:cubicBezTo>
                  <a:cubicBezTo>
                    <a:pt x="1" y="0"/>
                    <a:pt x="0" y="1"/>
                    <a:pt x="0" y="2"/>
                  </a:cubicBezTo>
                  <a:cubicBezTo>
                    <a:pt x="0" y="21"/>
                    <a:pt x="0" y="21"/>
                    <a:pt x="0" y="21"/>
                  </a:cubicBezTo>
                  <a:cubicBezTo>
                    <a:pt x="28" y="21"/>
                    <a:pt x="28" y="21"/>
                    <a:pt x="28" y="21"/>
                  </a:cubicBezTo>
                  <a:cubicBezTo>
                    <a:pt x="28" y="2"/>
                    <a:pt x="28" y="2"/>
                    <a:pt x="28" y="2"/>
                  </a:cubicBezTo>
                  <a:cubicBezTo>
                    <a:pt x="28" y="1"/>
                    <a:pt x="28" y="0"/>
                    <a:pt x="27" y="0"/>
                  </a:cubicBezTo>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5" name="Freeform 40"/>
          <p:cNvSpPr>
            <a:spLocks noEditPoints="1"/>
          </p:cNvSpPr>
          <p:nvPr/>
        </p:nvSpPr>
        <p:spPr bwMode="auto">
          <a:xfrm>
            <a:off x="1711102" y="4158178"/>
            <a:ext cx="781596" cy="378640"/>
          </a:xfrm>
          <a:custGeom>
            <a:avLst/>
            <a:gdLst>
              <a:gd name="T0" fmla="*/ 375 w 381"/>
              <a:gd name="T1" fmla="*/ 131 h 185"/>
              <a:gd name="T2" fmla="*/ 375 w 381"/>
              <a:gd name="T3" fmla="*/ 94 h 185"/>
              <a:gd name="T4" fmla="*/ 369 w 381"/>
              <a:gd name="T5" fmla="*/ 86 h 185"/>
              <a:gd name="T6" fmla="*/ 318 w 381"/>
              <a:gd name="T7" fmla="*/ 66 h 185"/>
              <a:gd name="T8" fmla="*/ 312 w 381"/>
              <a:gd name="T9" fmla="*/ 64 h 185"/>
              <a:gd name="T10" fmla="*/ 312 w 381"/>
              <a:gd name="T11" fmla="*/ 64 h 185"/>
              <a:gd name="T12" fmla="*/ 312 w 381"/>
              <a:gd name="T13" fmla="*/ 64 h 185"/>
              <a:gd name="T14" fmla="*/ 309 w 381"/>
              <a:gd name="T15" fmla="*/ 59 h 185"/>
              <a:gd name="T16" fmla="*/ 275 w 381"/>
              <a:gd name="T17" fmla="*/ 5 h 185"/>
              <a:gd name="T18" fmla="*/ 266 w 381"/>
              <a:gd name="T19" fmla="*/ 0 h 185"/>
              <a:gd name="T20" fmla="*/ 208 w 381"/>
              <a:gd name="T21" fmla="*/ 0 h 185"/>
              <a:gd name="T22" fmla="*/ 25 w 381"/>
              <a:gd name="T23" fmla="*/ 0 h 185"/>
              <a:gd name="T24" fmla="*/ 19 w 381"/>
              <a:gd name="T25" fmla="*/ 0 h 185"/>
              <a:gd name="T26" fmla="*/ 12 w 381"/>
              <a:gd name="T27" fmla="*/ 45 h 185"/>
              <a:gd name="T28" fmla="*/ 6 w 381"/>
              <a:gd name="T29" fmla="*/ 83 h 185"/>
              <a:gd name="T30" fmla="*/ 6 w 381"/>
              <a:gd name="T31" fmla="*/ 83 h 185"/>
              <a:gd name="T32" fmla="*/ 6 w 381"/>
              <a:gd name="T33" fmla="*/ 89 h 185"/>
              <a:gd name="T34" fmla="*/ 6 w 381"/>
              <a:gd name="T35" fmla="*/ 95 h 185"/>
              <a:gd name="T36" fmla="*/ 6 w 381"/>
              <a:gd name="T37" fmla="*/ 131 h 185"/>
              <a:gd name="T38" fmla="*/ 0 w 381"/>
              <a:gd name="T39" fmla="*/ 131 h 185"/>
              <a:gd name="T40" fmla="*/ 0 w 381"/>
              <a:gd name="T41" fmla="*/ 151 h 185"/>
              <a:gd name="T42" fmla="*/ 24 w 381"/>
              <a:gd name="T43" fmla="*/ 151 h 185"/>
              <a:gd name="T44" fmla="*/ 58 w 381"/>
              <a:gd name="T45" fmla="*/ 185 h 185"/>
              <a:gd name="T46" fmla="*/ 93 w 381"/>
              <a:gd name="T47" fmla="*/ 151 h 185"/>
              <a:gd name="T48" fmla="*/ 288 w 381"/>
              <a:gd name="T49" fmla="*/ 151 h 185"/>
              <a:gd name="T50" fmla="*/ 322 w 381"/>
              <a:gd name="T51" fmla="*/ 185 h 185"/>
              <a:gd name="T52" fmla="*/ 357 w 381"/>
              <a:gd name="T53" fmla="*/ 151 h 185"/>
              <a:gd name="T54" fmla="*/ 381 w 381"/>
              <a:gd name="T55" fmla="*/ 151 h 185"/>
              <a:gd name="T56" fmla="*/ 381 w 381"/>
              <a:gd name="T57" fmla="*/ 131 h 185"/>
              <a:gd name="T58" fmla="*/ 375 w 381"/>
              <a:gd name="T59" fmla="*/ 131 h 185"/>
              <a:gd name="T60" fmla="*/ 58 w 381"/>
              <a:gd name="T61" fmla="*/ 169 h 185"/>
              <a:gd name="T62" fmla="*/ 40 w 381"/>
              <a:gd name="T63" fmla="*/ 151 h 185"/>
              <a:gd name="T64" fmla="*/ 58 w 381"/>
              <a:gd name="T65" fmla="*/ 132 h 185"/>
              <a:gd name="T66" fmla="*/ 77 w 381"/>
              <a:gd name="T67" fmla="*/ 151 h 185"/>
              <a:gd name="T68" fmla="*/ 58 w 381"/>
              <a:gd name="T69" fmla="*/ 169 h 185"/>
              <a:gd name="T70" fmla="*/ 151 w 381"/>
              <a:gd name="T71" fmla="*/ 81 h 185"/>
              <a:gd name="T72" fmla="*/ 120 w 381"/>
              <a:gd name="T73" fmla="*/ 81 h 185"/>
              <a:gd name="T74" fmla="*/ 120 w 381"/>
              <a:gd name="T75" fmla="*/ 112 h 185"/>
              <a:gd name="T76" fmla="*/ 93 w 381"/>
              <a:gd name="T77" fmla="*/ 112 h 185"/>
              <a:gd name="T78" fmla="*/ 93 w 381"/>
              <a:gd name="T79" fmla="*/ 81 h 185"/>
              <a:gd name="T80" fmla="*/ 62 w 381"/>
              <a:gd name="T81" fmla="*/ 81 h 185"/>
              <a:gd name="T82" fmla="*/ 62 w 381"/>
              <a:gd name="T83" fmla="*/ 54 h 185"/>
              <a:gd name="T84" fmla="*/ 93 w 381"/>
              <a:gd name="T85" fmla="*/ 54 h 185"/>
              <a:gd name="T86" fmla="*/ 93 w 381"/>
              <a:gd name="T87" fmla="*/ 24 h 185"/>
              <a:gd name="T88" fmla="*/ 120 w 381"/>
              <a:gd name="T89" fmla="*/ 24 h 185"/>
              <a:gd name="T90" fmla="*/ 120 w 381"/>
              <a:gd name="T91" fmla="*/ 54 h 185"/>
              <a:gd name="T92" fmla="*/ 151 w 381"/>
              <a:gd name="T93" fmla="*/ 54 h 185"/>
              <a:gd name="T94" fmla="*/ 151 w 381"/>
              <a:gd name="T95" fmla="*/ 81 h 185"/>
              <a:gd name="T96" fmla="*/ 264 w 381"/>
              <a:gd name="T97" fmla="*/ 65 h 185"/>
              <a:gd name="T98" fmla="*/ 274 w 381"/>
              <a:gd name="T99" fmla="*/ 49 h 185"/>
              <a:gd name="T100" fmla="*/ 272 w 381"/>
              <a:gd name="T101" fmla="*/ 42 h 185"/>
              <a:gd name="T102" fmla="*/ 265 w 381"/>
              <a:gd name="T103" fmla="*/ 44 h 185"/>
              <a:gd name="T104" fmla="*/ 251 w 381"/>
              <a:gd name="T105" fmla="*/ 65 h 185"/>
              <a:gd name="T106" fmla="*/ 208 w 381"/>
              <a:gd name="T107" fmla="*/ 65 h 185"/>
              <a:gd name="T108" fmla="*/ 208 w 381"/>
              <a:gd name="T109" fmla="*/ 12 h 185"/>
              <a:gd name="T110" fmla="*/ 265 w 381"/>
              <a:gd name="T111" fmla="*/ 12 h 185"/>
              <a:gd name="T112" fmla="*/ 298 w 381"/>
              <a:gd name="T113" fmla="*/ 65 h 185"/>
              <a:gd name="T114" fmla="*/ 264 w 381"/>
              <a:gd name="T115" fmla="*/ 65 h 185"/>
              <a:gd name="T116" fmla="*/ 322 w 381"/>
              <a:gd name="T117" fmla="*/ 169 h 185"/>
              <a:gd name="T118" fmla="*/ 304 w 381"/>
              <a:gd name="T119" fmla="*/ 151 h 185"/>
              <a:gd name="T120" fmla="*/ 322 w 381"/>
              <a:gd name="T121" fmla="*/ 132 h 185"/>
              <a:gd name="T122" fmla="*/ 341 w 381"/>
              <a:gd name="T123" fmla="*/ 151 h 185"/>
              <a:gd name="T124" fmla="*/ 322 w 381"/>
              <a:gd name="T125" fmla="*/ 16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 h="185">
                <a:moveTo>
                  <a:pt x="375" y="131"/>
                </a:moveTo>
                <a:cubicBezTo>
                  <a:pt x="375" y="94"/>
                  <a:pt x="375" y="94"/>
                  <a:pt x="375" y="94"/>
                </a:cubicBezTo>
                <a:cubicBezTo>
                  <a:pt x="375" y="91"/>
                  <a:pt x="372" y="87"/>
                  <a:pt x="369" y="86"/>
                </a:cubicBezTo>
                <a:cubicBezTo>
                  <a:pt x="318" y="66"/>
                  <a:pt x="318" y="66"/>
                  <a:pt x="318" y="66"/>
                </a:cubicBezTo>
                <a:cubicBezTo>
                  <a:pt x="315" y="65"/>
                  <a:pt x="312" y="64"/>
                  <a:pt x="312" y="64"/>
                </a:cubicBezTo>
                <a:cubicBezTo>
                  <a:pt x="312" y="64"/>
                  <a:pt x="312" y="64"/>
                  <a:pt x="312" y="64"/>
                </a:cubicBezTo>
                <a:cubicBezTo>
                  <a:pt x="312" y="64"/>
                  <a:pt x="312" y="64"/>
                  <a:pt x="312" y="64"/>
                </a:cubicBezTo>
                <a:cubicBezTo>
                  <a:pt x="312" y="64"/>
                  <a:pt x="310" y="62"/>
                  <a:pt x="309" y="59"/>
                </a:cubicBezTo>
                <a:cubicBezTo>
                  <a:pt x="275" y="5"/>
                  <a:pt x="275" y="5"/>
                  <a:pt x="275" y="5"/>
                </a:cubicBezTo>
                <a:cubicBezTo>
                  <a:pt x="273" y="2"/>
                  <a:pt x="269" y="0"/>
                  <a:pt x="266" y="0"/>
                </a:cubicBezTo>
                <a:cubicBezTo>
                  <a:pt x="208" y="0"/>
                  <a:pt x="208" y="0"/>
                  <a:pt x="208" y="0"/>
                </a:cubicBezTo>
                <a:cubicBezTo>
                  <a:pt x="25" y="0"/>
                  <a:pt x="25" y="0"/>
                  <a:pt x="25" y="0"/>
                </a:cubicBezTo>
                <a:cubicBezTo>
                  <a:pt x="19" y="0"/>
                  <a:pt x="19" y="0"/>
                  <a:pt x="19" y="0"/>
                </a:cubicBezTo>
                <a:cubicBezTo>
                  <a:pt x="12" y="45"/>
                  <a:pt x="12" y="45"/>
                  <a:pt x="12" y="45"/>
                </a:cubicBezTo>
                <a:cubicBezTo>
                  <a:pt x="6" y="83"/>
                  <a:pt x="6" y="83"/>
                  <a:pt x="6" y="83"/>
                </a:cubicBezTo>
                <a:cubicBezTo>
                  <a:pt x="6" y="83"/>
                  <a:pt x="6" y="83"/>
                  <a:pt x="6" y="83"/>
                </a:cubicBezTo>
                <a:cubicBezTo>
                  <a:pt x="6" y="89"/>
                  <a:pt x="6" y="89"/>
                  <a:pt x="6" y="89"/>
                </a:cubicBezTo>
                <a:cubicBezTo>
                  <a:pt x="6" y="95"/>
                  <a:pt x="6" y="95"/>
                  <a:pt x="6" y="95"/>
                </a:cubicBezTo>
                <a:cubicBezTo>
                  <a:pt x="6" y="131"/>
                  <a:pt x="6" y="131"/>
                  <a:pt x="6" y="131"/>
                </a:cubicBezTo>
                <a:cubicBezTo>
                  <a:pt x="0" y="131"/>
                  <a:pt x="0" y="131"/>
                  <a:pt x="0" y="131"/>
                </a:cubicBezTo>
                <a:cubicBezTo>
                  <a:pt x="0" y="151"/>
                  <a:pt x="0" y="151"/>
                  <a:pt x="0" y="151"/>
                </a:cubicBezTo>
                <a:cubicBezTo>
                  <a:pt x="24" y="151"/>
                  <a:pt x="24" y="151"/>
                  <a:pt x="24" y="151"/>
                </a:cubicBezTo>
                <a:cubicBezTo>
                  <a:pt x="24" y="170"/>
                  <a:pt x="39" y="185"/>
                  <a:pt x="58" y="185"/>
                </a:cubicBezTo>
                <a:cubicBezTo>
                  <a:pt x="77" y="185"/>
                  <a:pt x="92" y="170"/>
                  <a:pt x="93" y="151"/>
                </a:cubicBezTo>
                <a:cubicBezTo>
                  <a:pt x="288" y="151"/>
                  <a:pt x="288" y="151"/>
                  <a:pt x="288" y="151"/>
                </a:cubicBezTo>
                <a:cubicBezTo>
                  <a:pt x="288" y="170"/>
                  <a:pt x="303" y="185"/>
                  <a:pt x="322" y="185"/>
                </a:cubicBezTo>
                <a:cubicBezTo>
                  <a:pt x="341" y="185"/>
                  <a:pt x="357" y="170"/>
                  <a:pt x="357" y="151"/>
                </a:cubicBezTo>
                <a:cubicBezTo>
                  <a:pt x="381" y="151"/>
                  <a:pt x="381" y="151"/>
                  <a:pt x="381" y="151"/>
                </a:cubicBezTo>
                <a:cubicBezTo>
                  <a:pt x="381" y="131"/>
                  <a:pt x="381" y="131"/>
                  <a:pt x="381" y="131"/>
                </a:cubicBezTo>
                <a:lnTo>
                  <a:pt x="375" y="131"/>
                </a:lnTo>
                <a:close/>
                <a:moveTo>
                  <a:pt x="58" y="169"/>
                </a:moveTo>
                <a:cubicBezTo>
                  <a:pt x="48" y="169"/>
                  <a:pt x="40" y="161"/>
                  <a:pt x="40" y="151"/>
                </a:cubicBezTo>
                <a:cubicBezTo>
                  <a:pt x="40" y="141"/>
                  <a:pt x="48" y="132"/>
                  <a:pt x="58" y="132"/>
                </a:cubicBezTo>
                <a:cubicBezTo>
                  <a:pt x="68" y="132"/>
                  <a:pt x="77" y="141"/>
                  <a:pt x="77" y="151"/>
                </a:cubicBezTo>
                <a:cubicBezTo>
                  <a:pt x="77" y="161"/>
                  <a:pt x="68" y="169"/>
                  <a:pt x="58" y="169"/>
                </a:cubicBezTo>
                <a:moveTo>
                  <a:pt x="151" y="81"/>
                </a:moveTo>
                <a:cubicBezTo>
                  <a:pt x="120" y="81"/>
                  <a:pt x="120" y="81"/>
                  <a:pt x="120" y="81"/>
                </a:cubicBezTo>
                <a:cubicBezTo>
                  <a:pt x="120" y="112"/>
                  <a:pt x="120" y="112"/>
                  <a:pt x="120" y="112"/>
                </a:cubicBezTo>
                <a:cubicBezTo>
                  <a:pt x="93" y="112"/>
                  <a:pt x="93" y="112"/>
                  <a:pt x="93" y="112"/>
                </a:cubicBezTo>
                <a:cubicBezTo>
                  <a:pt x="93" y="81"/>
                  <a:pt x="93" y="81"/>
                  <a:pt x="93" y="81"/>
                </a:cubicBezTo>
                <a:cubicBezTo>
                  <a:pt x="62" y="81"/>
                  <a:pt x="62" y="81"/>
                  <a:pt x="62" y="81"/>
                </a:cubicBezTo>
                <a:cubicBezTo>
                  <a:pt x="62" y="54"/>
                  <a:pt x="62" y="54"/>
                  <a:pt x="62" y="54"/>
                </a:cubicBezTo>
                <a:cubicBezTo>
                  <a:pt x="93" y="54"/>
                  <a:pt x="93" y="54"/>
                  <a:pt x="93" y="54"/>
                </a:cubicBezTo>
                <a:cubicBezTo>
                  <a:pt x="93" y="24"/>
                  <a:pt x="93" y="24"/>
                  <a:pt x="93" y="24"/>
                </a:cubicBezTo>
                <a:cubicBezTo>
                  <a:pt x="120" y="24"/>
                  <a:pt x="120" y="24"/>
                  <a:pt x="120" y="24"/>
                </a:cubicBezTo>
                <a:cubicBezTo>
                  <a:pt x="120" y="54"/>
                  <a:pt x="120" y="54"/>
                  <a:pt x="120" y="54"/>
                </a:cubicBezTo>
                <a:cubicBezTo>
                  <a:pt x="151" y="54"/>
                  <a:pt x="151" y="54"/>
                  <a:pt x="151" y="54"/>
                </a:cubicBezTo>
                <a:lnTo>
                  <a:pt x="151" y="81"/>
                </a:lnTo>
                <a:close/>
                <a:moveTo>
                  <a:pt x="264" y="65"/>
                </a:moveTo>
                <a:cubicBezTo>
                  <a:pt x="274" y="49"/>
                  <a:pt x="274" y="49"/>
                  <a:pt x="274" y="49"/>
                </a:cubicBezTo>
                <a:cubicBezTo>
                  <a:pt x="275" y="47"/>
                  <a:pt x="275" y="44"/>
                  <a:pt x="272" y="42"/>
                </a:cubicBezTo>
                <a:cubicBezTo>
                  <a:pt x="270" y="41"/>
                  <a:pt x="267" y="41"/>
                  <a:pt x="265" y="44"/>
                </a:cubicBezTo>
                <a:cubicBezTo>
                  <a:pt x="251" y="65"/>
                  <a:pt x="251" y="65"/>
                  <a:pt x="251" y="65"/>
                </a:cubicBezTo>
                <a:cubicBezTo>
                  <a:pt x="208" y="65"/>
                  <a:pt x="208" y="65"/>
                  <a:pt x="208" y="65"/>
                </a:cubicBezTo>
                <a:cubicBezTo>
                  <a:pt x="208" y="12"/>
                  <a:pt x="208" y="12"/>
                  <a:pt x="208" y="12"/>
                </a:cubicBezTo>
                <a:cubicBezTo>
                  <a:pt x="265" y="12"/>
                  <a:pt x="265" y="12"/>
                  <a:pt x="265" y="12"/>
                </a:cubicBezTo>
                <a:cubicBezTo>
                  <a:pt x="298" y="65"/>
                  <a:pt x="298" y="65"/>
                  <a:pt x="298" y="65"/>
                </a:cubicBezTo>
                <a:lnTo>
                  <a:pt x="264" y="65"/>
                </a:lnTo>
                <a:close/>
                <a:moveTo>
                  <a:pt x="322" y="169"/>
                </a:moveTo>
                <a:cubicBezTo>
                  <a:pt x="312" y="169"/>
                  <a:pt x="304" y="161"/>
                  <a:pt x="304" y="151"/>
                </a:cubicBezTo>
                <a:cubicBezTo>
                  <a:pt x="304" y="141"/>
                  <a:pt x="312" y="132"/>
                  <a:pt x="322" y="132"/>
                </a:cubicBezTo>
                <a:cubicBezTo>
                  <a:pt x="332" y="132"/>
                  <a:pt x="341" y="141"/>
                  <a:pt x="341" y="151"/>
                </a:cubicBezTo>
                <a:cubicBezTo>
                  <a:pt x="341" y="161"/>
                  <a:pt x="332" y="169"/>
                  <a:pt x="322" y="169"/>
                </a:cubicBezTo>
              </a:path>
            </a:pathLst>
          </a:custGeom>
          <a:solidFill>
            <a:schemeClr val="accent1"/>
          </a:solidFill>
          <a:ln>
            <a:no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grpSp>
        <p:nvGrpSpPr>
          <p:cNvPr id="126" name="Group 58"/>
          <p:cNvGrpSpPr>
            <a:grpSpLocks noChangeAspect="1"/>
          </p:cNvGrpSpPr>
          <p:nvPr/>
        </p:nvGrpSpPr>
        <p:grpSpPr bwMode="auto">
          <a:xfrm>
            <a:off x="2847796" y="4104665"/>
            <a:ext cx="513048" cy="432153"/>
            <a:chOff x="2637" y="1416"/>
            <a:chExt cx="482" cy="406"/>
          </a:xfrm>
          <a:solidFill>
            <a:schemeClr val="accent1"/>
          </a:solidFill>
          <a:effectLst/>
        </p:grpSpPr>
        <p:sp>
          <p:nvSpPr>
            <p:cNvPr id="127" name="Oval 59"/>
            <p:cNvSpPr>
              <a:spLocks noChangeArrowheads="1"/>
            </p:cNvSpPr>
            <p:nvPr/>
          </p:nvSpPr>
          <p:spPr bwMode="auto">
            <a:xfrm>
              <a:off x="2724" y="1746"/>
              <a:ext cx="78" cy="76"/>
            </a:xfrm>
            <a:prstGeom prst="ellipse">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60"/>
            <p:cNvSpPr>
              <a:spLocks noChangeArrowheads="1"/>
            </p:cNvSpPr>
            <p:nvPr/>
          </p:nvSpPr>
          <p:spPr bwMode="auto">
            <a:xfrm>
              <a:off x="3029" y="1746"/>
              <a:ext cx="78" cy="76"/>
            </a:xfrm>
            <a:prstGeom prst="ellipse">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1"/>
            <p:cNvSpPr>
              <a:spLocks/>
            </p:cNvSpPr>
            <p:nvPr/>
          </p:nvSpPr>
          <p:spPr bwMode="auto">
            <a:xfrm>
              <a:off x="2637" y="1416"/>
              <a:ext cx="482" cy="312"/>
            </a:xfrm>
            <a:custGeom>
              <a:avLst/>
              <a:gdLst>
                <a:gd name="T0" fmla="*/ 39 w 204"/>
                <a:gd name="T1" fmla="*/ 0 h 132"/>
                <a:gd name="T2" fmla="*/ 6 w 204"/>
                <a:gd name="T3" fmla="*/ 0 h 132"/>
                <a:gd name="T4" fmla="*/ 0 w 204"/>
                <a:gd name="T5" fmla="*/ 5 h 132"/>
                <a:gd name="T6" fmla="*/ 6 w 204"/>
                <a:gd name="T7" fmla="*/ 11 h 132"/>
                <a:gd name="T8" fmla="*/ 30 w 204"/>
                <a:gd name="T9" fmla="*/ 11 h 132"/>
                <a:gd name="T10" fmla="*/ 47 w 204"/>
                <a:gd name="T11" fmla="*/ 121 h 132"/>
                <a:gd name="T12" fmla="*/ 59 w 204"/>
                <a:gd name="T13" fmla="*/ 132 h 132"/>
                <a:gd name="T14" fmla="*/ 186 w 204"/>
                <a:gd name="T15" fmla="*/ 132 h 132"/>
                <a:gd name="T16" fmla="*/ 186 w 204"/>
                <a:gd name="T17" fmla="*/ 122 h 132"/>
                <a:gd name="T18" fmla="*/ 62 w 204"/>
                <a:gd name="T19" fmla="*/ 122 h 132"/>
                <a:gd name="T20" fmla="*/ 56 w 204"/>
                <a:gd name="T21" fmla="*/ 116 h 132"/>
                <a:gd name="T22" fmla="*/ 62 w 204"/>
                <a:gd name="T23" fmla="*/ 111 h 132"/>
                <a:gd name="T24" fmla="*/ 177 w 204"/>
                <a:gd name="T25" fmla="*/ 105 h 132"/>
                <a:gd name="T26" fmla="*/ 191 w 204"/>
                <a:gd name="T27" fmla="*/ 93 h 132"/>
                <a:gd name="T28" fmla="*/ 204 w 204"/>
                <a:gd name="T29" fmla="*/ 31 h 132"/>
                <a:gd name="T30" fmla="*/ 44 w 204"/>
                <a:gd name="T31" fmla="*/ 31 h 132"/>
                <a:gd name="T32" fmla="*/ 39 w 204"/>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132">
                  <a:moveTo>
                    <a:pt x="39" y="0"/>
                  </a:moveTo>
                  <a:cubicBezTo>
                    <a:pt x="6" y="0"/>
                    <a:pt x="6" y="0"/>
                    <a:pt x="6" y="0"/>
                  </a:cubicBezTo>
                  <a:cubicBezTo>
                    <a:pt x="3" y="0"/>
                    <a:pt x="0" y="2"/>
                    <a:pt x="0" y="5"/>
                  </a:cubicBezTo>
                  <a:cubicBezTo>
                    <a:pt x="0" y="8"/>
                    <a:pt x="3" y="11"/>
                    <a:pt x="6" y="11"/>
                  </a:cubicBezTo>
                  <a:cubicBezTo>
                    <a:pt x="30" y="11"/>
                    <a:pt x="30" y="11"/>
                    <a:pt x="30" y="11"/>
                  </a:cubicBezTo>
                  <a:cubicBezTo>
                    <a:pt x="47" y="121"/>
                    <a:pt x="47" y="121"/>
                    <a:pt x="47" y="121"/>
                  </a:cubicBezTo>
                  <a:cubicBezTo>
                    <a:pt x="47" y="129"/>
                    <a:pt x="52" y="132"/>
                    <a:pt x="59" y="132"/>
                  </a:cubicBezTo>
                  <a:cubicBezTo>
                    <a:pt x="186" y="132"/>
                    <a:pt x="186" y="132"/>
                    <a:pt x="186" y="132"/>
                  </a:cubicBezTo>
                  <a:cubicBezTo>
                    <a:pt x="193" y="132"/>
                    <a:pt x="192" y="122"/>
                    <a:pt x="186" y="122"/>
                  </a:cubicBezTo>
                  <a:cubicBezTo>
                    <a:pt x="186" y="122"/>
                    <a:pt x="62" y="122"/>
                    <a:pt x="62" y="122"/>
                  </a:cubicBezTo>
                  <a:cubicBezTo>
                    <a:pt x="58" y="122"/>
                    <a:pt x="56" y="120"/>
                    <a:pt x="56" y="116"/>
                  </a:cubicBezTo>
                  <a:cubicBezTo>
                    <a:pt x="56" y="113"/>
                    <a:pt x="58" y="111"/>
                    <a:pt x="62" y="111"/>
                  </a:cubicBezTo>
                  <a:cubicBezTo>
                    <a:pt x="62" y="111"/>
                    <a:pt x="173" y="106"/>
                    <a:pt x="177" y="105"/>
                  </a:cubicBezTo>
                  <a:cubicBezTo>
                    <a:pt x="185" y="104"/>
                    <a:pt x="189" y="101"/>
                    <a:pt x="191" y="93"/>
                  </a:cubicBezTo>
                  <a:cubicBezTo>
                    <a:pt x="204" y="31"/>
                    <a:pt x="204" y="31"/>
                    <a:pt x="204" y="31"/>
                  </a:cubicBezTo>
                  <a:cubicBezTo>
                    <a:pt x="44" y="31"/>
                    <a:pt x="44" y="31"/>
                    <a:pt x="44" y="31"/>
                  </a:cubicBezTo>
                  <a:lnTo>
                    <a:pt x="39" y="0"/>
                  </a:ln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0" name="Group 71"/>
          <p:cNvGrpSpPr>
            <a:grpSpLocks noChangeAspect="1"/>
          </p:cNvGrpSpPr>
          <p:nvPr/>
        </p:nvGrpSpPr>
        <p:grpSpPr bwMode="auto">
          <a:xfrm>
            <a:off x="3715942" y="3929980"/>
            <a:ext cx="523375" cy="606838"/>
            <a:chOff x="1631" y="169"/>
            <a:chExt cx="2502" cy="2901"/>
          </a:xfrm>
          <a:solidFill>
            <a:schemeClr val="accent1"/>
          </a:solidFill>
          <a:effectLst/>
        </p:grpSpPr>
        <p:sp>
          <p:nvSpPr>
            <p:cNvPr id="131" name="Freeform 72"/>
            <p:cNvSpPr>
              <a:spLocks noEditPoints="1"/>
            </p:cNvSpPr>
            <p:nvPr/>
          </p:nvSpPr>
          <p:spPr bwMode="auto">
            <a:xfrm>
              <a:off x="1813" y="1468"/>
              <a:ext cx="1529" cy="1252"/>
            </a:xfrm>
            <a:custGeom>
              <a:avLst/>
              <a:gdLst>
                <a:gd name="T0" fmla="*/ 619 w 647"/>
                <a:gd name="T1" fmla="*/ 0 h 530"/>
                <a:gd name="T2" fmla="*/ 28 w 647"/>
                <a:gd name="T3" fmla="*/ 0 h 530"/>
                <a:gd name="T4" fmla="*/ 0 w 647"/>
                <a:gd name="T5" fmla="*/ 28 h 530"/>
                <a:gd name="T6" fmla="*/ 0 w 647"/>
                <a:gd name="T7" fmla="*/ 530 h 530"/>
                <a:gd name="T8" fmla="*/ 647 w 647"/>
                <a:gd name="T9" fmla="*/ 530 h 530"/>
                <a:gd name="T10" fmla="*/ 647 w 647"/>
                <a:gd name="T11" fmla="*/ 28 h 530"/>
                <a:gd name="T12" fmla="*/ 619 w 647"/>
                <a:gd name="T13" fmla="*/ 0 h 530"/>
                <a:gd name="T14" fmla="*/ 233 w 647"/>
                <a:gd name="T15" fmla="*/ 415 h 530"/>
                <a:gd name="T16" fmla="*/ 57 w 647"/>
                <a:gd name="T17" fmla="*/ 415 h 530"/>
                <a:gd name="T18" fmla="*/ 37 w 647"/>
                <a:gd name="T19" fmla="*/ 395 h 530"/>
                <a:gd name="T20" fmla="*/ 57 w 647"/>
                <a:gd name="T21" fmla="*/ 374 h 530"/>
                <a:gd name="T22" fmla="*/ 234 w 647"/>
                <a:gd name="T23" fmla="*/ 374 h 530"/>
                <a:gd name="T24" fmla="*/ 254 w 647"/>
                <a:gd name="T25" fmla="*/ 395 h 530"/>
                <a:gd name="T26" fmla="*/ 233 w 647"/>
                <a:gd name="T27" fmla="*/ 415 h 530"/>
                <a:gd name="T28" fmla="*/ 233 w 647"/>
                <a:gd name="T29" fmla="*/ 331 h 530"/>
                <a:gd name="T30" fmla="*/ 57 w 647"/>
                <a:gd name="T31" fmla="*/ 331 h 530"/>
                <a:gd name="T32" fmla="*/ 37 w 647"/>
                <a:gd name="T33" fmla="*/ 310 h 530"/>
                <a:gd name="T34" fmla="*/ 57 w 647"/>
                <a:gd name="T35" fmla="*/ 290 h 530"/>
                <a:gd name="T36" fmla="*/ 234 w 647"/>
                <a:gd name="T37" fmla="*/ 290 h 530"/>
                <a:gd name="T38" fmla="*/ 254 w 647"/>
                <a:gd name="T39" fmla="*/ 310 h 530"/>
                <a:gd name="T40" fmla="*/ 233 w 647"/>
                <a:gd name="T41" fmla="*/ 331 h 530"/>
                <a:gd name="T42" fmla="*/ 441 w 647"/>
                <a:gd name="T43" fmla="*/ 423 h 530"/>
                <a:gd name="T44" fmla="*/ 272 w 647"/>
                <a:gd name="T45" fmla="*/ 254 h 530"/>
                <a:gd name="T46" fmla="*/ 441 w 647"/>
                <a:gd name="T47" fmla="*/ 85 h 530"/>
                <a:gd name="T48" fmla="*/ 610 w 647"/>
                <a:gd name="T49" fmla="*/ 254 h 530"/>
                <a:gd name="T50" fmla="*/ 441 w 647"/>
                <a:gd name="T51" fmla="*/ 4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7" h="530">
                  <a:moveTo>
                    <a:pt x="619" y="0"/>
                  </a:moveTo>
                  <a:cubicBezTo>
                    <a:pt x="28" y="0"/>
                    <a:pt x="28" y="0"/>
                    <a:pt x="28" y="0"/>
                  </a:cubicBezTo>
                  <a:cubicBezTo>
                    <a:pt x="12" y="0"/>
                    <a:pt x="0" y="13"/>
                    <a:pt x="0" y="28"/>
                  </a:cubicBezTo>
                  <a:cubicBezTo>
                    <a:pt x="0" y="530"/>
                    <a:pt x="0" y="530"/>
                    <a:pt x="0" y="530"/>
                  </a:cubicBezTo>
                  <a:cubicBezTo>
                    <a:pt x="647" y="530"/>
                    <a:pt x="647" y="530"/>
                    <a:pt x="647" y="530"/>
                  </a:cubicBezTo>
                  <a:cubicBezTo>
                    <a:pt x="647" y="28"/>
                    <a:pt x="647" y="28"/>
                    <a:pt x="647" y="28"/>
                  </a:cubicBezTo>
                  <a:cubicBezTo>
                    <a:pt x="647" y="13"/>
                    <a:pt x="634" y="0"/>
                    <a:pt x="619" y="0"/>
                  </a:cubicBezTo>
                  <a:close/>
                  <a:moveTo>
                    <a:pt x="233" y="415"/>
                  </a:moveTo>
                  <a:cubicBezTo>
                    <a:pt x="57" y="415"/>
                    <a:pt x="57" y="415"/>
                    <a:pt x="57" y="415"/>
                  </a:cubicBezTo>
                  <a:cubicBezTo>
                    <a:pt x="46" y="415"/>
                    <a:pt x="37" y="406"/>
                    <a:pt x="37" y="395"/>
                  </a:cubicBezTo>
                  <a:cubicBezTo>
                    <a:pt x="37" y="383"/>
                    <a:pt x="46" y="374"/>
                    <a:pt x="57" y="374"/>
                  </a:cubicBezTo>
                  <a:cubicBezTo>
                    <a:pt x="234" y="374"/>
                    <a:pt x="234" y="374"/>
                    <a:pt x="234" y="374"/>
                  </a:cubicBezTo>
                  <a:cubicBezTo>
                    <a:pt x="245" y="375"/>
                    <a:pt x="254" y="384"/>
                    <a:pt x="254" y="395"/>
                  </a:cubicBezTo>
                  <a:cubicBezTo>
                    <a:pt x="254" y="406"/>
                    <a:pt x="245" y="415"/>
                    <a:pt x="233" y="415"/>
                  </a:cubicBezTo>
                  <a:close/>
                  <a:moveTo>
                    <a:pt x="233" y="331"/>
                  </a:moveTo>
                  <a:cubicBezTo>
                    <a:pt x="57" y="331"/>
                    <a:pt x="57" y="331"/>
                    <a:pt x="57" y="331"/>
                  </a:cubicBezTo>
                  <a:cubicBezTo>
                    <a:pt x="46" y="331"/>
                    <a:pt x="37" y="322"/>
                    <a:pt x="37" y="310"/>
                  </a:cubicBezTo>
                  <a:cubicBezTo>
                    <a:pt x="37" y="299"/>
                    <a:pt x="46" y="290"/>
                    <a:pt x="57" y="290"/>
                  </a:cubicBezTo>
                  <a:cubicBezTo>
                    <a:pt x="234" y="290"/>
                    <a:pt x="234" y="290"/>
                    <a:pt x="234" y="290"/>
                  </a:cubicBezTo>
                  <a:cubicBezTo>
                    <a:pt x="245" y="291"/>
                    <a:pt x="254" y="299"/>
                    <a:pt x="254" y="310"/>
                  </a:cubicBezTo>
                  <a:cubicBezTo>
                    <a:pt x="254" y="322"/>
                    <a:pt x="245" y="331"/>
                    <a:pt x="233" y="331"/>
                  </a:cubicBezTo>
                  <a:close/>
                  <a:moveTo>
                    <a:pt x="441" y="423"/>
                  </a:moveTo>
                  <a:cubicBezTo>
                    <a:pt x="348" y="423"/>
                    <a:pt x="272" y="347"/>
                    <a:pt x="272" y="254"/>
                  </a:cubicBezTo>
                  <a:cubicBezTo>
                    <a:pt x="272" y="161"/>
                    <a:pt x="348" y="85"/>
                    <a:pt x="441" y="85"/>
                  </a:cubicBezTo>
                  <a:cubicBezTo>
                    <a:pt x="534" y="85"/>
                    <a:pt x="610" y="161"/>
                    <a:pt x="610" y="254"/>
                  </a:cubicBezTo>
                  <a:cubicBezTo>
                    <a:pt x="610" y="347"/>
                    <a:pt x="534" y="423"/>
                    <a:pt x="441" y="423"/>
                  </a:cubicBez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3"/>
            <p:cNvSpPr>
              <a:spLocks noEditPoints="1"/>
            </p:cNvSpPr>
            <p:nvPr/>
          </p:nvSpPr>
          <p:spPr bwMode="auto">
            <a:xfrm>
              <a:off x="1631" y="755"/>
              <a:ext cx="1890" cy="1965"/>
            </a:xfrm>
            <a:custGeom>
              <a:avLst/>
              <a:gdLst>
                <a:gd name="T0" fmla="*/ 768 w 800"/>
                <a:gd name="T1" fmla="*/ 0 h 832"/>
                <a:gd name="T2" fmla="*/ 32 w 800"/>
                <a:gd name="T3" fmla="*/ 0 h 832"/>
                <a:gd name="T4" fmla="*/ 0 w 800"/>
                <a:gd name="T5" fmla="*/ 32 h 832"/>
                <a:gd name="T6" fmla="*/ 0 w 800"/>
                <a:gd name="T7" fmla="*/ 801 h 832"/>
                <a:gd name="T8" fmla="*/ 32 w 800"/>
                <a:gd name="T9" fmla="*/ 832 h 832"/>
                <a:gd name="T10" fmla="*/ 45 w 800"/>
                <a:gd name="T11" fmla="*/ 832 h 832"/>
                <a:gd name="T12" fmla="*/ 45 w 800"/>
                <a:gd name="T13" fmla="*/ 303 h 832"/>
                <a:gd name="T14" fmla="*/ 73 w 800"/>
                <a:gd name="T15" fmla="*/ 270 h 832"/>
                <a:gd name="T16" fmla="*/ 727 w 800"/>
                <a:gd name="T17" fmla="*/ 270 h 832"/>
                <a:gd name="T18" fmla="*/ 756 w 800"/>
                <a:gd name="T19" fmla="*/ 303 h 832"/>
                <a:gd name="T20" fmla="*/ 756 w 800"/>
                <a:gd name="T21" fmla="*/ 832 h 832"/>
                <a:gd name="T22" fmla="*/ 768 w 800"/>
                <a:gd name="T23" fmla="*/ 832 h 832"/>
                <a:gd name="T24" fmla="*/ 800 w 800"/>
                <a:gd name="T25" fmla="*/ 801 h 832"/>
                <a:gd name="T26" fmla="*/ 800 w 800"/>
                <a:gd name="T27" fmla="*/ 32 h 832"/>
                <a:gd name="T28" fmla="*/ 768 w 800"/>
                <a:gd name="T29" fmla="*/ 0 h 832"/>
                <a:gd name="T30" fmla="*/ 756 w 800"/>
                <a:gd name="T31" fmla="*/ 190 h 832"/>
                <a:gd name="T32" fmla="*/ 724 w 800"/>
                <a:gd name="T33" fmla="*/ 222 h 832"/>
                <a:gd name="T34" fmla="*/ 76 w 800"/>
                <a:gd name="T35" fmla="*/ 222 h 832"/>
                <a:gd name="T36" fmla="*/ 44 w 800"/>
                <a:gd name="T37" fmla="*/ 190 h 832"/>
                <a:gd name="T38" fmla="*/ 44 w 800"/>
                <a:gd name="T39" fmla="*/ 91 h 832"/>
                <a:gd name="T40" fmla="*/ 76 w 800"/>
                <a:gd name="T41" fmla="*/ 59 h 832"/>
                <a:gd name="T42" fmla="*/ 724 w 800"/>
                <a:gd name="T43" fmla="*/ 59 h 832"/>
                <a:gd name="T44" fmla="*/ 756 w 800"/>
                <a:gd name="T45" fmla="*/ 91 h 832"/>
                <a:gd name="T46" fmla="*/ 756 w 800"/>
                <a:gd name="T47" fmla="*/ 190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0" h="832">
                  <a:moveTo>
                    <a:pt x="768" y="0"/>
                  </a:moveTo>
                  <a:cubicBezTo>
                    <a:pt x="32" y="0"/>
                    <a:pt x="32" y="0"/>
                    <a:pt x="32" y="0"/>
                  </a:cubicBezTo>
                  <a:cubicBezTo>
                    <a:pt x="15" y="0"/>
                    <a:pt x="0" y="14"/>
                    <a:pt x="0" y="32"/>
                  </a:cubicBezTo>
                  <a:cubicBezTo>
                    <a:pt x="0" y="801"/>
                    <a:pt x="0" y="801"/>
                    <a:pt x="0" y="801"/>
                  </a:cubicBezTo>
                  <a:cubicBezTo>
                    <a:pt x="0" y="818"/>
                    <a:pt x="15" y="832"/>
                    <a:pt x="32" y="832"/>
                  </a:cubicBezTo>
                  <a:cubicBezTo>
                    <a:pt x="45" y="832"/>
                    <a:pt x="45" y="832"/>
                    <a:pt x="45" y="832"/>
                  </a:cubicBezTo>
                  <a:cubicBezTo>
                    <a:pt x="45" y="303"/>
                    <a:pt x="45" y="303"/>
                    <a:pt x="45" y="303"/>
                  </a:cubicBezTo>
                  <a:cubicBezTo>
                    <a:pt x="45" y="285"/>
                    <a:pt x="57" y="270"/>
                    <a:pt x="73" y="270"/>
                  </a:cubicBezTo>
                  <a:cubicBezTo>
                    <a:pt x="727" y="270"/>
                    <a:pt x="727" y="270"/>
                    <a:pt x="727" y="270"/>
                  </a:cubicBezTo>
                  <a:cubicBezTo>
                    <a:pt x="743" y="270"/>
                    <a:pt x="756" y="285"/>
                    <a:pt x="756" y="303"/>
                  </a:cubicBezTo>
                  <a:cubicBezTo>
                    <a:pt x="756" y="832"/>
                    <a:pt x="756" y="832"/>
                    <a:pt x="756" y="832"/>
                  </a:cubicBezTo>
                  <a:cubicBezTo>
                    <a:pt x="768" y="832"/>
                    <a:pt x="768" y="832"/>
                    <a:pt x="768" y="832"/>
                  </a:cubicBezTo>
                  <a:cubicBezTo>
                    <a:pt x="786" y="832"/>
                    <a:pt x="800" y="818"/>
                    <a:pt x="800" y="801"/>
                  </a:cubicBezTo>
                  <a:cubicBezTo>
                    <a:pt x="800" y="32"/>
                    <a:pt x="800" y="32"/>
                    <a:pt x="800" y="32"/>
                  </a:cubicBezTo>
                  <a:cubicBezTo>
                    <a:pt x="800" y="14"/>
                    <a:pt x="786" y="0"/>
                    <a:pt x="768" y="0"/>
                  </a:cubicBezTo>
                  <a:close/>
                  <a:moveTo>
                    <a:pt x="756" y="190"/>
                  </a:moveTo>
                  <a:cubicBezTo>
                    <a:pt x="756" y="207"/>
                    <a:pt x="742" y="222"/>
                    <a:pt x="724" y="222"/>
                  </a:cubicBezTo>
                  <a:cubicBezTo>
                    <a:pt x="76" y="222"/>
                    <a:pt x="76" y="222"/>
                    <a:pt x="76" y="222"/>
                  </a:cubicBezTo>
                  <a:cubicBezTo>
                    <a:pt x="58" y="222"/>
                    <a:pt x="44" y="207"/>
                    <a:pt x="44" y="190"/>
                  </a:cubicBezTo>
                  <a:cubicBezTo>
                    <a:pt x="44" y="91"/>
                    <a:pt x="44" y="91"/>
                    <a:pt x="44" y="91"/>
                  </a:cubicBezTo>
                  <a:cubicBezTo>
                    <a:pt x="44" y="74"/>
                    <a:pt x="58" y="59"/>
                    <a:pt x="76" y="59"/>
                  </a:cubicBezTo>
                  <a:cubicBezTo>
                    <a:pt x="724" y="59"/>
                    <a:pt x="724" y="59"/>
                    <a:pt x="724" y="59"/>
                  </a:cubicBezTo>
                  <a:cubicBezTo>
                    <a:pt x="742" y="59"/>
                    <a:pt x="756" y="74"/>
                    <a:pt x="756" y="91"/>
                  </a:cubicBezTo>
                  <a:lnTo>
                    <a:pt x="756" y="190"/>
                  </a:ln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74"/>
            <p:cNvSpPr>
              <a:spLocks noEditPoints="1"/>
            </p:cNvSpPr>
            <p:nvPr/>
          </p:nvSpPr>
          <p:spPr bwMode="auto">
            <a:xfrm>
              <a:off x="1813" y="2784"/>
              <a:ext cx="1529" cy="286"/>
            </a:xfrm>
            <a:custGeom>
              <a:avLst/>
              <a:gdLst>
                <a:gd name="T0" fmla="*/ 0 w 647"/>
                <a:gd name="T1" fmla="*/ 109 h 121"/>
                <a:gd name="T2" fmla="*/ 12 w 647"/>
                <a:gd name="T3" fmla="*/ 121 h 121"/>
                <a:gd name="T4" fmla="*/ 634 w 647"/>
                <a:gd name="T5" fmla="*/ 121 h 121"/>
                <a:gd name="T6" fmla="*/ 647 w 647"/>
                <a:gd name="T7" fmla="*/ 109 h 121"/>
                <a:gd name="T8" fmla="*/ 647 w 647"/>
                <a:gd name="T9" fmla="*/ 0 h 121"/>
                <a:gd name="T10" fmla="*/ 0 w 647"/>
                <a:gd name="T11" fmla="*/ 0 h 121"/>
                <a:gd name="T12" fmla="*/ 0 w 647"/>
                <a:gd name="T13" fmla="*/ 109 h 121"/>
                <a:gd name="T14" fmla="*/ 599 w 647"/>
                <a:gd name="T15" fmla="*/ 34 h 121"/>
                <a:gd name="T16" fmla="*/ 626 w 647"/>
                <a:gd name="T17" fmla="*/ 61 h 121"/>
                <a:gd name="T18" fmla="*/ 599 w 647"/>
                <a:gd name="T19" fmla="*/ 87 h 121"/>
                <a:gd name="T20" fmla="*/ 572 w 647"/>
                <a:gd name="T21" fmla="*/ 61 h 121"/>
                <a:gd name="T22" fmla="*/ 599 w 647"/>
                <a:gd name="T23" fmla="*/ 3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7" h="121">
                  <a:moveTo>
                    <a:pt x="0" y="109"/>
                  </a:moveTo>
                  <a:cubicBezTo>
                    <a:pt x="0" y="116"/>
                    <a:pt x="5" y="121"/>
                    <a:pt x="12" y="121"/>
                  </a:cubicBezTo>
                  <a:cubicBezTo>
                    <a:pt x="634" y="121"/>
                    <a:pt x="634" y="121"/>
                    <a:pt x="634" y="121"/>
                  </a:cubicBezTo>
                  <a:cubicBezTo>
                    <a:pt x="641" y="121"/>
                    <a:pt x="647" y="116"/>
                    <a:pt x="647" y="109"/>
                  </a:cubicBezTo>
                  <a:cubicBezTo>
                    <a:pt x="647" y="0"/>
                    <a:pt x="647" y="0"/>
                    <a:pt x="647" y="0"/>
                  </a:cubicBezTo>
                  <a:cubicBezTo>
                    <a:pt x="0" y="0"/>
                    <a:pt x="0" y="0"/>
                    <a:pt x="0" y="0"/>
                  </a:cubicBezTo>
                  <a:lnTo>
                    <a:pt x="0" y="109"/>
                  </a:lnTo>
                  <a:close/>
                  <a:moveTo>
                    <a:pt x="599" y="34"/>
                  </a:moveTo>
                  <a:cubicBezTo>
                    <a:pt x="614" y="34"/>
                    <a:pt x="626" y="46"/>
                    <a:pt x="626" y="61"/>
                  </a:cubicBezTo>
                  <a:cubicBezTo>
                    <a:pt x="626" y="75"/>
                    <a:pt x="614" y="87"/>
                    <a:pt x="599" y="87"/>
                  </a:cubicBezTo>
                  <a:cubicBezTo>
                    <a:pt x="584" y="87"/>
                    <a:pt x="572" y="75"/>
                    <a:pt x="572" y="61"/>
                  </a:cubicBezTo>
                  <a:cubicBezTo>
                    <a:pt x="572" y="46"/>
                    <a:pt x="584" y="34"/>
                    <a:pt x="599" y="34"/>
                  </a:cubicBez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5"/>
            <p:cNvSpPr>
              <a:spLocks/>
            </p:cNvSpPr>
            <p:nvPr/>
          </p:nvSpPr>
          <p:spPr bwMode="auto">
            <a:xfrm>
              <a:off x="3389" y="452"/>
              <a:ext cx="461" cy="470"/>
            </a:xfrm>
            <a:custGeom>
              <a:avLst/>
              <a:gdLst>
                <a:gd name="T0" fmla="*/ 17 w 195"/>
                <a:gd name="T1" fmla="*/ 0 h 199"/>
                <a:gd name="T2" fmla="*/ 0 w 195"/>
                <a:gd name="T3" fmla="*/ 35 h 199"/>
                <a:gd name="T4" fmla="*/ 90 w 195"/>
                <a:gd name="T5" fmla="*/ 101 h 199"/>
                <a:gd name="T6" fmla="*/ 159 w 195"/>
                <a:gd name="T7" fmla="*/ 199 h 199"/>
                <a:gd name="T8" fmla="*/ 195 w 195"/>
                <a:gd name="T9" fmla="*/ 181 h 199"/>
                <a:gd name="T10" fmla="*/ 118 w 195"/>
                <a:gd name="T11" fmla="*/ 73 h 199"/>
                <a:gd name="T12" fmla="*/ 17 w 195"/>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195" h="199">
                  <a:moveTo>
                    <a:pt x="17" y="0"/>
                  </a:moveTo>
                  <a:cubicBezTo>
                    <a:pt x="0" y="35"/>
                    <a:pt x="0" y="35"/>
                    <a:pt x="0" y="35"/>
                  </a:cubicBezTo>
                  <a:cubicBezTo>
                    <a:pt x="32" y="52"/>
                    <a:pt x="63" y="74"/>
                    <a:pt x="90" y="101"/>
                  </a:cubicBezTo>
                  <a:cubicBezTo>
                    <a:pt x="119" y="130"/>
                    <a:pt x="142" y="163"/>
                    <a:pt x="159" y="199"/>
                  </a:cubicBezTo>
                  <a:cubicBezTo>
                    <a:pt x="195" y="181"/>
                    <a:pt x="195" y="181"/>
                    <a:pt x="195" y="181"/>
                  </a:cubicBezTo>
                  <a:cubicBezTo>
                    <a:pt x="176" y="142"/>
                    <a:pt x="151" y="105"/>
                    <a:pt x="118" y="73"/>
                  </a:cubicBezTo>
                  <a:cubicBezTo>
                    <a:pt x="88" y="42"/>
                    <a:pt x="53" y="18"/>
                    <a:pt x="17" y="0"/>
                  </a:cubicBez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6"/>
            <p:cNvSpPr>
              <a:spLocks/>
            </p:cNvSpPr>
            <p:nvPr/>
          </p:nvSpPr>
          <p:spPr bwMode="auto">
            <a:xfrm>
              <a:off x="3526" y="169"/>
              <a:ext cx="607" cy="616"/>
            </a:xfrm>
            <a:custGeom>
              <a:avLst/>
              <a:gdLst>
                <a:gd name="T0" fmla="*/ 154 w 257"/>
                <a:gd name="T1" fmla="*/ 99 h 261"/>
                <a:gd name="T2" fmla="*/ 17 w 257"/>
                <a:gd name="T3" fmla="*/ 0 h 261"/>
                <a:gd name="T4" fmla="*/ 0 w 257"/>
                <a:gd name="T5" fmla="*/ 35 h 261"/>
                <a:gd name="T6" fmla="*/ 126 w 257"/>
                <a:gd name="T7" fmla="*/ 127 h 261"/>
                <a:gd name="T8" fmla="*/ 221 w 257"/>
                <a:gd name="T9" fmla="*/ 261 h 261"/>
                <a:gd name="T10" fmla="*/ 257 w 257"/>
                <a:gd name="T11" fmla="*/ 243 h 261"/>
                <a:gd name="T12" fmla="*/ 154 w 257"/>
                <a:gd name="T13" fmla="*/ 99 h 261"/>
              </a:gdLst>
              <a:ahLst/>
              <a:cxnLst>
                <a:cxn ang="0">
                  <a:pos x="T0" y="T1"/>
                </a:cxn>
                <a:cxn ang="0">
                  <a:pos x="T2" y="T3"/>
                </a:cxn>
                <a:cxn ang="0">
                  <a:pos x="T4" y="T5"/>
                </a:cxn>
                <a:cxn ang="0">
                  <a:pos x="T6" y="T7"/>
                </a:cxn>
                <a:cxn ang="0">
                  <a:pos x="T8" y="T9"/>
                </a:cxn>
                <a:cxn ang="0">
                  <a:pos x="T10" y="T11"/>
                </a:cxn>
                <a:cxn ang="0">
                  <a:pos x="T12" y="T13"/>
                </a:cxn>
              </a:cxnLst>
              <a:rect l="0" t="0" r="r" b="b"/>
              <a:pathLst>
                <a:path w="257" h="261">
                  <a:moveTo>
                    <a:pt x="154" y="99"/>
                  </a:moveTo>
                  <a:cubicBezTo>
                    <a:pt x="113" y="57"/>
                    <a:pt x="67" y="25"/>
                    <a:pt x="17" y="0"/>
                  </a:cubicBezTo>
                  <a:cubicBezTo>
                    <a:pt x="0" y="35"/>
                    <a:pt x="0" y="35"/>
                    <a:pt x="0" y="35"/>
                  </a:cubicBezTo>
                  <a:cubicBezTo>
                    <a:pt x="46" y="58"/>
                    <a:pt x="88" y="89"/>
                    <a:pt x="126" y="127"/>
                  </a:cubicBezTo>
                  <a:cubicBezTo>
                    <a:pt x="166" y="167"/>
                    <a:pt x="198" y="212"/>
                    <a:pt x="221" y="261"/>
                  </a:cubicBezTo>
                  <a:cubicBezTo>
                    <a:pt x="257" y="243"/>
                    <a:pt x="257" y="243"/>
                    <a:pt x="257" y="243"/>
                  </a:cubicBezTo>
                  <a:cubicBezTo>
                    <a:pt x="232" y="191"/>
                    <a:pt x="198" y="142"/>
                    <a:pt x="154" y="99"/>
                  </a:cubicBez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6" name="Freeform 135"/>
          <p:cNvSpPr>
            <a:spLocks noEditPoints="1"/>
          </p:cNvSpPr>
          <p:nvPr/>
        </p:nvSpPr>
        <p:spPr bwMode="auto">
          <a:xfrm>
            <a:off x="4594415" y="4068078"/>
            <a:ext cx="624762" cy="468740"/>
          </a:xfrm>
          <a:custGeom>
            <a:avLst/>
            <a:gdLst>
              <a:gd name="T0" fmla="*/ 344 w 393"/>
              <a:gd name="T1" fmla="*/ 209 h 295"/>
              <a:gd name="T2" fmla="*/ 344 w 393"/>
              <a:gd name="T3" fmla="*/ 209 h 295"/>
              <a:gd name="T4" fmla="*/ 344 w 393"/>
              <a:gd name="T5" fmla="*/ 0 h 295"/>
              <a:gd name="T6" fmla="*/ 49 w 393"/>
              <a:gd name="T7" fmla="*/ 0 h 295"/>
              <a:gd name="T8" fmla="*/ 49 w 393"/>
              <a:gd name="T9" fmla="*/ 209 h 295"/>
              <a:gd name="T10" fmla="*/ 0 w 393"/>
              <a:gd name="T11" fmla="*/ 258 h 295"/>
              <a:gd name="T12" fmla="*/ 37 w 393"/>
              <a:gd name="T13" fmla="*/ 295 h 295"/>
              <a:gd name="T14" fmla="*/ 357 w 393"/>
              <a:gd name="T15" fmla="*/ 295 h 295"/>
              <a:gd name="T16" fmla="*/ 393 w 393"/>
              <a:gd name="T17" fmla="*/ 258 h 295"/>
              <a:gd name="T18" fmla="*/ 344 w 393"/>
              <a:gd name="T19" fmla="*/ 209 h 295"/>
              <a:gd name="T20" fmla="*/ 148 w 393"/>
              <a:gd name="T21" fmla="*/ 258 h 295"/>
              <a:gd name="T22" fmla="*/ 156 w 393"/>
              <a:gd name="T23" fmla="*/ 233 h 295"/>
              <a:gd name="T24" fmla="*/ 238 w 393"/>
              <a:gd name="T25" fmla="*/ 233 h 295"/>
              <a:gd name="T26" fmla="*/ 246 w 393"/>
              <a:gd name="T27" fmla="*/ 258 h 295"/>
              <a:gd name="T28" fmla="*/ 148 w 393"/>
              <a:gd name="T29" fmla="*/ 258 h 295"/>
              <a:gd name="T30" fmla="*/ 320 w 393"/>
              <a:gd name="T31" fmla="*/ 196 h 295"/>
              <a:gd name="T32" fmla="*/ 74 w 393"/>
              <a:gd name="T33" fmla="*/ 196 h 295"/>
              <a:gd name="T34" fmla="*/ 74 w 393"/>
              <a:gd name="T35" fmla="*/ 24 h 295"/>
              <a:gd name="T36" fmla="*/ 320 w 393"/>
              <a:gd name="T37" fmla="*/ 24 h 295"/>
              <a:gd name="T38" fmla="*/ 320 w 393"/>
              <a:gd name="T39" fmla="*/ 1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295">
                <a:moveTo>
                  <a:pt x="344" y="209"/>
                </a:moveTo>
                <a:cubicBezTo>
                  <a:pt x="344" y="209"/>
                  <a:pt x="344" y="209"/>
                  <a:pt x="344" y="209"/>
                </a:cubicBezTo>
                <a:cubicBezTo>
                  <a:pt x="344" y="0"/>
                  <a:pt x="344" y="0"/>
                  <a:pt x="344" y="0"/>
                </a:cubicBezTo>
                <a:cubicBezTo>
                  <a:pt x="49" y="0"/>
                  <a:pt x="49" y="0"/>
                  <a:pt x="49" y="0"/>
                </a:cubicBezTo>
                <a:cubicBezTo>
                  <a:pt x="49" y="209"/>
                  <a:pt x="49" y="209"/>
                  <a:pt x="49" y="209"/>
                </a:cubicBezTo>
                <a:cubicBezTo>
                  <a:pt x="0" y="258"/>
                  <a:pt x="0" y="258"/>
                  <a:pt x="0" y="258"/>
                </a:cubicBezTo>
                <a:cubicBezTo>
                  <a:pt x="0" y="278"/>
                  <a:pt x="17" y="295"/>
                  <a:pt x="37" y="295"/>
                </a:cubicBezTo>
                <a:cubicBezTo>
                  <a:pt x="357" y="295"/>
                  <a:pt x="357" y="295"/>
                  <a:pt x="357" y="295"/>
                </a:cubicBezTo>
                <a:cubicBezTo>
                  <a:pt x="377" y="295"/>
                  <a:pt x="393" y="278"/>
                  <a:pt x="393" y="258"/>
                </a:cubicBezTo>
                <a:lnTo>
                  <a:pt x="344" y="209"/>
                </a:lnTo>
                <a:close/>
                <a:moveTo>
                  <a:pt x="148" y="258"/>
                </a:moveTo>
                <a:cubicBezTo>
                  <a:pt x="156" y="233"/>
                  <a:pt x="156" y="233"/>
                  <a:pt x="156" y="233"/>
                </a:cubicBezTo>
                <a:cubicBezTo>
                  <a:pt x="238" y="233"/>
                  <a:pt x="238" y="233"/>
                  <a:pt x="238" y="233"/>
                </a:cubicBezTo>
                <a:cubicBezTo>
                  <a:pt x="246" y="258"/>
                  <a:pt x="246" y="258"/>
                  <a:pt x="246" y="258"/>
                </a:cubicBezTo>
                <a:lnTo>
                  <a:pt x="148" y="258"/>
                </a:lnTo>
                <a:close/>
                <a:moveTo>
                  <a:pt x="320" y="196"/>
                </a:moveTo>
                <a:cubicBezTo>
                  <a:pt x="74" y="196"/>
                  <a:pt x="74" y="196"/>
                  <a:pt x="74" y="196"/>
                </a:cubicBezTo>
                <a:cubicBezTo>
                  <a:pt x="74" y="24"/>
                  <a:pt x="74" y="24"/>
                  <a:pt x="74" y="24"/>
                </a:cubicBezTo>
                <a:cubicBezTo>
                  <a:pt x="320" y="24"/>
                  <a:pt x="320" y="24"/>
                  <a:pt x="320" y="24"/>
                </a:cubicBezTo>
                <a:lnTo>
                  <a:pt x="320" y="196"/>
                </a:lnTo>
                <a:close/>
              </a:path>
            </a:pathLst>
          </a:custGeom>
          <a:solidFill>
            <a:schemeClr val="accent1"/>
          </a:solidFill>
          <a:ln>
            <a:noFill/>
          </a:ln>
          <a:effectLst/>
          <a:scene3d>
            <a:camera prst="orthographicFront"/>
            <a:lightRig rig="threePt" dir="t"/>
          </a:scene3d>
          <a:sp3d>
            <a:bevelT/>
          </a:sp3d>
          <a:extLst/>
        </p:spPr>
        <p:txBody>
          <a:bodyPr vert="horz" wrap="square" lIns="91440" tIns="45720" rIns="91440" bIns="45720" numCol="1" anchor="t" anchorCtr="0" compatLnSpc="1">
            <a:prstTxWarp prst="textNoShape">
              <a:avLst/>
            </a:prstTxWarp>
          </a:bodyPr>
          <a:lstStyle/>
          <a:p>
            <a:endParaRPr lang="en-US"/>
          </a:p>
        </p:txBody>
      </p:sp>
      <p:sp>
        <p:nvSpPr>
          <p:cNvPr id="137" name="Freeform 136"/>
          <p:cNvSpPr>
            <a:spLocks noEditPoints="1"/>
          </p:cNvSpPr>
          <p:nvPr/>
        </p:nvSpPr>
        <p:spPr bwMode="auto">
          <a:xfrm>
            <a:off x="5574275" y="4061406"/>
            <a:ext cx="476530" cy="475412"/>
          </a:xfrm>
          <a:custGeom>
            <a:avLst/>
            <a:gdLst>
              <a:gd name="T0" fmla="*/ 361 w 361"/>
              <a:gd name="T1" fmla="*/ 332 h 360"/>
              <a:gd name="T2" fmla="*/ 332 w 361"/>
              <a:gd name="T3" fmla="*/ 360 h 360"/>
              <a:gd name="T4" fmla="*/ 29 w 361"/>
              <a:gd name="T5" fmla="*/ 360 h 360"/>
              <a:gd name="T6" fmla="*/ 0 w 361"/>
              <a:gd name="T7" fmla="*/ 332 h 360"/>
              <a:gd name="T8" fmla="*/ 0 w 361"/>
              <a:gd name="T9" fmla="*/ 28 h 360"/>
              <a:gd name="T10" fmla="*/ 29 w 361"/>
              <a:gd name="T11" fmla="*/ 0 h 360"/>
              <a:gd name="T12" fmla="*/ 332 w 361"/>
              <a:gd name="T13" fmla="*/ 0 h 360"/>
              <a:gd name="T14" fmla="*/ 361 w 361"/>
              <a:gd name="T15" fmla="*/ 28 h 360"/>
              <a:gd name="T16" fmla="*/ 361 w 361"/>
              <a:gd name="T17" fmla="*/ 332 h 360"/>
              <a:gd name="T18" fmla="*/ 332 w 361"/>
              <a:gd name="T19" fmla="*/ 300 h 360"/>
              <a:gd name="T20" fmla="*/ 332 w 361"/>
              <a:gd name="T21" fmla="*/ 59 h 360"/>
              <a:gd name="T22" fmla="*/ 301 w 361"/>
              <a:gd name="T23" fmla="*/ 28 h 360"/>
              <a:gd name="T24" fmla="*/ 119 w 361"/>
              <a:gd name="T25" fmla="*/ 28 h 360"/>
              <a:gd name="T26" fmla="*/ 29 w 361"/>
              <a:gd name="T27" fmla="*/ 119 h 360"/>
              <a:gd name="T28" fmla="*/ 29 w 361"/>
              <a:gd name="T29" fmla="*/ 300 h 360"/>
              <a:gd name="T30" fmla="*/ 60 w 361"/>
              <a:gd name="T31" fmla="*/ 332 h 360"/>
              <a:gd name="T32" fmla="*/ 301 w 361"/>
              <a:gd name="T33" fmla="*/ 332 h 360"/>
              <a:gd name="T34" fmla="*/ 332 w 361"/>
              <a:gd name="T35" fmla="*/ 300 h 360"/>
              <a:gd name="T36" fmla="*/ 126 w 361"/>
              <a:gd name="T37" fmla="*/ 45 h 360"/>
              <a:gd name="T38" fmla="*/ 301 w 361"/>
              <a:gd name="T39" fmla="*/ 45 h 360"/>
              <a:gd name="T40" fmla="*/ 316 w 361"/>
              <a:gd name="T41" fmla="*/ 59 h 360"/>
              <a:gd name="T42" fmla="*/ 316 w 361"/>
              <a:gd name="T43" fmla="*/ 300 h 360"/>
              <a:gd name="T44" fmla="*/ 301 w 361"/>
              <a:gd name="T45" fmla="*/ 315 h 360"/>
              <a:gd name="T46" fmla="*/ 60 w 361"/>
              <a:gd name="T47" fmla="*/ 315 h 360"/>
              <a:gd name="T48" fmla="*/ 45 w 361"/>
              <a:gd name="T49" fmla="*/ 300 h 360"/>
              <a:gd name="T50" fmla="*/ 45 w 361"/>
              <a:gd name="T51" fmla="*/ 125 h 360"/>
              <a:gd name="T52" fmla="*/ 126 w 361"/>
              <a:gd name="T53" fmla="*/ 45 h 360"/>
              <a:gd name="T54" fmla="*/ 282 w 361"/>
              <a:gd name="T55" fmla="*/ 260 h 360"/>
              <a:gd name="T56" fmla="*/ 282 w 361"/>
              <a:gd name="T57" fmla="*/ 100 h 360"/>
              <a:gd name="T58" fmla="*/ 261 w 361"/>
              <a:gd name="T59" fmla="*/ 78 h 360"/>
              <a:gd name="T60" fmla="*/ 141 w 361"/>
              <a:gd name="T61" fmla="*/ 78 h 360"/>
              <a:gd name="T62" fmla="*/ 79 w 361"/>
              <a:gd name="T63" fmla="*/ 140 h 360"/>
              <a:gd name="T64" fmla="*/ 79 w 361"/>
              <a:gd name="T65" fmla="*/ 260 h 360"/>
              <a:gd name="T66" fmla="*/ 100 w 361"/>
              <a:gd name="T67" fmla="*/ 281 h 360"/>
              <a:gd name="T68" fmla="*/ 261 w 361"/>
              <a:gd name="T69" fmla="*/ 281 h 360"/>
              <a:gd name="T70" fmla="*/ 282 w 361"/>
              <a:gd name="T71" fmla="*/ 260 h 360"/>
              <a:gd name="T72" fmla="*/ 95 w 361"/>
              <a:gd name="T73" fmla="*/ 260 h 360"/>
              <a:gd name="T74" fmla="*/ 95 w 361"/>
              <a:gd name="T75" fmla="*/ 147 h 360"/>
              <a:gd name="T76" fmla="*/ 148 w 361"/>
              <a:gd name="T77" fmla="*/ 95 h 360"/>
              <a:gd name="T78" fmla="*/ 261 w 361"/>
              <a:gd name="T79" fmla="*/ 95 h 360"/>
              <a:gd name="T80" fmla="*/ 265 w 361"/>
              <a:gd name="T81" fmla="*/ 95 h 360"/>
              <a:gd name="T82" fmla="*/ 265 w 361"/>
              <a:gd name="T83" fmla="*/ 100 h 360"/>
              <a:gd name="T84" fmla="*/ 265 w 361"/>
              <a:gd name="T85" fmla="*/ 260 h 360"/>
              <a:gd name="T86" fmla="*/ 265 w 361"/>
              <a:gd name="T87" fmla="*/ 264 h 360"/>
              <a:gd name="T88" fmla="*/ 261 w 361"/>
              <a:gd name="T89" fmla="*/ 265 h 360"/>
              <a:gd name="T90" fmla="*/ 100 w 361"/>
              <a:gd name="T91" fmla="*/ 265 h 360"/>
              <a:gd name="T92" fmla="*/ 96 w 361"/>
              <a:gd name="T93" fmla="*/ 264 h 360"/>
              <a:gd name="T94" fmla="*/ 95 w 361"/>
              <a:gd name="T95" fmla="*/ 260 h 360"/>
              <a:gd name="T96" fmla="*/ 225 w 361"/>
              <a:gd name="T97" fmla="*/ 124 h 360"/>
              <a:gd name="T98" fmla="*/ 164 w 361"/>
              <a:gd name="T99" fmla="*/ 124 h 360"/>
              <a:gd name="T100" fmla="*/ 124 w 361"/>
              <a:gd name="T101" fmla="*/ 163 h 360"/>
              <a:gd name="T102" fmla="*/ 124 w 361"/>
              <a:gd name="T103" fmla="*/ 225 h 360"/>
              <a:gd name="T104" fmla="*/ 135 w 361"/>
              <a:gd name="T105" fmla="*/ 236 h 360"/>
              <a:gd name="T106" fmla="*/ 225 w 361"/>
              <a:gd name="T107" fmla="*/ 236 h 360"/>
              <a:gd name="T108" fmla="*/ 237 w 361"/>
              <a:gd name="T109" fmla="*/ 225 h 360"/>
              <a:gd name="T110" fmla="*/ 237 w 361"/>
              <a:gd name="T111" fmla="*/ 135 h 360"/>
              <a:gd name="T112" fmla="*/ 225 w 361"/>
              <a:gd name="T113" fmla="*/ 12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1" h="360">
                <a:moveTo>
                  <a:pt x="361" y="332"/>
                </a:moveTo>
                <a:cubicBezTo>
                  <a:pt x="361" y="347"/>
                  <a:pt x="348" y="360"/>
                  <a:pt x="332" y="360"/>
                </a:cubicBezTo>
                <a:cubicBezTo>
                  <a:pt x="29" y="360"/>
                  <a:pt x="29" y="360"/>
                  <a:pt x="29" y="360"/>
                </a:cubicBezTo>
                <a:cubicBezTo>
                  <a:pt x="13" y="360"/>
                  <a:pt x="0" y="347"/>
                  <a:pt x="0" y="332"/>
                </a:cubicBezTo>
                <a:cubicBezTo>
                  <a:pt x="0" y="28"/>
                  <a:pt x="0" y="28"/>
                  <a:pt x="0" y="28"/>
                </a:cubicBezTo>
                <a:cubicBezTo>
                  <a:pt x="0" y="12"/>
                  <a:pt x="13" y="0"/>
                  <a:pt x="29" y="0"/>
                </a:cubicBezTo>
                <a:cubicBezTo>
                  <a:pt x="332" y="0"/>
                  <a:pt x="332" y="0"/>
                  <a:pt x="332" y="0"/>
                </a:cubicBezTo>
                <a:cubicBezTo>
                  <a:pt x="348" y="0"/>
                  <a:pt x="361" y="12"/>
                  <a:pt x="361" y="28"/>
                </a:cubicBezTo>
                <a:lnTo>
                  <a:pt x="361" y="332"/>
                </a:lnTo>
                <a:close/>
                <a:moveTo>
                  <a:pt x="332" y="300"/>
                </a:moveTo>
                <a:cubicBezTo>
                  <a:pt x="332" y="59"/>
                  <a:pt x="332" y="59"/>
                  <a:pt x="332" y="59"/>
                </a:cubicBezTo>
                <a:cubicBezTo>
                  <a:pt x="332" y="39"/>
                  <a:pt x="321" y="28"/>
                  <a:pt x="301" y="28"/>
                </a:cubicBezTo>
                <a:cubicBezTo>
                  <a:pt x="119" y="28"/>
                  <a:pt x="119" y="28"/>
                  <a:pt x="119" y="28"/>
                </a:cubicBezTo>
                <a:cubicBezTo>
                  <a:pt x="29" y="119"/>
                  <a:pt x="29" y="119"/>
                  <a:pt x="29" y="119"/>
                </a:cubicBezTo>
                <a:cubicBezTo>
                  <a:pt x="29" y="300"/>
                  <a:pt x="29" y="300"/>
                  <a:pt x="29" y="300"/>
                </a:cubicBezTo>
                <a:cubicBezTo>
                  <a:pt x="29" y="320"/>
                  <a:pt x="40" y="332"/>
                  <a:pt x="60" y="332"/>
                </a:cubicBezTo>
                <a:cubicBezTo>
                  <a:pt x="301" y="332"/>
                  <a:pt x="301" y="332"/>
                  <a:pt x="301" y="332"/>
                </a:cubicBezTo>
                <a:cubicBezTo>
                  <a:pt x="321" y="332"/>
                  <a:pt x="332" y="320"/>
                  <a:pt x="332" y="300"/>
                </a:cubicBezTo>
                <a:moveTo>
                  <a:pt x="126" y="45"/>
                </a:moveTo>
                <a:cubicBezTo>
                  <a:pt x="301" y="45"/>
                  <a:pt x="301" y="45"/>
                  <a:pt x="301" y="45"/>
                </a:cubicBezTo>
                <a:cubicBezTo>
                  <a:pt x="312" y="45"/>
                  <a:pt x="316" y="48"/>
                  <a:pt x="316" y="59"/>
                </a:cubicBezTo>
                <a:cubicBezTo>
                  <a:pt x="316" y="300"/>
                  <a:pt x="316" y="300"/>
                  <a:pt x="316" y="300"/>
                </a:cubicBezTo>
                <a:cubicBezTo>
                  <a:pt x="316" y="311"/>
                  <a:pt x="312" y="315"/>
                  <a:pt x="301" y="315"/>
                </a:cubicBezTo>
                <a:cubicBezTo>
                  <a:pt x="60" y="315"/>
                  <a:pt x="60" y="315"/>
                  <a:pt x="60" y="315"/>
                </a:cubicBezTo>
                <a:cubicBezTo>
                  <a:pt x="49" y="315"/>
                  <a:pt x="45" y="311"/>
                  <a:pt x="45" y="300"/>
                </a:cubicBezTo>
                <a:cubicBezTo>
                  <a:pt x="45" y="125"/>
                  <a:pt x="45" y="125"/>
                  <a:pt x="45" y="125"/>
                </a:cubicBezTo>
                <a:lnTo>
                  <a:pt x="126" y="45"/>
                </a:lnTo>
                <a:close/>
                <a:moveTo>
                  <a:pt x="282" y="260"/>
                </a:moveTo>
                <a:cubicBezTo>
                  <a:pt x="282" y="100"/>
                  <a:pt x="282" y="100"/>
                  <a:pt x="282" y="100"/>
                </a:cubicBezTo>
                <a:cubicBezTo>
                  <a:pt x="282" y="85"/>
                  <a:pt x="275" y="78"/>
                  <a:pt x="261" y="78"/>
                </a:cubicBezTo>
                <a:cubicBezTo>
                  <a:pt x="141" y="78"/>
                  <a:pt x="141" y="78"/>
                  <a:pt x="141" y="78"/>
                </a:cubicBezTo>
                <a:cubicBezTo>
                  <a:pt x="79" y="140"/>
                  <a:pt x="79" y="140"/>
                  <a:pt x="79" y="140"/>
                </a:cubicBezTo>
                <a:cubicBezTo>
                  <a:pt x="79" y="260"/>
                  <a:pt x="79" y="260"/>
                  <a:pt x="79" y="260"/>
                </a:cubicBezTo>
                <a:cubicBezTo>
                  <a:pt x="79" y="274"/>
                  <a:pt x="86" y="281"/>
                  <a:pt x="100" y="281"/>
                </a:cubicBezTo>
                <a:cubicBezTo>
                  <a:pt x="261" y="281"/>
                  <a:pt x="261" y="281"/>
                  <a:pt x="261" y="281"/>
                </a:cubicBezTo>
                <a:cubicBezTo>
                  <a:pt x="275" y="281"/>
                  <a:pt x="282" y="274"/>
                  <a:pt x="282" y="260"/>
                </a:cubicBezTo>
                <a:moveTo>
                  <a:pt x="95" y="260"/>
                </a:moveTo>
                <a:cubicBezTo>
                  <a:pt x="95" y="147"/>
                  <a:pt x="95" y="147"/>
                  <a:pt x="95" y="147"/>
                </a:cubicBezTo>
                <a:cubicBezTo>
                  <a:pt x="148" y="95"/>
                  <a:pt x="148" y="95"/>
                  <a:pt x="148" y="95"/>
                </a:cubicBezTo>
                <a:cubicBezTo>
                  <a:pt x="261" y="95"/>
                  <a:pt x="261" y="95"/>
                  <a:pt x="261" y="95"/>
                </a:cubicBezTo>
                <a:cubicBezTo>
                  <a:pt x="263" y="95"/>
                  <a:pt x="264" y="95"/>
                  <a:pt x="265" y="95"/>
                </a:cubicBezTo>
                <a:cubicBezTo>
                  <a:pt x="265" y="96"/>
                  <a:pt x="265" y="97"/>
                  <a:pt x="265" y="100"/>
                </a:cubicBezTo>
                <a:cubicBezTo>
                  <a:pt x="265" y="260"/>
                  <a:pt x="265" y="260"/>
                  <a:pt x="265" y="260"/>
                </a:cubicBezTo>
                <a:cubicBezTo>
                  <a:pt x="265" y="263"/>
                  <a:pt x="265" y="264"/>
                  <a:pt x="265" y="264"/>
                </a:cubicBezTo>
                <a:cubicBezTo>
                  <a:pt x="264" y="265"/>
                  <a:pt x="263" y="265"/>
                  <a:pt x="261" y="265"/>
                </a:cubicBezTo>
                <a:cubicBezTo>
                  <a:pt x="100" y="265"/>
                  <a:pt x="100" y="265"/>
                  <a:pt x="100" y="265"/>
                </a:cubicBezTo>
                <a:cubicBezTo>
                  <a:pt x="98" y="265"/>
                  <a:pt x="96" y="265"/>
                  <a:pt x="96" y="264"/>
                </a:cubicBezTo>
                <a:cubicBezTo>
                  <a:pt x="96" y="264"/>
                  <a:pt x="95" y="263"/>
                  <a:pt x="95" y="260"/>
                </a:cubicBezTo>
                <a:moveTo>
                  <a:pt x="225" y="124"/>
                </a:moveTo>
                <a:cubicBezTo>
                  <a:pt x="164" y="124"/>
                  <a:pt x="164" y="124"/>
                  <a:pt x="164" y="124"/>
                </a:cubicBezTo>
                <a:cubicBezTo>
                  <a:pt x="124" y="163"/>
                  <a:pt x="124" y="163"/>
                  <a:pt x="124" y="163"/>
                </a:cubicBezTo>
                <a:cubicBezTo>
                  <a:pt x="124" y="225"/>
                  <a:pt x="124" y="225"/>
                  <a:pt x="124" y="225"/>
                </a:cubicBezTo>
                <a:cubicBezTo>
                  <a:pt x="124" y="231"/>
                  <a:pt x="129" y="236"/>
                  <a:pt x="135" y="236"/>
                </a:cubicBezTo>
                <a:cubicBezTo>
                  <a:pt x="225" y="236"/>
                  <a:pt x="225" y="236"/>
                  <a:pt x="225" y="236"/>
                </a:cubicBezTo>
                <a:cubicBezTo>
                  <a:pt x="232" y="236"/>
                  <a:pt x="237" y="231"/>
                  <a:pt x="237" y="225"/>
                </a:cubicBezTo>
                <a:cubicBezTo>
                  <a:pt x="237" y="135"/>
                  <a:pt x="237" y="135"/>
                  <a:pt x="237" y="135"/>
                </a:cubicBezTo>
                <a:cubicBezTo>
                  <a:pt x="237" y="129"/>
                  <a:pt x="232" y="124"/>
                  <a:pt x="225" y="124"/>
                </a:cubicBezTo>
              </a:path>
            </a:pathLst>
          </a:custGeom>
          <a:solidFill>
            <a:schemeClr val="accent1"/>
          </a:solidFill>
          <a:ln>
            <a:noFill/>
          </a:ln>
          <a:effectLst/>
          <a:scene3d>
            <a:camera prst="orthographicFront"/>
            <a:lightRig rig="threePt" dir="t"/>
          </a:scene3d>
          <a:sp3d>
            <a:bevelT/>
          </a:sp3d>
          <a:extLst/>
        </p:spPr>
        <p:txBody>
          <a:bodyPr vert="horz" wrap="square" lIns="91440" tIns="45720" rIns="91440" bIns="45720" numCol="1" anchor="t" anchorCtr="0" compatLnSpc="1">
            <a:prstTxWarp prst="textNoShape">
              <a:avLst/>
            </a:prstTxWarp>
          </a:bodyPr>
          <a:lstStyle/>
          <a:p>
            <a:endParaRPr lang="en-US"/>
          </a:p>
        </p:txBody>
      </p:sp>
      <p:sp>
        <p:nvSpPr>
          <p:cNvPr id="138" name="Freeform 45"/>
          <p:cNvSpPr>
            <a:spLocks/>
          </p:cNvSpPr>
          <p:nvPr/>
        </p:nvSpPr>
        <p:spPr bwMode="auto">
          <a:xfrm>
            <a:off x="6405903" y="4069513"/>
            <a:ext cx="798133" cy="467305"/>
          </a:xfrm>
          <a:custGeom>
            <a:avLst/>
            <a:gdLst>
              <a:gd name="T0" fmla="*/ 389 w 391"/>
              <a:gd name="T1" fmla="*/ 126 h 229"/>
              <a:gd name="T2" fmla="*/ 376 w 391"/>
              <a:gd name="T3" fmla="*/ 114 h 229"/>
              <a:gd name="T4" fmla="*/ 340 w 391"/>
              <a:gd name="T5" fmla="*/ 114 h 229"/>
              <a:gd name="T6" fmla="*/ 331 w 391"/>
              <a:gd name="T7" fmla="*/ 108 h 229"/>
              <a:gd name="T8" fmla="*/ 366 w 391"/>
              <a:gd name="T9" fmla="*/ 108 h 229"/>
              <a:gd name="T10" fmla="*/ 324 w 391"/>
              <a:gd name="T11" fmla="*/ 97 h 229"/>
              <a:gd name="T12" fmla="*/ 229 w 391"/>
              <a:gd name="T13" fmla="*/ 97 h 229"/>
              <a:gd name="T14" fmla="*/ 136 w 391"/>
              <a:gd name="T15" fmla="*/ 0 h 229"/>
              <a:gd name="T16" fmla="*/ 112 w 391"/>
              <a:gd name="T17" fmla="*/ 0 h 229"/>
              <a:gd name="T18" fmla="*/ 169 w 391"/>
              <a:gd name="T19" fmla="*/ 115 h 229"/>
              <a:gd name="T20" fmla="*/ 168 w 391"/>
              <a:gd name="T21" fmla="*/ 117 h 229"/>
              <a:gd name="T22" fmla="*/ 150 w 391"/>
              <a:gd name="T23" fmla="*/ 97 h 229"/>
              <a:gd name="T24" fmla="*/ 57 w 391"/>
              <a:gd name="T25" fmla="*/ 97 h 229"/>
              <a:gd name="T26" fmla="*/ 29 w 391"/>
              <a:gd name="T27" fmla="*/ 69 h 229"/>
              <a:gd name="T28" fmla="*/ 5 w 391"/>
              <a:gd name="T29" fmla="*/ 69 h 229"/>
              <a:gd name="T30" fmla="*/ 20 w 391"/>
              <a:gd name="T31" fmla="*/ 97 h 229"/>
              <a:gd name="T32" fmla="*/ 17 w 391"/>
              <a:gd name="T33" fmla="*/ 97 h 229"/>
              <a:gd name="T34" fmla="*/ 19 w 391"/>
              <a:gd name="T35" fmla="*/ 115 h 229"/>
              <a:gd name="T36" fmla="*/ 151 w 391"/>
              <a:gd name="T37" fmla="*/ 136 h 229"/>
              <a:gd name="T38" fmla="*/ 158 w 391"/>
              <a:gd name="T39" fmla="*/ 136 h 229"/>
              <a:gd name="T40" fmla="*/ 112 w 391"/>
              <a:gd name="T41" fmla="*/ 229 h 229"/>
              <a:gd name="T42" fmla="*/ 136 w 391"/>
              <a:gd name="T43" fmla="*/ 229 h 229"/>
              <a:gd name="T44" fmla="*/ 226 w 391"/>
              <a:gd name="T45" fmla="*/ 136 h 229"/>
              <a:gd name="T46" fmla="*/ 368 w 391"/>
              <a:gd name="T47" fmla="*/ 136 h 229"/>
              <a:gd name="T48" fmla="*/ 388 w 391"/>
              <a:gd name="T49" fmla="*/ 132 h 229"/>
              <a:gd name="T50" fmla="*/ 389 w 391"/>
              <a:gd name="T51" fmla="*/ 12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1" h="229">
                <a:moveTo>
                  <a:pt x="389" y="126"/>
                </a:moveTo>
                <a:cubicBezTo>
                  <a:pt x="385" y="121"/>
                  <a:pt x="380" y="118"/>
                  <a:pt x="376" y="114"/>
                </a:cubicBezTo>
                <a:cubicBezTo>
                  <a:pt x="340" y="114"/>
                  <a:pt x="340" y="114"/>
                  <a:pt x="340" y="114"/>
                </a:cubicBezTo>
                <a:cubicBezTo>
                  <a:pt x="331" y="108"/>
                  <a:pt x="331" y="108"/>
                  <a:pt x="331" y="108"/>
                </a:cubicBezTo>
                <a:cubicBezTo>
                  <a:pt x="366" y="108"/>
                  <a:pt x="366" y="108"/>
                  <a:pt x="366" y="108"/>
                </a:cubicBezTo>
                <a:cubicBezTo>
                  <a:pt x="354" y="101"/>
                  <a:pt x="339" y="97"/>
                  <a:pt x="324" y="97"/>
                </a:cubicBezTo>
                <a:cubicBezTo>
                  <a:pt x="229" y="97"/>
                  <a:pt x="229" y="97"/>
                  <a:pt x="229" y="97"/>
                </a:cubicBezTo>
                <a:cubicBezTo>
                  <a:pt x="225" y="93"/>
                  <a:pt x="136" y="0"/>
                  <a:pt x="136" y="0"/>
                </a:cubicBezTo>
                <a:cubicBezTo>
                  <a:pt x="112" y="0"/>
                  <a:pt x="112" y="0"/>
                  <a:pt x="112" y="0"/>
                </a:cubicBezTo>
                <a:cubicBezTo>
                  <a:pt x="169" y="115"/>
                  <a:pt x="169" y="115"/>
                  <a:pt x="169" y="115"/>
                </a:cubicBezTo>
                <a:cubicBezTo>
                  <a:pt x="168" y="117"/>
                  <a:pt x="168" y="117"/>
                  <a:pt x="168" y="117"/>
                </a:cubicBezTo>
                <a:cubicBezTo>
                  <a:pt x="150" y="97"/>
                  <a:pt x="150" y="97"/>
                  <a:pt x="150" y="97"/>
                </a:cubicBezTo>
                <a:cubicBezTo>
                  <a:pt x="57" y="97"/>
                  <a:pt x="57" y="97"/>
                  <a:pt x="57" y="97"/>
                </a:cubicBezTo>
                <a:cubicBezTo>
                  <a:pt x="42" y="82"/>
                  <a:pt x="29" y="69"/>
                  <a:pt x="29" y="69"/>
                </a:cubicBezTo>
                <a:cubicBezTo>
                  <a:pt x="5" y="69"/>
                  <a:pt x="5" y="69"/>
                  <a:pt x="5" y="69"/>
                </a:cubicBezTo>
                <a:cubicBezTo>
                  <a:pt x="20" y="97"/>
                  <a:pt x="20" y="97"/>
                  <a:pt x="20" y="97"/>
                </a:cubicBezTo>
                <a:cubicBezTo>
                  <a:pt x="17" y="97"/>
                  <a:pt x="17" y="97"/>
                  <a:pt x="17" y="97"/>
                </a:cubicBezTo>
                <a:cubicBezTo>
                  <a:pt x="2" y="97"/>
                  <a:pt x="0" y="109"/>
                  <a:pt x="19" y="115"/>
                </a:cubicBezTo>
                <a:cubicBezTo>
                  <a:pt x="30" y="118"/>
                  <a:pt x="106" y="136"/>
                  <a:pt x="151" y="136"/>
                </a:cubicBezTo>
                <a:cubicBezTo>
                  <a:pt x="158" y="136"/>
                  <a:pt x="158" y="136"/>
                  <a:pt x="158" y="136"/>
                </a:cubicBezTo>
                <a:cubicBezTo>
                  <a:pt x="112" y="229"/>
                  <a:pt x="112" y="229"/>
                  <a:pt x="112" y="229"/>
                </a:cubicBezTo>
                <a:cubicBezTo>
                  <a:pt x="136" y="229"/>
                  <a:pt x="136" y="229"/>
                  <a:pt x="136" y="229"/>
                </a:cubicBezTo>
                <a:cubicBezTo>
                  <a:pt x="136" y="229"/>
                  <a:pt x="209" y="154"/>
                  <a:pt x="226" y="136"/>
                </a:cubicBezTo>
                <a:cubicBezTo>
                  <a:pt x="290" y="136"/>
                  <a:pt x="368" y="136"/>
                  <a:pt x="368" y="136"/>
                </a:cubicBezTo>
                <a:cubicBezTo>
                  <a:pt x="375" y="136"/>
                  <a:pt x="383" y="135"/>
                  <a:pt x="388" y="132"/>
                </a:cubicBezTo>
                <a:cubicBezTo>
                  <a:pt x="389" y="131"/>
                  <a:pt x="391" y="128"/>
                  <a:pt x="389" y="126"/>
                </a:cubicBezTo>
              </a:path>
            </a:pathLst>
          </a:custGeom>
          <a:solidFill>
            <a:schemeClr val="accent1"/>
          </a:solidFill>
          <a:ln>
            <a:no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grpSp>
        <p:nvGrpSpPr>
          <p:cNvPr id="139" name="Group 65"/>
          <p:cNvGrpSpPr>
            <a:grpSpLocks noChangeAspect="1"/>
          </p:cNvGrpSpPr>
          <p:nvPr/>
        </p:nvGrpSpPr>
        <p:grpSpPr bwMode="auto">
          <a:xfrm>
            <a:off x="7495634" y="3990991"/>
            <a:ext cx="391753" cy="545827"/>
            <a:chOff x="2552" y="1163"/>
            <a:chExt cx="656" cy="914"/>
          </a:xfrm>
          <a:solidFill>
            <a:schemeClr val="accent1"/>
          </a:solidFill>
          <a:effectLst/>
        </p:grpSpPr>
        <p:sp>
          <p:nvSpPr>
            <p:cNvPr id="140" name="Freeform 66"/>
            <p:cNvSpPr>
              <a:spLocks noEditPoints="1"/>
            </p:cNvSpPr>
            <p:nvPr/>
          </p:nvSpPr>
          <p:spPr bwMode="auto">
            <a:xfrm>
              <a:off x="2552" y="1163"/>
              <a:ext cx="219" cy="914"/>
            </a:xfrm>
            <a:custGeom>
              <a:avLst/>
              <a:gdLst>
                <a:gd name="T0" fmla="*/ 0 w 93"/>
                <a:gd name="T1" fmla="*/ 13 h 387"/>
                <a:gd name="T2" fmla="*/ 0 w 93"/>
                <a:gd name="T3" fmla="*/ 375 h 387"/>
                <a:gd name="T4" fmla="*/ 12 w 93"/>
                <a:gd name="T5" fmla="*/ 387 h 387"/>
                <a:gd name="T6" fmla="*/ 93 w 93"/>
                <a:gd name="T7" fmla="*/ 387 h 387"/>
                <a:gd name="T8" fmla="*/ 93 w 93"/>
                <a:gd name="T9" fmla="*/ 0 h 387"/>
                <a:gd name="T10" fmla="*/ 12 w 93"/>
                <a:gd name="T11" fmla="*/ 0 h 387"/>
                <a:gd name="T12" fmla="*/ 0 w 93"/>
                <a:gd name="T13" fmla="*/ 13 h 387"/>
                <a:gd name="T14" fmla="*/ 59 w 93"/>
                <a:gd name="T15" fmla="*/ 137 h 387"/>
                <a:gd name="T16" fmla="*/ 67 w 93"/>
                <a:gd name="T17" fmla="*/ 128 h 387"/>
                <a:gd name="T18" fmla="*/ 76 w 93"/>
                <a:gd name="T19" fmla="*/ 137 h 387"/>
                <a:gd name="T20" fmla="*/ 76 w 93"/>
                <a:gd name="T21" fmla="*/ 214 h 387"/>
                <a:gd name="T22" fmla="*/ 67 w 93"/>
                <a:gd name="T23" fmla="*/ 222 h 387"/>
                <a:gd name="T24" fmla="*/ 59 w 93"/>
                <a:gd name="T25" fmla="*/ 214 h 387"/>
                <a:gd name="T26" fmla="*/ 59 w 93"/>
                <a:gd name="T27" fmla="*/ 13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87">
                  <a:moveTo>
                    <a:pt x="0" y="13"/>
                  </a:moveTo>
                  <a:cubicBezTo>
                    <a:pt x="0" y="375"/>
                    <a:pt x="0" y="375"/>
                    <a:pt x="0" y="375"/>
                  </a:cubicBezTo>
                  <a:cubicBezTo>
                    <a:pt x="0" y="382"/>
                    <a:pt x="5" y="387"/>
                    <a:pt x="12" y="387"/>
                  </a:cubicBezTo>
                  <a:cubicBezTo>
                    <a:pt x="93" y="387"/>
                    <a:pt x="93" y="387"/>
                    <a:pt x="93" y="387"/>
                  </a:cubicBezTo>
                  <a:cubicBezTo>
                    <a:pt x="93" y="0"/>
                    <a:pt x="93" y="0"/>
                    <a:pt x="93" y="0"/>
                  </a:cubicBezTo>
                  <a:cubicBezTo>
                    <a:pt x="12" y="0"/>
                    <a:pt x="12" y="0"/>
                    <a:pt x="12" y="0"/>
                  </a:cubicBezTo>
                  <a:cubicBezTo>
                    <a:pt x="5" y="0"/>
                    <a:pt x="0" y="6"/>
                    <a:pt x="0" y="13"/>
                  </a:cubicBezTo>
                  <a:close/>
                  <a:moveTo>
                    <a:pt x="59" y="137"/>
                  </a:moveTo>
                  <a:cubicBezTo>
                    <a:pt x="59" y="132"/>
                    <a:pt x="63" y="128"/>
                    <a:pt x="67" y="128"/>
                  </a:cubicBezTo>
                  <a:cubicBezTo>
                    <a:pt x="72" y="128"/>
                    <a:pt x="76" y="132"/>
                    <a:pt x="76" y="137"/>
                  </a:cubicBezTo>
                  <a:cubicBezTo>
                    <a:pt x="76" y="214"/>
                    <a:pt x="76" y="214"/>
                    <a:pt x="76" y="214"/>
                  </a:cubicBezTo>
                  <a:cubicBezTo>
                    <a:pt x="76" y="218"/>
                    <a:pt x="72" y="222"/>
                    <a:pt x="67" y="222"/>
                  </a:cubicBezTo>
                  <a:cubicBezTo>
                    <a:pt x="63" y="222"/>
                    <a:pt x="59" y="218"/>
                    <a:pt x="59" y="214"/>
                  </a:cubicBezTo>
                  <a:lnTo>
                    <a:pt x="59" y="137"/>
                  </a:ln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67"/>
            <p:cNvSpPr>
              <a:spLocks noEditPoints="1"/>
            </p:cNvSpPr>
            <p:nvPr/>
          </p:nvSpPr>
          <p:spPr bwMode="auto">
            <a:xfrm>
              <a:off x="2802" y="1163"/>
              <a:ext cx="406" cy="914"/>
            </a:xfrm>
            <a:custGeom>
              <a:avLst/>
              <a:gdLst>
                <a:gd name="T0" fmla="*/ 160 w 172"/>
                <a:gd name="T1" fmla="*/ 0 h 387"/>
                <a:gd name="T2" fmla="*/ 0 w 172"/>
                <a:gd name="T3" fmla="*/ 0 h 387"/>
                <a:gd name="T4" fmla="*/ 0 w 172"/>
                <a:gd name="T5" fmla="*/ 387 h 387"/>
                <a:gd name="T6" fmla="*/ 160 w 172"/>
                <a:gd name="T7" fmla="*/ 387 h 387"/>
                <a:gd name="T8" fmla="*/ 172 w 172"/>
                <a:gd name="T9" fmla="*/ 375 h 387"/>
                <a:gd name="T10" fmla="*/ 172 w 172"/>
                <a:gd name="T11" fmla="*/ 13 h 387"/>
                <a:gd name="T12" fmla="*/ 160 w 172"/>
                <a:gd name="T13" fmla="*/ 0 h 387"/>
                <a:gd name="T14" fmla="*/ 33 w 172"/>
                <a:gd name="T15" fmla="*/ 214 h 387"/>
                <a:gd name="T16" fmla="*/ 24 w 172"/>
                <a:gd name="T17" fmla="*/ 222 h 387"/>
                <a:gd name="T18" fmla="*/ 15 w 172"/>
                <a:gd name="T19" fmla="*/ 214 h 387"/>
                <a:gd name="T20" fmla="*/ 15 w 172"/>
                <a:gd name="T21" fmla="*/ 137 h 387"/>
                <a:gd name="T22" fmla="*/ 24 w 172"/>
                <a:gd name="T23" fmla="*/ 128 h 387"/>
                <a:gd name="T24" fmla="*/ 33 w 172"/>
                <a:gd name="T25" fmla="*/ 137 h 387"/>
                <a:gd name="T26" fmla="*/ 33 w 172"/>
                <a:gd name="T27" fmla="*/ 214 h 387"/>
                <a:gd name="T28" fmla="*/ 137 w 172"/>
                <a:gd name="T29" fmla="*/ 208 h 387"/>
                <a:gd name="T30" fmla="*/ 127 w 172"/>
                <a:gd name="T31" fmla="*/ 218 h 387"/>
                <a:gd name="T32" fmla="*/ 75 w 172"/>
                <a:gd name="T33" fmla="*/ 218 h 387"/>
                <a:gd name="T34" fmla="*/ 65 w 172"/>
                <a:gd name="T35" fmla="*/ 208 h 387"/>
                <a:gd name="T36" fmla="*/ 65 w 172"/>
                <a:gd name="T37" fmla="*/ 174 h 387"/>
                <a:gd name="T38" fmla="*/ 75 w 172"/>
                <a:gd name="T39" fmla="*/ 164 h 387"/>
                <a:gd name="T40" fmla="*/ 80 w 172"/>
                <a:gd name="T41" fmla="*/ 164 h 387"/>
                <a:gd name="T42" fmla="*/ 80 w 172"/>
                <a:gd name="T43" fmla="*/ 174 h 387"/>
                <a:gd name="T44" fmla="*/ 76 w 172"/>
                <a:gd name="T45" fmla="*/ 174 h 387"/>
                <a:gd name="T46" fmla="*/ 72 w 172"/>
                <a:gd name="T47" fmla="*/ 178 h 387"/>
                <a:gd name="T48" fmla="*/ 72 w 172"/>
                <a:gd name="T49" fmla="*/ 185 h 387"/>
                <a:gd name="T50" fmla="*/ 76 w 172"/>
                <a:gd name="T51" fmla="*/ 189 h 387"/>
                <a:gd name="T52" fmla="*/ 91 w 172"/>
                <a:gd name="T53" fmla="*/ 189 h 387"/>
                <a:gd name="T54" fmla="*/ 95 w 172"/>
                <a:gd name="T55" fmla="*/ 185 h 387"/>
                <a:gd name="T56" fmla="*/ 95 w 172"/>
                <a:gd name="T57" fmla="*/ 178 h 387"/>
                <a:gd name="T58" fmla="*/ 91 w 172"/>
                <a:gd name="T59" fmla="*/ 174 h 387"/>
                <a:gd name="T60" fmla="*/ 86 w 172"/>
                <a:gd name="T61" fmla="*/ 174 h 387"/>
                <a:gd name="T62" fmla="*/ 86 w 172"/>
                <a:gd name="T63" fmla="*/ 164 h 387"/>
                <a:gd name="T64" fmla="*/ 116 w 172"/>
                <a:gd name="T65" fmla="*/ 164 h 387"/>
                <a:gd name="T66" fmla="*/ 116 w 172"/>
                <a:gd name="T67" fmla="*/ 174 h 387"/>
                <a:gd name="T68" fmla="*/ 111 w 172"/>
                <a:gd name="T69" fmla="*/ 174 h 387"/>
                <a:gd name="T70" fmla="*/ 107 w 172"/>
                <a:gd name="T71" fmla="*/ 178 h 387"/>
                <a:gd name="T72" fmla="*/ 107 w 172"/>
                <a:gd name="T73" fmla="*/ 185 h 387"/>
                <a:gd name="T74" fmla="*/ 111 w 172"/>
                <a:gd name="T75" fmla="*/ 189 h 387"/>
                <a:gd name="T76" fmla="*/ 126 w 172"/>
                <a:gd name="T77" fmla="*/ 189 h 387"/>
                <a:gd name="T78" fmla="*/ 130 w 172"/>
                <a:gd name="T79" fmla="*/ 185 h 387"/>
                <a:gd name="T80" fmla="*/ 130 w 172"/>
                <a:gd name="T81" fmla="*/ 178 h 387"/>
                <a:gd name="T82" fmla="*/ 126 w 172"/>
                <a:gd name="T83" fmla="*/ 174 h 387"/>
                <a:gd name="T84" fmla="*/ 122 w 172"/>
                <a:gd name="T85" fmla="*/ 174 h 387"/>
                <a:gd name="T86" fmla="*/ 122 w 172"/>
                <a:gd name="T87" fmla="*/ 164 h 387"/>
                <a:gd name="T88" fmla="*/ 127 w 172"/>
                <a:gd name="T89" fmla="*/ 164 h 387"/>
                <a:gd name="T90" fmla="*/ 137 w 172"/>
                <a:gd name="T91" fmla="*/ 174 h 387"/>
                <a:gd name="T92" fmla="*/ 137 w 172"/>
                <a:gd name="T93" fmla="*/ 20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387">
                  <a:moveTo>
                    <a:pt x="160" y="0"/>
                  </a:moveTo>
                  <a:cubicBezTo>
                    <a:pt x="0" y="0"/>
                    <a:pt x="0" y="0"/>
                    <a:pt x="0" y="0"/>
                  </a:cubicBezTo>
                  <a:cubicBezTo>
                    <a:pt x="0" y="387"/>
                    <a:pt x="0" y="387"/>
                    <a:pt x="0" y="387"/>
                  </a:cubicBezTo>
                  <a:cubicBezTo>
                    <a:pt x="160" y="387"/>
                    <a:pt x="160" y="387"/>
                    <a:pt x="160" y="387"/>
                  </a:cubicBezTo>
                  <a:cubicBezTo>
                    <a:pt x="167" y="387"/>
                    <a:pt x="172" y="382"/>
                    <a:pt x="172" y="375"/>
                  </a:cubicBezTo>
                  <a:cubicBezTo>
                    <a:pt x="172" y="13"/>
                    <a:pt x="172" y="13"/>
                    <a:pt x="172" y="13"/>
                  </a:cubicBezTo>
                  <a:cubicBezTo>
                    <a:pt x="172" y="6"/>
                    <a:pt x="167" y="0"/>
                    <a:pt x="160" y="0"/>
                  </a:cubicBezTo>
                  <a:close/>
                  <a:moveTo>
                    <a:pt x="33" y="214"/>
                  </a:moveTo>
                  <a:cubicBezTo>
                    <a:pt x="33" y="218"/>
                    <a:pt x="29" y="222"/>
                    <a:pt x="24" y="222"/>
                  </a:cubicBezTo>
                  <a:cubicBezTo>
                    <a:pt x="19" y="222"/>
                    <a:pt x="15" y="218"/>
                    <a:pt x="15" y="214"/>
                  </a:cubicBezTo>
                  <a:cubicBezTo>
                    <a:pt x="15" y="137"/>
                    <a:pt x="15" y="137"/>
                    <a:pt x="15" y="137"/>
                  </a:cubicBezTo>
                  <a:cubicBezTo>
                    <a:pt x="15" y="132"/>
                    <a:pt x="19" y="128"/>
                    <a:pt x="24" y="128"/>
                  </a:cubicBezTo>
                  <a:cubicBezTo>
                    <a:pt x="29" y="128"/>
                    <a:pt x="33" y="132"/>
                    <a:pt x="33" y="137"/>
                  </a:cubicBezTo>
                  <a:lnTo>
                    <a:pt x="33" y="214"/>
                  </a:lnTo>
                  <a:close/>
                  <a:moveTo>
                    <a:pt x="137" y="208"/>
                  </a:moveTo>
                  <a:cubicBezTo>
                    <a:pt x="137" y="214"/>
                    <a:pt x="132" y="218"/>
                    <a:pt x="127" y="218"/>
                  </a:cubicBezTo>
                  <a:cubicBezTo>
                    <a:pt x="75" y="218"/>
                    <a:pt x="75" y="218"/>
                    <a:pt x="75" y="218"/>
                  </a:cubicBezTo>
                  <a:cubicBezTo>
                    <a:pt x="69" y="218"/>
                    <a:pt x="65" y="214"/>
                    <a:pt x="65" y="208"/>
                  </a:cubicBezTo>
                  <a:cubicBezTo>
                    <a:pt x="65" y="174"/>
                    <a:pt x="65" y="174"/>
                    <a:pt x="65" y="174"/>
                  </a:cubicBezTo>
                  <a:cubicBezTo>
                    <a:pt x="65" y="169"/>
                    <a:pt x="69" y="164"/>
                    <a:pt x="75" y="164"/>
                  </a:cubicBezTo>
                  <a:cubicBezTo>
                    <a:pt x="80" y="164"/>
                    <a:pt x="80" y="164"/>
                    <a:pt x="80" y="164"/>
                  </a:cubicBezTo>
                  <a:cubicBezTo>
                    <a:pt x="80" y="174"/>
                    <a:pt x="80" y="174"/>
                    <a:pt x="80" y="174"/>
                  </a:cubicBezTo>
                  <a:cubicBezTo>
                    <a:pt x="76" y="174"/>
                    <a:pt x="76" y="174"/>
                    <a:pt x="76" y="174"/>
                  </a:cubicBezTo>
                  <a:cubicBezTo>
                    <a:pt x="74" y="174"/>
                    <a:pt x="72" y="175"/>
                    <a:pt x="72" y="178"/>
                  </a:cubicBezTo>
                  <a:cubicBezTo>
                    <a:pt x="72" y="185"/>
                    <a:pt x="72" y="185"/>
                    <a:pt x="72" y="185"/>
                  </a:cubicBezTo>
                  <a:cubicBezTo>
                    <a:pt x="72" y="187"/>
                    <a:pt x="74" y="189"/>
                    <a:pt x="76" y="189"/>
                  </a:cubicBezTo>
                  <a:cubicBezTo>
                    <a:pt x="91" y="189"/>
                    <a:pt x="91" y="189"/>
                    <a:pt x="91" y="189"/>
                  </a:cubicBezTo>
                  <a:cubicBezTo>
                    <a:pt x="93" y="189"/>
                    <a:pt x="95" y="187"/>
                    <a:pt x="95" y="185"/>
                  </a:cubicBezTo>
                  <a:cubicBezTo>
                    <a:pt x="95" y="178"/>
                    <a:pt x="95" y="178"/>
                    <a:pt x="95" y="178"/>
                  </a:cubicBezTo>
                  <a:cubicBezTo>
                    <a:pt x="95" y="175"/>
                    <a:pt x="93" y="174"/>
                    <a:pt x="91" y="174"/>
                  </a:cubicBezTo>
                  <a:cubicBezTo>
                    <a:pt x="86" y="174"/>
                    <a:pt x="86" y="174"/>
                    <a:pt x="86" y="174"/>
                  </a:cubicBezTo>
                  <a:cubicBezTo>
                    <a:pt x="86" y="164"/>
                    <a:pt x="86" y="164"/>
                    <a:pt x="86" y="164"/>
                  </a:cubicBezTo>
                  <a:cubicBezTo>
                    <a:pt x="116" y="164"/>
                    <a:pt x="116" y="164"/>
                    <a:pt x="116" y="164"/>
                  </a:cubicBezTo>
                  <a:cubicBezTo>
                    <a:pt x="116" y="174"/>
                    <a:pt x="116" y="174"/>
                    <a:pt x="116" y="174"/>
                  </a:cubicBezTo>
                  <a:cubicBezTo>
                    <a:pt x="111" y="174"/>
                    <a:pt x="111" y="174"/>
                    <a:pt x="111" y="174"/>
                  </a:cubicBezTo>
                  <a:cubicBezTo>
                    <a:pt x="109" y="174"/>
                    <a:pt x="107" y="175"/>
                    <a:pt x="107" y="178"/>
                  </a:cubicBezTo>
                  <a:cubicBezTo>
                    <a:pt x="107" y="185"/>
                    <a:pt x="107" y="185"/>
                    <a:pt x="107" y="185"/>
                  </a:cubicBezTo>
                  <a:cubicBezTo>
                    <a:pt x="107" y="187"/>
                    <a:pt x="109" y="189"/>
                    <a:pt x="111" y="189"/>
                  </a:cubicBezTo>
                  <a:cubicBezTo>
                    <a:pt x="126" y="189"/>
                    <a:pt x="126" y="189"/>
                    <a:pt x="126" y="189"/>
                  </a:cubicBezTo>
                  <a:cubicBezTo>
                    <a:pt x="128" y="189"/>
                    <a:pt x="130" y="187"/>
                    <a:pt x="130" y="185"/>
                  </a:cubicBezTo>
                  <a:cubicBezTo>
                    <a:pt x="130" y="178"/>
                    <a:pt x="130" y="178"/>
                    <a:pt x="130" y="178"/>
                  </a:cubicBezTo>
                  <a:cubicBezTo>
                    <a:pt x="130" y="175"/>
                    <a:pt x="128" y="174"/>
                    <a:pt x="126" y="174"/>
                  </a:cubicBezTo>
                  <a:cubicBezTo>
                    <a:pt x="122" y="174"/>
                    <a:pt x="122" y="174"/>
                    <a:pt x="122" y="174"/>
                  </a:cubicBezTo>
                  <a:cubicBezTo>
                    <a:pt x="122" y="164"/>
                    <a:pt x="122" y="164"/>
                    <a:pt x="122" y="164"/>
                  </a:cubicBezTo>
                  <a:cubicBezTo>
                    <a:pt x="127" y="164"/>
                    <a:pt x="127" y="164"/>
                    <a:pt x="127" y="164"/>
                  </a:cubicBezTo>
                  <a:cubicBezTo>
                    <a:pt x="132" y="164"/>
                    <a:pt x="137" y="169"/>
                    <a:pt x="137" y="174"/>
                  </a:cubicBezTo>
                  <a:lnTo>
                    <a:pt x="137" y="208"/>
                  </a:ln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7"/>
          <p:cNvGrpSpPr>
            <a:grpSpLocks noChangeAspect="1"/>
          </p:cNvGrpSpPr>
          <p:nvPr/>
        </p:nvGrpSpPr>
        <p:grpSpPr bwMode="auto">
          <a:xfrm>
            <a:off x="8305982" y="4002837"/>
            <a:ext cx="381499" cy="533981"/>
            <a:chOff x="2556" y="1164"/>
            <a:chExt cx="648" cy="907"/>
          </a:xfrm>
          <a:solidFill>
            <a:schemeClr val="accent1"/>
          </a:solidFill>
          <a:effectLst/>
        </p:grpSpPr>
        <p:sp>
          <p:nvSpPr>
            <p:cNvPr id="143" name="Rectangle 18"/>
            <p:cNvSpPr>
              <a:spLocks noChangeArrowheads="1"/>
            </p:cNvSpPr>
            <p:nvPr/>
          </p:nvSpPr>
          <p:spPr bwMode="auto">
            <a:xfrm>
              <a:off x="2715" y="1393"/>
              <a:ext cx="75" cy="75"/>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9"/>
            <p:cNvSpPr>
              <a:spLocks noChangeArrowheads="1"/>
            </p:cNvSpPr>
            <p:nvPr/>
          </p:nvSpPr>
          <p:spPr bwMode="auto">
            <a:xfrm>
              <a:off x="2842" y="1393"/>
              <a:ext cx="76" cy="75"/>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20"/>
            <p:cNvSpPr>
              <a:spLocks noChangeArrowheads="1"/>
            </p:cNvSpPr>
            <p:nvPr/>
          </p:nvSpPr>
          <p:spPr bwMode="auto">
            <a:xfrm>
              <a:off x="2970" y="1393"/>
              <a:ext cx="75" cy="75"/>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21"/>
            <p:cNvSpPr>
              <a:spLocks noChangeArrowheads="1"/>
            </p:cNvSpPr>
            <p:nvPr/>
          </p:nvSpPr>
          <p:spPr bwMode="auto">
            <a:xfrm>
              <a:off x="2715" y="1518"/>
              <a:ext cx="75" cy="75"/>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22"/>
            <p:cNvSpPr>
              <a:spLocks noChangeArrowheads="1"/>
            </p:cNvSpPr>
            <p:nvPr/>
          </p:nvSpPr>
          <p:spPr bwMode="auto">
            <a:xfrm>
              <a:off x="2842" y="1518"/>
              <a:ext cx="76" cy="75"/>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23"/>
            <p:cNvSpPr>
              <a:spLocks noChangeArrowheads="1"/>
            </p:cNvSpPr>
            <p:nvPr/>
          </p:nvSpPr>
          <p:spPr bwMode="auto">
            <a:xfrm>
              <a:off x="2970" y="1518"/>
              <a:ext cx="75" cy="75"/>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24"/>
            <p:cNvSpPr>
              <a:spLocks noChangeArrowheads="1"/>
            </p:cNvSpPr>
            <p:nvPr/>
          </p:nvSpPr>
          <p:spPr bwMode="auto">
            <a:xfrm>
              <a:off x="2715" y="1643"/>
              <a:ext cx="75" cy="76"/>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25"/>
            <p:cNvSpPr>
              <a:spLocks noChangeArrowheads="1"/>
            </p:cNvSpPr>
            <p:nvPr/>
          </p:nvSpPr>
          <p:spPr bwMode="auto">
            <a:xfrm>
              <a:off x="2842" y="1643"/>
              <a:ext cx="76" cy="76"/>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26"/>
            <p:cNvSpPr>
              <a:spLocks noChangeArrowheads="1"/>
            </p:cNvSpPr>
            <p:nvPr/>
          </p:nvSpPr>
          <p:spPr bwMode="auto">
            <a:xfrm>
              <a:off x="2970" y="1643"/>
              <a:ext cx="75" cy="76"/>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27"/>
            <p:cNvSpPr>
              <a:spLocks noChangeArrowheads="1"/>
            </p:cNvSpPr>
            <p:nvPr/>
          </p:nvSpPr>
          <p:spPr bwMode="auto">
            <a:xfrm>
              <a:off x="2715" y="1768"/>
              <a:ext cx="75" cy="76"/>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28"/>
            <p:cNvSpPr>
              <a:spLocks noChangeArrowheads="1"/>
            </p:cNvSpPr>
            <p:nvPr/>
          </p:nvSpPr>
          <p:spPr bwMode="auto">
            <a:xfrm>
              <a:off x="2842" y="1768"/>
              <a:ext cx="76" cy="76"/>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29"/>
            <p:cNvSpPr>
              <a:spLocks noChangeArrowheads="1"/>
            </p:cNvSpPr>
            <p:nvPr/>
          </p:nvSpPr>
          <p:spPr bwMode="auto">
            <a:xfrm>
              <a:off x="2970" y="1768"/>
              <a:ext cx="75" cy="76"/>
            </a:xfrm>
            <a:prstGeom prst="rect">
              <a:avLst/>
            </a:pr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30"/>
            <p:cNvSpPr>
              <a:spLocks noEditPoints="1"/>
            </p:cNvSpPr>
            <p:nvPr/>
          </p:nvSpPr>
          <p:spPr bwMode="auto">
            <a:xfrm>
              <a:off x="2556" y="1164"/>
              <a:ext cx="648" cy="907"/>
            </a:xfrm>
            <a:custGeom>
              <a:avLst/>
              <a:gdLst>
                <a:gd name="T0" fmla="*/ 241 w 274"/>
                <a:gd name="T1" fmla="*/ 0 h 384"/>
                <a:gd name="T2" fmla="*/ 32 w 274"/>
                <a:gd name="T3" fmla="*/ 0 h 384"/>
                <a:gd name="T4" fmla="*/ 0 w 274"/>
                <a:gd name="T5" fmla="*/ 33 h 384"/>
                <a:gd name="T6" fmla="*/ 0 w 274"/>
                <a:gd name="T7" fmla="*/ 352 h 384"/>
                <a:gd name="T8" fmla="*/ 32 w 274"/>
                <a:gd name="T9" fmla="*/ 384 h 384"/>
                <a:gd name="T10" fmla="*/ 241 w 274"/>
                <a:gd name="T11" fmla="*/ 384 h 384"/>
                <a:gd name="T12" fmla="*/ 274 w 274"/>
                <a:gd name="T13" fmla="*/ 352 h 384"/>
                <a:gd name="T14" fmla="*/ 274 w 274"/>
                <a:gd name="T15" fmla="*/ 33 h 384"/>
                <a:gd name="T16" fmla="*/ 241 w 274"/>
                <a:gd name="T17" fmla="*/ 0 h 384"/>
                <a:gd name="T18" fmla="*/ 143 w 274"/>
                <a:gd name="T19" fmla="*/ 372 h 384"/>
                <a:gd name="T20" fmla="*/ 131 w 274"/>
                <a:gd name="T21" fmla="*/ 372 h 384"/>
                <a:gd name="T22" fmla="*/ 124 w 274"/>
                <a:gd name="T23" fmla="*/ 365 h 384"/>
                <a:gd name="T24" fmla="*/ 131 w 274"/>
                <a:gd name="T25" fmla="*/ 358 h 384"/>
                <a:gd name="T26" fmla="*/ 143 w 274"/>
                <a:gd name="T27" fmla="*/ 358 h 384"/>
                <a:gd name="T28" fmla="*/ 150 w 274"/>
                <a:gd name="T29" fmla="*/ 365 h 384"/>
                <a:gd name="T30" fmla="*/ 143 w 274"/>
                <a:gd name="T31" fmla="*/ 372 h 384"/>
                <a:gd name="T32" fmla="*/ 238 w 274"/>
                <a:gd name="T33" fmla="*/ 348 h 384"/>
                <a:gd name="T34" fmla="*/ 36 w 274"/>
                <a:gd name="T35" fmla="*/ 348 h 384"/>
                <a:gd name="T36" fmla="*/ 36 w 274"/>
                <a:gd name="T37" fmla="*/ 36 h 384"/>
                <a:gd name="T38" fmla="*/ 238 w 274"/>
                <a:gd name="T39" fmla="*/ 36 h 384"/>
                <a:gd name="T40" fmla="*/ 238 w 274"/>
                <a:gd name="T41" fmla="*/ 3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384">
                  <a:moveTo>
                    <a:pt x="241" y="0"/>
                  </a:moveTo>
                  <a:cubicBezTo>
                    <a:pt x="32" y="0"/>
                    <a:pt x="32" y="0"/>
                    <a:pt x="32" y="0"/>
                  </a:cubicBezTo>
                  <a:cubicBezTo>
                    <a:pt x="15" y="0"/>
                    <a:pt x="0" y="15"/>
                    <a:pt x="0" y="33"/>
                  </a:cubicBezTo>
                  <a:cubicBezTo>
                    <a:pt x="0" y="352"/>
                    <a:pt x="0" y="352"/>
                    <a:pt x="0" y="352"/>
                  </a:cubicBezTo>
                  <a:cubicBezTo>
                    <a:pt x="0" y="370"/>
                    <a:pt x="15" y="384"/>
                    <a:pt x="32" y="384"/>
                  </a:cubicBezTo>
                  <a:cubicBezTo>
                    <a:pt x="241" y="384"/>
                    <a:pt x="241" y="384"/>
                    <a:pt x="241" y="384"/>
                  </a:cubicBezTo>
                  <a:cubicBezTo>
                    <a:pt x="259" y="384"/>
                    <a:pt x="274" y="370"/>
                    <a:pt x="274" y="352"/>
                  </a:cubicBezTo>
                  <a:cubicBezTo>
                    <a:pt x="274" y="33"/>
                    <a:pt x="274" y="33"/>
                    <a:pt x="274" y="33"/>
                  </a:cubicBezTo>
                  <a:cubicBezTo>
                    <a:pt x="274" y="15"/>
                    <a:pt x="259" y="0"/>
                    <a:pt x="241" y="0"/>
                  </a:cubicBezTo>
                  <a:moveTo>
                    <a:pt x="143" y="372"/>
                  </a:moveTo>
                  <a:cubicBezTo>
                    <a:pt x="131" y="372"/>
                    <a:pt x="131" y="372"/>
                    <a:pt x="131" y="372"/>
                  </a:cubicBezTo>
                  <a:cubicBezTo>
                    <a:pt x="127" y="372"/>
                    <a:pt x="124" y="369"/>
                    <a:pt x="124" y="365"/>
                  </a:cubicBezTo>
                  <a:cubicBezTo>
                    <a:pt x="124" y="361"/>
                    <a:pt x="127" y="358"/>
                    <a:pt x="131" y="358"/>
                  </a:cubicBezTo>
                  <a:cubicBezTo>
                    <a:pt x="143" y="358"/>
                    <a:pt x="143" y="358"/>
                    <a:pt x="143" y="358"/>
                  </a:cubicBezTo>
                  <a:cubicBezTo>
                    <a:pt x="147" y="358"/>
                    <a:pt x="150" y="361"/>
                    <a:pt x="150" y="365"/>
                  </a:cubicBezTo>
                  <a:cubicBezTo>
                    <a:pt x="150" y="369"/>
                    <a:pt x="147" y="372"/>
                    <a:pt x="143" y="372"/>
                  </a:cubicBezTo>
                  <a:moveTo>
                    <a:pt x="238" y="348"/>
                  </a:moveTo>
                  <a:cubicBezTo>
                    <a:pt x="36" y="348"/>
                    <a:pt x="36" y="348"/>
                    <a:pt x="36" y="348"/>
                  </a:cubicBezTo>
                  <a:cubicBezTo>
                    <a:pt x="36" y="36"/>
                    <a:pt x="36" y="36"/>
                    <a:pt x="36" y="36"/>
                  </a:cubicBezTo>
                  <a:cubicBezTo>
                    <a:pt x="238" y="36"/>
                    <a:pt x="238" y="36"/>
                    <a:pt x="238" y="36"/>
                  </a:cubicBezTo>
                  <a:lnTo>
                    <a:pt x="238" y="348"/>
                  </a:lnTo>
                  <a:close/>
                </a:path>
              </a:pathLst>
            </a:custGeom>
            <a:grp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6" name="Group 155"/>
          <p:cNvGrpSpPr/>
          <p:nvPr/>
        </p:nvGrpSpPr>
        <p:grpSpPr>
          <a:xfrm>
            <a:off x="250974" y="3970807"/>
            <a:ext cx="285304" cy="566011"/>
            <a:chOff x="3117118" y="3145896"/>
            <a:chExt cx="464282" cy="921082"/>
          </a:xfrm>
          <a:solidFill>
            <a:schemeClr val="accent1"/>
          </a:solidFill>
          <a:effectLst/>
        </p:grpSpPr>
        <p:grpSp>
          <p:nvGrpSpPr>
            <p:cNvPr id="157" name="Group 156"/>
            <p:cNvGrpSpPr/>
            <p:nvPr/>
          </p:nvGrpSpPr>
          <p:grpSpPr>
            <a:xfrm>
              <a:off x="3156040" y="3145896"/>
              <a:ext cx="386438" cy="921082"/>
              <a:chOff x="3156589" y="3137113"/>
              <a:chExt cx="386438" cy="921082"/>
            </a:xfrm>
            <a:grpFill/>
          </p:grpSpPr>
          <p:sp>
            <p:nvSpPr>
              <p:cNvPr id="159" name="Rectangle 158"/>
              <p:cNvSpPr>
                <a:spLocks noChangeArrowheads="1"/>
              </p:cNvSpPr>
              <p:nvPr/>
            </p:nvSpPr>
            <p:spPr bwMode="auto">
              <a:xfrm>
                <a:off x="3177448" y="3137113"/>
                <a:ext cx="342525" cy="215175"/>
              </a:xfrm>
              <a:prstGeom prst="rect">
                <a:avLst/>
              </a:prstGeom>
              <a:grp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60" name="Freeform 159"/>
              <p:cNvSpPr>
                <a:spLocks noEditPoints="1"/>
              </p:cNvSpPr>
              <p:nvPr/>
            </p:nvSpPr>
            <p:spPr bwMode="auto">
              <a:xfrm>
                <a:off x="3156589" y="3413767"/>
                <a:ext cx="386438" cy="367775"/>
              </a:xfrm>
              <a:custGeom>
                <a:avLst/>
                <a:gdLst>
                  <a:gd name="T0" fmla="*/ 144 w 149"/>
                  <a:gd name="T1" fmla="*/ 0 h 142"/>
                  <a:gd name="T2" fmla="*/ 4 w 149"/>
                  <a:gd name="T3" fmla="*/ 0 h 142"/>
                  <a:gd name="T4" fmla="*/ 0 w 149"/>
                  <a:gd name="T5" fmla="*/ 4 h 142"/>
                  <a:gd name="T6" fmla="*/ 0 w 149"/>
                  <a:gd name="T7" fmla="*/ 138 h 142"/>
                  <a:gd name="T8" fmla="*/ 4 w 149"/>
                  <a:gd name="T9" fmla="*/ 142 h 142"/>
                  <a:gd name="T10" fmla="*/ 144 w 149"/>
                  <a:gd name="T11" fmla="*/ 142 h 142"/>
                  <a:gd name="T12" fmla="*/ 149 w 149"/>
                  <a:gd name="T13" fmla="*/ 138 h 142"/>
                  <a:gd name="T14" fmla="*/ 149 w 149"/>
                  <a:gd name="T15" fmla="*/ 4 h 142"/>
                  <a:gd name="T16" fmla="*/ 144 w 149"/>
                  <a:gd name="T17" fmla="*/ 0 h 142"/>
                  <a:gd name="T18" fmla="*/ 141 w 149"/>
                  <a:gd name="T19" fmla="*/ 128 h 142"/>
                  <a:gd name="T20" fmla="*/ 135 w 149"/>
                  <a:gd name="T21" fmla="*/ 135 h 142"/>
                  <a:gd name="T22" fmla="*/ 14 w 149"/>
                  <a:gd name="T23" fmla="*/ 135 h 142"/>
                  <a:gd name="T24" fmla="*/ 7 w 149"/>
                  <a:gd name="T25" fmla="*/ 128 h 142"/>
                  <a:gd name="T26" fmla="*/ 7 w 149"/>
                  <a:gd name="T27" fmla="*/ 12 h 142"/>
                  <a:gd name="T28" fmla="*/ 14 w 149"/>
                  <a:gd name="T29" fmla="*/ 6 h 142"/>
                  <a:gd name="T30" fmla="*/ 135 w 149"/>
                  <a:gd name="T31" fmla="*/ 6 h 142"/>
                  <a:gd name="T32" fmla="*/ 141 w 149"/>
                  <a:gd name="T33" fmla="*/ 12 h 142"/>
                  <a:gd name="T34" fmla="*/ 141 w 149"/>
                  <a:gd name="T35" fmla="*/ 12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42">
                    <a:moveTo>
                      <a:pt x="144" y="0"/>
                    </a:moveTo>
                    <a:cubicBezTo>
                      <a:pt x="4" y="0"/>
                      <a:pt x="4" y="0"/>
                      <a:pt x="4" y="0"/>
                    </a:cubicBezTo>
                    <a:cubicBezTo>
                      <a:pt x="2" y="0"/>
                      <a:pt x="0" y="2"/>
                      <a:pt x="0" y="4"/>
                    </a:cubicBezTo>
                    <a:cubicBezTo>
                      <a:pt x="0" y="138"/>
                      <a:pt x="0" y="138"/>
                      <a:pt x="0" y="138"/>
                    </a:cubicBezTo>
                    <a:cubicBezTo>
                      <a:pt x="0" y="140"/>
                      <a:pt x="2" y="142"/>
                      <a:pt x="4" y="142"/>
                    </a:cubicBezTo>
                    <a:cubicBezTo>
                      <a:pt x="144" y="142"/>
                      <a:pt x="144" y="142"/>
                      <a:pt x="144" y="142"/>
                    </a:cubicBezTo>
                    <a:cubicBezTo>
                      <a:pt x="147" y="142"/>
                      <a:pt x="149" y="140"/>
                      <a:pt x="149" y="138"/>
                    </a:cubicBezTo>
                    <a:cubicBezTo>
                      <a:pt x="149" y="4"/>
                      <a:pt x="149" y="4"/>
                      <a:pt x="149" y="4"/>
                    </a:cubicBezTo>
                    <a:cubicBezTo>
                      <a:pt x="149" y="2"/>
                      <a:pt x="147" y="0"/>
                      <a:pt x="144" y="0"/>
                    </a:cubicBezTo>
                    <a:close/>
                    <a:moveTo>
                      <a:pt x="141" y="128"/>
                    </a:moveTo>
                    <a:cubicBezTo>
                      <a:pt x="141" y="132"/>
                      <a:pt x="139" y="135"/>
                      <a:pt x="135" y="135"/>
                    </a:cubicBezTo>
                    <a:cubicBezTo>
                      <a:pt x="14" y="135"/>
                      <a:pt x="14" y="135"/>
                      <a:pt x="14" y="135"/>
                    </a:cubicBezTo>
                    <a:cubicBezTo>
                      <a:pt x="10" y="135"/>
                      <a:pt x="7" y="132"/>
                      <a:pt x="7" y="128"/>
                    </a:cubicBezTo>
                    <a:cubicBezTo>
                      <a:pt x="7" y="12"/>
                      <a:pt x="7" y="12"/>
                      <a:pt x="7" y="12"/>
                    </a:cubicBezTo>
                    <a:cubicBezTo>
                      <a:pt x="7" y="9"/>
                      <a:pt x="10" y="6"/>
                      <a:pt x="14" y="6"/>
                    </a:cubicBezTo>
                    <a:cubicBezTo>
                      <a:pt x="135" y="6"/>
                      <a:pt x="135" y="6"/>
                      <a:pt x="135" y="6"/>
                    </a:cubicBezTo>
                    <a:cubicBezTo>
                      <a:pt x="139" y="6"/>
                      <a:pt x="141" y="9"/>
                      <a:pt x="141" y="12"/>
                    </a:cubicBezTo>
                    <a:lnTo>
                      <a:pt x="141" y="128"/>
                    </a:lnTo>
                    <a:close/>
                  </a:path>
                </a:pathLst>
              </a:custGeom>
              <a:grp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61" name="Rectangle 160"/>
              <p:cNvSpPr>
                <a:spLocks noChangeArrowheads="1"/>
              </p:cNvSpPr>
              <p:nvPr/>
            </p:nvSpPr>
            <p:spPr bwMode="auto">
              <a:xfrm>
                <a:off x="3177448" y="3843020"/>
                <a:ext cx="342525" cy="215175"/>
              </a:xfrm>
              <a:prstGeom prst="rect">
                <a:avLst/>
              </a:prstGeom>
              <a:grp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grpSp>
        <p:sp>
          <p:nvSpPr>
            <p:cNvPr id="158" name="Freeform 157"/>
            <p:cNvSpPr>
              <a:spLocks noEditPoints="1"/>
            </p:cNvSpPr>
            <p:nvPr/>
          </p:nvSpPr>
          <p:spPr bwMode="auto">
            <a:xfrm>
              <a:off x="3117118" y="3385509"/>
              <a:ext cx="464282" cy="441858"/>
            </a:xfrm>
            <a:custGeom>
              <a:avLst/>
              <a:gdLst>
                <a:gd name="T0" fmla="*/ 144 w 149"/>
                <a:gd name="T1" fmla="*/ 0 h 142"/>
                <a:gd name="T2" fmla="*/ 4 w 149"/>
                <a:gd name="T3" fmla="*/ 0 h 142"/>
                <a:gd name="T4" fmla="*/ 0 w 149"/>
                <a:gd name="T5" fmla="*/ 4 h 142"/>
                <a:gd name="T6" fmla="*/ 0 w 149"/>
                <a:gd name="T7" fmla="*/ 138 h 142"/>
                <a:gd name="T8" fmla="*/ 4 w 149"/>
                <a:gd name="T9" fmla="*/ 142 h 142"/>
                <a:gd name="T10" fmla="*/ 144 w 149"/>
                <a:gd name="T11" fmla="*/ 142 h 142"/>
                <a:gd name="T12" fmla="*/ 149 w 149"/>
                <a:gd name="T13" fmla="*/ 138 h 142"/>
                <a:gd name="T14" fmla="*/ 149 w 149"/>
                <a:gd name="T15" fmla="*/ 4 h 142"/>
                <a:gd name="T16" fmla="*/ 144 w 149"/>
                <a:gd name="T17" fmla="*/ 0 h 142"/>
                <a:gd name="T18" fmla="*/ 141 w 149"/>
                <a:gd name="T19" fmla="*/ 128 h 142"/>
                <a:gd name="T20" fmla="*/ 135 w 149"/>
                <a:gd name="T21" fmla="*/ 135 h 142"/>
                <a:gd name="T22" fmla="*/ 14 w 149"/>
                <a:gd name="T23" fmla="*/ 135 h 142"/>
                <a:gd name="T24" fmla="*/ 7 w 149"/>
                <a:gd name="T25" fmla="*/ 128 h 142"/>
                <a:gd name="T26" fmla="*/ 7 w 149"/>
                <a:gd name="T27" fmla="*/ 12 h 142"/>
                <a:gd name="T28" fmla="*/ 14 w 149"/>
                <a:gd name="T29" fmla="*/ 6 h 142"/>
                <a:gd name="T30" fmla="*/ 135 w 149"/>
                <a:gd name="T31" fmla="*/ 6 h 142"/>
                <a:gd name="T32" fmla="*/ 141 w 149"/>
                <a:gd name="T33" fmla="*/ 12 h 142"/>
                <a:gd name="T34" fmla="*/ 141 w 149"/>
                <a:gd name="T35" fmla="*/ 12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42">
                  <a:moveTo>
                    <a:pt x="144" y="0"/>
                  </a:moveTo>
                  <a:cubicBezTo>
                    <a:pt x="4" y="0"/>
                    <a:pt x="4" y="0"/>
                    <a:pt x="4" y="0"/>
                  </a:cubicBezTo>
                  <a:cubicBezTo>
                    <a:pt x="2" y="0"/>
                    <a:pt x="0" y="2"/>
                    <a:pt x="0" y="4"/>
                  </a:cubicBezTo>
                  <a:cubicBezTo>
                    <a:pt x="0" y="138"/>
                    <a:pt x="0" y="138"/>
                    <a:pt x="0" y="138"/>
                  </a:cubicBezTo>
                  <a:cubicBezTo>
                    <a:pt x="0" y="140"/>
                    <a:pt x="2" y="142"/>
                    <a:pt x="4" y="142"/>
                  </a:cubicBezTo>
                  <a:cubicBezTo>
                    <a:pt x="144" y="142"/>
                    <a:pt x="144" y="142"/>
                    <a:pt x="144" y="142"/>
                  </a:cubicBezTo>
                  <a:cubicBezTo>
                    <a:pt x="147" y="142"/>
                    <a:pt x="149" y="140"/>
                    <a:pt x="149" y="138"/>
                  </a:cubicBezTo>
                  <a:cubicBezTo>
                    <a:pt x="149" y="4"/>
                    <a:pt x="149" y="4"/>
                    <a:pt x="149" y="4"/>
                  </a:cubicBezTo>
                  <a:cubicBezTo>
                    <a:pt x="149" y="2"/>
                    <a:pt x="147" y="0"/>
                    <a:pt x="144" y="0"/>
                  </a:cubicBezTo>
                  <a:close/>
                  <a:moveTo>
                    <a:pt x="141" y="128"/>
                  </a:moveTo>
                  <a:cubicBezTo>
                    <a:pt x="141" y="132"/>
                    <a:pt x="139" y="135"/>
                    <a:pt x="135" y="135"/>
                  </a:cubicBezTo>
                  <a:cubicBezTo>
                    <a:pt x="14" y="135"/>
                    <a:pt x="14" y="135"/>
                    <a:pt x="14" y="135"/>
                  </a:cubicBezTo>
                  <a:cubicBezTo>
                    <a:pt x="10" y="135"/>
                    <a:pt x="7" y="132"/>
                    <a:pt x="7" y="128"/>
                  </a:cubicBezTo>
                  <a:cubicBezTo>
                    <a:pt x="7" y="12"/>
                    <a:pt x="7" y="12"/>
                    <a:pt x="7" y="12"/>
                  </a:cubicBezTo>
                  <a:cubicBezTo>
                    <a:pt x="7" y="9"/>
                    <a:pt x="10" y="6"/>
                    <a:pt x="14" y="6"/>
                  </a:cubicBezTo>
                  <a:cubicBezTo>
                    <a:pt x="135" y="6"/>
                    <a:pt x="135" y="6"/>
                    <a:pt x="135" y="6"/>
                  </a:cubicBezTo>
                  <a:cubicBezTo>
                    <a:pt x="139" y="6"/>
                    <a:pt x="141" y="9"/>
                    <a:pt x="141" y="12"/>
                  </a:cubicBezTo>
                  <a:lnTo>
                    <a:pt x="141" y="128"/>
                  </a:lnTo>
                  <a:close/>
                </a:path>
              </a:pathLst>
            </a:custGeom>
            <a:grp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grpSp>
      <p:sp>
        <p:nvSpPr>
          <p:cNvPr id="163" name="TextBox 162"/>
          <p:cNvSpPr txBox="1"/>
          <p:nvPr/>
        </p:nvSpPr>
        <p:spPr>
          <a:xfrm>
            <a:off x="270936" y="1004513"/>
            <a:ext cx="1540934" cy="523220"/>
          </a:xfrm>
          <a:prstGeom prst="rect">
            <a:avLst/>
          </a:prstGeom>
          <a:noFill/>
        </p:spPr>
        <p:txBody>
          <a:bodyPr wrap="square" rtlCol="0">
            <a:spAutoFit/>
          </a:bodyPr>
          <a:lstStyle/>
          <a:p>
            <a:pPr algn="r"/>
            <a:r>
              <a:rPr lang="en-US" sz="1400" b="1" dirty="0" smtClean="0">
                <a:effectLst>
                  <a:outerShdw blurRad="50800" dist="38100" dir="2700000" algn="tl" rotWithShape="0">
                    <a:srgbClr val="000000">
                      <a:alpha val="43000"/>
                    </a:srgbClr>
                  </a:outerShdw>
                </a:effectLst>
              </a:rPr>
              <a:t>Connected Devices</a:t>
            </a:r>
          </a:p>
        </p:txBody>
      </p:sp>
    </p:spTree>
    <p:extLst>
      <p:ext uri="{BB962C8B-B14F-4D97-AF65-F5344CB8AC3E}">
        <p14:creationId xmlns:p14="http://schemas.microsoft.com/office/powerpoint/2010/main" val="27652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500" fill="hold"/>
                                        <p:tgtEl>
                                          <p:spTgt spid="6"/>
                                        </p:tgtEl>
                                        <p:attrNameLst>
                                          <p:attrName>ppt_w</p:attrName>
                                        </p:attrNameLst>
                                      </p:cBhvr>
                                      <p:tavLst>
                                        <p:tav tm="0">
                                          <p:val>
                                            <p:fltVal val="0"/>
                                          </p:val>
                                        </p:tav>
                                        <p:tav tm="100000">
                                          <p:val>
                                            <p:strVal val="#ppt_w"/>
                                          </p:val>
                                        </p:tav>
                                      </p:tavLst>
                                    </p:anim>
                                    <p:anim calcmode="lin" valueType="num">
                                      <p:cBhvr>
                                        <p:cTn id="63" dur="500" fill="hold"/>
                                        <p:tgtEl>
                                          <p:spTgt spid="6"/>
                                        </p:tgtEl>
                                        <p:attrNameLst>
                                          <p:attrName>ppt_h</p:attrName>
                                        </p:attrNameLst>
                                      </p:cBhvr>
                                      <p:tavLst>
                                        <p:tav tm="0">
                                          <p:val>
                                            <p:fltVal val="0"/>
                                          </p:val>
                                        </p:tav>
                                        <p:tav tm="100000">
                                          <p:val>
                                            <p:strVal val="#ppt_h"/>
                                          </p:val>
                                        </p:tav>
                                      </p:tavLst>
                                    </p:anim>
                                    <p:animEffect transition="in" filter="fade">
                                      <p:cBhvr>
                                        <p:cTn id="64" dur="500"/>
                                        <p:tgtEl>
                                          <p:spTgt spid="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
                                          </p:val>
                                        </p:tav>
                                      </p:tavLst>
                                    </p:anim>
                                    <p:anim calcmode="lin" valueType="num">
                                      <p:cBhvr>
                                        <p:cTn id="103" dur="500" fill="hold"/>
                                        <p:tgtEl>
                                          <p:spTgt spid="30"/>
                                        </p:tgtEl>
                                        <p:attrNameLst>
                                          <p:attrName>ppt_h</p:attrName>
                                        </p:attrNameLst>
                                      </p:cBhvr>
                                      <p:tavLst>
                                        <p:tav tm="0">
                                          <p:val>
                                            <p:fltVal val="0"/>
                                          </p:val>
                                        </p:tav>
                                        <p:tav tm="100000">
                                          <p:val>
                                            <p:strVal val="#ppt_h"/>
                                          </p:val>
                                        </p:tav>
                                      </p:tavLst>
                                    </p:anim>
                                    <p:animEffect transition="in" filter="fade">
                                      <p:cBhvr>
                                        <p:cTn id="104" dur="500"/>
                                        <p:tgtEl>
                                          <p:spTgt spid="3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p:cTn id="107" dur="500" fill="hold"/>
                                        <p:tgtEl>
                                          <p:spTgt spid="31"/>
                                        </p:tgtEl>
                                        <p:attrNameLst>
                                          <p:attrName>ppt_w</p:attrName>
                                        </p:attrNameLst>
                                      </p:cBhvr>
                                      <p:tavLst>
                                        <p:tav tm="0">
                                          <p:val>
                                            <p:fltVal val="0"/>
                                          </p:val>
                                        </p:tav>
                                        <p:tav tm="100000">
                                          <p:val>
                                            <p:strVal val="#ppt_w"/>
                                          </p:val>
                                        </p:tav>
                                      </p:tavLst>
                                    </p:anim>
                                    <p:anim calcmode="lin" valueType="num">
                                      <p:cBhvr>
                                        <p:cTn id="108" dur="500" fill="hold"/>
                                        <p:tgtEl>
                                          <p:spTgt spid="31"/>
                                        </p:tgtEl>
                                        <p:attrNameLst>
                                          <p:attrName>ppt_h</p:attrName>
                                        </p:attrNameLst>
                                      </p:cBhvr>
                                      <p:tavLst>
                                        <p:tav tm="0">
                                          <p:val>
                                            <p:fltVal val="0"/>
                                          </p:val>
                                        </p:tav>
                                        <p:tav tm="100000">
                                          <p:val>
                                            <p:strVal val="#ppt_h"/>
                                          </p:val>
                                        </p:tav>
                                      </p:tavLst>
                                    </p:anim>
                                    <p:animEffect transition="in" filter="fade">
                                      <p:cBhvr>
                                        <p:cTn id="109" dur="500"/>
                                        <p:tgtEl>
                                          <p:spTgt spid="3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63"/>
                                        </p:tgtEl>
                                        <p:attrNameLst>
                                          <p:attrName>style.visibility</p:attrName>
                                        </p:attrNameLst>
                                      </p:cBhvr>
                                      <p:to>
                                        <p:strVal val="visible"/>
                                      </p:to>
                                    </p:set>
                                    <p:anim calcmode="lin" valueType="num">
                                      <p:cBhvr>
                                        <p:cTn id="112" dur="500" fill="hold"/>
                                        <p:tgtEl>
                                          <p:spTgt spid="163"/>
                                        </p:tgtEl>
                                        <p:attrNameLst>
                                          <p:attrName>ppt_w</p:attrName>
                                        </p:attrNameLst>
                                      </p:cBhvr>
                                      <p:tavLst>
                                        <p:tav tm="0">
                                          <p:val>
                                            <p:fltVal val="0"/>
                                          </p:val>
                                        </p:tav>
                                        <p:tav tm="100000">
                                          <p:val>
                                            <p:strVal val="#ppt_w"/>
                                          </p:val>
                                        </p:tav>
                                      </p:tavLst>
                                    </p:anim>
                                    <p:anim calcmode="lin" valueType="num">
                                      <p:cBhvr>
                                        <p:cTn id="113" dur="500" fill="hold"/>
                                        <p:tgtEl>
                                          <p:spTgt spid="163"/>
                                        </p:tgtEl>
                                        <p:attrNameLst>
                                          <p:attrName>ppt_h</p:attrName>
                                        </p:attrNameLst>
                                      </p:cBhvr>
                                      <p:tavLst>
                                        <p:tav tm="0">
                                          <p:val>
                                            <p:fltVal val="0"/>
                                          </p:val>
                                        </p:tav>
                                        <p:tav tm="100000">
                                          <p:val>
                                            <p:strVal val="#ppt_h"/>
                                          </p:val>
                                        </p:tav>
                                      </p:tavLst>
                                    </p:anim>
                                    <p:animEffect transition="in" filter="fade">
                                      <p:cBhvr>
                                        <p:cTn id="114" dur="500"/>
                                        <p:tgtEl>
                                          <p:spTgt spid="163"/>
                                        </p:tgtEl>
                                      </p:cBhvr>
                                    </p:animEffect>
                                  </p:childTnLst>
                                </p:cTn>
                              </p:par>
                              <p:par>
                                <p:cTn id="115" presetID="53" presetClass="entr" presetSubtype="16" fill="hold" nodeType="with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p:cTn id="117" dur="500" fill="hold"/>
                                        <p:tgtEl>
                                          <p:spTgt spid="3"/>
                                        </p:tgtEl>
                                        <p:attrNameLst>
                                          <p:attrName>ppt_w</p:attrName>
                                        </p:attrNameLst>
                                      </p:cBhvr>
                                      <p:tavLst>
                                        <p:tav tm="0">
                                          <p:val>
                                            <p:fltVal val="0"/>
                                          </p:val>
                                        </p:tav>
                                        <p:tav tm="100000">
                                          <p:val>
                                            <p:strVal val="#ppt_w"/>
                                          </p:val>
                                        </p:tav>
                                      </p:tavLst>
                                    </p:anim>
                                    <p:anim calcmode="lin" valueType="num">
                                      <p:cBhvr>
                                        <p:cTn id="118" dur="500" fill="hold"/>
                                        <p:tgtEl>
                                          <p:spTgt spid="3"/>
                                        </p:tgtEl>
                                        <p:attrNameLst>
                                          <p:attrName>ppt_h</p:attrName>
                                        </p:attrNameLst>
                                      </p:cBhvr>
                                      <p:tavLst>
                                        <p:tav tm="0">
                                          <p:val>
                                            <p:fltVal val="0"/>
                                          </p:val>
                                        </p:tav>
                                        <p:tav tm="100000">
                                          <p:val>
                                            <p:strVal val="#ppt_h"/>
                                          </p:val>
                                        </p:tav>
                                      </p:tavLst>
                                    </p:anim>
                                    <p:animEffect transition="in" filter="fade">
                                      <p:cBhvr>
                                        <p:cTn id="119" dur="500"/>
                                        <p:tgtEl>
                                          <p:spTgt spid="3"/>
                                        </p:tgtEl>
                                      </p:cBhvr>
                                    </p:animEffect>
                                  </p:childTnLst>
                                </p:cTn>
                              </p:par>
                              <p:par>
                                <p:cTn id="120" presetID="53" presetClass="entr" presetSubtype="16" fill="hold" nodeType="withEffect">
                                  <p:stCondLst>
                                    <p:cond delay="0"/>
                                  </p:stCondLst>
                                  <p:childTnLst>
                                    <p:set>
                                      <p:cBhvr>
                                        <p:cTn id="121" dur="1" fill="hold">
                                          <p:stCondLst>
                                            <p:cond delay="0"/>
                                          </p:stCondLst>
                                        </p:cTn>
                                        <p:tgtEl>
                                          <p:spTgt spid="7"/>
                                        </p:tgtEl>
                                        <p:attrNameLst>
                                          <p:attrName>style.visibility</p:attrName>
                                        </p:attrNameLst>
                                      </p:cBhvr>
                                      <p:to>
                                        <p:strVal val="visible"/>
                                      </p:to>
                                    </p:set>
                                    <p:anim calcmode="lin" valueType="num">
                                      <p:cBhvr>
                                        <p:cTn id="122" dur="500" fill="hold"/>
                                        <p:tgtEl>
                                          <p:spTgt spid="7"/>
                                        </p:tgtEl>
                                        <p:attrNameLst>
                                          <p:attrName>ppt_w</p:attrName>
                                        </p:attrNameLst>
                                      </p:cBhvr>
                                      <p:tavLst>
                                        <p:tav tm="0">
                                          <p:val>
                                            <p:fltVal val="0"/>
                                          </p:val>
                                        </p:tav>
                                        <p:tav tm="100000">
                                          <p:val>
                                            <p:strVal val="#ppt_w"/>
                                          </p:val>
                                        </p:tav>
                                      </p:tavLst>
                                    </p:anim>
                                    <p:anim calcmode="lin" valueType="num">
                                      <p:cBhvr>
                                        <p:cTn id="123" dur="500" fill="hold"/>
                                        <p:tgtEl>
                                          <p:spTgt spid="7"/>
                                        </p:tgtEl>
                                        <p:attrNameLst>
                                          <p:attrName>ppt_h</p:attrName>
                                        </p:attrNameLst>
                                      </p:cBhvr>
                                      <p:tavLst>
                                        <p:tav tm="0">
                                          <p:val>
                                            <p:fltVal val="0"/>
                                          </p:val>
                                        </p:tav>
                                        <p:tav tm="100000">
                                          <p:val>
                                            <p:strVal val="#ppt_h"/>
                                          </p:val>
                                        </p:tav>
                                      </p:tavLst>
                                    </p:anim>
                                    <p:animEffect transition="in" filter="fade">
                                      <p:cBhvr>
                                        <p:cTn id="124" dur="500"/>
                                        <p:tgtEl>
                                          <p:spTgt spid="7"/>
                                        </p:tgtEl>
                                      </p:cBhvr>
                                    </p:animEffect>
                                  </p:childTnLst>
                                </p:cTn>
                              </p:par>
                              <p:par>
                                <p:cTn id="125" presetID="53" presetClass="entr" presetSubtype="16" fill="hold" nodeType="with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p:cTn id="127" dur="500" fill="hold"/>
                                        <p:tgtEl>
                                          <p:spTgt spid="8"/>
                                        </p:tgtEl>
                                        <p:attrNameLst>
                                          <p:attrName>ppt_w</p:attrName>
                                        </p:attrNameLst>
                                      </p:cBhvr>
                                      <p:tavLst>
                                        <p:tav tm="0">
                                          <p:val>
                                            <p:fltVal val="0"/>
                                          </p:val>
                                        </p:tav>
                                        <p:tav tm="100000">
                                          <p:val>
                                            <p:strVal val="#ppt_w"/>
                                          </p:val>
                                        </p:tav>
                                      </p:tavLst>
                                    </p:anim>
                                    <p:anim calcmode="lin" valueType="num">
                                      <p:cBhvr>
                                        <p:cTn id="128" dur="500" fill="hold"/>
                                        <p:tgtEl>
                                          <p:spTgt spid="8"/>
                                        </p:tgtEl>
                                        <p:attrNameLst>
                                          <p:attrName>ppt_h</p:attrName>
                                        </p:attrNameLst>
                                      </p:cBhvr>
                                      <p:tavLst>
                                        <p:tav tm="0">
                                          <p:val>
                                            <p:fltVal val="0"/>
                                          </p:val>
                                        </p:tav>
                                        <p:tav tm="100000">
                                          <p:val>
                                            <p:strVal val="#ppt_h"/>
                                          </p:val>
                                        </p:tav>
                                      </p:tavLst>
                                    </p:anim>
                                    <p:animEffect transition="in" filter="fade">
                                      <p:cBhvr>
                                        <p:cTn id="129" dur="500"/>
                                        <p:tgtEl>
                                          <p:spTgt spid="8"/>
                                        </p:tgtEl>
                                      </p:cBhvr>
                                    </p:animEffect>
                                  </p:childTnLst>
                                </p:cTn>
                              </p:par>
                              <p:par>
                                <p:cTn id="130" presetID="53" presetClass="entr" presetSubtype="16" fill="hold" nodeType="withEffect">
                                  <p:stCondLst>
                                    <p:cond delay="0"/>
                                  </p:stCondLst>
                                  <p:childTnLst>
                                    <p:set>
                                      <p:cBhvr>
                                        <p:cTn id="131" dur="1" fill="hold">
                                          <p:stCondLst>
                                            <p:cond delay="0"/>
                                          </p:stCondLst>
                                        </p:cTn>
                                        <p:tgtEl>
                                          <p:spTgt spid="9"/>
                                        </p:tgtEl>
                                        <p:attrNameLst>
                                          <p:attrName>style.visibility</p:attrName>
                                        </p:attrNameLst>
                                      </p:cBhvr>
                                      <p:to>
                                        <p:strVal val="visible"/>
                                      </p:to>
                                    </p:set>
                                    <p:anim calcmode="lin" valueType="num">
                                      <p:cBhvr>
                                        <p:cTn id="132" dur="500" fill="hold"/>
                                        <p:tgtEl>
                                          <p:spTgt spid="9"/>
                                        </p:tgtEl>
                                        <p:attrNameLst>
                                          <p:attrName>ppt_w</p:attrName>
                                        </p:attrNameLst>
                                      </p:cBhvr>
                                      <p:tavLst>
                                        <p:tav tm="0">
                                          <p:val>
                                            <p:fltVal val="0"/>
                                          </p:val>
                                        </p:tav>
                                        <p:tav tm="100000">
                                          <p:val>
                                            <p:strVal val="#ppt_w"/>
                                          </p:val>
                                        </p:tav>
                                      </p:tavLst>
                                    </p:anim>
                                    <p:anim calcmode="lin" valueType="num">
                                      <p:cBhvr>
                                        <p:cTn id="133" dur="500" fill="hold"/>
                                        <p:tgtEl>
                                          <p:spTgt spid="9"/>
                                        </p:tgtEl>
                                        <p:attrNameLst>
                                          <p:attrName>ppt_h</p:attrName>
                                        </p:attrNameLst>
                                      </p:cBhvr>
                                      <p:tavLst>
                                        <p:tav tm="0">
                                          <p:val>
                                            <p:fltVal val="0"/>
                                          </p:val>
                                        </p:tav>
                                        <p:tav tm="100000">
                                          <p:val>
                                            <p:strVal val="#ppt_h"/>
                                          </p:val>
                                        </p:tav>
                                      </p:tavLst>
                                    </p:anim>
                                    <p:animEffect transition="in" filter="fade">
                                      <p:cBhvr>
                                        <p:cTn id="134" dur="500"/>
                                        <p:tgtEl>
                                          <p:spTgt spid="9"/>
                                        </p:tgtEl>
                                      </p:cBhvr>
                                    </p:animEffect>
                                  </p:childTnLst>
                                </p:cTn>
                              </p:par>
                            </p:childTnLst>
                          </p:cTn>
                        </p:par>
                        <p:par>
                          <p:cTn id="135" fill="hold">
                            <p:stCondLst>
                              <p:cond delay="500"/>
                            </p:stCondLst>
                            <p:childTnLst>
                              <p:par>
                                <p:cTn id="136" presetID="53" presetClass="entr" presetSubtype="16" fill="hold" nodeType="afterEffect">
                                  <p:stCondLst>
                                    <p:cond delay="0"/>
                                  </p:stCondLst>
                                  <p:childTnLst>
                                    <p:set>
                                      <p:cBhvr>
                                        <p:cTn id="137" dur="1" fill="hold">
                                          <p:stCondLst>
                                            <p:cond delay="0"/>
                                          </p:stCondLst>
                                        </p:cTn>
                                        <p:tgtEl>
                                          <p:spTgt spid="58"/>
                                        </p:tgtEl>
                                        <p:attrNameLst>
                                          <p:attrName>style.visibility</p:attrName>
                                        </p:attrNameLst>
                                      </p:cBhvr>
                                      <p:to>
                                        <p:strVal val="visible"/>
                                      </p:to>
                                    </p:set>
                                    <p:anim calcmode="lin" valueType="num">
                                      <p:cBhvr>
                                        <p:cTn id="138" dur="1000" fill="hold"/>
                                        <p:tgtEl>
                                          <p:spTgt spid="58"/>
                                        </p:tgtEl>
                                        <p:attrNameLst>
                                          <p:attrName>ppt_w</p:attrName>
                                        </p:attrNameLst>
                                      </p:cBhvr>
                                      <p:tavLst>
                                        <p:tav tm="0">
                                          <p:val>
                                            <p:fltVal val="0"/>
                                          </p:val>
                                        </p:tav>
                                        <p:tav tm="100000">
                                          <p:val>
                                            <p:strVal val="#ppt_w"/>
                                          </p:val>
                                        </p:tav>
                                      </p:tavLst>
                                    </p:anim>
                                    <p:anim calcmode="lin" valueType="num">
                                      <p:cBhvr>
                                        <p:cTn id="139" dur="1000" fill="hold"/>
                                        <p:tgtEl>
                                          <p:spTgt spid="58"/>
                                        </p:tgtEl>
                                        <p:attrNameLst>
                                          <p:attrName>ppt_h</p:attrName>
                                        </p:attrNameLst>
                                      </p:cBhvr>
                                      <p:tavLst>
                                        <p:tav tm="0">
                                          <p:val>
                                            <p:fltVal val="0"/>
                                          </p:val>
                                        </p:tav>
                                        <p:tav tm="100000">
                                          <p:val>
                                            <p:strVal val="#ppt_h"/>
                                          </p:val>
                                        </p:tav>
                                      </p:tavLst>
                                    </p:anim>
                                    <p:animEffect transition="in" filter="fade">
                                      <p:cBhvr>
                                        <p:cTn id="140" dur="1000"/>
                                        <p:tgtEl>
                                          <p:spTgt spid="58"/>
                                        </p:tgtEl>
                                      </p:cBhvr>
                                    </p:animEffect>
                                  </p:childTnLst>
                                </p:cTn>
                              </p:par>
                              <p:par>
                                <p:cTn id="141" presetID="53" presetClass="entr" presetSubtype="16" fill="hold" nodeType="withEffect">
                                  <p:stCondLst>
                                    <p:cond delay="0"/>
                                  </p:stCondLst>
                                  <p:childTnLst>
                                    <p:set>
                                      <p:cBhvr>
                                        <p:cTn id="142" dur="1" fill="hold">
                                          <p:stCondLst>
                                            <p:cond delay="0"/>
                                          </p:stCondLst>
                                        </p:cTn>
                                        <p:tgtEl>
                                          <p:spTgt spid="51"/>
                                        </p:tgtEl>
                                        <p:attrNameLst>
                                          <p:attrName>style.visibility</p:attrName>
                                        </p:attrNameLst>
                                      </p:cBhvr>
                                      <p:to>
                                        <p:strVal val="visible"/>
                                      </p:to>
                                    </p:set>
                                    <p:anim calcmode="lin" valueType="num">
                                      <p:cBhvr>
                                        <p:cTn id="143" dur="1000" fill="hold"/>
                                        <p:tgtEl>
                                          <p:spTgt spid="51"/>
                                        </p:tgtEl>
                                        <p:attrNameLst>
                                          <p:attrName>ppt_w</p:attrName>
                                        </p:attrNameLst>
                                      </p:cBhvr>
                                      <p:tavLst>
                                        <p:tav tm="0">
                                          <p:val>
                                            <p:fltVal val="0"/>
                                          </p:val>
                                        </p:tav>
                                        <p:tav tm="100000">
                                          <p:val>
                                            <p:strVal val="#ppt_w"/>
                                          </p:val>
                                        </p:tav>
                                      </p:tavLst>
                                    </p:anim>
                                    <p:anim calcmode="lin" valueType="num">
                                      <p:cBhvr>
                                        <p:cTn id="144" dur="1000" fill="hold"/>
                                        <p:tgtEl>
                                          <p:spTgt spid="51"/>
                                        </p:tgtEl>
                                        <p:attrNameLst>
                                          <p:attrName>ppt_h</p:attrName>
                                        </p:attrNameLst>
                                      </p:cBhvr>
                                      <p:tavLst>
                                        <p:tav tm="0">
                                          <p:val>
                                            <p:fltVal val="0"/>
                                          </p:val>
                                        </p:tav>
                                        <p:tav tm="100000">
                                          <p:val>
                                            <p:strVal val="#ppt_h"/>
                                          </p:val>
                                        </p:tav>
                                      </p:tavLst>
                                    </p:anim>
                                    <p:animEffect transition="in" filter="fade">
                                      <p:cBhvr>
                                        <p:cTn id="145" dur="1000"/>
                                        <p:tgtEl>
                                          <p:spTgt spid="51"/>
                                        </p:tgtEl>
                                      </p:cBhvr>
                                    </p:animEffect>
                                  </p:childTnLst>
                                </p:cTn>
                              </p:par>
                              <p:par>
                                <p:cTn id="146" presetID="53" presetClass="entr" presetSubtype="16" fill="hold" nodeType="withEffect">
                                  <p:stCondLst>
                                    <p:cond delay="0"/>
                                  </p:stCondLst>
                                  <p:childTnLst>
                                    <p:set>
                                      <p:cBhvr>
                                        <p:cTn id="147" dur="1" fill="hold">
                                          <p:stCondLst>
                                            <p:cond delay="0"/>
                                          </p:stCondLst>
                                        </p:cTn>
                                        <p:tgtEl>
                                          <p:spTgt spid="52"/>
                                        </p:tgtEl>
                                        <p:attrNameLst>
                                          <p:attrName>style.visibility</p:attrName>
                                        </p:attrNameLst>
                                      </p:cBhvr>
                                      <p:to>
                                        <p:strVal val="visible"/>
                                      </p:to>
                                    </p:set>
                                    <p:anim calcmode="lin" valueType="num">
                                      <p:cBhvr>
                                        <p:cTn id="148" dur="1000" fill="hold"/>
                                        <p:tgtEl>
                                          <p:spTgt spid="52"/>
                                        </p:tgtEl>
                                        <p:attrNameLst>
                                          <p:attrName>ppt_w</p:attrName>
                                        </p:attrNameLst>
                                      </p:cBhvr>
                                      <p:tavLst>
                                        <p:tav tm="0">
                                          <p:val>
                                            <p:fltVal val="0"/>
                                          </p:val>
                                        </p:tav>
                                        <p:tav tm="100000">
                                          <p:val>
                                            <p:strVal val="#ppt_w"/>
                                          </p:val>
                                        </p:tav>
                                      </p:tavLst>
                                    </p:anim>
                                    <p:anim calcmode="lin" valueType="num">
                                      <p:cBhvr>
                                        <p:cTn id="149" dur="1000" fill="hold"/>
                                        <p:tgtEl>
                                          <p:spTgt spid="52"/>
                                        </p:tgtEl>
                                        <p:attrNameLst>
                                          <p:attrName>ppt_h</p:attrName>
                                        </p:attrNameLst>
                                      </p:cBhvr>
                                      <p:tavLst>
                                        <p:tav tm="0">
                                          <p:val>
                                            <p:fltVal val="0"/>
                                          </p:val>
                                        </p:tav>
                                        <p:tav tm="100000">
                                          <p:val>
                                            <p:strVal val="#ppt_h"/>
                                          </p:val>
                                        </p:tav>
                                      </p:tavLst>
                                    </p:anim>
                                    <p:animEffect transition="in" filter="fade">
                                      <p:cBhvr>
                                        <p:cTn id="150" dur="1000"/>
                                        <p:tgtEl>
                                          <p:spTgt spid="52"/>
                                        </p:tgtEl>
                                      </p:cBhvr>
                                    </p:animEffect>
                                  </p:childTnLst>
                                </p:cTn>
                              </p:par>
                            </p:childTnLst>
                          </p:cTn>
                        </p:par>
                        <p:par>
                          <p:cTn id="151" fill="hold">
                            <p:stCondLst>
                              <p:cond delay="1500"/>
                            </p:stCondLst>
                            <p:childTnLst>
                              <p:par>
                                <p:cTn id="152" presetID="9" presetClass="entr" presetSubtype="0" fill="hold" nodeType="afterEffect">
                                  <p:stCondLst>
                                    <p:cond delay="0"/>
                                  </p:stCondLst>
                                  <p:childTnLst>
                                    <p:set>
                                      <p:cBhvr>
                                        <p:cTn id="153" dur="1" fill="hold">
                                          <p:stCondLst>
                                            <p:cond delay="0"/>
                                          </p:stCondLst>
                                        </p:cTn>
                                        <p:tgtEl>
                                          <p:spTgt spid="156"/>
                                        </p:tgtEl>
                                        <p:attrNameLst>
                                          <p:attrName>style.visibility</p:attrName>
                                        </p:attrNameLst>
                                      </p:cBhvr>
                                      <p:to>
                                        <p:strVal val="visible"/>
                                      </p:to>
                                    </p:set>
                                    <p:animEffect transition="in" filter="dissolve">
                                      <p:cBhvr>
                                        <p:cTn id="154" dur="500"/>
                                        <p:tgtEl>
                                          <p:spTgt spid="156"/>
                                        </p:tgtEl>
                                      </p:cBhvr>
                                    </p:animEffect>
                                  </p:childTnLst>
                                </p:cTn>
                              </p:par>
                              <p:par>
                                <p:cTn id="155" presetID="9" presetClass="entr" presetSubtype="0" fill="hold" nodeType="withEffect">
                                  <p:stCondLst>
                                    <p:cond delay="0"/>
                                  </p:stCondLst>
                                  <p:childTnLst>
                                    <p:set>
                                      <p:cBhvr>
                                        <p:cTn id="156" dur="1" fill="hold">
                                          <p:stCondLst>
                                            <p:cond delay="0"/>
                                          </p:stCondLst>
                                        </p:cTn>
                                        <p:tgtEl>
                                          <p:spTgt spid="121"/>
                                        </p:tgtEl>
                                        <p:attrNameLst>
                                          <p:attrName>style.visibility</p:attrName>
                                        </p:attrNameLst>
                                      </p:cBhvr>
                                      <p:to>
                                        <p:strVal val="visible"/>
                                      </p:to>
                                    </p:set>
                                    <p:animEffect transition="in" filter="dissolve">
                                      <p:cBhvr>
                                        <p:cTn id="157" dur="500"/>
                                        <p:tgtEl>
                                          <p:spTgt spid="121"/>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dissolve">
                                      <p:cBhvr>
                                        <p:cTn id="160" dur="500"/>
                                        <p:tgtEl>
                                          <p:spTgt spid="125"/>
                                        </p:tgtEl>
                                      </p:cBhvr>
                                    </p:animEffect>
                                  </p:childTnLst>
                                </p:cTn>
                              </p:par>
                              <p:par>
                                <p:cTn id="161" presetID="9" presetClass="entr" presetSubtype="0" fill="hold" nodeType="withEffect">
                                  <p:stCondLst>
                                    <p:cond delay="0"/>
                                  </p:stCondLst>
                                  <p:childTnLst>
                                    <p:set>
                                      <p:cBhvr>
                                        <p:cTn id="162" dur="1" fill="hold">
                                          <p:stCondLst>
                                            <p:cond delay="0"/>
                                          </p:stCondLst>
                                        </p:cTn>
                                        <p:tgtEl>
                                          <p:spTgt spid="126"/>
                                        </p:tgtEl>
                                        <p:attrNameLst>
                                          <p:attrName>style.visibility</p:attrName>
                                        </p:attrNameLst>
                                      </p:cBhvr>
                                      <p:to>
                                        <p:strVal val="visible"/>
                                      </p:to>
                                    </p:set>
                                    <p:animEffect transition="in" filter="dissolve">
                                      <p:cBhvr>
                                        <p:cTn id="163" dur="500"/>
                                        <p:tgtEl>
                                          <p:spTgt spid="126"/>
                                        </p:tgtEl>
                                      </p:cBhvr>
                                    </p:animEffect>
                                  </p:childTnLst>
                                </p:cTn>
                              </p:par>
                              <p:par>
                                <p:cTn id="164" presetID="9" presetClass="entr" presetSubtype="0" fill="hold" nodeType="withEffect">
                                  <p:stCondLst>
                                    <p:cond delay="0"/>
                                  </p:stCondLst>
                                  <p:childTnLst>
                                    <p:set>
                                      <p:cBhvr>
                                        <p:cTn id="165" dur="1" fill="hold">
                                          <p:stCondLst>
                                            <p:cond delay="0"/>
                                          </p:stCondLst>
                                        </p:cTn>
                                        <p:tgtEl>
                                          <p:spTgt spid="130"/>
                                        </p:tgtEl>
                                        <p:attrNameLst>
                                          <p:attrName>style.visibility</p:attrName>
                                        </p:attrNameLst>
                                      </p:cBhvr>
                                      <p:to>
                                        <p:strVal val="visible"/>
                                      </p:to>
                                    </p:set>
                                    <p:animEffect transition="in" filter="dissolve">
                                      <p:cBhvr>
                                        <p:cTn id="166" dur="500"/>
                                        <p:tgtEl>
                                          <p:spTgt spid="130"/>
                                        </p:tgtEl>
                                      </p:cBhvr>
                                    </p:animEffect>
                                  </p:childTnLst>
                                </p:cTn>
                              </p:par>
                              <p:par>
                                <p:cTn id="167" presetID="9" presetClass="entr" presetSubtype="0" fill="hold" grpId="0" nodeType="withEffect">
                                  <p:stCondLst>
                                    <p:cond delay="0"/>
                                  </p:stCondLst>
                                  <p:childTnLst>
                                    <p:set>
                                      <p:cBhvr>
                                        <p:cTn id="168" dur="1" fill="hold">
                                          <p:stCondLst>
                                            <p:cond delay="0"/>
                                          </p:stCondLst>
                                        </p:cTn>
                                        <p:tgtEl>
                                          <p:spTgt spid="136"/>
                                        </p:tgtEl>
                                        <p:attrNameLst>
                                          <p:attrName>style.visibility</p:attrName>
                                        </p:attrNameLst>
                                      </p:cBhvr>
                                      <p:to>
                                        <p:strVal val="visible"/>
                                      </p:to>
                                    </p:set>
                                    <p:animEffect transition="in" filter="dissolve">
                                      <p:cBhvr>
                                        <p:cTn id="169" dur="500"/>
                                        <p:tgtEl>
                                          <p:spTgt spid="136"/>
                                        </p:tgtEl>
                                      </p:cBhvr>
                                    </p:animEffect>
                                  </p:childTnLst>
                                </p:cTn>
                              </p:par>
                              <p:par>
                                <p:cTn id="170" presetID="9" presetClass="entr" presetSubtype="0" fill="hold" grpId="0" nodeType="withEffect">
                                  <p:stCondLst>
                                    <p:cond delay="0"/>
                                  </p:stCondLst>
                                  <p:childTnLst>
                                    <p:set>
                                      <p:cBhvr>
                                        <p:cTn id="171" dur="1" fill="hold">
                                          <p:stCondLst>
                                            <p:cond delay="0"/>
                                          </p:stCondLst>
                                        </p:cTn>
                                        <p:tgtEl>
                                          <p:spTgt spid="137"/>
                                        </p:tgtEl>
                                        <p:attrNameLst>
                                          <p:attrName>style.visibility</p:attrName>
                                        </p:attrNameLst>
                                      </p:cBhvr>
                                      <p:to>
                                        <p:strVal val="visible"/>
                                      </p:to>
                                    </p:set>
                                    <p:animEffect transition="in" filter="dissolve">
                                      <p:cBhvr>
                                        <p:cTn id="172" dur="500"/>
                                        <p:tgtEl>
                                          <p:spTgt spid="137"/>
                                        </p:tgtEl>
                                      </p:cBhvr>
                                    </p:animEffect>
                                  </p:childTnLst>
                                </p:cTn>
                              </p:par>
                              <p:par>
                                <p:cTn id="173" presetID="9" presetClass="entr" presetSubtype="0" fill="hold" grpId="0" nodeType="withEffect">
                                  <p:stCondLst>
                                    <p:cond delay="0"/>
                                  </p:stCondLst>
                                  <p:childTnLst>
                                    <p:set>
                                      <p:cBhvr>
                                        <p:cTn id="174" dur="1" fill="hold">
                                          <p:stCondLst>
                                            <p:cond delay="0"/>
                                          </p:stCondLst>
                                        </p:cTn>
                                        <p:tgtEl>
                                          <p:spTgt spid="138"/>
                                        </p:tgtEl>
                                        <p:attrNameLst>
                                          <p:attrName>style.visibility</p:attrName>
                                        </p:attrNameLst>
                                      </p:cBhvr>
                                      <p:to>
                                        <p:strVal val="visible"/>
                                      </p:to>
                                    </p:set>
                                    <p:animEffect transition="in" filter="dissolve">
                                      <p:cBhvr>
                                        <p:cTn id="175" dur="500"/>
                                        <p:tgtEl>
                                          <p:spTgt spid="138"/>
                                        </p:tgtEl>
                                      </p:cBhvr>
                                    </p:animEffect>
                                  </p:childTnLst>
                                </p:cTn>
                              </p:par>
                              <p:par>
                                <p:cTn id="176" presetID="9" presetClass="entr" presetSubtype="0" fill="hold" nodeType="withEffect">
                                  <p:stCondLst>
                                    <p:cond delay="0"/>
                                  </p:stCondLst>
                                  <p:childTnLst>
                                    <p:set>
                                      <p:cBhvr>
                                        <p:cTn id="177" dur="1" fill="hold">
                                          <p:stCondLst>
                                            <p:cond delay="0"/>
                                          </p:stCondLst>
                                        </p:cTn>
                                        <p:tgtEl>
                                          <p:spTgt spid="139"/>
                                        </p:tgtEl>
                                        <p:attrNameLst>
                                          <p:attrName>style.visibility</p:attrName>
                                        </p:attrNameLst>
                                      </p:cBhvr>
                                      <p:to>
                                        <p:strVal val="visible"/>
                                      </p:to>
                                    </p:set>
                                    <p:animEffect transition="in" filter="dissolve">
                                      <p:cBhvr>
                                        <p:cTn id="178" dur="500"/>
                                        <p:tgtEl>
                                          <p:spTgt spid="139"/>
                                        </p:tgtEl>
                                      </p:cBhvr>
                                    </p:animEffect>
                                  </p:childTnLst>
                                </p:cTn>
                              </p:par>
                              <p:par>
                                <p:cTn id="179" presetID="9" presetClass="entr" presetSubtype="0" fill="hold" nodeType="withEffect">
                                  <p:stCondLst>
                                    <p:cond delay="0"/>
                                  </p:stCondLst>
                                  <p:childTnLst>
                                    <p:set>
                                      <p:cBhvr>
                                        <p:cTn id="180" dur="1" fill="hold">
                                          <p:stCondLst>
                                            <p:cond delay="0"/>
                                          </p:stCondLst>
                                        </p:cTn>
                                        <p:tgtEl>
                                          <p:spTgt spid="142"/>
                                        </p:tgtEl>
                                        <p:attrNameLst>
                                          <p:attrName>style.visibility</p:attrName>
                                        </p:attrNameLst>
                                      </p:cBhvr>
                                      <p:to>
                                        <p:strVal val="visible"/>
                                      </p:to>
                                    </p:set>
                                    <p:animEffect transition="in" filter="dissolve">
                                      <p:cBhvr>
                                        <p:cTn id="181" dur="500"/>
                                        <p:tgtEl>
                                          <p:spTgt spid="142"/>
                                        </p:tgtEl>
                                      </p:cBhvr>
                                    </p:animEffect>
                                  </p:childTnLst>
                                </p:cTn>
                              </p:par>
                            </p:childTnLst>
                          </p:cTn>
                        </p:par>
                        <p:par>
                          <p:cTn id="182" fill="hold">
                            <p:stCondLst>
                              <p:cond delay="2000"/>
                            </p:stCondLst>
                            <p:childTnLst>
                              <p:par>
                                <p:cTn id="183" presetID="9" presetClass="entr" presetSubtype="0" fill="hold" grpId="0" nodeType="afterEffect">
                                  <p:stCondLst>
                                    <p:cond delay="0"/>
                                  </p:stCondLst>
                                  <p:childTnLst>
                                    <p:set>
                                      <p:cBhvr>
                                        <p:cTn id="184" dur="1" fill="hold">
                                          <p:stCondLst>
                                            <p:cond delay="0"/>
                                          </p:stCondLst>
                                        </p:cTn>
                                        <p:tgtEl>
                                          <p:spTgt spid="32"/>
                                        </p:tgtEl>
                                        <p:attrNameLst>
                                          <p:attrName>style.visibility</p:attrName>
                                        </p:attrNameLst>
                                      </p:cBhvr>
                                      <p:to>
                                        <p:strVal val="visible"/>
                                      </p:to>
                                    </p:set>
                                    <p:animEffect transition="in" filter="dissolve">
                                      <p:cBhvr>
                                        <p:cTn id="18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3" grpId="0"/>
      <p:bldP spid="14" grpId="0"/>
      <p:bldP spid="15" grpId="0"/>
      <p:bldP spid="16" grpId="0"/>
      <p:bldP spid="17" grpId="0"/>
      <p:bldP spid="18" grpId="0"/>
      <p:bldP spid="19" grpId="0"/>
      <p:bldP spid="20" grpId="0"/>
      <p:bldP spid="6" grpId="0" animBg="1"/>
      <p:bldP spid="12" grpId="0"/>
      <p:bldP spid="21" grpId="0"/>
      <p:bldP spid="25" grpId="0"/>
      <p:bldP spid="26" grpId="0"/>
      <p:bldP spid="27" grpId="0"/>
      <p:bldP spid="28" grpId="0"/>
      <p:bldP spid="29" grpId="0"/>
      <p:bldP spid="30" grpId="0"/>
      <p:bldP spid="31" grpId="0"/>
      <p:bldP spid="32" grpId="0"/>
      <p:bldP spid="125" grpId="0" animBg="1"/>
      <p:bldP spid="136" grpId="0" animBg="1"/>
      <p:bldP spid="137" grpId="0" animBg="1"/>
      <p:bldP spid="138" grpId="0" animBg="1"/>
      <p:bldP spid="1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426.JPG"/>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t="12613" b="12613"/>
          <a:stretch>
            <a:fillRect/>
          </a:stretch>
        </p:blipFill>
        <p:spPr>
          <a:xfrm>
            <a:off x="0" y="0"/>
            <a:ext cx="9144000" cy="5143500"/>
          </a:xfrm>
        </p:spPr>
      </p:pic>
    </p:spTree>
    <p:extLst>
      <p:ext uri="{BB962C8B-B14F-4D97-AF65-F5344CB8AC3E}">
        <p14:creationId xmlns:p14="http://schemas.microsoft.com/office/powerpoint/2010/main" val="26666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286.JPG"/>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t="12613" b="12613"/>
          <a:stretch>
            <a:fillRect/>
          </a:stretch>
        </p:blipFill>
        <p:spPr>
          <a:xfrm>
            <a:off x="0" y="0"/>
            <a:ext cx="9144000" cy="5143500"/>
          </a:xfrm>
        </p:spPr>
      </p:pic>
    </p:spTree>
    <p:extLst>
      <p:ext uri="{BB962C8B-B14F-4D97-AF65-F5344CB8AC3E}">
        <p14:creationId xmlns:p14="http://schemas.microsoft.com/office/powerpoint/2010/main" val="4324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473.JPG"/>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t="12613" b="12613"/>
          <a:stretch>
            <a:fillRect/>
          </a:stretch>
        </p:blipFill>
        <p:spPr>
          <a:xfrm>
            <a:off x="0" y="0"/>
            <a:ext cx="9144000" cy="5143500"/>
          </a:xfrm>
        </p:spPr>
      </p:pic>
    </p:spTree>
    <p:extLst>
      <p:ext uri="{BB962C8B-B14F-4D97-AF65-F5344CB8AC3E}">
        <p14:creationId xmlns:p14="http://schemas.microsoft.com/office/powerpoint/2010/main" val="175589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476.JPG"/>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t="12613" b="12613"/>
          <a:stretch>
            <a:fillRect/>
          </a:stretch>
        </p:blipFill>
        <p:spPr>
          <a:xfrm>
            <a:off x="0" y="0"/>
            <a:ext cx="9144000" cy="5143500"/>
          </a:xfrm>
        </p:spPr>
      </p:pic>
    </p:spTree>
    <p:extLst>
      <p:ext uri="{BB962C8B-B14F-4D97-AF65-F5344CB8AC3E}">
        <p14:creationId xmlns:p14="http://schemas.microsoft.com/office/powerpoint/2010/main" val="120159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9061682.JPG"/>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t="12500" b="12500"/>
          <a:stretch>
            <a:fillRect/>
          </a:stretch>
        </p:blipFill>
        <p:spPr>
          <a:xfrm>
            <a:off x="0" y="0"/>
            <a:ext cx="9144000" cy="5143500"/>
          </a:xfrm>
        </p:spPr>
      </p:pic>
    </p:spTree>
    <p:extLst>
      <p:ext uri="{BB962C8B-B14F-4D97-AF65-F5344CB8AC3E}">
        <p14:creationId xmlns:p14="http://schemas.microsoft.com/office/powerpoint/2010/main" val="77429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Involved</a:t>
            </a:r>
            <a:endParaRPr lang="en-US" dirty="0"/>
          </a:p>
        </p:txBody>
      </p:sp>
      <p:pic>
        <p:nvPicPr>
          <p:cNvPr id="6" name="Content Placeholder 5"/>
          <p:cNvPicPr>
            <a:picLocks noGrp="1" noChangeAspect="1"/>
          </p:cNvPicPr>
          <p:nvPr>
            <p:ph sz="quarter" idx="12"/>
          </p:nvPr>
        </p:nvPicPr>
        <p:blipFill rotWithShape="1">
          <a:blip r:embed="rId2"/>
          <a:srcRect l="5609" t="6994" r="13320" b="37260"/>
          <a:stretch/>
        </p:blipFill>
        <p:spPr>
          <a:xfrm>
            <a:off x="90709" y="816509"/>
            <a:ext cx="8943754" cy="4326991"/>
          </a:xfrm>
        </p:spPr>
      </p:pic>
      <p:sp>
        <p:nvSpPr>
          <p:cNvPr id="8" name="Rectangle 7"/>
          <p:cNvSpPr/>
          <p:nvPr/>
        </p:nvSpPr>
        <p:spPr>
          <a:xfrm>
            <a:off x="8655538" y="957385"/>
            <a:ext cx="488462" cy="400538"/>
          </a:xfrm>
          <a:prstGeom prst="rect">
            <a:avLst/>
          </a:prstGeom>
          <a:solidFill>
            <a:srgbClr val="FFFFFF"/>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TextBox 6"/>
          <p:cNvSpPr txBox="1"/>
          <p:nvPr/>
        </p:nvSpPr>
        <p:spPr>
          <a:xfrm>
            <a:off x="4566715" y="19538"/>
            <a:ext cx="4518668" cy="707886"/>
          </a:xfrm>
          <a:prstGeom prst="rect">
            <a:avLst/>
          </a:prstGeom>
          <a:noFill/>
        </p:spPr>
        <p:txBody>
          <a:bodyPr wrap="none" rtlCol="0">
            <a:spAutoFit/>
          </a:bodyPr>
          <a:lstStyle/>
          <a:p>
            <a:r>
              <a:rPr lang="en-US" sz="4000" dirty="0">
                <a:solidFill>
                  <a:schemeClr val="tx2"/>
                </a:solidFill>
                <a:latin typeface="Optima"/>
                <a:cs typeface="Optima"/>
              </a:rPr>
              <a:t>http://</a:t>
            </a:r>
            <a:r>
              <a:rPr lang="en-US" sz="4000" dirty="0" err="1">
                <a:solidFill>
                  <a:schemeClr val="tx2"/>
                </a:solidFill>
                <a:latin typeface="Optima"/>
                <a:cs typeface="Optima"/>
              </a:rPr>
              <a:t>j.mp</a:t>
            </a:r>
            <a:r>
              <a:rPr lang="en-US" sz="4000" dirty="0">
                <a:solidFill>
                  <a:schemeClr val="tx2"/>
                </a:solidFill>
                <a:latin typeface="Optima"/>
                <a:cs typeface="Optima"/>
              </a:rPr>
              <a:t>/</a:t>
            </a:r>
            <a:r>
              <a:rPr lang="en-US" sz="4000" dirty="0" err="1">
                <a:solidFill>
                  <a:schemeClr val="tx2"/>
                </a:solidFill>
                <a:latin typeface="Optima"/>
                <a:cs typeface="Optima"/>
              </a:rPr>
              <a:t>dukepad</a:t>
            </a:r>
            <a:endParaRPr lang="en-US" sz="4000" dirty="0" smtClean="0">
              <a:solidFill>
                <a:schemeClr val="tx2"/>
              </a:solidFill>
              <a:latin typeface="Optima"/>
              <a:cs typeface="Optima"/>
            </a:endParaRPr>
          </a:p>
        </p:txBody>
      </p:sp>
    </p:spTree>
    <p:extLst>
      <p:ext uri="{BB962C8B-B14F-4D97-AF65-F5344CB8AC3E}">
        <p14:creationId xmlns:p14="http://schemas.microsoft.com/office/powerpoint/2010/main" val="19065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RoboVM</a:t>
            </a:r>
            <a:endParaRPr lang="en-US" dirty="0"/>
          </a:p>
        </p:txBody>
      </p:sp>
      <p:sp>
        <p:nvSpPr>
          <p:cNvPr id="4" name="Text Placeholder 3"/>
          <p:cNvSpPr>
            <a:spLocks noGrp="1"/>
          </p:cNvSpPr>
          <p:nvPr>
            <p:ph type="body" sz="quarter" idx="13"/>
          </p:nvPr>
        </p:nvSpPr>
        <p:spPr/>
        <p:txBody>
          <a:bodyPr/>
          <a:lstStyle/>
          <a:p>
            <a:r>
              <a:rPr lang="en-US" dirty="0" smtClean="0"/>
              <a:t>JavaFX on </a:t>
            </a:r>
            <a:r>
              <a:rPr lang="en-US" dirty="0" err="1" smtClean="0"/>
              <a:t>iOS</a:t>
            </a:r>
            <a:endParaRPr lang="en-US" dirty="0"/>
          </a:p>
        </p:txBody>
      </p:sp>
      <p:pic>
        <p:nvPicPr>
          <p:cNvPr id="8" name="Picture 7"/>
          <p:cNvPicPr>
            <a:picLocks noChangeAspect="1"/>
          </p:cNvPicPr>
          <p:nvPr/>
        </p:nvPicPr>
        <p:blipFill>
          <a:blip r:embed="rId2"/>
          <a:stretch>
            <a:fillRect/>
          </a:stretch>
        </p:blipFill>
        <p:spPr>
          <a:xfrm>
            <a:off x="3856566" y="2664177"/>
            <a:ext cx="1957212" cy="695898"/>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a:off x="6594121" y="2008010"/>
            <a:ext cx="1943101" cy="1943101"/>
          </a:xfrm>
          <a:prstGeom prst="rect">
            <a:avLst/>
          </a:prstGeom>
        </p:spPr>
      </p:pic>
      <p:pic>
        <p:nvPicPr>
          <p:cNvPr id="12" name="Picture 11"/>
          <p:cNvPicPr>
            <a:picLocks noChangeAspect="1"/>
          </p:cNvPicPr>
          <p:nvPr/>
        </p:nvPicPr>
        <p:blipFill>
          <a:blip r:embed="rId5"/>
          <a:stretch>
            <a:fillRect/>
          </a:stretch>
        </p:blipFill>
        <p:spPr>
          <a:xfrm>
            <a:off x="965201" y="2048933"/>
            <a:ext cx="1625600" cy="1625600"/>
          </a:xfrm>
          <a:prstGeom prst="rect">
            <a:avLst/>
          </a:prstGeom>
        </p:spPr>
      </p:pic>
      <p:sp>
        <p:nvSpPr>
          <p:cNvPr id="13" name="TextBox 12"/>
          <p:cNvSpPr txBox="1"/>
          <p:nvPr/>
        </p:nvSpPr>
        <p:spPr>
          <a:xfrm>
            <a:off x="2949222" y="2681111"/>
            <a:ext cx="454271" cy="646331"/>
          </a:xfrm>
          <a:prstGeom prst="rect">
            <a:avLst/>
          </a:prstGeom>
          <a:noFill/>
        </p:spPr>
        <p:txBody>
          <a:bodyPr wrap="none" rtlCol="0">
            <a:spAutoFit/>
          </a:bodyPr>
          <a:lstStyle/>
          <a:p>
            <a:r>
              <a:rPr lang="en-US" sz="3600" dirty="0" smtClean="0">
                <a:solidFill>
                  <a:schemeClr val="tx2"/>
                </a:solidFill>
              </a:rPr>
              <a:t>+</a:t>
            </a:r>
          </a:p>
        </p:txBody>
      </p:sp>
      <p:sp>
        <p:nvSpPr>
          <p:cNvPr id="14" name="TextBox 13"/>
          <p:cNvSpPr txBox="1"/>
          <p:nvPr/>
        </p:nvSpPr>
        <p:spPr>
          <a:xfrm>
            <a:off x="6265334" y="2681111"/>
            <a:ext cx="454271" cy="646331"/>
          </a:xfrm>
          <a:prstGeom prst="rect">
            <a:avLst/>
          </a:prstGeom>
          <a:noFill/>
        </p:spPr>
        <p:txBody>
          <a:bodyPr wrap="none" rtlCol="0">
            <a:spAutoFit/>
          </a:bodyPr>
          <a:lstStyle/>
          <a:p>
            <a:r>
              <a:rPr lang="en-US" sz="3600" dirty="0" smtClean="0">
                <a:solidFill>
                  <a:schemeClr val="tx2"/>
                </a:solidFill>
              </a:rPr>
              <a:t>=</a:t>
            </a:r>
          </a:p>
        </p:txBody>
      </p:sp>
    </p:spTree>
    <p:extLst>
      <p:ext uri="{BB962C8B-B14F-4D97-AF65-F5344CB8AC3E}">
        <p14:creationId xmlns:p14="http://schemas.microsoft.com/office/powerpoint/2010/main" val="18618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anim calcmode="lin" valueType="num">
                                      <p:cBhvr>
                                        <p:cTn id="8" dur="200" fill="hold"/>
                                        <p:tgtEl>
                                          <p:spTgt spid="11"/>
                                        </p:tgtEl>
                                        <p:attrNameLst>
                                          <p:attrName>ppt_x</p:attrName>
                                        </p:attrNameLst>
                                      </p:cBhvr>
                                      <p:tavLst>
                                        <p:tav tm="0">
                                          <p:val>
                                            <p:strVal val="#ppt_x"/>
                                          </p:val>
                                        </p:tav>
                                        <p:tav tm="100000">
                                          <p:val>
                                            <p:strVal val="#ppt_x"/>
                                          </p:val>
                                        </p:tav>
                                      </p:tavLst>
                                    </p:anim>
                                    <p:anim calcmode="lin" valueType="num">
                                      <p:cBhvr>
                                        <p:cTn id="9" dur="2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2"/>
          </p:nvPr>
        </p:nvPicPr>
        <p:blipFill>
          <a:blip r:embed="rId2" cstate="print">
            <a:extLst>
              <a:ext uri="{28A0092B-C50C-407E-A947-70E740481C1C}">
                <a14:useLocalDpi xmlns:a14="http://schemas.microsoft.com/office/drawing/2010/main"/>
              </a:ext>
            </a:extLst>
          </a:blip>
          <a:srcRect t="433" b="433"/>
          <a:stretch>
            <a:fillRect/>
          </a:stretch>
        </p:blipFill>
        <p:spPr>
          <a:xfrm>
            <a:off x="635530" y="536046"/>
            <a:ext cx="8229600" cy="3908425"/>
          </a:xfrm>
        </p:spPr>
      </p:pic>
    </p:spTree>
    <p:extLst>
      <p:ext uri="{BB962C8B-B14F-4D97-AF65-F5344CB8AC3E}">
        <p14:creationId xmlns:p14="http://schemas.microsoft.com/office/powerpoint/2010/main" val="164168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JavaFX on Android</a:t>
            </a:r>
            <a:endParaRPr lang="en-US" dirty="0"/>
          </a:p>
        </p:txBody>
      </p:sp>
      <p:sp>
        <p:nvSpPr>
          <p:cNvPr id="4" name="Text Placeholder 3"/>
          <p:cNvSpPr>
            <a:spLocks noGrp="1"/>
          </p:cNvSpPr>
          <p:nvPr>
            <p:ph type="body" sz="quarter" idx="13"/>
          </p:nvPr>
        </p:nvSpPr>
        <p:spPr/>
        <p:txBody>
          <a:bodyPr/>
          <a:lstStyle/>
          <a:p>
            <a:r>
              <a:rPr lang="en-US" dirty="0" smtClean="0"/>
              <a:t>It is about time!</a:t>
            </a:r>
            <a:endParaRPr lang="en-US" dirty="0"/>
          </a:p>
        </p:txBody>
      </p:sp>
      <p:pic>
        <p:nvPicPr>
          <p:cNvPr id="6" name="Picture 5"/>
          <p:cNvPicPr>
            <a:picLocks noChangeAspect="1"/>
          </p:cNvPicPr>
          <p:nvPr/>
        </p:nvPicPr>
        <p:blipFill>
          <a:blip r:embed="rId3"/>
          <a:stretch>
            <a:fillRect/>
          </a:stretch>
        </p:blipFill>
        <p:spPr>
          <a:xfrm>
            <a:off x="1100667" y="1728611"/>
            <a:ext cx="3781778" cy="283633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000" b="92300" l="2000" r="99300">
                        <a14:foregroundMark x1="47300" y1="23900" x2="51300" y2="24300"/>
                        <a14:foregroundMark x1="16600" y1="34500" x2="16600" y2="34500"/>
                        <a14:foregroundMark x1="85900" y1="34500" x2="85900" y2="34500"/>
                        <a14:foregroundMark x1="61100" y1="11900" x2="64600" y2="11000"/>
                      </a14:backgroundRemoval>
                    </a14:imgEffect>
                  </a14:imgLayer>
                </a14:imgProps>
              </a:ext>
            </a:extLst>
          </a:blip>
          <a:stretch>
            <a:fillRect/>
          </a:stretch>
        </p:blipFill>
        <p:spPr>
          <a:xfrm>
            <a:off x="4326467" y="1344788"/>
            <a:ext cx="3175220" cy="3175220"/>
          </a:xfrm>
          <a:prstGeom prst="rect">
            <a:avLst/>
          </a:prstGeom>
        </p:spPr>
      </p:pic>
    </p:spTree>
    <p:extLst>
      <p:ext uri="{BB962C8B-B14F-4D97-AF65-F5344CB8AC3E}">
        <p14:creationId xmlns:p14="http://schemas.microsoft.com/office/powerpoint/2010/main" val="234155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Effort</a:t>
            </a:r>
            <a:endParaRPr lang="en-US" dirty="0"/>
          </a:p>
        </p:txBody>
      </p:sp>
      <p:sp>
        <p:nvSpPr>
          <p:cNvPr id="4" name="Text Placeholder 3"/>
          <p:cNvSpPr>
            <a:spLocks noGrp="1"/>
          </p:cNvSpPr>
          <p:nvPr>
            <p:ph type="body" sz="quarter" idx="13"/>
          </p:nvPr>
        </p:nvSpPr>
        <p:spPr/>
        <p:txBody>
          <a:bodyPr/>
          <a:lstStyle/>
          <a:p>
            <a:r>
              <a:rPr lang="en-US" dirty="0"/>
              <a:t>https://</a:t>
            </a:r>
            <a:r>
              <a:rPr lang="en-US" dirty="0" err="1"/>
              <a:t>bitbucket.org</a:t>
            </a:r>
            <a:r>
              <a:rPr lang="en-US" dirty="0"/>
              <a:t>/</a:t>
            </a:r>
            <a:r>
              <a:rPr lang="en-US" dirty="0" err="1"/>
              <a:t>javafxports</a:t>
            </a:r>
            <a:r>
              <a:rPr lang="en-US" dirty="0"/>
              <a:t>/android/wiki/Home</a:t>
            </a:r>
          </a:p>
        </p:txBody>
      </p:sp>
      <p:pic>
        <p:nvPicPr>
          <p:cNvPr id="6" name="Content Placeholder 5"/>
          <p:cNvPicPr>
            <a:picLocks noGrp="1" noChangeAspect="1"/>
          </p:cNvPicPr>
          <p:nvPr>
            <p:ph sz="quarter" idx="12"/>
          </p:nvPr>
        </p:nvPicPr>
        <p:blipFill rotWithShape="1">
          <a:blip r:embed="rId2" cstate="print">
            <a:extLst>
              <a:ext uri="{28A0092B-C50C-407E-A947-70E740481C1C}">
                <a14:useLocalDpi xmlns:a14="http://schemas.microsoft.com/office/drawing/2010/main"/>
              </a:ext>
            </a:extLst>
          </a:blip>
          <a:srcRect l="-1337" t="6955" r="1337" b="29715"/>
          <a:stretch/>
        </p:blipFill>
        <p:spPr/>
      </p:pic>
    </p:spTree>
    <p:extLst>
      <p:ext uri="{BB962C8B-B14F-4D97-AF65-F5344CB8AC3E}">
        <p14:creationId xmlns:p14="http://schemas.microsoft.com/office/powerpoint/2010/main" val="127051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5" name="Straight Connector 194"/>
          <p:cNvCxnSpPr/>
          <p:nvPr/>
        </p:nvCxnSpPr>
        <p:spPr>
          <a:xfrm flipH="1">
            <a:off x="3440720" y="2442207"/>
            <a:ext cx="1265751" cy="0"/>
          </a:xfrm>
          <a:prstGeom prst="line">
            <a:avLst/>
          </a:prstGeom>
          <a:ln w="28575" cap="rnd">
            <a:solidFill>
              <a:schemeClr val="tx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61" name="Freeform 60"/>
          <p:cNvSpPr>
            <a:spLocks noEditPoints="1"/>
          </p:cNvSpPr>
          <p:nvPr/>
        </p:nvSpPr>
        <p:spPr bwMode="auto">
          <a:xfrm>
            <a:off x="4646154" y="2078484"/>
            <a:ext cx="1274872" cy="842793"/>
          </a:xfrm>
          <a:custGeom>
            <a:avLst/>
            <a:gdLst>
              <a:gd name="T0" fmla="*/ 344 w 393"/>
              <a:gd name="T1" fmla="*/ 209 h 295"/>
              <a:gd name="T2" fmla="*/ 344 w 393"/>
              <a:gd name="T3" fmla="*/ 209 h 295"/>
              <a:gd name="T4" fmla="*/ 344 w 393"/>
              <a:gd name="T5" fmla="*/ 0 h 295"/>
              <a:gd name="T6" fmla="*/ 49 w 393"/>
              <a:gd name="T7" fmla="*/ 0 h 295"/>
              <a:gd name="T8" fmla="*/ 49 w 393"/>
              <a:gd name="T9" fmla="*/ 209 h 295"/>
              <a:gd name="T10" fmla="*/ 0 w 393"/>
              <a:gd name="T11" fmla="*/ 258 h 295"/>
              <a:gd name="T12" fmla="*/ 37 w 393"/>
              <a:gd name="T13" fmla="*/ 295 h 295"/>
              <a:gd name="T14" fmla="*/ 357 w 393"/>
              <a:gd name="T15" fmla="*/ 295 h 295"/>
              <a:gd name="T16" fmla="*/ 393 w 393"/>
              <a:gd name="T17" fmla="*/ 258 h 295"/>
              <a:gd name="T18" fmla="*/ 344 w 393"/>
              <a:gd name="T19" fmla="*/ 209 h 295"/>
              <a:gd name="T20" fmla="*/ 148 w 393"/>
              <a:gd name="T21" fmla="*/ 258 h 295"/>
              <a:gd name="T22" fmla="*/ 156 w 393"/>
              <a:gd name="T23" fmla="*/ 233 h 295"/>
              <a:gd name="T24" fmla="*/ 238 w 393"/>
              <a:gd name="T25" fmla="*/ 233 h 295"/>
              <a:gd name="T26" fmla="*/ 246 w 393"/>
              <a:gd name="T27" fmla="*/ 258 h 295"/>
              <a:gd name="T28" fmla="*/ 148 w 393"/>
              <a:gd name="T29" fmla="*/ 258 h 295"/>
              <a:gd name="T30" fmla="*/ 320 w 393"/>
              <a:gd name="T31" fmla="*/ 196 h 295"/>
              <a:gd name="T32" fmla="*/ 74 w 393"/>
              <a:gd name="T33" fmla="*/ 196 h 295"/>
              <a:gd name="T34" fmla="*/ 74 w 393"/>
              <a:gd name="T35" fmla="*/ 24 h 295"/>
              <a:gd name="T36" fmla="*/ 320 w 393"/>
              <a:gd name="T37" fmla="*/ 24 h 295"/>
              <a:gd name="T38" fmla="*/ 320 w 393"/>
              <a:gd name="T39" fmla="*/ 1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295">
                <a:moveTo>
                  <a:pt x="344" y="209"/>
                </a:moveTo>
                <a:cubicBezTo>
                  <a:pt x="344" y="209"/>
                  <a:pt x="344" y="209"/>
                  <a:pt x="344" y="209"/>
                </a:cubicBezTo>
                <a:cubicBezTo>
                  <a:pt x="344" y="0"/>
                  <a:pt x="344" y="0"/>
                  <a:pt x="344" y="0"/>
                </a:cubicBezTo>
                <a:cubicBezTo>
                  <a:pt x="49" y="0"/>
                  <a:pt x="49" y="0"/>
                  <a:pt x="49" y="0"/>
                </a:cubicBezTo>
                <a:cubicBezTo>
                  <a:pt x="49" y="209"/>
                  <a:pt x="49" y="209"/>
                  <a:pt x="49" y="209"/>
                </a:cubicBezTo>
                <a:cubicBezTo>
                  <a:pt x="0" y="258"/>
                  <a:pt x="0" y="258"/>
                  <a:pt x="0" y="258"/>
                </a:cubicBezTo>
                <a:cubicBezTo>
                  <a:pt x="0" y="278"/>
                  <a:pt x="17" y="295"/>
                  <a:pt x="37" y="295"/>
                </a:cubicBezTo>
                <a:cubicBezTo>
                  <a:pt x="357" y="295"/>
                  <a:pt x="357" y="295"/>
                  <a:pt x="357" y="295"/>
                </a:cubicBezTo>
                <a:cubicBezTo>
                  <a:pt x="377" y="295"/>
                  <a:pt x="393" y="278"/>
                  <a:pt x="393" y="258"/>
                </a:cubicBezTo>
                <a:lnTo>
                  <a:pt x="344" y="209"/>
                </a:lnTo>
                <a:close/>
                <a:moveTo>
                  <a:pt x="148" y="258"/>
                </a:moveTo>
                <a:cubicBezTo>
                  <a:pt x="156" y="233"/>
                  <a:pt x="156" y="233"/>
                  <a:pt x="156" y="233"/>
                </a:cubicBezTo>
                <a:cubicBezTo>
                  <a:pt x="238" y="233"/>
                  <a:pt x="238" y="233"/>
                  <a:pt x="238" y="233"/>
                </a:cubicBezTo>
                <a:cubicBezTo>
                  <a:pt x="246" y="258"/>
                  <a:pt x="246" y="258"/>
                  <a:pt x="246" y="258"/>
                </a:cubicBezTo>
                <a:lnTo>
                  <a:pt x="148" y="258"/>
                </a:lnTo>
                <a:close/>
                <a:moveTo>
                  <a:pt x="320" y="196"/>
                </a:moveTo>
                <a:cubicBezTo>
                  <a:pt x="74" y="196"/>
                  <a:pt x="74" y="196"/>
                  <a:pt x="74" y="196"/>
                </a:cubicBezTo>
                <a:cubicBezTo>
                  <a:pt x="74" y="24"/>
                  <a:pt x="74" y="24"/>
                  <a:pt x="74" y="24"/>
                </a:cubicBezTo>
                <a:cubicBezTo>
                  <a:pt x="320" y="24"/>
                  <a:pt x="320" y="24"/>
                  <a:pt x="320" y="24"/>
                </a:cubicBezTo>
                <a:lnTo>
                  <a:pt x="320" y="196"/>
                </a:lnTo>
                <a:close/>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12" name="Text Placeholder 19"/>
          <p:cNvSpPr txBox="1">
            <a:spLocks/>
          </p:cNvSpPr>
          <p:nvPr/>
        </p:nvSpPr>
        <p:spPr>
          <a:xfrm>
            <a:off x="6228717" y="1444431"/>
            <a:ext cx="2915284" cy="2003625"/>
          </a:xfrm>
          <a:prstGeom prst="rect">
            <a:avLst/>
          </a:prstGeom>
        </p:spPr>
        <p:txBody>
          <a:bodyPr vert="horz" lIns="0" tIns="0" rIns="0" bIns="0" rtlCol="0" anchor="ctr" anchorCtr="0">
            <a:spAutoFit/>
          </a:bodyPr>
          <a:lstStyle>
            <a:lvl1pPr marL="228600" indent="-168275" algn="l" defTabSz="228600" rtl="0" eaLnBrk="1" latinLnBrk="0" hangingPunct="1">
              <a:spcBef>
                <a:spcPts val="0"/>
              </a:spcBef>
              <a:spcAft>
                <a:spcPts val="600"/>
              </a:spcAft>
              <a:buClr>
                <a:srgbClr val="FF0000"/>
              </a:buClr>
              <a:buSzPct val="85000"/>
              <a:buFont typeface="Wingdings" pitchFamily="2" charset="2"/>
              <a:buChar char="§"/>
              <a:tabLst/>
              <a:defRPr sz="2000" kern="1200">
                <a:solidFill>
                  <a:schemeClr val="tx2"/>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SzPct val="85000"/>
              <a:buFont typeface="Arial" pitchFamily="34" charset="0"/>
              <a:buChar char="–"/>
              <a:defRPr sz="1800" kern="1200">
                <a:solidFill>
                  <a:schemeClr val="tx2"/>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rgbClr val="FF0000"/>
              </a:buClr>
              <a:buSzPct val="85000"/>
              <a:buFont typeface="Wingdings" pitchFamily="2" charset="2"/>
              <a:buChar char="§"/>
              <a:defRPr sz="1800" kern="1200">
                <a:solidFill>
                  <a:schemeClr val="tx2"/>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SzPct val="85000"/>
              <a:buFont typeface="Arial" pitchFamily="34" charset="0"/>
              <a:buChar char="–"/>
              <a:defRPr sz="1800" kern="1200">
                <a:solidFill>
                  <a:schemeClr val="tx2"/>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fontAlgn="base">
              <a:lnSpc>
                <a:spcPct val="90000"/>
              </a:lnSpc>
              <a:spcBef>
                <a:spcPct val="0"/>
              </a:spcBef>
              <a:spcAft>
                <a:spcPts val="1800"/>
              </a:spcAft>
              <a:buNone/>
            </a:pPr>
            <a:r>
              <a:rPr lang="en-US" sz="3200" b="1" dirty="0" smtClean="0">
                <a:ln w="6350">
                  <a:noFill/>
                </a:ln>
              </a:rPr>
              <a:t>From…</a:t>
            </a:r>
          </a:p>
          <a:p>
            <a:pPr marL="0" indent="0" defTabSz="914400" fontAlgn="base">
              <a:lnSpc>
                <a:spcPct val="90000"/>
              </a:lnSpc>
              <a:spcBef>
                <a:spcPct val="0"/>
              </a:spcBef>
              <a:spcAft>
                <a:spcPts val="1800"/>
              </a:spcAft>
              <a:buNone/>
            </a:pPr>
            <a:r>
              <a:rPr lang="en-US" sz="3200" b="1" dirty="0" smtClean="0">
                <a:ln w="6350">
                  <a:noFill/>
                </a:ln>
              </a:rPr>
              <a:t>Things  Connected to the Internet</a:t>
            </a:r>
            <a:endParaRPr lang="en-US" sz="3200" b="1" dirty="0">
              <a:ln w="6350">
                <a:noFill/>
              </a:ln>
            </a:endParaRPr>
          </a:p>
        </p:txBody>
      </p:sp>
      <p:sp>
        <p:nvSpPr>
          <p:cNvPr id="94" name="Freeform 13"/>
          <p:cNvSpPr>
            <a:spLocks noEditPoints="1"/>
          </p:cNvSpPr>
          <p:nvPr/>
        </p:nvSpPr>
        <p:spPr bwMode="auto">
          <a:xfrm>
            <a:off x="764543" y="2750229"/>
            <a:ext cx="377191" cy="587907"/>
          </a:xfrm>
          <a:custGeom>
            <a:avLst/>
            <a:gdLst>
              <a:gd name="T0" fmla="*/ 204 w 204"/>
              <a:gd name="T1" fmla="*/ 356 h 385"/>
              <a:gd name="T2" fmla="*/ 176 w 204"/>
              <a:gd name="T3" fmla="*/ 385 h 385"/>
              <a:gd name="T4" fmla="*/ 29 w 204"/>
              <a:gd name="T5" fmla="*/ 385 h 385"/>
              <a:gd name="T6" fmla="*/ 0 w 204"/>
              <a:gd name="T7" fmla="*/ 356 h 385"/>
              <a:gd name="T8" fmla="*/ 0 w 204"/>
              <a:gd name="T9" fmla="*/ 29 h 385"/>
              <a:gd name="T10" fmla="*/ 29 w 204"/>
              <a:gd name="T11" fmla="*/ 0 h 385"/>
              <a:gd name="T12" fmla="*/ 176 w 204"/>
              <a:gd name="T13" fmla="*/ 0 h 385"/>
              <a:gd name="T14" fmla="*/ 204 w 204"/>
              <a:gd name="T15" fmla="*/ 29 h 385"/>
              <a:gd name="T16" fmla="*/ 204 w 204"/>
              <a:gd name="T17" fmla="*/ 356 h 385"/>
              <a:gd name="T18" fmla="*/ 190 w 204"/>
              <a:gd name="T19" fmla="*/ 37 h 385"/>
              <a:gd name="T20" fmla="*/ 187 w 204"/>
              <a:gd name="T21" fmla="*/ 34 h 385"/>
              <a:gd name="T22" fmla="*/ 18 w 204"/>
              <a:gd name="T23" fmla="*/ 34 h 385"/>
              <a:gd name="T24" fmla="*/ 15 w 204"/>
              <a:gd name="T25" fmla="*/ 37 h 385"/>
              <a:gd name="T26" fmla="*/ 15 w 204"/>
              <a:gd name="T27" fmla="*/ 342 h 385"/>
              <a:gd name="T28" fmla="*/ 18 w 204"/>
              <a:gd name="T29" fmla="*/ 345 h 385"/>
              <a:gd name="T30" fmla="*/ 187 w 204"/>
              <a:gd name="T31" fmla="*/ 345 h 385"/>
              <a:gd name="T32" fmla="*/ 190 w 204"/>
              <a:gd name="T33" fmla="*/ 342 h 385"/>
              <a:gd name="T34" fmla="*/ 190 w 204"/>
              <a:gd name="T35" fmla="*/ 37 h 385"/>
              <a:gd name="T36" fmla="*/ 122 w 204"/>
              <a:gd name="T37" fmla="*/ 362 h 385"/>
              <a:gd name="T38" fmla="*/ 116 w 204"/>
              <a:gd name="T39" fmla="*/ 356 h 385"/>
              <a:gd name="T40" fmla="*/ 89 w 204"/>
              <a:gd name="T41" fmla="*/ 356 h 385"/>
              <a:gd name="T42" fmla="*/ 83 w 204"/>
              <a:gd name="T43" fmla="*/ 362 h 385"/>
              <a:gd name="T44" fmla="*/ 83 w 204"/>
              <a:gd name="T45" fmla="*/ 365 h 385"/>
              <a:gd name="T46" fmla="*/ 89 w 204"/>
              <a:gd name="T47" fmla="*/ 371 h 385"/>
              <a:gd name="T48" fmla="*/ 116 w 204"/>
              <a:gd name="T49" fmla="*/ 371 h 385"/>
              <a:gd name="T50" fmla="*/ 122 w 204"/>
              <a:gd name="T51" fmla="*/ 365 h 385"/>
              <a:gd name="T52" fmla="*/ 122 w 204"/>
              <a:gd name="T53" fmla="*/ 362 h 385"/>
              <a:gd name="T54" fmla="*/ 123 w 204"/>
              <a:gd name="T55" fmla="*/ 17 h 385"/>
              <a:gd name="T56" fmla="*/ 121 w 204"/>
              <a:gd name="T57" fmla="*/ 15 h 385"/>
              <a:gd name="T58" fmla="*/ 84 w 204"/>
              <a:gd name="T59" fmla="*/ 15 h 385"/>
              <a:gd name="T60" fmla="*/ 82 w 204"/>
              <a:gd name="T61" fmla="*/ 17 h 385"/>
              <a:gd name="T62" fmla="*/ 84 w 204"/>
              <a:gd name="T63" fmla="*/ 19 h 385"/>
              <a:gd name="T64" fmla="*/ 121 w 204"/>
              <a:gd name="T65" fmla="*/ 19 h 385"/>
              <a:gd name="T66" fmla="*/ 123 w 204"/>
              <a:gd name="T67" fmla="*/ 1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 h="385">
                <a:moveTo>
                  <a:pt x="204" y="356"/>
                </a:moveTo>
                <a:cubicBezTo>
                  <a:pt x="204" y="372"/>
                  <a:pt x="191" y="385"/>
                  <a:pt x="176" y="385"/>
                </a:cubicBezTo>
                <a:cubicBezTo>
                  <a:pt x="29" y="385"/>
                  <a:pt x="29" y="385"/>
                  <a:pt x="29" y="385"/>
                </a:cubicBezTo>
                <a:cubicBezTo>
                  <a:pt x="13" y="385"/>
                  <a:pt x="0" y="372"/>
                  <a:pt x="0" y="356"/>
                </a:cubicBezTo>
                <a:cubicBezTo>
                  <a:pt x="0" y="29"/>
                  <a:pt x="0" y="29"/>
                  <a:pt x="0" y="29"/>
                </a:cubicBezTo>
                <a:cubicBezTo>
                  <a:pt x="0" y="13"/>
                  <a:pt x="13" y="0"/>
                  <a:pt x="29" y="0"/>
                </a:cubicBezTo>
                <a:cubicBezTo>
                  <a:pt x="176" y="0"/>
                  <a:pt x="176" y="0"/>
                  <a:pt x="176" y="0"/>
                </a:cubicBezTo>
                <a:cubicBezTo>
                  <a:pt x="191" y="0"/>
                  <a:pt x="204" y="13"/>
                  <a:pt x="204" y="29"/>
                </a:cubicBezTo>
                <a:lnTo>
                  <a:pt x="204" y="356"/>
                </a:lnTo>
                <a:close/>
                <a:moveTo>
                  <a:pt x="190" y="37"/>
                </a:moveTo>
                <a:cubicBezTo>
                  <a:pt x="190" y="36"/>
                  <a:pt x="189" y="34"/>
                  <a:pt x="187" y="34"/>
                </a:cubicBezTo>
                <a:cubicBezTo>
                  <a:pt x="18" y="34"/>
                  <a:pt x="18" y="34"/>
                  <a:pt x="18" y="34"/>
                </a:cubicBezTo>
                <a:cubicBezTo>
                  <a:pt x="16" y="34"/>
                  <a:pt x="15" y="36"/>
                  <a:pt x="15" y="37"/>
                </a:cubicBezTo>
                <a:cubicBezTo>
                  <a:pt x="15" y="342"/>
                  <a:pt x="15" y="342"/>
                  <a:pt x="15" y="342"/>
                </a:cubicBezTo>
                <a:cubicBezTo>
                  <a:pt x="15" y="343"/>
                  <a:pt x="16" y="345"/>
                  <a:pt x="18" y="345"/>
                </a:cubicBezTo>
                <a:cubicBezTo>
                  <a:pt x="187" y="345"/>
                  <a:pt x="187" y="345"/>
                  <a:pt x="187" y="345"/>
                </a:cubicBezTo>
                <a:cubicBezTo>
                  <a:pt x="189" y="345"/>
                  <a:pt x="190" y="343"/>
                  <a:pt x="190" y="342"/>
                </a:cubicBezTo>
                <a:lnTo>
                  <a:pt x="190" y="37"/>
                </a:lnTo>
                <a:close/>
                <a:moveTo>
                  <a:pt x="122" y="362"/>
                </a:moveTo>
                <a:cubicBezTo>
                  <a:pt x="122" y="359"/>
                  <a:pt x="119" y="356"/>
                  <a:pt x="116" y="356"/>
                </a:cubicBezTo>
                <a:cubicBezTo>
                  <a:pt x="89" y="356"/>
                  <a:pt x="89" y="356"/>
                  <a:pt x="89" y="356"/>
                </a:cubicBezTo>
                <a:cubicBezTo>
                  <a:pt x="86" y="356"/>
                  <a:pt x="83" y="359"/>
                  <a:pt x="83" y="362"/>
                </a:cubicBezTo>
                <a:cubicBezTo>
                  <a:pt x="83" y="365"/>
                  <a:pt x="83" y="365"/>
                  <a:pt x="83" y="365"/>
                </a:cubicBezTo>
                <a:cubicBezTo>
                  <a:pt x="83" y="368"/>
                  <a:pt x="86" y="371"/>
                  <a:pt x="89" y="371"/>
                </a:cubicBezTo>
                <a:cubicBezTo>
                  <a:pt x="116" y="371"/>
                  <a:pt x="116" y="371"/>
                  <a:pt x="116" y="371"/>
                </a:cubicBezTo>
                <a:cubicBezTo>
                  <a:pt x="119" y="371"/>
                  <a:pt x="122" y="368"/>
                  <a:pt x="122" y="365"/>
                </a:cubicBezTo>
                <a:lnTo>
                  <a:pt x="122" y="362"/>
                </a:lnTo>
                <a:close/>
                <a:moveTo>
                  <a:pt x="123" y="17"/>
                </a:moveTo>
                <a:cubicBezTo>
                  <a:pt x="123" y="16"/>
                  <a:pt x="122" y="15"/>
                  <a:pt x="121" y="15"/>
                </a:cubicBezTo>
                <a:cubicBezTo>
                  <a:pt x="84" y="15"/>
                  <a:pt x="84" y="15"/>
                  <a:pt x="84" y="15"/>
                </a:cubicBezTo>
                <a:cubicBezTo>
                  <a:pt x="83" y="15"/>
                  <a:pt x="82" y="16"/>
                  <a:pt x="82" y="17"/>
                </a:cubicBezTo>
                <a:cubicBezTo>
                  <a:pt x="82" y="18"/>
                  <a:pt x="83" y="19"/>
                  <a:pt x="84" y="19"/>
                </a:cubicBezTo>
                <a:cubicBezTo>
                  <a:pt x="121" y="19"/>
                  <a:pt x="121" y="19"/>
                  <a:pt x="121" y="19"/>
                </a:cubicBezTo>
                <a:cubicBezTo>
                  <a:pt x="122" y="19"/>
                  <a:pt x="123" y="18"/>
                  <a:pt x="123" y="17"/>
                </a:cubicBezTo>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88" name="Freeform 35"/>
          <p:cNvSpPr>
            <a:spLocks noEditPoints="1"/>
          </p:cNvSpPr>
          <p:nvPr/>
        </p:nvSpPr>
        <p:spPr bwMode="auto">
          <a:xfrm>
            <a:off x="3262509" y="543485"/>
            <a:ext cx="1054778" cy="547393"/>
          </a:xfrm>
          <a:custGeom>
            <a:avLst/>
            <a:gdLst>
              <a:gd name="T0" fmla="*/ 154 w 383"/>
              <a:gd name="T1" fmla="*/ 19 h 181"/>
              <a:gd name="T2" fmla="*/ 161 w 383"/>
              <a:gd name="T3" fmla="*/ 0 h 181"/>
              <a:gd name="T4" fmla="*/ 146 w 383"/>
              <a:gd name="T5" fmla="*/ 93 h 181"/>
              <a:gd name="T6" fmla="*/ 137 w 383"/>
              <a:gd name="T7" fmla="*/ 27 h 181"/>
              <a:gd name="T8" fmla="*/ 78 w 383"/>
              <a:gd name="T9" fmla="*/ 56 h 181"/>
              <a:gd name="T10" fmla="*/ 66 w 383"/>
              <a:gd name="T11" fmla="*/ 88 h 181"/>
              <a:gd name="T12" fmla="*/ 9 w 383"/>
              <a:gd name="T13" fmla="*/ 109 h 181"/>
              <a:gd name="T14" fmla="*/ 5 w 383"/>
              <a:gd name="T15" fmla="*/ 144 h 181"/>
              <a:gd name="T16" fmla="*/ 0 w 383"/>
              <a:gd name="T17" fmla="*/ 160 h 181"/>
              <a:gd name="T18" fmla="*/ 40 w 383"/>
              <a:gd name="T19" fmla="*/ 181 h 181"/>
              <a:gd name="T20" fmla="*/ 129 w 383"/>
              <a:gd name="T21" fmla="*/ 160 h 181"/>
              <a:gd name="T22" fmla="*/ 173 w 383"/>
              <a:gd name="T23" fmla="*/ 160 h 181"/>
              <a:gd name="T24" fmla="*/ 201 w 383"/>
              <a:gd name="T25" fmla="*/ 181 h 181"/>
              <a:gd name="T26" fmla="*/ 275 w 383"/>
              <a:gd name="T27" fmla="*/ 160 h 181"/>
              <a:gd name="T28" fmla="*/ 319 w 383"/>
              <a:gd name="T29" fmla="*/ 160 h 181"/>
              <a:gd name="T30" fmla="*/ 347 w 383"/>
              <a:gd name="T31" fmla="*/ 181 h 181"/>
              <a:gd name="T32" fmla="*/ 383 w 383"/>
              <a:gd name="T33" fmla="*/ 160 h 181"/>
              <a:gd name="T34" fmla="*/ 154 w 383"/>
              <a:gd name="T35" fmla="*/ 30 h 181"/>
              <a:gd name="T36" fmla="*/ 30 w 383"/>
              <a:gd name="T37" fmla="*/ 159 h 181"/>
              <a:gd name="T38" fmla="*/ 50 w 383"/>
              <a:gd name="T39" fmla="*/ 159 h 181"/>
              <a:gd name="T40" fmla="*/ 116 w 383"/>
              <a:gd name="T41" fmla="*/ 93 h 181"/>
              <a:gd name="T42" fmla="*/ 89 w 383"/>
              <a:gd name="T43" fmla="*/ 80 h 181"/>
              <a:gd name="T44" fmla="*/ 85 w 383"/>
              <a:gd name="T45" fmla="*/ 82 h 181"/>
              <a:gd name="T46" fmla="*/ 73 w 383"/>
              <a:gd name="T47" fmla="*/ 93 h 181"/>
              <a:gd name="T48" fmla="*/ 80 w 383"/>
              <a:gd name="T49" fmla="*/ 65 h 181"/>
              <a:gd name="T50" fmla="*/ 116 w 383"/>
              <a:gd name="T51" fmla="*/ 93 h 181"/>
              <a:gd name="T52" fmla="*/ 141 w 383"/>
              <a:gd name="T53" fmla="*/ 159 h 181"/>
              <a:gd name="T54" fmla="*/ 161 w 383"/>
              <a:gd name="T55" fmla="*/ 159 h 181"/>
              <a:gd name="T56" fmla="*/ 201 w 383"/>
              <a:gd name="T57" fmla="*/ 169 h 181"/>
              <a:gd name="T58" fmla="*/ 201 w 383"/>
              <a:gd name="T59" fmla="*/ 149 h 181"/>
              <a:gd name="T60" fmla="*/ 201 w 383"/>
              <a:gd name="T61" fmla="*/ 169 h 181"/>
              <a:gd name="T62" fmla="*/ 287 w 383"/>
              <a:gd name="T63" fmla="*/ 159 h 181"/>
              <a:gd name="T64" fmla="*/ 307 w 383"/>
              <a:gd name="T65" fmla="*/ 159 h 181"/>
              <a:gd name="T66" fmla="*/ 347 w 383"/>
              <a:gd name="T67" fmla="*/ 169 h 181"/>
              <a:gd name="T68" fmla="*/ 347 w 383"/>
              <a:gd name="T69" fmla="*/ 149 h 181"/>
              <a:gd name="T70" fmla="*/ 347 w 383"/>
              <a:gd name="T71" fmla="*/ 16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181">
                <a:moveTo>
                  <a:pt x="154" y="30"/>
                </a:moveTo>
                <a:cubicBezTo>
                  <a:pt x="154" y="19"/>
                  <a:pt x="154" y="19"/>
                  <a:pt x="154" y="19"/>
                </a:cubicBezTo>
                <a:cubicBezTo>
                  <a:pt x="167" y="6"/>
                  <a:pt x="167" y="6"/>
                  <a:pt x="167" y="6"/>
                </a:cubicBezTo>
                <a:cubicBezTo>
                  <a:pt x="161" y="0"/>
                  <a:pt x="161" y="0"/>
                  <a:pt x="161" y="0"/>
                </a:cubicBezTo>
                <a:cubicBezTo>
                  <a:pt x="146" y="16"/>
                  <a:pt x="146" y="16"/>
                  <a:pt x="146" y="16"/>
                </a:cubicBezTo>
                <a:cubicBezTo>
                  <a:pt x="146" y="93"/>
                  <a:pt x="146" y="93"/>
                  <a:pt x="146" y="93"/>
                </a:cubicBezTo>
                <a:cubicBezTo>
                  <a:pt x="137" y="93"/>
                  <a:pt x="137" y="93"/>
                  <a:pt x="137" y="93"/>
                </a:cubicBezTo>
                <a:cubicBezTo>
                  <a:pt x="137" y="27"/>
                  <a:pt x="137" y="27"/>
                  <a:pt x="137" y="27"/>
                </a:cubicBezTo>
                <a:cubicBezTo>
                  <a:pt x="106" y="31"/>
                  <a:pt x="89" y="49"/>
                  <a:pt x="83" y="56"/>
                </a:cubicBezTo>
                <a:cubicBezTo>
                  <a:pt x="78" y="56"/>
                  <a:pt x="78" y="56"/>
                  <a:pt x="78" y="56"/>
                </a:cubicBezTo>
                <a:cubicBezTo>
                  <a:pt x="75" y="56"/>
                  <a:pt x="73" y="58"/>
                  <a:pt x="72" y="60"/>
                </a:cubicBezTo>
                <a:cubicBezTo>
                  <a:pt x="66" y="88"/>
                  <a:pt x="66" y="88"/>
                  <a:pt x="66" y="88"/>
                </a:cubicBezTo>
                <a:cubicBezTo>
                  <a:pt x="65" y="90"/>
                  <a:pt x="63" y="93"/>
                  <a:pt x="61" y="94"/>
                </a:cubicBezTo>
                <a:cubicBezTo>
                  <a:pt x="9" y="109"/>
                  <a:pt x="9" y="109"/>
                  <a:pt x="9" y="109"/>
                </a:cubicBezTo>
                <a:cubicBezTo>
                  <a:pt x="6" y="110"/>
                  <a:pt x="5" y="113"/>
                  <a:pt x="5" y="115"/>
                </a:cubicBezTo>
                <a:cubicBezTo>
                  <a:pt x="5" y="144"/>
                  <a:pt x="5" y="144"/>
                  <a:pt x="5" y="144"/>
                </a:cubicBezTo>
                <a:cubicBezTo>
                  <a:pt x="0" y="144"/>
                  <a:pt x="0" y="144"/>
                  <a:pt x="0" y="144"/>
                </a:cubicBezTo>
                <a:cubicBezTo>
                  <a:pt x="0" y="160"/>
                  <a:pt x="0" y="160"/>
                  <a:pt x="0" y="160"/>
                </a:cubicBezTo>
                <a:cubicBezTo>
                  <a:pt x="18" y="160"/>
                  <a:pt x="18" y="160"/>
                  <a:pt x="18" y="160"/>
                </a:cubicBezTo>
                <a:cubicBezTo>
                  <a:pt x="18" y="172"/>
                  <a:pt x="28" y="181"/>
                  <a:pt x="40" y="181"/>
                </a:cubicBezTo>
                <a:cubicBezTo>
                  <a:pt x="52" y="181"/>
                  <a:pt x="62" y="172"/>
                  <a:pt x="62" y="160"/>
                </a:cubicBezTo>
                <a:cubicBezTo>
                  <a:pt x="129" y="160"/>
                  <a:pt x="129" y="160"/>
                  <a:pt x="129" y="160"/>
                </a:cubicBezTo>
                <a:cubicBezTo>
                  <a:pt x="129" y="172"/>
                  <a:pt x="139" y="181"/>
                  <a:pt x="151" y="181"/>
                </a:cubicBezTo>
                <a:cubicBezTo>
                  <a:pt x="163" y="181"/>
                  <a:pt x="173" y="172"/>
                  <a:pt x="173" y="160"/>
                </a:cubicBezTo>
                <a:cubicBezTo>
                  <a:pt x="179" y="160"/>
                  <a:pt x="179" y="160"/>
                  <a:pt x="179" y="160"/>
                </a:cubicBezTo>
                <a:cubicBezTo>
                  <a:pt x="179" y="172"/>
                  <a:pt x="189" y="181"/>
                  <a:pt x="201" y="181"/>
                </a:cubicBezTo>
                <a:cubicBezTo>
                  <a:pt x="213" y="181"/>
                  <a:pt x="223" y="172"/>
                  <a:pt x="223" y="160"/>
                </a:cubicBezTo>
                <a:cubicBezTo>
                  <a:pt x="275" y="160"/>
                  <a:pt x="275" y="160"/>
                  <a:pt x="275" y="160"/>
                </a:cubicBezTo>
                <a:cubicBezTo>
                  <a:pt x="275" y="172"/>
                  <a:pt x="285" y="181"/>
                  <a:pt x="297" y="181"/>
                </a:cubicBezTo>
                <a:cubicBezTo>
                  <a:pt x="309" y="181"/>
                  <a:pt x="319" y="172"/>
                  <a:pt x="319" y="160"/>
                </a:cubicBezTo>
                <a:cubicBezTo>
                  <a:pt x="325" y="160"/>
                  <a:pt x="325" y="160"/>
                  <a:pt x="325" y="160"/>
                </a:cubicBezTo>
                <a:cubicBezTo>
                  <a:pt x="325" y="172"/>
                  <a:pt x="335" y="181"/>
                  <a:pt x="347" y="181"/>
                </a:cubicBezTo>
                <a:cubicBezTo>
                  <a:pt x="359" y="181"/>
                  <a:pt x="369" y="172"/>
                  <a:pt x="369" y="160"/>
                </a:cubicBezTo>
                <a:cubicBezTo>
                  <a:pt x="383" y="160"/>
                  <a:pt x="383" y="160"/>
                  <a:pt x="383" y="160"/>
                </a:cubicBezTo>
                <a:cubicBezTo>
                  <a:pt x="383" y="30"/>
                  <a:pt x="383" y="30"/>
                  <a:pt x="383" y="30"/>
                </a:cubicBezTo>
                <a:lnTo>
                  <a:pt x="154" y="30"/>
                </a:lnTo>
                <a:close/>
                <a:moveTo>
                  <a:pt x="40" y="169"/>
                </a:moveTo>
                <a:cubicBezTo>
                  <a:pt x="34" y="169"/>
                  <a:pt x="30" y="165"/>
                  <a:pt x="30" y="159"/>
                </a:cubicBezTo>
                <a:cubicBezTo>
                  <a:pt x="30" y="154"/>
                  <a:pt x="34" y="149"/>
                  <a:pt x="40" y="149"/>
                </a:cubicBezTo>
                <a:cubicBezTo>
                  <a:pt x="45" y="149"/>
                  <a:pt x="50" y="154"/>
                  <a:pt x="50" y="159"/>
                </a:cubicBezTo>
                <a:cubicBezTo>
                  <a:pt x="50" y="165"/>
                  <a:pt x="45" y="169"/>
                  <a:pt x="40" y="169"/>
                </a:cubicBezTo>
                <a:moveTo>
                  <a:pt x="116" y="93"/>
                </a:moveTo>
                <a:cubicBezTo>
                  <a:pt x="98" y="93"/>
                  <a:pt x="98" y="93"/>
                  <a:pt x="98" y="93"/>
                </a:cubicBezTo>
                <a:cubicBezTo>
                  <a:pt x="89" y="80"/>
                  <a:pt x="89" y="80"/>
                  <a:pt x="89" y="80"/>
                </a:cubicBezTo>
                <a:cubicBezTo>
                  <a:pt x="88" y="78"/>
                  <a:pt x="87" y="78"/>
                  <a:pt x="86" y="79"/>
                </a:cubicBezTo>
                <a:cubicBezTo>
                  <a:pt x="84" y="79"/>
                  <a:pt x="84" y="81"/>
                  <a:pt x="85" y="82"/>
                </a:cubicBezTo>
                <a:cubicBezTo>
                  <a:pt x="92" y="93"/>
                  <a:pt x="92" y="93"/>
                  <a:pt x="92" y="93"/>
                </a:cubicBezTo>
                <a:cubicBezTo>
                  <a:pt x="73" y="93"/>
                  <a:pt x="73" y="93"/>
                  <a:pt x="73" y="93"/>
                </a:cubicBezTo>
                <a:cubicBezTo>
                  <a:pt x="73" y="92"/>
                  <a:pt x="74" y="91"/>
                  <a:pt x="74" y="90"/>
                </a:cubicBezTo>
                <a:cubicBezTo>
                  <a:pt x="80" y="65"/>
                  <a:pt x="80" y="65"/>
                  <a:pt x="80" y="65"/>
                </a:cubicBezTo>
                <a:cubicBezTo>
                  <a:pt x="116" y="65"/>
                  <a:pt x="116" y="65"/>
                  <a:pt x="116" y="65"/>
                </a:cubicBezTo>
                <a:lnTo>
                  <a:pt x="116" y="93"/>
                </a:lnTo>
                <a:close/>
                <a:moveTo>
                  <a:pt x="151" y="169"/>
                </a:moveTo>
                <a:cubicBezTo>
                  <a:pt x="145" y="169"/>
                  <a:pt x="141" y="165"/>
                  <a:pt x="141" y="159"/>
                </a:cubicBezTo>
                <a:cubicBezTo>
                  <a:pt x="141" y="154"/>
                  <a:pt x="145" y="149"/>
                  <a:pt x="151" y="149"/>
                </a:cubicBezTo>
                <a:cubicBezTo>
                  <a:pt x="156" y="149"/>
                  <a:pt x="161" y="154"/>
                  <a:pt x="161" y="159"/>
                </a:cubicBezTo>
                <a:cubicBezTo>
                  <a:pt x="161" y="165"/>
                  <a:pt x="156" y="169"/>
                  <a:pt x="151" y="169"/>
                </a:cubicBezTo>
                <a:moveTo>
                  <a:pt x="201" y="169"/>
                </a:moveTo>
                <a:cubicBezTo>
                  <a:pt x="196" y="169"/>
                  <a:pt x="191" y="165"/>
                  <a:pt x="191" y="159"/>
                </a:cubicBezTo>
                <a:cubicBezTo>
                  <a:pt x="191" y="154"/>
                  <a:pt x="196" y="149"/>
                  <a:pt x="201" y="149"/>
                </a:cubicBezTo>
                <a:cubicBezTo>
                  <a:pt x="207" y="149"/>
                  <a:pt x="211" y="154"/>
                  <a:pt x="211" y="159"/>
                </a:cubicBezTo>
                <a:cubicBezTo>
                  <a:pt x="211" y="165"/>
                  <a:pt x="207" y="169"/>
                  <a:pt x="201" y="169"/>
                </a:cubicBezTo>
                <a:moveTo>
                  <a:pt x="297" y="169"/>
                </a:moveTo>
                <a:cubicBezTo>
                  <a:pt x="291" y="169"/>
                  <a:pt x="287" y="165"/>
                  <a:pt x="287" y="159"/>
                </a:cubicBezTo>
                <a:cubicBezTo>
                  <a:pt x="287" y="154"/>
                  <a:pt x="291" y="149"/>
                  <a:pt x="297" y="149"/>
                </a:cubicBezTo>
                <a:cubicBezTo>
                  <a:pt x="302" y="149"/>
                  <a:pt x="307" y="154"/>
                  <a:pt x="307" y="159"/>
                </a:cubicBezTo>
                <a:cubicBezTo>
                  <a:pt x="307" y="165"/>
                  <a:pt x="302" y="169"/>
                  <a:pt x="297" y="169"/>
                </a:cubicBezTo>
                <a:moveTo>
                  <a:pt x="347" y="169"/>
                </a:moveTo>
                <a:cubicBezTo>
                  <a:pt x="342" y="169"/>
                  <a:pt x="337" y="165"/>
                  <a:pt x="337" y="159"/>
                </a:cubicBezTo>
                <a:cubicBezTo>
                  <a:pt x="337" y="154"/>
                  <a:pt x="342" y="149"/>
                  <a:pt x="347" y="149"/>
                </a:cubicBezTo>
                <a:cubicBezTo>
                  <a:pt x="353" y="149"/>
                  <a:pt x="357" y="154"/>
                  <a:pt x="357" y="159"/>
                </a:cubicBezTo>
                <a:cubicBezTo>
                  <a:pt x="357" y="165"/>
                  <a:pt x="353" y="169"/>
                  <a:pt x="347" y="169"/>
                </a:cubicBezTo>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grpSp>
        <p:nvGrpSpPr>
          <p:cNvPr id="4" name="Group 65"/>
          <p:cNvGrpSpPr>
            <a:grpSpLocks noChangeAspect="1"/>
          </p:cNvGrpSpPr>
          <p:nvPr/>
        </p:nvGrpSpPr>
        <p:grpSpPr bwMode="auto">
          <a:xfrm>
            <a:off x="2252290" y="385230"/>
            <a:ext cx="501614" cy="698895"/>
            <a:chOff x="2552" y="1163"/>
            <a:chExt cx="656" cy="914"/>
          </a:xfrm>
          <a:solidFill>
            <a:schemeClr val="accent1"/>
          </a:solidFill>
        </p:grpSpPr>
        <p:sp>
          <p:nvSpPr>
            <p:cNvPr id="158" name="Freeform 66"/>
            <p:cNvSpPr>
              <a:spLocks noEditPoints="1"/>
            </p:cNvSpPr>
            <p:nvPr/>
          </p:nvSpPr>
          <p:spPr bwMode="auto">
            <a:xfrm>
              <a:off x="2552" y="1163"/>
              <a:ext cx="219" cy="914"/>
            </a:xfrm>
            <a:custGeom>
              <a:avLst/>
              <a:gdLst>
                <a:gd name="T0" fmla="*/ 0 w 93"/>
                <a:gd name="T1" fmla="*/ 13 h 387"/>
                <a:gd name="T2" fmla="*/ 0 w 93"/>
                <a:gd name="T3" fmla="*/ 375 h 387"/>
                <a:gd name="T4" fmla="*/ 12 w 93"/>
                <a:gd name="T5" fmla="*/ 387 h 387"/>
                <a:gd name="T6" fmla="*/ 93 w 93"/>
                <a:gd name="T7" fmla="*/ 387 h 387"/>
                <a:gd name="T8" fmla="*/ 93 w 93"/>
                <a:gd name="T9" fmla="*/ 0 h 387"/>
                <a:gd name="T10" fmla="*/ 12 w 93"/>
                <a:gd name="T11" fmla="*/ 0 h 387"/>
                <a:gd name="T12" fmla="*/ 0 w 93"/>
                <a:gd name="T13" fmla="*/ 13 h 387"/>
                <a:gd name="T14" fmla="*/ 59 w 93"/>
                <a:gd name="T15" fmla="*/ 137 h 387"/>
                <a:gd name="T16" fmla="*/ 67 w 93"/>
                <a:gd name="T17" fmla="*/ 128 h 387"/>
                <a:gd name="T18" fmla="*/ 76 w 93"/>
                <a:gd name="T19" fmla="*/ 137 h 387"/>
                <a:gd name="T20" fmla="*/ 76 w 93"/>
                <a:gd name="T21" fmla="*/ 214 h 387"/>
                <a:gd name="T22" fmla="*/ 67 w 93"/>
                <a:gd name="T23" fmla="*/ 222 h 387"/>
                <a:gd name="T24" fmla="*/ 59 w 93"/>
                <a:gd name="T25" fmla="*/ 214 h 387"/>
                <a:gd name="T26" fmla="*/ 59 w 93"/>
                <a:gd name="T27" fmla="*/ 13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87">
                  <a:moveTo>
                    <a:pt x="0" y="13"/>
                  </a:moveTo>
                  <a:cubicBezTo>
                    <a:pt x="0" y="375"/>
                    <a:pt x="0" y="375"/>
                    <a:pt x="0" y="375"/>
                  </a:cubicBezTo>
                  <a:cubicBezTo>
                    <a:pt x="0" y="382"/>
                    <a:pt x="5" y="387"/>
                    <a:pt x="12" y="387"/>
                  </a:cubicBezTo>
                  <a:cubicBezTo>
                    <a:pt x="93" y="387"/>
                    <a:pt x="93" y="387"/>
                    <a:pt x="93" y="387"/>
                  </a:cubicBezTo>
                  <a:cubicBezTo>
                    <a:pt x="93" y="0"/>
                    <a:pt x="93" y="0"/>
                    <a:pt x="93" y="0"/>
                  </a:cubicBezTo>
                  <a:cubicBezTo>
                    <a:pt x="12" y="0"/>
                    <a:pt x="12" y="0"/>
                    <a:pt x="12" y="0"/>
                  </a:cubicBezTo>
                  <a:cubicBezTo>
                    <a:pt x="5" y="0"/>
                    <a:pt x="0" y="6"/>
                    <a:pt x="0" y="13"/>
                  </a:cubicBezTo>
                  <a:close/>
                  <a:moveTo>
                    <a:pt x="59" y="137"/>
                  </a:moveTo>
                  <a:cubicBezTo>
                    <a:pt x="59" y="132"/>
                    <a:pt x="63" y="128"/>
                    <a:pt x="67" y="128"/>
                  </a:cubicBezTo>
                  <a:cubicBezTo>
                    <a:pt x="72" y="128"/>
                    <a:pt x="76" y="132"/>
                    <a:pt x="76" y="137"/>
                  </a:cubicBezTo>
                  <a:cubicBezTo>
                    <a:pt x="76" y="214"/>
                    <a:pt x="76" y="214"/>
                    <a:pt x="76" y="214"/>
                  </a:cubicBezTo>
                  <a:cubicBezTo>
                    <a:pt x="76" y="218"/>
                    <a:pt x="72" y="222"/>
                    <a:pt x="67" y="222"/>
                  </a:cubicBezTo>
                  <a:cubicBezTo>
                    <a:pt x="63" y="222"/>
                    <a:pt x="59" y="218"/>
                    <a:pt x="59" y="214"/>
                  </a:cubicBezTo>
                  <a:lnTo>
                    <a:pt x="59" y="137"/>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67"/>
            <p:cNvSpPr>
              <a:spLocks noEditPoints="1"/>
            </p:cNvSpPr>
            <p:nvPr/>
          </p:nvSpPr>
          <p:spPr bwMode="auto">
            <a:xfrm>
              <a:off x="2802" y="1163"/>
              <a:ext cx="406" cy="914"/>
            </a:xfrm>
            <a:custGeom>
              <a:avLst/>
              <a:gdLst>
                <a:gd name="T0" fmla="*/ 160 w 172"/>
                <a:gd name="T1" fmla="*/ 0 h 387"/>
                <a:gd name="T2" fmla="*/ 0 w 172"/>
                <a:gd name="T3" fmla="*/ 0 h 387"/>
                <a:gd name="T4" fmla="*/ 0 w 172"/>
                <a:gd name="T5" fmla="*/ 387 h 387"/>
                <a:gd name="T6" fmla="*/ 160 w 172"/>
                <a:gd name="T7" fmla="*/ 387 h 387"/>
                <a:gd name="T8" fmla="*/ 172 w 172"/>
                <a:gd name="T9" fmla="*/ 375 h 387"/>
                <a:gd name="T10" fmla="*/ 172 w 172"/>
                <a:gd name="T11" fmla="*/ 13 h 387"/>
                <a:gd name="T12" fmla="*/ 160 w 172"/>
                <a:gd name="T13" fmla="*/ 0 h 387"/>
                <a:gd name="T14" fmla="*/ 33 w 172"/>
                <a:gd name="T15" fmla="*/ 214 h 387"/>
                <a:gd name="T16" fmla="*/ 24 w 172"/>
                <a:gd name="T17" fmla="*/ 222 h 387"/>
                <a:gd name="T18" fmla="*/ 15 w 172"/>
                <a:gd name="T19" fmla="*/ 214 h 387"/>
                <a:gd name="T20" fmla="*/ 15 w 172"/>
                <a:gd name="T21" fmla="*/ 137 h 387"/>
                <a:gd name="T22" fmla="*/ 24 w 172"/>
                <a:gd name="T23" fmla="*/ 128 h 387"/>
                <a:gd name="T24" fmla="*/ 33 w 172"/>
                <a:gd name="T25" fmla="*/ 137 h 387"/>
                <a:gd name="T26" fmla="*/ 33 w 172"/>
                <a:gd name="T27" fmla="*/ 214 h 387"/>
                <a:gd name="T28" fmla="*/ 137 w 172"/>
                <a:gd name="T29" fmla="*/ 208 h 387"/>
                <a:gd name="T30" fmla="*/ 127 w 172"/>
                <a:gd name="T31" fmla="*/ 218 h 387"/>
                <a:gd name="T32" fmla="*/ 75 w 172"/>
                <a:gd name="T33" fmla="*/ 218 h 387"/>
                <a:gd name="T34" fmla="*/ 65 w 172"/>
                <a:gd name="T35" fmla="*/ 208 h 387"/>
                <a:gd name="T36" fmla="*/ 65 w 172"/>
                <a:gd name="T37" fmla="*/ 174 h 387"/>
                <a:gd name="T38" fmla="*/ 75 w 172"/>
                <a:gd name="T39" fmla="*/ 164 h 387"/>
                <a:gd name="T40" fmla="*/ 80 w 172"/>
                <a:gd name="T41" fmla="*/ 164 h 387"/>
                <a:gd name="T42" fmla="*/ 80 w 172"/>
                <a:gd name="T43" fmla="*/ 174 h 387"/>
                <a:gd name="T44" fmla="*/ 76 w 172"/>
                <a:gd name="T45" fmla="*/ 174 h 387"/>
                <a:gd name="T46" fmla="*/ 72 w 172"/>
                <a:gd name="T47" fmla="*/ 178 h 387"/>
                <a:gd name="T48" fmla="*/ 72 w 172"/>
                <a:gd name="T49" fmla="*/ 185 h 387"/>
                <a:gd name="T50" fmla="*/ 76 w 172"/>
                <a:gd name="T51" fmla="*/ 189 h 387"/>
                <a:gd name="T52" fmla="*/ 91 w 172"/>
                <a:gd name="T53" fmla="*/ 189 h 387"/>
                <a:gd name="T54" fmla="*/ 95 w 172"/>
                <a:gd name="T55" fmla="*/ 185 h 387"/>
                <a:gd name="T56" fmla="*/ 95 w 172"/>
                <a:gd name="T57" fmla="*/ 178 h 387"/>
                <a:gd name="T58" fmla="*/ 91 w 172"/>
                <a:gd name="T59" fmla="*/ 174 h 387"/>
                <a:gd name="T60" fmla="*/ 86 w 172"/>
                <a:gd name="T61" fmla="*/ 174 h 387"/>
                <a:gd name="T62" fmla="*/ 86 w 172"/>
                <a:gd name="T63" fmla="*/ 164 h 387"/>
                <a:gd name="T64" fmla="*/ 116 w 172"/>
                <a:gd name="T65" fmla="*/ 164 h 387"/>
                <a:gd name="T66" fmla="*/ 116 w 172"/>
                <a:gd name="T67" fmla="*/ 174 h 387"/>
                <a:gd name="T68" fmla="*/ 111 w 172"/>
                <a:gd name="T69" fmla="*/ 174 h 387"/>
                <a:gd name="T70" fmla="*/ 107 w 172"/>
                <a:gd name="T71" fmla="*/ 178 h 387"/>
                <a:gd name="T72" fmla="*/ 107 w 172"/>
                <a:gd name="T73" fmla="*/ 185 h 387"/>
                <a:gd name="T74" fmla="*/ 111 w 172"/>
                <a:gd name="T75" fmla="*/ 189 h 387"/>
                <a:gd name="T76" fmla="*/ 126 w 172"/>
                <a:gd name="T77" fmla="*/ 189 h 387"/>
                <a:gd name="T78" fmla="*/ 130 w 172"/>
                <a:gd name="T79" fmla="*/ 185 h 387"/>
                <a:gd name="T80" fmla="*/ 130 w 172"/>
                <a:gd name="T81" fmla="*/ 178 h 387"/>
                <a:gd name="T82" fmla="*/ 126 w 172"/>
                <a:gd name="T83" fmla="*/ 174 h 387"/>
                <a:gd name="T84" fmla="*/ 122 w 172"/>
                <a:gd name="T85" fmla="*/ 174 h 387"/>
                <a:gd name="T86" fmla="*/ 122 w 172"/>
                <a:gd name="T87" fmla="*/ 164 h 387"/>
                <a:gd name="T88" fmla="*/ 127 w 172"/>
                <a:gd name="T89" fmla="*/ 164 h 387"/>
                <a:gd name="T90" fmla="*/ 137 w 172"/>
                <a:gd name="T91" fmla="*/ 174 h 387"/>
                <a:gd name="T92" fmla="*/ 137 w 172"/>
                <a:gd name="T93" fmla="*/ 20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387">
                  <a:moveTo>
                    <a:pt x="160" y="0"/>
                  </a:moveTo>
                  <a:cubicBezTo>
                    <a:pt x="0" y="0"/>
                    <a:pt x="0" y="0"/>
                    <a:pt x="0" y="0"/>
                  </a:cubicBezTo>
                  <a:cubicBezTo>
                    <a:pt x="0" y="387"/>
                    <a:pt x="0" y="387"/>
                    <a:pt x="0" y="387"/>
                  </a:cubicBezTo>
                  <a:cubicBezTo>
                    <a:pt x="160" y="387"/>
                    <a:pt x="160" y="387"/>
                    <a:pt x="160" y="387"/>
                  </a:cubicBezTo>
                  <a:cubicBezTo>
                    <a:pt x="167" y="387"/>
                    <a:pt x="172" y="382"/>
                    <a:pt x="172" y="375"/>
                  </a:cubicBezTo>
                  <a:cubicBezTo>
                    <a:pt x="172" y="13"/>
                    <a:pt x="172" y="13"/>
                    <a:pt x="172" y="13"/>
                  </a:cubicBezTo>
                  <a:cubicBezTo>
                    <a:pt x="172" y="6"/>
                    <a:pt x="167" y="0"/>
                    <a:pt x="160" y="0"/>
                  </a:cubicBezTo>
                  <a:close/>
                  <a:moveTo>
                    <a:pt x="33" y="214"/>
                  </a:moveTo>
                  <a:cubicBezTo>
                    <a:pt x="33" y="218"/>
                    <a:pt x="29" y="222"/>
                    <a:pt x="24" y="222"/>
                  </a:cubicBezTo>
                  <a:cubicBezTo>
                    <a:pt x="19" y="222"/>
                    <a:pt x="15" y="218"/>
                    <a:pt x="15" y="214"/>
                  </a:cubicBezTo>
                  <a:cubicBezTo>
                    <a:pt x="15" y="137"/>
                    <a:pt x="15" y="137"/>
                    <a:pt x="15" y="137"/>
                  </a:cubicBezTo>
                  <a:cubicBezTo>
                    <a:pt x="15" y="132"/>
                    <a:pt x="19" y="128"/>
                    <a:pt x="24" y="128"/>
                  </a:cubicBezTo>
                  <a:cubicBezTo>
                    <a:pt x="29" y="128"/>
                    <a:pt x="33" y="132"/>
                    <a:pt x="33" y="137"/>
                  </a:cubicBezTo>
                  <a:lnTo>
                    <a:pt x="33" y="214"/>
                  </a:lnTo>
                  <a:close/>
                  <a:moveTo>
                    <a:pt x="137" y="208"/>
                  </a:moveTo>
                  <a:cubicBezTo>
                    <a:pt x="137" y="214"/>
                    <a:pt x="132" y="218"/>
                    <a:pt x="127" y="218"/>
                  </a:cubicBezTo>
                  <a:cubicBezTo>
                    <a:pt x="75" y="218"/>
                    <a:pt x="75" y="218"/>
                    <a:pt x="75" y="218"/>
                  </a:cubicBezTo>
                  <a:cubicBezTo>
                    <a:pt x="69" y="218"/>
                    <a:pt x="65" y="214"/>
                    <a:pt x="65" y="208"/>
                  </a:cubicBezTo>
                  <a:cubicBezTo>
                    <a:pt x="65" y="174"/>
                    <a:pt x="65" y="174"/>
                    <a:pt x="65" y="174"/>
                  </a:cubicBezTo>
                  <a:cubicBezTo>
                    <a:pt x="65" y="169"/>
                    <a:pt x="69" y="164"/>
                    <a:pt x="75" y="164"/>
                  </a:cubicBezTo>
                  <a:cubicBezTo>
                    <a:pt x="80" y="164"/>
                    <a:pt x="80" y="164"/>
                    <a:pt x="80" y="164"/>
                  </a:cubicBezTo>
                  <a:cubicBezTo>
                    <a:pt x="80" y="174"/>
                    <a:pt x="80" y="174"/>
                    <a:pt x="80" y="174"/>
                  </a:cubicBezTo>
                  <a:cubicBezTo>
                    <a:pt x="76" y="174"/>
                    <a:pt x="76" y="174"/>
                    <a:pt x="76" y="174"/>
                  </a:cubicBezTo>
                  <a:cubicBezTo>
                    <a:pt x="74" y="174"/>
                    <a:pt x="72" y="175"/>
                    <a:pt x="72" y="178"/>
                  </a:cubicBezTo>
                  <a:cubicBezTo>
                    <a:pt x="72" y="185"/>
                    <a:pt x="72" y="185"/>
                    <a:pt x="72" y="185"/>
                  </a:cubicBezTo>
                  <a:cubicBezTo>
                    <a:pt x="72" y="187"/>
                    <a:pt x="74" y="189"/>
                    <a:pt x="76" y="189"/>
                  </a:cubicBezTo>
                  <a:cubicBezTo>
                    <a:pt x="91" y="189"/>
                    <a:pt x="91" y="189"/>
                    <a:pt x="91" y="189"/>
                  </a:cubicBezTo>
                  <a:cubicBezTo>
                    <a:pt x="93" y="189"/>
                    <a:pt x="95" y="187"/>
                    <a:pt x="95" y="185"/>
                  </a:cubicBezTo>
                  <a:cubicBezTo>
                    <a:pt x="95" y="178"/>
                    <a:pt x="95" y="178"/>
                    <a:pt x="95" y="178"/>
                  </a:cubicBezTo>
                  <a:cubicBezTo>
                    <a:pt x="95" y="175"/>
                    <a:pt x="93" y="174"/>
                    <a:pt x="91" y="174"/>
                  </a:cubicBezTo>
                  <a:cubicBezTo>
                    <a:pt x="86" y="174"/>
                    <a:pt x="86" y="174"/>
                    <a:pt x="86" y="174"/>
                  </a:cubicBezTo>
                  <a:cubicBezTo>
                    <a:pt x="86" y="164"/>
                    <a:pt x="86" y="164"/>
                    <a:pt x="86" y="164"/>
                  </a:cubicBezTo>
                  <a:cubicBezTo>
                    <a:pt x="116" y="164"/>
                    <a:pt x="116" y="164"/>
                    <a:pt x="116" y="164"/>
                  </a:cubicBezTo>
                  <a:cubicBezTo>
                    <a:pt x="116" y="174"/>
                    <a:pt x="116" y="174"/>
                    <a:pt x="116" y="174"/>
                  </a:cubicBezTo>
                  <a:cubicBezTo>
                    <a:pt x="111" y="174"/>
                    <a:pt x="111" y="174"/>
                    <a:pt x="111" y="174"/>
                  </a:cubicBezTo>
                  <a:cubicBezTo>
                    <a:pt x="109" y="174"/>
                    <a:pt x="107" y="175"/>
                    <a:pt x="107" y="178"/>
                  </a:cubicBezTo>
                  <a:cubicBezTo>
                    <a:pt x="107" y="185"/>
                    <a:pt x="107" y="185"/>
                    <a:pt x="107" y="185"/>
                  </a:cubicBezTo>
                  <a:cubicBezTo>
                    <a:pt x="107" y="187"/>
                    <a:pt x="109" y="189"/>
                    <a:pt x="111" y="189"/>
                  </a:cubicBezTo>
                  <a:cubicBezTo>
                    <a:pt x="126" y="189"/>
                    <a:pt x="126" y="189"/>
                    <a:pt x="126" y="189"/>
                  </a:cubicBezTo>
                  <a:cubicBezTo>
                    <a:pt x="128" y="189"/>
                    <a:pt x="130" y="187"/>
                    <a:pt x="130" y="185"/>
                  </a:cubicBezTo>
                  <a:cubicBezTo>
                    <a:pt x="130" y="178"/>
                    <a:pt x="130" y="178"/>
                    <a:pt x="130" y="178"/>
                  </a:cubicBezTo>
                  <a:cubicBezTo>
                    <a:pt x="130" y="175"/>
                    <a:pt x="128" y="174"/>
                    <a:pt x="126" y="174"/>
                  </a:cubicBezTo>
                  <a:cubicBezTo>
                    <a:pt x="122" y="174"/>
                    <a:pt x="122" y="174"/>
                    <a:pt x="122" y="174"/>
                  </a:cubicBezTo>
                  <a:cubicBezTo>
                    <a:pt x="122" y="164"/>
                    <a:pt x="122" y="164"/>
                    <a:pt x="122" y="164"/>
                  </a:cubicBezTo>
                  <a:cubicBezTo>
                    <a:pt x="127" y="164"/>
                    <a:pt x="127" y="164"/>
                    <a:pt x="127" y="164"/>
                  </a:cubicBezTo>
                  <a:cubicBezTo>
                    <a:pt x="132" y="164"/>
                    <a:pt x="137" y="169"/>
                    <a:pt x="137" y="174"/>
                  </a:cubicBezTo>
                  <a:lnTo>
                    <a:pt x="137" y="208"/>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TextBox 78"/>
          <p:cNvSpPr txBox="1"/>
          <p:nvPr/>
        </p:nvSpPr>
        <p:spPr>
          <a:xfrm>
            <a:off x="4927330" y="2252993"/>
            <a:ext cx="712520" cy="261610"/>
          </a:xfrm>
          <a:prstGeom prst="rect">
            <a:avLst/>
          </a:prstGeom>
          <a:noFill/>
        </p:spPr>
        <p:txBody>
          <a:bodyPr wrap="square" rtlCol="0">
            <a:spAutoFit/>
          </a:bodyPr>
          <a:lstStyle/>
          <a:p>
            <a:pPr algn="ctr"/>
            <a:r>
              <a:rPr lang="en-US" sz="1100" b="1" dirty="0" smtClean="0"/>
              <a:t>www.</a:t>
            </a:r>
          </a:p>
        </p:txBody>
      </p:sp>
      <p:sp>
        <p:nvSpPr>
          <p:cNvPr id="82" name="Freeform 86"/>
          <p:cNvSpPr>
            <a:spLocks noEditPoints="1"/>
          </p:cNvSpPr>
          <p:nvPr>
            <p:custDataLst>
              <p:tags r:id="rId1"/>
            </p:custDataLst>
          </p:nvPr>
        </p:nvSpPr>
        <p:spPr bwMode="auto">
          <a:xfrm>
            <a:off x="2080405" y="3665398"/>
            <a:ext cx="657126" cy="695117"/>
          </a:xfrm>
          <a:custGeom>
            <a:avLst/>
            <a:gdLst>
              <a:gd name="T0" fmla="*/ 9186 w 12042"/>
              <a:gd name="T1" fmla="*/ 6038 h 12076"/>
              <a:gd name="T2" fmla="*/ 12042 w 12042"/>
              <a:gd name="T3" fmla="*/ 7687 h 12076"/>
              <a:gd name="T4" fmla="*/ 10459 w 12042"/>
              <a:gd name="T5" fmla="*/ 10428 h 12076"/>
              <a:gd name="T6" fmla="*/ 7604 w 12042"/>
              <a:gd name="T7" fmla="*/ 8780 h 12076"/>
              <a:gd name="T8" fmla="*/ 7604 w 12042"/>
              <a:gd name="T9" fmla="*/ 12076 h 12076"/>
              <a:gd name="T10" fmla="*/ 4438 w 12042"/>
              <a:gd name="T11" fmla="*/ 12076 h 12076"/>
              <a:gd name="T12" fmla="*/ 4438 w 12042"/>
              <a:gd name="T13" fmla="*/ 8780 h 12076"/>
              <a:gd name="T14" fmla="*/ 1583 w 12042"/>
              <a:gd name="T15" fmla="*/ 10428 h 12076"/>
              <a:gd name="T16" fmla="*/ 0 w 12042"/>
              <a:gd name="T17" fmla="*/ 7687 h 12076"/>
              <a:gd name="T18" fmla="*/ 2855 w 12042"/>
              <a:gd name="T19" fmla="*/ 6038 h 12076"/>
              <a:gd name="T20" fmla="*/ 0 w 12042"/>
              <a:gd name="T21" fmla="*/ 4390 h 12076"/>
              <a:gd name="T22" fmla="*/ 1583 w 12042"/>
              <a:gd name="T23" fmla="*/ 1648 h 12076"/>
              <a:gd name="T24" fmla="*/ 4438 w 12042"/>
              <a:gd name="T25" fmla="*/ 3297 h 12076"/>
              <a:gd name="T26" fmla="*/ 4438 w 12042"/>
              <a:gd name="T27" fmla="*/ 0 h 12076"/>
              <a:gd name="T28" fmla="*/ 7604 w 12042"/>
              <a:gd name="T29" fmla="*/ 0 h 12076"/>
              <a:gd name="T30" fmla="*/ 7604 w 12042"/>
              <a:gd name="T31" fmla="*/ 3297 h 12076"/>
              <a:gd name="T32" fmla="*/ 10459 w 12042"/>
              <a:gd name="T33" fmla="*/ 1648 h 12076"/>
              <a:gd name="T34" fmla="*/ 12042 w 12042"/>
              <a:gd name="T35" fmla="*/ 4390 h 12076"/>
              <a:gd name="T36" fmla="*/ 9186 w 12042"/>
              <a:gd name="T37" fmla="*/ 6038 h 12076"/>
              <a:gd name="T38" fmla="*/ 5796 w 12042"/>
              <a:gd name="T39" fmla="*/ 4510 h 12076"/>
              <a:gd name="T40" fmla="*/ 6690 w 12042"/>
              <a:gd name="T41" fmla="*/ 4708 h 12076"/>
              <a:gd name="T42" fmla="*/ 7429 w 12042"/>
              <a:gd name="T43" fmla="*/ 4821 h 12076"/>
              <a:gd name="T44" fmla="*/ 7242 w 12042"/>
              <a:gd name="T45" fmla="*/ 4216 h 12076"/>
              <a:gd name="T46" fmla="*/ 6401 w 12042"/>
              <a:gd name="T47" fmla="*/ 3835 h 12076"/>
              <a:gd name="T48" fmla="*/ 6401 w 12042"/>
              <a:gd name="T49" fmla="*/ 3005 h 12076"/>
              <a:gd name="T50" fmla="*/ 6021 w 12042"/>
              <a:gd name="T51" fmla="*/ 2625 h 12076"/>
              <a:gd name="T52" fmla="*/ 5641 w 12042"/>
              <a:gd name="T53" fmla="*/ 3005 h 12076"/>
              <a:gd name="T54" fmla="*/ 5641 w 12042"/>
              <a:gd name="T55" fmla="*/ 3852 h 12076"/>
              <a:gd name="T56" fmla="*/ 5373 w 12042"/>
              <a:gd name="T57" fmla="*/ 3943 h 12076"/>
              <a:gd name="T58" fmla="*/ 4698 w 12042"/>
              <a:gd name="T59" fmla="*/ 5124 h 12076"/>
              <a:gd name="T60" fmla="*/ 5641 w 12042"/>
              <a:gd name="T61" fmla="*/ 6163 h 12076"/>
              <a:gd name="T62" fmla="*/ 5641 w 12042"/>
              <a:gd name="T63" fmla="*/ 7279 h 12076"/>
              <a:gd name="T64" fmla="*/ 4970 w 12042"/>
              <a:gd name="T65" fmla="*/ 8238 h 12076"/>
              <a:gd name="T66" fmla="*/ 5641 w 12042"/>
              <a:gd name="T67" fmla="*/ 9173 h 12076"/>
              <a:gd name="T68" fmla="*/ 5641 w 12042"/>
              <a:gd name="T69" fmla="*/ 9874 h 12076"/>
              <a:gd name="T70" fmla="*/ 6021 w 12042"/>
              <a:gd name="T71" fmla="*/ 10253 h 12076"/>
              <a:gd name="T72" fmla="*/ 6401 w 12042"/>
              <a:gd name="T73" fmla="*/ 9874 h 12076"/>
              <a:gd name="T74" fmla="*/ 6401 w 12042"/>
              <a:gd name="T75" fmla="*/ 8019 h 12076"/>
              <a:gd name="T76" fmla="*/ 6221 w 12042"/>
              <a:gd name="T77" fmla="*/ 8098 h 12076"/>
              <a:gd name="T78" fmla="*/ 5641 w 12042"/>
              <a:gd name="T79" fmla="*/ 8447 h 12076"/>
              <a:gd name="T80" fmla="*/ 5530 w 12042"/>
              <a:gd name="T81" fmla="*/ 8240 h 12076"/>
              <a:gd name="T82" fmla="*/ 6253 w 12042"/>
              <a:gd name="T83" fmla="*/ 7712 h 12076"/>
              <a:gd name="T84" fmla="*/ 7320 w 12042"/>
              <a:gd name="T85" fmla="*/ 6718 h 12076"/>
              <a:gd name="T86" fmla="*/ 6670 w 12042"/>
              <a:gd name="T87" fmla="*/ 5801 h 12076"/>
              <a:gd name="T88" fmla="*/ 6670 w 12042"/>
              <a:gd name="T89" fmla="*/ 6693 h 12076"/>
              <a:gd name="T90" fmla="*/ 6670 w 12042"/>
              <a:gd name="T91" fmla="*/ 6705 h 12076"/>
              <a:gd name="T92" fmla="*/ 6668 w 12042"/>
              <a:gd name="T93" fmla="*/ 6707 h 12076"/>
              <a:gd name="T94" fmla="*/ 6401 w 12042"/>
              <a:gd name="T95" fmla="*/ 6931 h 12076"/>
              <a:gd name="T96" fmla="*/ 6401 w 12042"/>
              <a:gd name="T97" fmla="*/ 4892 h 12076"/>
              <a:gd name="T98" fmla="*/ 5880 w 12042"/>
              <a:gd name="T99" fmla="*/ 4879 h 12076"/>
              <a:gd name="T100" fmla="*/ 5641 w 12042"/>
              <a:gd name="T101" fmla="*/ 5154 h 12076"/>
              <a:gd name="T102" fmla="*/ 5641 w 12042"/>
              <a:gd name="T103" fmla="*/ 5361 h 12076"/>
              <a:gd name="T104" fmla="*/ 5417 w 12042"/>
              <a:gd name="T105" fmla="*/ 5063 h 12076"/>
              <a:gd name="T106" fmla="*/ 5796 w 12042"/>
              <a:gd name="T107" fmla="*/ 4510 h 12076"/>
              <a:gd name="T108" fmla="*/ 6867 w 12042"/>
              <a:gd name="T109" fmla="*/ 9631 h 12076"/>
              <a:gd name="T110" fmla="*/ 7035 w 12042"/>
              <a:gd name="T111" fmla="*/ 9344 h 12076"/>
              <a:gd name="T112" fmla="*/ 6655 w 12042"/>
              <a:gd name="T113" fmla="*/ 9090 h 12076"/>
              <a:gd name="T114" fmla="*/ 6655 w 12042"/>
              <a:gd name="T115" fmla="*/ 9607 h 12076"/>
              <a:gd name="T116" fmla="*/ 6867 w 12042"/>
              <a:gd name="T117" fmla="*/ 9631 h 1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42" h="12076">
                <a:moveTo>
                  <a:pt x="9186" y="6038"/>
                </a:moveTo>
                <a:cubicBezTo>
                  <a:pt x="12042" y="7687"/>
                  <a:pt x="12042" y="7687"/>
                  <a:pt x="12042" y="7687"/>
                </a:cubicBezTo>
                <a:cubicBezTo>
                  <a:pt x="10459" y="10428"/>
                  <a:pt x="10459" y="10428"/>
                  <a:pt x="10459" y="10428"/>
                </a:cubicBezTo>
                <a:cubicBezTo>
                  <a:pt x="7604" y="8780"/>
                  <a:pt x="7604" y="8780"/>
                  <a:pt x="7604" y="8780"/>
                </a:cubicBezTo>
                <a:cubicBezTo>
                  <a:pt x="7604" y="12076"/>
                  <a:pt x="7604" y="12076"/>
                  <a:pt x="7604" y="12076"/>
                </a:cubicBezTo>
                <a:cubicBezTo>
                  <a:pt x="4438" y="12076"/>
                  <a:pt x="4438" y="12076"/>
                  <a:pt x="4438" y="12076"/>
                </a:cubicBezTo>
                <a:cubicBezTo>
                  <a:pt x="4438" y="8780"/>
                  <a:pt x="4438" y="8780"/>
                  <a:pt x="4438" y="8780"/>
                </a:cubicBezTo>
                <a:cubicBezTo>
                  <a:pt x="1583" y="10428"/>
                  <a:pt x="1583" y="10428"/>
                  <a:pt x="1583" y="10428"/>
                </a:cubicBezTo>
                <a:cubicBezTo>
                  <a:pt x="0" y="7687"/>
                  <a:pt x="0" y="7687"/>
                  <a:pt x="0" y="7687"/>
                </a:cubicBezTo>
                <a:cubicBezTo>
                  <a:pt x="2855" y="6038"/>
                  <a:pt x="2855" y="6038"/>
                  <a:pt x="2855" y="6038"/>
                </a:cubicBezTo>
                <a:cubicBezTo>
                  <a:pt x="0" y="4390"/>
                  <a:pt x="0" y="4390"/>
                  <a:pt x="0" y="4390"/>
                </a:cubicBezTo>
                <a:cubicBezTo>
                  <a:pt x="1583" y="1648"/>
                  <a:pt x="1583" y="1648"/>
                  <a:pt x="1583" y="1648"/>
                </a:cubicBezTo>
                <a:cubicBezTo>
                  <a:pt x="4438" y="3297"/>
                  <a:pt x="4438" y="3297"/>
                  <a:pt x="4438" y="3297"/>
                </a:cubicBezTo>
                <a:cubicBezTo>
                  <a:pt x="4438" y="0"/>
                  <a:pt x="4438" y="0"/>
                  <a:pt x="4438" y="0"/>
                </a:cubicBezTo>
                <a:cubicBezTo>
                  <a:pt x="7604" y="0"/>
                  <a:pt x="7604" y="0"/>
                  <a:pt x="7604" y="0"/>
                </a:cubicBezTo>
                <a:cubicBezTo>
                  <a:pt x="7604" y="3297"/>
                  <a:pt x="7604" y="3297"/>
                  <a:pt x="7604" y="3297"/>
                </a:cubicBezTo>
                <a:cubicBezTo>
                  <a:pt x="10459" y="1648"/>
                  <a:pt x="10459" y="1648"/>
                  <a:pt x="10459" y="1648"/>
                </a:cubicBezTo>
                <a:cubicBezTo>
                  <a:pt x="12042" y="4390"/>
                  <a:pt x="12042" y="4390"/>
                  <a:pt x="12042" y="4390"/>
                </a:cubicBezTo>
                <a:lnTo>
                  <a:pt x="9186" y="6038"/>
                </a:lnTo>
                <a:close/>
                <a:moveTo>
                  <a:pt x="5796" y="4510"/>
                </a:moveTo>
                <a:cubicBezTo>
                  <a:pt x="6178" y="4333"/>
                  <a:pt x="6556" y="4605"/>
                  <a:pt x="6690" y="4708"/>
                </a:cubicBezTo>
                <a:cubicBezTo>
                  <a:pt x="6938" y="4900"/>
                  <a:pt x="7274" y="4976"/>
                  <a:pt x="7429" y="4821"/>
                </a:cubicBezTo>
                <a:cubicBezTo>
                  <a:pt x="7584" y="4666"/>
                  <a:pt x="7397" y="4371"/>
                  <a:pt x="7242" y="4216"/>
                </a:cubicBezTo>
                <a:cubicBezTo>
                  <a:pt x="7056" y="4030"/>
                  <a:pt x="6743" y="3892"/>
                  <a:pt x="6401" y="3835"/>
                </a:cubicBezTo>
                <a:cubicBezTo>
                  <a:pt x="6401" y="3005"/>
                  <a:pt x="6401" y="3005"/>
                  <a:pt x="6401" y="3005"/>
                </a:cubicBezTo>
                <a:cubicBezTo>
                  <a:pt x="6401" y="2795"/>
                  <a:pt x="6231" y="2625"/>
                  <a:pt x="6021" y="2625"/>
                </a:cubicBezTo>
                <a:cubicBezTo>
                  <a:pt x="5811" y="2625"/>
                  <a:pt x="5641" y="2795"/>
                  <a:pt x="5641" y="3005"/>
                </a:cubicBezTo>
                <a:cubicBezTo>
                  <a:pt x="5641" y="3852"/>
                  <a:pt x="5641" y="3852"/>
                  <a:pt x="5641" y="3852"/>
                </a:cubicBezTo>
                <a:cubicBezTo>
                  <a:pt x="5548" y="3874"/>
                  <a:pt x="5458" y="3904"/>
                  <a:pt x="5373" y="3943"/>
                </a:cubicBezTo>
                <a:cubicBezTo>
                  <a:pt x="5109" y="4065"/>
                  <a:pt x="4635" y="4371"/>
                  <a:pt x="4698" y="5124"/>
                </a:cubicBezTo>
                <a:cubicBezTo>
                  <a:pt x="4744" y="5672"/>
                  <a:pt x="5211" y="5981"/>
                  <a:pt x="5641" y="6163"/>
                </a:cubicBezTo>
                <a:cubicBezTo>
                  <a:pt x="5641" y="7279"/>
                  <a:pt x="5641" y="7279"/>
                  <a:pt x="5641" y="7279"/>
                </a:cubicBezTo>
                <a:cubicBezTo>
                  <a:pt x="5293" y="7503"/>
                  <a:pt x="4970" y="7839"/>
                  <a:pt x="4970" y="8238"/>
                </a:cubicBezTo>
                <a:cubicBezTo>
                  <a:pt x="4970" y="8606"/>
                  <a:pt x="5271" y="8931"/>
                  <a:pt x="5641" y="9173"/>
                </a:cubicBezTo>
                <a:cubicBezTo>
                  <a:pt x="5641" y="9874"/>
                  <a:pt x="5641" y="9874"/>
                  <a:pt x="5641" y="9874"/>
                </a:cubicBezTo>
                <a:cubicBezTo>
                  <a:pt x="5641" y="10083"/>
                  <a:pt x="5811" y="10253"/>
                  <a:pt x="6021" y="10253"/>
                </a:cubicBezTo>
                <a:cubicBezTo>
                  <a:pt x="6231" y="10253"/>
                  <a:pt x="6401" y="10083"/>
                  <a:pt x="6401" y="9874"/>
                </a:cubicBezTo>
                <a:cubicBezTo>
                  <a:pt x="6401" y="8019"/>
                  <a:pt x="6401" y="8019"/>
                  <a:pt x="6401" y="8019"/>
                </a:cubicBezTo>
                <a:cubicBezTo>
                  <a:pt x="6337" y="8049"/>
                  <a:pt x="6276" y="8075"/>
                  <a:pt x="6221" y="8098"/>
                </a:cubicBezTo>
                <a:cubicBezTo>
                  <a:pt x="5883" y="8239"/>
                  <a:pt x="5689" y="8346"/>
                  <a:pt x="5641" y="8447"/>
                </a:cubicBezTo>
                <a:cubicBezTo>
                  <a:pt x="5641" y="8447"/>
                  <a:pt x="5523" y="8379"/>
                  <a:pt x="5530" y="8240"/>
                </a:cubicBezTo>
                <a:cubicBezTo>
                  <a:pt x="5539" y="8049"/>
                  <a:pt x="5788" y="7877"/>
                  <a:pt x="6253" y="7712"/>
                </a:cubicBezTo>
                <a:cubicBezTo>
                  <a:pt x="6627" y="7579"/>
                  <a:pt x="7320" y="7362"/>
                  <a:pt x="7320" y="6718"/>
                </a:cubicBezTo>
                <a:cubicBezTo>
                  <a:pt x="7320" y="6273"/>
                  <a:pt x="7029" y="5989"/>
                  <a:pt x="6670" y="5801"/>
                </a:cubicBezTo>
                <a:cubicBezTo>
                  <a:pt x="6670" y="6693"/>
                  <a:pt x="6670" y="6693"/>
                  <a:pt x="6670" y="6693"/>
                </a:cubicBezTo>
                <a:cubicBezTo>
                  <a:pt x="6670" y="6705"/>
                  <a:pt x="6670" y="6705"/>
                  <a:pt x="6670" y="6705"/>
                </a:cubicBezTo>
                <a:cubicBezTo>
                  <a:pt x="6668" y="6707"/>
                  <a:pt x="6668" y="6707"/>
                  <a:pt x="6668" y="6707"/>
                </a:cubicBezTo>
                <a:cubicBezTo>
                  <a:pt x="6656" y="6792"/>
                  <a:pt x="6537" y="6868"/>
                  <a:pt x="6401" y="6931"/>
                </a:cubicBezTo>
                <a:cubicBezTo>
                  <a:pt x="6401" y="4892"/>
                  <a:pt x="6401" y="4892"/>
                  <a:pt x="6401" y="4892"/>
                </a:cubicBezTo>
                <a:cubicBezTo>
                  <a:pt x="6254" y="4817"/>
                  <a:pt x="6066" y="4778"/>
                  <a:pt x="5880" y="4879"/>
                </a:cubicBezTo>
                <a:cubicBezTo>
                  <a:pt x="5793" y="4926"/>
                  <a:pt x="5678" y="4991"/>
                  <a:pt x="5641" y="5154"/>
                </a:cubicBezTo>
                <a:cubicBezTo>
                  <a:pt x="5641" y="5361"/>
                  <a:pt x="5641" y="5361"/>
                  <a:pt x="5641" y="5361"/>
                </a:cubicBezTo>
                <a:cubicBezTo>
                  <a:pt x="5506" y="5270"/>
                  <a:pt x="5426" y="5171"/>
                  <a:pt x="5417" y="5063"/>
                </a:cubicBezTo>
                <a:cubicBezTo>
                  <a:pt x="5390" y="4743"/>
                  <a:pt x="5669" y="4570"/>
                  <a:pt x="5796" y="4510"/>
                </a:cubicBezTo>
                <a:moveTo>
                  <a:pt x="6867" y="9631"/>
                </a:moveTo>
                <a:cubicBezTo>
                  <a:pt x="7027" y="9626"/>
                  <a:pt x="7059" y="9509"/>
                  <a:pt x="7035" y="9344"/>
                </a:cubicBezTo>
                <a:cubicBezTo>
                  <a:pt x="7023" y="9268"/>
                  <a:pt x="6865" y="9185"/>
                  <a:pt x="6655" y="9090"/>
                </a:cubicBezTo>
                <a:cubicBezTo>
                  <a:pt x="6655" y="9607"/>
                  <a:pt x="6655" y="9607"/>
                  <a:pt x="6655" y="9607"/>
                </a:cubicBezTo>
                <a:cubicBezTo>
                  <a:pt x="6739" y="9624"/>
                  <a:pt x="6811" y="9633"/>
                  <a:pt x="6867" y="9631"/>
                </a:cubicBezTo>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63" name="Freeform 45"/>
          <p:cNvSpPr>
            <a:spLocks/>
          </p:cNvSpPr>
          <p:nvPr/>
        </p:nvSpPr>
        <p:spPr bwMode="auto">
          <a:xfrm>
            <a:off x="3211755" y="3732501"/>
            <a:ext cx="1156287" cy="677003"/>
          </a:xfrm>
          <a:custGeom>
            <a:avLst/>
            <a:gdLst>
              <a:gd name="T0" fmla="*/ 389 w 391"/>
              <a:gd name="T1" fmla="*/ 126 h 229"/>
              <a:gd name="T2" fmla="*/ 376 w 391"/>
              <a:gd name="T3" fmla="*/ 114 h 229"/>
              <a:gd name="T4" fmla="*/ 340 w 391"/>
              <a:gd name="T5" fmla="*/ 114 h 229"/>
              <a:gd name="T6" fmla="*/ 331 w 391"/>
              <a:gd name="T7" fmla="*/ 108 h 229"/>
              <a:gd name="T8" fmla="*/ 366 w 391"/>
              <a:gd name="T9" fmla="*/ 108 h 229"/>
              <a:gd name="T10" fmla="*/ 324 w 391"/>
              <a:gd name="T11" fmla="*/ 97 h 229"/>
              <a:gd name="T12" fmla="*/ 229 w 391"/>
              <a:gd name="T13" fmla="*/ 97 h 229"/>
              <a:gd name="T14" fmla="*/ 136 w 391"/>
              <a:gd name="T15" fmla="*/ 0 h 229"/>
              <a:gd name="T16" fmla="*/ 112 w 391"/>
              <a:gd name="T17" fmla="*/ 0 h 229"/>
              <a:gd name="T18" fmla="*/ 169 w 391"/>
              <a:gd name="T19" fmla="*/ 115 h 229"/>
              <a:gd name="T20" fmla="*/ 168 w 391"/>
              <a:gd name="T21" fmla="*/ 117 h 229"/>
              <a:gd name="T22" fmla="*/ 150 w 391"/>
              <a:gd name="T23" fmla="*/ 97 h 229"/>
              <a:gd name="T24" fmla="*/ 57 w 391"/>
              <a:gd name="T25" fmla="*/ 97 h 229"/>
              <a:gd name="T26" fmla="*/ 29 w 391"/>
              <a:gd name="T27" fmla="*/ 69 h 229"/>
              <a:gd name="T28" fmla="*/ 5 w 391"/>
              <a:gd name="T29" fmla="*/ 69 h 229"/>
              <a:gd name="T30" fmla="*/ 20 w 391"/>
              <a:gd name="T31" fmla="*/ 97 h 229"/>
              <a:gd name="T32" fmla="*/ 17 w 391"/>
              <a:gd name="T33" fmla="*/ 97 h 229"/>
              <a:gd name="T34" fmla="*/ 19 w 391"/>
              <a:gd name="T35" fmla="*/ 115 h 229"/>
              <a:gd name="T36" fmla="*/ 151 w 391"/>
              <a:gd name="T37" fmla="*/ 136 h 229"/>
              <a:gd name="T38" fmla="*/ 158 w 391"/>
              <a:gd name="T39" fmla="*/ 136 h 229"/>
              <a:gd name="T40" fmla="*/ 112 w 391"/>
              <a:gd name="T41" fmla="*/ 229 h 229"/>
              <a:gd name="T42" fmla="*/ 136 w 391"/>
              <a:gd name="T43" fmla="*/ 229 h 229"/>
              <a:gd name="T44" fmla="*/ 226 w 391"/>
              <a:gd name="T45" fmla="*/ 136 h 229"/>
              <a:gd name="T46" fmla="*/ 368 w 391"/>
              <a:gd name="T47" fmla="*/ 136 h 229"/>
              <a:gd name="T48" fmla="*/ 388 w 391"/>
              <a:gd name="T49" fmla="*/ 132 h 229"/>
              <a:gd name="T50" fmla="*/ 389 w 391"/>
              <a:gd name="T51" fmla="*/ 12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1" h="229">
                <a:moveTo>
                  <a:pt x="389" y="126"/>
                </a:moveTo>
                <a:cubicBezTo>
                  <a:pt x="385" y="121"/>
                  <a:pt x="380" y="118"/>
                  <a:pt x="376" y="114"/>
                </a:cubicBezTo>
                <a:cubicBezTo>
                  <a:pt x="340" y="114"/>
                  <a:pt x="340" y="114"/>
                  <a:pt x="340" y="114"/>
                </a:cubicBezTo>
                <a:cubicBezTo>
                  <a:pt x="331" y="108"/>
                  <a:pt x="331" y="108"/>
                  <a:pt x="331" y="108"/>
                </a:cubicBezTo>
                <a:cubicBezTo>
                  <a:pt x="366" y="108"/>
                  <a:pt x="366" y="108"/>
                  <a:pt x="366" y="108"/>
                </a:cubicBezTo>
                <a:cubicBezTo>
                  <a:pt x="354" y="101"/>
                  <a:pt x="339" y="97"/>
                  <a:pt x="324" y="97"/>
                </a:cubicBezTo>
                <a:cubicBezTo>
                  <a:pt x="229" y="97"/>
                  <a:pt x="229" y="97"/>
                  <a:pt x="229" y="97"/>
                </a:cubicBezTo>
                <a:cubicBezTo>
                  <a:pt x="225" y="93"/>
                  <a:pt x="136" y="0"/>
                  <a:pt x="136" y="0"/>
                </a:cubicBezTo>
                <a:cubicBezTo>
                  <a:pt x="112" y="0"/>
                  <a:pt x="112" y="0"/>
                  <a:pt x="112" y="0"/>
                </a:cubicBezTo>
                <a:cubicBezTo>
                  <a:pt x="169" y="115"/>
                  <a:pt x="169" y="115"/>
                  <a:pt x="169" y="115"/>
                </a:cubicBezTo>
                <a:cubicBezTo>
                  <a:pt x="168" y="117"/>
                  <a:pt x="168" y="117"/>
                  <a:pt x="168" y="117"/>
                </a:cubicBezTo>
                <a:cubicBezTo>
                  <a:pt x="150" y="97"/>
                  <a:pt x="150" y="97"/>
                  <a:pt x="150" y="97"/>
                </a:cubicBezTo>
                <a:cubicBezTo>
                  <a:pt x="57" y="97"/>
                  <a:pt x="57" y="97"/>
                  <a:pt x="57" y="97"/>
                </a:cubicBezTo>
                <a:cubicBezTo>
                  <a:pt x="42" y="82"/>
                  <a:pt x="29" y="69"/>
                  <a:pt x="29" y="69"/>
                </a:cubicBezTo>
                <a:cubicBezTo>
                  <a:pt x="5" y="69"/>
                  <a:pt x="5" y="69"/>
                  <a:pt x="5" y="69"/>
                </a:cubicBezTo>
                <a:cubicBezTo>
                  <a:pt x="20" y="97"/>
                  <a:pt x="20" y="97"/>
                  <a:pt x="20" y="97"/>
                </a:cubicBezTo>
                <a:cubicBezTo>
                  <a:pt x="17" y="97"/>
                  <a:pt x="17" y="97"/>
                  <a:pt x="17" y="97"/>
                </a:cubicBezTo>
                <a:cubicBezTo>
                  <a:pt x="2" y="97"/>
                  <a:pt x="0" y="109"/>
                  <a:pt x="19" y="115"/>
                </a:cubicBezTo>
                <a:cubicBezTo>
                  <a:pt x="30" y="118"/>
                  <a:pt x="106" y="136"/>
                  <a:pt x="151" y="136"/>
                </a:cubicBezTo>
                <a:cubicBezTo>
                  <a:pt x="158" y="136"/>
                  <a:pt x="158" y="136"/>
                  <a:pt x="158" y="136"/>
                </a:cubicBezTo>
                <a:cubicBezTo>
                  <a:pt x="112" y="229"/>
                  <a:pt x="112" y="229"/>
                  <a:pt x="112" y="229"/>
                </a:cubicBezTo>
                <a:cubicBezTo>
                  <a:pt x="136" y="229"/>
                  <a:pt x="136" y="229"/>
                  <a:pt x="136" y="229"/>
                </a:cubicBezTo>
                <a:cubicBezTo>
                  <a:pt x="136" y="229"/>
                  <a:pt x="209" y="154"/>
                  <a:pt x="226" y="136"/>
                </a:cubicBezTo>
                <a:cubicBezTo>
                  <a:pt x="290" y="136"/>
                  <a:pt x="368" y="136"/>
                  <a:pt x="368" y="136"/>
                </a:cubicBezTo>
                <a:cubicBezTo>
                  <a:pt x="375" y="136"/>
                  <a:pt x="383" y="135"/>
                  <a:pt x="388" y="132"/>
                </a:cubicBezTo>
                <a:cubicBezTo>
                  <a:pt x="389" y="131"/>
                  <a:pt x="391" y="128"/>
                  <a:pt x="389" y="126"/>
                </a:cubicBezTo>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grpSp>
        <p:nvGrpSpPr>
          <p:cNvPr id="64" name="Group 11"/>
          <p:cNvGrpSpPr>
            <a:grpSpLocks noChangeAspect="1"/>
          </p:cNvGrpSpPr>
          <p:nvPr/>
        </p:nvGrpSpPr>
        <p:grpSpPr bwMode="auto">
          <a:xfrm>
            <a:off x="392205" y="1405896"/>
            <a:ext cx="712219" cy="603900"/>
            <a:chOff x="2639" y="460"/>
            <a:chExt cx="480" cy="407"/>
          </a:xfrm>
          <a:solidFill>
            <a:schemeClr val="accent1"/>
          </a:solidFill>
        </p:grpSpPr>
        <p:sp>
          <p:nvSpPr>
            <p:cNvPr id="83" name="Oval 12"/>
            <p:cNvSpPr>
              <a:spLocks noChangeArrowheads="1"/>
            </p:cNvSpPr>
            <p:nvPr/>
          </p:nvSpPr>
          <p:spPr bwMode="auto">
            <a:xfrm>
              <a:off x="2726" y="791"/>
              <a:ext cx="76" cy="76"/>
            </a:xfrm>
            <a:prstGeom prst="ellipse">
              <a:avLst/>
            </a:pr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13"/>
            <p:cNvSpPr>
              <a:spLocks noChangeArrowheads="1"/>
            </p:cNvSpPr>
            <p:nvPr/>
          </p:nvSpPr>
          <p:spPr bwMode="auto">
            <a:xfrm>
              <a:off x="3031" y="791"/>
              <a:ext cx="78" cy="76"/>
            </a:xfrm>
            <a:prstGeom prst="ellipse">
              <a:avLst/>
            </a:pr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p:cNvSpPr>
              <a:spLocks/>
            </p:cNvSpPr>
            <p:nvPr/>
          </p:nvSpPr>
          <p:spPr bwMode="auto">
            <a:xfrm>
              <a:off x="2639" y="460"/>
              <a:ext cx="480" cy="312"/>
            </a:xfrm>
            <a:custGeom>
              <a:avLst/>
              <a:gdLst>
                <a:gd name="T0" fmla="*/ 39 w 203"/>
                <a:gd name="T1" fmla="*/ 0 h 132"/>
                <a:gd name="T2" fmla="*/ 6 w 203"/>
                <a:gd name="T3" fmla="*/ 0 h 132"/>
                <a:gd name="T4" fmla="*/ 0 w 203"/>
                <a:gd name="T5" fmla="*/ 5 h 132"/>
                <a:gd name="T6" fmla="*/ 6 w 203"/>
                <a:gd name="T7" fmla="*/ 11 h 132"/>
                <a:gd name="T8" fmla="*/ 30 w 203"/>
                <a:gd name="T9" fmla="*/ 11 h 132"/>
                <a:gd name="T10" fmla="*/ 46 w 203"/>
                <a:gd name="T11" fmla="*/ 121 h 132"/>
                <a:gd name="T12" fmla="*/ 59 w 203"/>
                <a:gd name="T13" fmla="*/ 132 h 132"/>
                <a:gd name="T14" fmla="*/ 186 w 203"/>
                <a:gd name="T15" fmla="*/ 132 h 132"/>
                <a:gd name="T16" fmla="*/ 186 w 203"/>
                <a:gd name="T17" fmla="*/ 122 h 132"/>
                <a:gd name="T18" fmla="*/ 62 w 203"/>
                <a:gd name="T19" fmla="*/ 122 h 132"/>
                <a:gd name="T20" fmla="*/ 56 w 203"/>
                <a:gd name="T21" fmla="*/ 116 h 132"/>
                <a:gd name="T22" fmla="*/ 62 w 203"/>
                <a:gd name="T23" fmla="*/ 110 h 132"/>
                <a:gd name="T24" fmla="*/ 177 w 203"/>
                <a:gd name="T25" fmla="*/ 105 h 132"/>
                <a:gd name="T26" fmla="*/ 191 w 203"/>
                <a:gd name="T27" fmla="*/ 93 h 132"/>
                <a:gd name="T28" fmla="*/ 203 w 203"/>
                <a:gd name="T29" fmla="*/ 31 h 132"/>
                <a:gd name="T30" fmla="*/ 44 w 203"/>
                <a:gd name="T31" fmla="*/ 31 h 132"/>
                <a:gd name="T32" fmla="*/ 39 w 203"/>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32">
                  <a:moveTo>
                    <a:pt x="39" y="0"/>
                  </a:moveTo>
                  <a:cubicBezTo>
                    <a:pt x="6" y="0"/>
                    <a:pt x="6" y="0"/>
                    <a:pt x="6" y="0"/>
                  </a:cubicBezTo>
                  <a:cubicBezTo>
                    <a:pt x="3" y="0"/>
                    <a:pt x="0" y="2"/>
                    <a:pt x="0" y="5"/>
                  </a:cubicBezTo>
                  <a:cubicBezTo>
                    <a:pt x="0" y="8"/>
                    <a:pt x="3" y="11"/>
                    <a:pt x="6" y="11"/>
                  </a:cubicBezTo>
                  <a:cubicBezTo>
                    <a:pt x="30" y="11"/>
                    <a:pt x="30" y="11"/>
                    <a:pt x="30" y="11"/>
                  </a:cubicBezTo>
                  <a:cubicBezTo>
                    <a:pt x="46" y="121"/>
                    <a:pt x="46" y="121"/>
                    <a:pt x="46" y="121"/>
                  </a:cubicBezTo>
                  <a:cubicBezTo>
                    <a:pt x="47" y="129"/>
                    <a:pt x="52" y="131"/>
                    <a:pt x="59" y="132"/>
                  </a:cubicBezTo>
                  <a:cubicBezTo>
                    <a:pt x="186" y="132"/>
                    <a:pt x="186" y="132"/>
                    <a:pt x="186" y="132"/>
                  </a:cubicBezTo>
                  <a:cubicBezTo>
                    <a:pt x="193" y="132"/>
                    <a:pt x="192" y="122"/>
                    <a:pt x="186" y="122"/>
                  </a:cubicBezTo>
                  <a:cubicBezTo>
                    <a:pt x="186" y="122"/>
                    <a:pt x="62" y="122"/>
                    <a:pt x="62" y="122"/>
                  </a:cubicBezTo>
                  <a:cubicBezTo>
                    <a:pt x="58" y="122"/>
                    <a:pt x="56" y="120"/>
                    <a:pt x="56" y="116"/>
                  </a:cubicBezTo>
                  <a:cubicBezTo>
                    <a:pt x="56" y="113"/>
                    <a:pt x="58" y="111"/>
                    <a:pt x="62" y="110"/>
                  </a:cubicBezTo>
                  <a:cubicBezTo>
                    <a:pt x="62" y="110"/>
                    <a:pt x="172" y="106"/>
                    <a:pt x="177" y="105"/>
                  </a:cubicBezTo>
                  <a:cubicBezTo>
                    <a:pt x="185" y="104"/>
                    <a:pt x="189" y="101"/>
                    <a:pt x="191" y="93"/>
                  </a:cubicBezTo>
                  <a:cubicBezTo>
                    <a:pt x="203" y="31"/>
                    <a:pt x="203" y="31"/>
                    <a:pt x="203" y="31"/>
                  </a:cubicBezTo>
                  <a:cubicBezTo>
                    <a:pt x="44" y="31"/>
                    <a:pt x="44" y="31"/>
                    <a:pt x="44" y="31"/>
                  </a:cubicBezTo>
                  <a:lnTo>
                    <a:pt x="39" y="0"/>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7" name="Freeform 52"/>
          <p:cNvSpPr>
            <a:spLocks noEditPoints="1"/>
          </p:cNvSpPr>
          <p:nvPr/>
        </p:nvSpPr>
        <p:spPr bwMode="auto">
          <a:xfrm>
            <a:off x="1017549" y="589115"/>
            <a:ext cx="768107" cy="509061"/>
          </a:xfrm>
          <a:custGeom>
            <a:avLst/>
            <a:gdLst>
              <a:gd name="T0" fmla="*/ 31 w 1059"/>
              <a:gd name="T1" fmla="*/ 0 h 584"/>
              <a:gd name="T2" fmla="*/ 0 w 1059"/>
              <a:gd name="T3" fmla="*/ 553 h 584"/>
              <a:gd name="T4" fmla="*/ 44 w 1059"/>
              <a:gd name="T5" fmla="*/ 584 h 584"/>
              <a:gd name="T6" fmla="*/ 72 w 1059"/>
              <a:gd name="T7" fmla="*/ 514 h 584"/>
              <a:gd name="T8" fmla="*/ 755 w 1059"/>
              <a:gd name="T9" fmla="*/ 547 h 584"/>
              <a:gd name="T10" fmla="*/ 1027 w 1059"/>
              <a:gd name="T11" fmla="*/ 584 h 584"/>
              <a:gd name="T12" fmla="*/ 1059 w 1059"/>
              <a:gd name="T13" fmla="*/ 32 h 584"/>
              <a:gd name="T14" fmla="*/ 937 w 1059"/>
              <a:gd name="T15" fmla="*/ 96 h 584"/>
              <a:gd name="T16" fmla="*/ 971 w 1059"/>
              <a:gd name="T17" fmla="*/ 130 h 584"/>
              <a:gd name="T18" fmla="*/ 937 w 1059"/>
              <a:gd name="T19" fmla="*/ 96 h 584"/>
              <a:gd name="T20" fmla="*/ 971 w 1059"/>
              <a:gd name="T21" fmla="*/ 143 h 584"/>
              <a:gd name="T22" fmla="*/ 937 w 1059"/>
              <a:gd name="T23" fmla="*/ 177 h 584"/>
              <a:gd name="T24" fmla="*/ 937 w 1059"/>
              <a:gd name="T25" fmla="*/ 190 h 584"/>
              <a:gd name="T26" fmla="*/ 971 w 1059"/>
              <a:gd name="T27" fmla="*/ 224 h 584"/>
              <a:gd name="T28" fmla="*/ 937 w 1059"/>
              <a:gd name="T29" fmla="*/ 190 h 584"/>
              <a:gd name="T30" fmla="*/ 971 w 1059"/>
              <a:gd name="T31" fmla="*/ 237 h 584"/>
              <a:gd name="T32" fmla="*/ 937 w 1059"/>
              <a:gd name="T33" fmla="*/ 271 h 584"/>
              <a:gd name="T34" fmla="*/ 887 w 1059"/>
              <a:gd name="T35" fmla="*/ 96 h 584"/>
              <a:gd name="T36" fmla="*/ 921 w 1059"/>
              <a:gd name="T37" fmla="*/ 130 h 584"/>
              <a:gd name="T38" fmla="*/ 887 w 1059"/>
              <a:gd name="T39" fmla="*/ 96 h 584"/>
              <a:gd name="T40" fmla="*/ 921 w 1059"/>
              <a:gd name="T41" fmla="*/ 143 h 584"/>
              <a:gd name="T42" fmla="*/ 887 w 1059"/>
              <a:gd name="T43" fmla="*/ 177 h 584"/>
              <a:gd name="T44" fmla="*/ 887 w 1059"/>
              <a:gd name="T45" fmla="*/ 190 h 584"/>
              <a:gd name="T46" fmla="*/ 921 w 1059"/>
              <a:gd name="T47" fmla="*/ 224 h 584"/>
              <a:gd name="T48" fmla="*/ 887 w 1059"/>
              <a:gd name="T49" fmla="*/ 190 h 584"/>
              <a:gd name="T50" fmla="*/ 921 w 1059"/>
              <a:gd name="T51" fmla="*/ 237 h 584"/>
              <a:gd name="T52" fmla="*/ 887 w 1059"/>
              <a:gd name="T53" fmla="*/ 271 h 584"/>
              <a:gd name="T54" fmla="*/ 837 w 1059"/>
              <a:gd name="T55" fmla="*/ 96 h 584"/>
              <a:gd name="T56" fmla="*/ 871 w 1059"/>
              <a:gd name="T57" fmla="*/ 130 h 584"/>
              <a:gd name="T58" fmla="*/ 837 w 1059"/>
              <a:gd name="T59" fmla="*/ 96 h 584"/>
              <a:gd name="T60" fmla="*/ 871 w 1059"/>
              <a:gd name="T61" fmla="*/ 143 h 584"/>
              <a:gd name="T62" fmla="*/ 837 w 1059"/>
              <a:gd name="T63" fmla="*/ 177 h 584"/>
              <a:gd name="T64" fmla="*/ 837 w 1059"/>
              <a:gd name="T65" fmla="*/ 190 h 584"/>
              <a:gd name="T66" fmla="*/ 871 w 1059"/>
              <a:gd name="T67" fmla="*/ 224 h 584"/>
              <a:gd name="T68" fmla="*/ 837 w 1059"/>
              <a:gd name="T69" fmla="*/ 190 h 584"/>
              <a:gd name="T70" fmla="*/ 871 w 1059"/>
              <a:gd name="T71" fmla="*/ 237 h 584"/>
              <a:gd name="T72" fmla="*/ 837 w 1059"/>
              <a:gd name="T73" fmla="*/ 271 h 584"/>
              <a:gd name="T74" fmla="*/ 755 w 1059"/>
              <a:gd name="T75" fmla="*/ 434 h 584"/>
              <a:gd name="T76" fmla="*/ 75 w 1059"/>
              <a:gd name="T77" fmla="*/ 466 h 584"/>
              <a:gd name="T78" fmla="*/ 43 w 1059"/>
              <a:gd name="T79" fmla="*/ 91 h 584"/>
              <a:gd name="T80" fmla="*/ 723 w 1059"/>
              <a:gd name="T81" fmla="*/ 59 h 584"/>
              <a:gd name="T82" fmla="*/ 755 w 1059"/>
              <a:gd name="T83" fmla="*/ 434 h 584"/>
              <a:gd name="T84" fmla="*/ 800 w 1059"/>
              <a:gd name="T85" fmla="*/ 509 h 584"/>
              <a:gd name="T86" fmla="*/ 899 w 1059"/>
              <a:gd name="T87" fmla="*/ 509 h 584"/>
              <a:gd name="T88" fmla="*/ 994 w 1059"/>
              <a:gd name="T89" fmla="*/ 420 h 584"/>
              <a:gd name="T90" fmla="*/ 797 w 1059"/>
              <a:gd name="T91" fmla="*/ 400 h 584"/>
              <a:gd name="T92" fmla="*/ 995 w 1059"/>
              <a:gd name="T93" fmla="*/ 380 h 584"/>
              <a:gd name="T94" fmla="*/ 994 w 1059"/>
              <a:gd name="T95" fmla="*/ 420 h 584"/>
              <a:gd name="T96" fmla="*/ 817 w 1059"/>
              <a:gd name="T97" fmla="*/ 336 h 584"/>
              <a:gd name="T98" fmla="*/ 817 w 1059"/>
              <a:gd name="T99" fmla="*/ 296 h 584"/>
              <a:gd name="T100" fmla="*/ 1014 w 1059"/>
              <a:gd name="T101" fmla="*/ 316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9" h="584">
                <a:moveTo>
                  <a:pt x="1027" y="0"/>
                </a:moveTo>
                <a:cubicBezTo>
                  <a:pt x="31" y="0"/>
                  <a:pt x="31" y="0"/>
                  <a:pt x="31" y="0"/>
                </a:cubicBezTo>
                <a:cubicBezTo>
                  <a:pt x="14" y="0"/>
                  <a:pt x="0" y="14"/>
                  <a:pt x="0" y="32"/>
                </a:cubicBezTo>
                <a:cubicBezTo>
                  <a:pt x="0" y="553"/>
                  <a:pt x="0" y="553"/>
                  <a:pt x="0" y="553"/>
                </a:cubicBezTo>
                <a:cubicBezTo>
                  <a:pt x="0" y="570"/>
                  <a:pt x="14" y="584"/>
                  <a:pt x="31" y="584"/>
                </a:cubicBezTo>
                <a:cubicBezTo>
                  <a:pt x="44" y="584"/>
                  <a:pt x="44" y="584"/>
                  <a:pt x="44" y="584"/>
                </a:cubicBezTo>
                <a:cubicBezTo>
                  <a:pt x="44" y="547"/>
                  <a:pt x="44" y="547"/>
                  <a:pt x="44" y="547"/>
                </a:cubicBezTo>
                <a:cubicBezTo>
                  <a:pt x="44" y="529"/>
                  <a:pt x="57" y="514"/>
                  <a:pt x="72" y="514"/>
                </a:cubicBezTo>
                <a:cubicBezTo>
                  <a:pt x="727" y="514"/>
                  <a:pt x="727" y="514"/>
                  <a:pt x="727" y="514"/>
                </a:cubicBezTo>
                <a:cubicBezTo>
                  <a:pt x="742" y="514"/>
                  <a:pt x="755" y="529"/>
                  <a:pt x="755" y="547"/>
                </a:cubicBezTo>
                <a:cubicBezTo>
                  <a:pt x="755" y="584"/>
                  <a:pt x="755" y="584"/>
                  <a:pt x="755" y="584"/>
                </a:cubicBezTo>
                <a:cubicBezTo>
                  <a:pt x="1027" y="584"/>
                  <a:pt x="1027" y="584"/>
                  <a:pt x="1027" y="584"/>
                </a:cubicBezTo>
                <a:cubicBezTo>
                  <a:pt x="1045" y="584"/>
                  <a:pt x="1059" y="570"/>
                  <a:pt x="1059" y="553"/>
                </a:cubicBezTo>
                <a:cubicBezTo>
                  <a:pt x="1059" y="32"/>
                  <a:pt x="1059" y="32"/>
                  <a:pt x="1059" y="32"/>
                </a:cubicBezTo>
                <a:cubicBezTo>
                  <a:pt x="1059" y="14"/>
                  <a:pt x="1045" y="0"/>
                  <a:pt x="1027" y="0"/>
                </a:cubicBezTo>
                <a:close/>
                <a:moveTo>
                  <a:pt x="937" y="96"/>
                </a:moveTo>
                <a:cubicBezTo>
                  <a:pt x="971" y="96"/>
                  <a:pt x="971" y="96"/>
                  <a:pt x="971" y="96"/>
                </a:cubicBezTo>
                <a:cubicBezTo>
                  <a:pt x="971" y="130"/>
                  <a:pt x="971" y="130"/>
                  <a:pt x="971" y="130"/>
                </a:cubicBezTo>
                <a:cubicBezTo>
                  <a:pt x="937" y="130"/>
                  <a:pt x="937" y="130"/>
                  <a:pt x="937" y="130"/>
                </a:cubicBezTo>
                <a:lnTo>
                  <a:pt x="937" y="96"/>
                </a:lnTo>
                <a:close/>
                <a:moveTo>
                  <a:pt x="937" y="143"/>
                </a:moveTo>
                <a:cubicBezTo>
                  <a:pt x="971" y="143"/>
                  <a:pt x="971" y="143"/>
                  <a:pt x="971" y="143"/>
                </a:cubicBezTo>
                <a:cubicBezTo>
                  <a:pt x="971" y="177"/>
                  <a:pt x="971" y="177"/>
                  <a:pt x="971" y="177"/>
                </a:cubicBezTo>
                <a:cubicBezTo>
                  <a:pt x="937" y="177"/>
                  <a:pt x="937" y="177"/>
                  <a:pt x="937" y="177"/>
                </a:cubicBezTo>
                <a:lnTo>
                  <a:pt x="937" y="143"/>
                </a:lnTo>
                <a:close/>
                <a:moveTo>
                  <a:pt x="937" y="190"/>
                </a:moveTo>
                <a:cubicBezTo>
                  <a:pt x="971" y="190"/>
                  <a:pt x="971" y="190"/>
                  <a:pt x="971" y="190"/>
                </a:cubicBezTo>
                <a:cubicBezTo>
                  <a:pt x="971" y="224"/>
                  <a:pt x="971" y="224"/>
                  <a:pt x="971" y="224"/>
                </a:cubicBezTo>
                <a:cubicBezTo>
                  <a:pt x="937" y="224"/>
                  <a:pt x="937" y="224"/>
                  <a:pt x="937" y="224"/>
                </a:cubicBezTo>
                <a:lnTo>
                  <a:pt x="937" y="190"/>
                </a:lnTo>
                <a:close/>
                <a:moveTo>
                  <a:pt x="937" y="237"/>
                </a:moveTo>
                <a:cubicBezTo>
                  <a:pt x="971" y="237"/>
                  <a:pt x="971" y="237"/>
                  <a:pt x="971" y="237"/>
                </a:cubicBezTo>
                <a:cubicBezTo>
                  <a:pt x="971" y="271"/>
                  <a:pt x="971" y="271"/>
                  <a:pt x="971" y="271"/>
                </a:cubicBezTo>
                <a:cubicBezTo>
                  <a:pt x="937" y="271"/>
                  <a:pt x="937" y="271"/>
                  <a:pt x="937" y="271"/>
                </a:cubicBezTo>
                <a:lnTo>
                  <a:pt x="937" y="237"/>
                </a:lnTo>
                <a:close/>
                <a:moveTo>
                  <a:pt x="887" y="96"/>
                </a:moveTo>
                <a:cubicBezTo>
                  <a:pt x="921" y="96"/>
                  <a:pt x="921" y="96"/>
                  <a:pt x="921" y="96"/>
                </a:cubicBezTo>
                <a:cubicBezTo>
                  <a:pt x="921" y="130"/>
                  <a:pt x="921" y="130"/>
                  <a:pt x="921" y="130"/>
                </a:cubicBezTo>
                <a:cubicBezTo>
                  <a:pt x="887" y="130"/>
                  <a:pt x="887" y="130"/>
                  <a:pt x="887" y="130"/>
                </a:cubicBezTo>
                <a:lnTo>
                  <a:pt x="887" y="96"/>
                </a:lnTo>
                <a:close/>
                <a:moveTo>
                  <a:pt x="887" y="143"/>
                </a:moveTo>
                <a:cubicBezTo>
                  <a:pt x="921" y="143"/>
                  <a:pt x="921" y="143"/>
                  <a:pt x="921" y="143"/>
                </a:cubicBezTo>
                <a:cubicBezTo>
                  <a:pt x="921" y="177"/>
                  <a:pt x="921" y="177"/>
                  <a:pt x="921" y="177"/>
                </a:cubicBezTo>
                <a:cubicBezTo>
                  <a:pt x="887" y="177"/>
                  <a:pt x="887" y="177"/>
                  <a:pt x="887" y="177"/>
                </a:cubicBezTo>
                <a:lnTo>
                  <a:pt x="887" y="143"/>
                </a:lnTo>
                <a:close/>
                <a:moveTo>
                  <a:pt x="887" y="190"/>
                </a:moveTo>
                <a:cubicBezTo>
                  <a:pt x="921" y="190"/>
                  <a:pt x="921" y="190"/>
                  <a:pt x="921" y="190"/>
                </a:cubicBezTo>
                <a:cubicBezTo>
                  <a:pt x="921" y="224"/>
                  <a:pt x="921" y="224"/>
                  <a:pt x="921" y="224"/>
                </a:cubicBezTo>
                <a:cubicBezTo>
                  <a:pt x="887" y="224"/>
                  <a:pt x="887" y="224"/>
                  <a:pt x="887" y="224"/>
                </a:cubicBezTo>
                <a:lnTo>
                  <a:pt x="887" y="190"/>
                </a:lnTo>
                <a:close/>
                <a:moveTo>
                  <a:pt x="887" y="237"/>
                </a:moveTo>
                <a:cubicBezTo>
                  <a:pt x="921" y="237"/>
                  <a:pt x="921" y="237"/>
                  <a:pt x="921" y="237"/>
                </a:cubicBezTo>
                <a:cubicBezTo>
                  <a:pt x="921" y="271"/>
                  <a:pt x="921" y="271"/>
                  <a:pt x="921" y="271"/>
                </a:cubicBezTo>
                <a:cubicBezTo>
                  <a:pt x="887" y="271"/>
                  <a:pt x="887" y="271"/>
                  <a:pt x="887" y="271"/>
                </a:cubicBezTo>
                <a:lnTo>
                  <a:pt x="887" y="237"/>
                </a:lnTo>
                <a:close/>
                <a:moveTo>
                  <a:pt x="837" y="96"/>
                </a:moveTo>
                <a:cubicBezTo>
                  <a:pt x="871" y="96"/>
                  <a:pt x="871" y="96"/>
                  <a:pt x="871" y="96"/>
                </a:cubicBezTo>
                <a:cubicBezTo>
                  <a:pt x="871" y="130"/>
                  <a:pt x="871" y="130"/>
                  <a:pt x="871" y="130"/>
                </a:cubicBezTo>
                <a:cubicBezTo>
                  <a:pt x="837" y="130"/>
                  <a:pt x="837" y="130"/>
                  <a:pt x="837" y="130"/>
                </a:cubicBezTo>
                <a:lnTo>
                  <a:pt x="837" y="96"/>
                </a:lnTo>
                <a:close/>
                <a:moveTo>
                  <a:pt x="837" y="143"/>
                </a:moveTo>
                <a:cubicBezTo>
                  <a:pt x="871" y="143"/>
                  <a:pt x="871" y="143"/>
                  <a:pt x="871" y="143"/>
                </a:cubicBezTo>
                <a:cubicBezTo>
                  <a:pt x="871" y="177"/>
                  <a:pt x="871" y="177"/>
                  <a:pt x="871" y="177"/>
                </a:cubicBezTo>
                <a:cubicBezTo>
                  <a:pt x="837" y="177"/>
                  <a:pt x="837" y="177"/>
                  <a:pt x="837" y="177"/>
                </a:cubicBezTo>
                <a:lnTo>
                  <a:pt x="837" y="143"/>
                </a:lnTo>
                <a:close/>
                <a:moveTo>
                  <a:pt x="837" y="190"/>
                </a:moveTo>
                <a:cubicBezTo>
                  <a:pt x="871" y="190"/>
                  <a:pt x="871" y="190"/>
                  <a:pt x="871" y="190"/>
                </a:cubicBezTo>
                <a:cubicBezTo>
                  <a:pt x="871" y="224"/>
                  <a:pt x="871" y="224"/>
                  <a:pt x="871" y="224"/>
                </a:cubicBezTo>
                <a:cubicBezTo>
                  <a:pt x="837" y="224"/>
                  <a:pt x="837" y="224"/>
                  <a:pt x="837" y="224"/>
                </a:cubicBezTo>
                <a:lnTo>
                  <a:pt x="837" y="190"/>
                </a:lnTo>
                <a:close/>
                <a:moveTo>
                  <a:pt x="837" y="237"/>
                </a:moveTo>
                <a:cubicBezTo>
                  <a:pt x="871" y="237"/>
                  <a:pt x="871" y="237"/>
                  <a:pt x="871" y="237"/>
                </a:cubicBezTo>
                <a:cubicBezTo>
                  <a:pt x="871" y="271"/>
                  <a:pt x="871" y="271"/>
                  <a:pt x="871" y="271"/>
                </a:cubicBezTo>
                <a:cubicBezTo>
                  <a:pt x="837" y="271"/>
                  <a:pt x="837" y="271"/>
                  <a:pt x="837" y="271"/>
                </a:cubicBezTo>
                <a:lnTo>
                  <a:pt x="837" y="237"/>
                </a:lnTo>
                <a:close/>
                <a:moveTo>
                  <a:pt x="755" y="434"/>
                </a:moveTo>
                <a:cubicBezTo>
                  <a:pt x="755" y="451"/>
                  <a:pt x="741" y="466"/>
                  <a:pt x="723" y="466"/>
                </a:cubicBezTo>
                <a:cubicBezTo>
                  <a:pt x="75" y="466"/>
                  <a:pt x="75" y="466"/>
                  <a:pt x="75" y="466"/>
                </a:cubicBezTo>
                <a:cubicBezTo>
                  <a:pt x="58" y="466"/>
                  <a:pt x="43" y="451"/>
                  <a:pt x="43" y="434"/>
                </a:cubicBezTo>
                <a:cubicBezTo>
                  <a:pt x="43" y="91"/>
                  <a:pt x="43" y="91"/>
                  <a:pt x="43" y="91"/>
                </a:cubicBezTo>
                <a:cubicBezTo>
                  <a:pt x="43" y="73"/>
                  <a:pt x="58" y="59"/>
                  <a:pt x="75" y="59"/>
                </a:cubicBezTo>
                <a:cubicBezTo>
                  <a:pt x="723" y="59"/>
                  <a:pt x="723" y="59"/>
                  <a:pt x="723" y="59"/>
                </a:cubicBezTo>
                <a:cubicBezTo>
                  <a:pt x="741" y="59"/>
                  <a:pt x="755" y="73"/>
                  <a:pt x="755" y="91"/>
                </a:cubicBezTo>
                <a:lnTo>
                  <a:pt x="755" y="434"/>
                </a:lnTo>
                <a:close/>
                <a:moveTo>
                  <a:pt x="850" y="559"/>
                </a:moveTo>
                <a:cubicBezTo>
                  <a:pt x="823" y="559"/>
                  <a:pt x="800" y="537"/>
                  <a:pt x="800" y="509"/>
                </a:cubicBezTo>
                <a:cubicBezTo>
                  <a:pt x="800" y="482"/>
                  <a:pt x="823" y="460"/>
                  <a:pt x="850" y="460"/>
                </a:cubicBezTo>
                <a:cubicBezTo>
                  <a:pt x="877" y="460"/>
                  <a:pt x="899" y="482"/>
                  <a:pt x="899" y="509"/>
                </a:cubicBezTo>
                <a:cubicBezTo>
                  <a:pt x="899" y="537"/>
                  <a:pt x="877" y="559"/>
                  <a:pt x="850" y="559"/>
                </a:cubicBezTo>
                <a:close/>
                <a:moveTo>
                  <a:pt x="994" y="420"/>
                </a:moveTo>
                <a:cubicBezTo>
                  <a:pt x="817" y="420"/>
                  <a:pt x="817" y="420"/>
                  <a:pt x="817" y="420"/>
                </a:cubicBezTo>
                <a:cubicBezTo>
                  <a:pt x="806" y="420"/>
                  <a:pt x="797" y="411"/>
                  <a:pt x="797" y="400"/>
                </a:cubicBezTo>
                <a:cubicBezTo>
                  <a:pt x="797" y="389"/>
                  <a:pt x="806" y="380"/>
                  <a:pt x="817" y="380"/>
                </a:cubicBezTo>
                <a:cubicBezTo>
                  <a:pt x="995" y="380"/>
                  <a:pt x="995" y="380"/>
                  <a:pt x="995" y="380"/>
                </a:cubicBezTo>
                <a:cubicBezTo>
                  <a:pt x="1005" y="380"/>
                  <a:pt x="1014" y="389"/>
                  <a:pt x="1014" y="400"/>
                </a:cubicBezTo>
                <a:cubicBezTo>
                  <a:pt x="1014" y="411"/>
                  <a:pt x="1005" y="420"/>
                  <a:pt x="994" y="420"/>
                </a:cubicBezTo>
                <a:close/>
                <a:moveTo>
                  <a:pt x="994" y="336"/>
                </a:moveTo>
                <a:cubicBezTo>
                  <a:pt x="817" y="336"/>
                  <a:pt x="817" y="336"/>
                  <a:pt x="817" y="336"/>
                </a:cubicBezTo>
                <a:cubicBezTo>
                  <a:pt x="806" y="336"/>
                  <a:pt x="797" y="327"/>
                  <a:pt x="797" y="316"/>
                </a:cubicBezTo>
                <a:cubicBezTo>
                  <a:pt x="797" y="305"/>
                  <a:pt x="806" y="296"/>
                  <a:pt x="817" y="296"/>
                </a:cubicBezTo>
                <a:cubicBezTo>
                  <a:pt x="995" y="296"/>
                  <a:pt x="995" y="296"/>
                  <a:pt x="995" y="296"/>
                </a:cubicBezTo>
                <a:cubicBezTo>
                  <a:pt x="1005" y="296"/>
                  <a:pt x="1014" y="305"/>
                  <a:pt x="1014" y="316"/>
                </a:cubicBezTo>
                <a:cubicBezTo>
                  <a:pt x="1014" y="327"/>
                  <a:pt x="1005" y="336"/>
                  <a:pt x="994" y="336"/>
                </a:cubicBezTo>
                <a:close/>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6"/>
          <p:cNvSpPr>
            <a:spLocks noEditPoints="1"/>
          </p:cNvSpPr>
          <p:nvPr/>
        </p:nvSpPr>
        <p:spPr bwMode="auto">
          <a:xfrm>
            <a:off x="705245" y="3684924"/>
            <a:ext cx="988862" cy="369497"/>
          </a:xfrm>
          <a:custGeom>
            <a:avLst/>
            <a:gdLst>
              <a:gd name="T0" fmla="*/ 972 w 987"/>
              <a:gd name="T1" fmla="*/ 230 h 369"/>
              <a:gd name="T2" fmla="*/ 972 w 987"/>
              <a:gd name="T3" fmla="*/ 174 h 369"/>
              <a:gd name="T4" fmla="*/ 959 w 987"/>
              <a:gd name="T5" fmla="*/ 154 h 369"/>
              <a:gd name="T6" fmla="*/ 742 w 987"/>
              <a:gd name="T7" fmla="*/ 111 h 369"/>
              <a:gd name="T8" fmla="*/ 648 w 987"/>
              <a:gd name="T9" fmla="*/ 13 h 369"/>
              <a:gd name="T10" fmla="*/ 625 w 987"/>
              <a:gd name="T11" fmla="*/ 0 h 369"/>
              <a:gd name="T12" fmla="*/ 478 w 987"/>
              <a:gd name="T13" fmla="*/ 0 h 369"/>
              <a:gd name="T14" fmla="*/ 269 w 987"/>
              <a:gd name="T15" fmla="*/ 0 h 369"/>
              <a:gd name="T16" fmla="*/ 246 w 987"/>
              <a:gd name="T17" fmla="*/ 13 h 369"/>
              <a:gd name="T18" fmla="*/ 193 w 987"/>
              <a:gd name="T19" fmla="*/ 111 h 369"/>
              <a:gd name="T20" fmla="*/ 29 w 987"/>
              <a:gd name="T21" fmla="*/ 154 h 369"/>
              <a:gd name="T22" fmla="*/ 15 w 987"/>
              <a:gd name="T23" fmla="*/ 174 h 369"/>
              <a:gd name="T24" fmla="*/ 15 w 987"/>
              <a:gd name="T25" fmla="*/ 230 h 369"/>
              <a:gd name="T26" fmla="*/ 0 w 987"/>
              <a:gd name="T27" fmla="*/ 230 h 369"/>
              <a:gd name="T28" fmla="*/ 0 w 987"/>
              <a:gd name="T29" fmla="*/ 281 h 369"/>
              <a:gd name="T30" fmla="*/ 61 w 987"/>
              <a:gd name="T31" fmla="*/ 281 h 369"/>
              <a:gd name="T32" fmla="*/ 149 w 987"/>
              <a:gd name="T33" fmla="*/ 369 h 369"/>
              <a:gd name="T34" fmla="*/ 237 w 987"/>
              <a:gd name="T35" fmla="*/ 281 h 369"/>
              <a:gd name="T36" fmla="*/ 750 w 987"/>
              <a:gd name="T37" fmla="*/ 281 h 369"/>
              <a:gd name="T38" fmla="*/ 838 w 987"/>
              <a:gd name="T39" fmla="*/ 369 h 369"/>
              <a:gd name="T40" fmla="*/ 926 w 987"/>
              <a:gd name="T41" fmla="*/ 281 h 369"/>
              <a:gd name="T42" fmla="*/ 987 w 987"/>
              <a:gd name="T43" fmla="*/ 281 h 369"/>
              <a:gd name="T44" fmla="*/ 987 w 987"/>
              <a:gd name="T45" fmla="*/ 230 h 369"/>
              <a:gd name="T46" fmla="*/ 972 w 987"/>
              <a:gd name="T47" fmla="*/ 230 h 369"/>
              <a:gd name="T48" fmla="*/ 149 w 987"/>
              <a:gd name="T49" fmla="*/ 328 h 369"/>
              <a:gd name="T50" fmla="*/ 102 w 987"/>
              <a:gd name="T51" fmla="*/ 281 h 369"/>
              <a:gd name="T52" fmla="*/ 149 w 987"/>
              <a:gd name="T53" fmla="*/ 233 h 369"/>
              <a:gd name="T54" fmla="*/ 196 w 987"/>
              <a:gd name="T55" fmla="*/ 281 h 369"/>
              <a:gd name="T56" fmla="*/ 149 w 987"/>
              <a:gd name="T57" fmla="*/ 328 h 369"/>
              <a:gd name="T58" fmla="*/ 451 w 987"/>
              <a:gd name="T59" fmla="*/ 115 h 369"/>
              <a:gd name="T60" fmla="*/ 233 w 987"/>
              <a:gd name="T61" fmla="*/ 115 h 369"/>
              <a:gd name="T62" fmla="*/ 273 w 987"/>
              <a:gd name="T63" fmla="*/ 30 h 369"/>
              <a:gd name="T64" fmla="*/ 451 w 987"/>
              <a:gd name="T65" fmla="*/ 30 h 369"/>
              <a:gd name="T66" fmla="*/ 451 w 987"/>
              <a:gd name="T67" fmla="*/ 115 h 369"/>
              <a:gd name="T68" fmla="*/ 619 w 987"/>
              <a:gd name="T69" fmla="*/ 114 h 369"/>
              <a:gd name="T70" fmla="*/ 634 w 987"/>
              <a:gd name="T71" fmla="*/ 89 h 369"/>
              <a:gd name="T72" fmla="*/ 630 w 987"/>
              <a:gd name="T73" fmla="*/ 71 h 369"/>
              <a:gd name="T74" fmla="*/ 612 w 987"/>
              <a:gd name="T75" fmla="*/ 75 h 369"/>
              <a:gd name="T76" fmla="*/ 587 w 987"/>
              <a:gd name="T77" fmla="*/ 113 h 369"/>
              <a:gd name="T78" fmla="*/ 475 w 987"/>
              <a:gd name="T79" fmla="*/ 113 h 369"/>
              <a:gd name="T80" fmla="*/ 475 w 987"/>
              <a:gd name="T81" fmla="*/ 31 h 369"/>
              <a:gd name="T82" fmla="*/ 623 w 987"/>
              <a:gd name="T83" fmla="*/ 31 h 369"/>
              <a:gd name="T84" fmla="*/ 704 w 987"/>
              <a:gd name="T85" fmla="*/ 114 h 369"/>
              <a:gd name="T86" fmla="*/ 619 w 987"/>
              <a:gd name="T87" fmla="*/ 114 h 369"/>
              <a:gd name="T88" fmla="*/ 838 w 987"/>
              <a:gd name="T89" fmla="*/ 328 h 369"/>
              <a:gd name="T90" fmla="*/ 791 w 987"/>
              <a:gd name="T91" fmla="*/ 281 h 369"/>
              <a:gd name="T92" fmla="*/ 838 w 987"/>
              <a:gd name="T93" fmla="*/ 233 h 369"/>
              <a:gd name="T94" fmla="*/ 885 w 987"/>
              <a:gd name="T95" fmla="*/ 281 h 369"/>
              <a:gd name="T96" fmla="*/ 838 w 987"/>
              <a:gd name="T97" fmla="*/ 32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7" h="369">
                <a:moveTo>
                  <a:pt x="972" y="230"/>
                </a:moveTo>
                <a:cubicBezTo>
                  <a:pt x="972" y="174"/>
                  <a:pt x="972" y="174"/>
                  <a:pt x="972" y="174"/>
                </a:cubicBezTo>
                <a:cubicBezTo>
                  <a:pt x="972" y="166"/>
                  <a:pt x="966" y="157"/>
                  <a:pt x="959" y="154"/>
                </a:cubicBezTo>
                <a:cubicBezTo>
                  <a:pt x="742" y="111"/>
                  <a:pt x="742" y="111"/>
                  <a:pt x="742" y="111"/>
                </a:cubicBezTo>
                <a:cubicBezTo>
                  <a:pt x="648" y="13"/>
                  <a:pt x="648" y="13"/>
                  <a:pt x="648" y="13"/>
                </a:cubicBezTo>
                <a:cubicBezTo>
                  <a:pt x="643" y="6"/>
                  <a:pt x="633" y="0"/>
                  <a:pt x="625" y="0"/>
                </a:cubicBezTo>
                <a:cubicBezTo>
                  <a:pt x="478" y="0"/>
                  <a:pt x="478" y="0"/>
                  <a:pt x="478" y="0"/>
                </a:cubicBezTo>
                <a:cubicBezTo>
                  <a:pt x="269" y="0"/>
                  <a:pt x="269" y="0"/>
                  <a:pt x="269" y="0"/>
                </a:cubicBezTo>
                <a:cubicBezTo>
                  <a:pt x="261" y="0"/>
                  <a:pt x="251" y="6"/>
                  <a:pt x="246" y="13"/>
                </a:cubicBezTo>
                <a:cubicBezTo>
                  <a:pt x="193" y="111"/>
                  <a:pt x="193" y="111"/>
                  <a:pt x="193" y="111"/>
                </a:cubicBezTo>
                <a:cubicBezTo>
                  <a:pt x="29" y="154"/>
                  <a:pt x="29" y="154"/>
                  <a:pt x="29" y="154"/>
                </a:cubicBezTo>
                <a:cubicBezTo>
                  <a:pt x="21" y="157"/>
                  <a:pt x="15" y="166"/>
                  <a:pt x="15" y="174"/>
                </a:cubicBezTo>
                <a:cubicBezTo>
                  <a:pt x="15" y="230"/>
                  <a:pt x="15" y="230"/>
                  <a:pt x="15" y="230"/>
                </a:cubicBezTo>
                <a:cubicBezTo>
                  <a:pt x="0" y="230"/>
                  <a:pt x="0" y="230"/>
                  <a:pt x="0" y="230"/>
                </a:cubicBezTo>
                <a:cubicBezTo>
                  <a:pt x="0" y="281"/>
                  <a:pt x="0" y="281"/>
                  <a:pt x="0" y="281"/>
                </a:cubicBezTo>
                <a:cubicBezTo>
                  <a:pt x="61" y="281"/>
                  <a:pt x="61" y="281"/>
                  <a:pt x="61" y="281"/>
                </a:cubicBezTo>
                <a:cubicBezTo>
                  <a:pt x="62" y="330"/>
                  <a:pt x="101" y="369"/>
                  <a:pt x="149" y="369"/>
                </a:cubicBezTo>
                <a:cubicBezTo>
                  <a:pt x="198" y="369"/>
                  <a:pt x="237" y="330"/>
                  <a:pt x="237" y="281"/>
                </a:cubicBezTo>
                <a:cubicBezTo>
                  <a:pt x="750" y="281"/>
                  <a:pt x="750" y="281"/>
                  <a:pt x="750" y="281"/>
                </a:cubicBezTo>
                <a:cubicBezTo>
                  <a:pt x="751" y="330"/>
                  <a:pt x="790" y="369"/>
                  <a:pt x="838" y="369"/>
                </a:cubicBezTo>
                <a:cubicBezTo>
                  <a:pt x="886" y="369"/>
                  <a:pt x="926" y="330"/>
                  <a:pt x="926" y="281"/>
                </a:cubicBezTo>
                <a:cubicBezTo>
                  <a:pt x="987" y="281"/>
                  <a:pt x="987" y="281"/>
                  <a:pt x="987" y="281"/>
                </a:cubicBezTo>
                <a:cubicBezTo>
                  <a:pt x="987" y="230"/>
                  <a:pt x="987" y="230"/>
                  <a:pt x="987" y="230"/>
                </a:cubicBezTo>
                <a:lnTo>
                  <a:pt x="972" y="230"/>
                </a:lnTo>
                <a:close/>
                <a:moveTo>
                  <a:pt x="149" y="328"/>
                </a:moveTo>
                <a:cubicBezTo>
                  <a:pt x="123" y="328"/>
                  <a:pt x="102" y="307"/>
                  <a:pt x="102" y="281"/>
                </a:cubicBezTo>
                <a:cubicBezTo>
                  <a:pt x="102" y="255"/>
                  <a:pt x="123" y="233"/>
                  <a:pt x="149" y="233"/>
                </a:cubicBezTo>
                <a:cubicBezTo>
                  <a:pt x="175" y="233"/>
                  <a:pt x="196" y="255"/>
                  <a:pt x="196" y="281"/>
                </a:cubicBezTo>
                <a:cubicBezTo>
                  <a:pt x="196" y="307"/>
                  <a:pt x="175" y="328"/>
                  <a:pt x="149" y="328"/>
                </a:cubicBezTo>
                <a:close/>
                <a:moveTo>
                  <a:pt x="451" y="115"/>
                </a:moveTo>
                <a:cubicBezTo>
                  <a:pt x="233" y="115"/>
                  <a:pt x="233" y="115"/>
                  <a:pt x="233" y="115"/>
                </a:cubicBezTo>
                <a:cubicBezTo>
                  <a:pt x="273" y="30"/>
                  <a:pt x="273" y="30"/>
                  <a:pt x="273" y="30"/>
                </a:cubicBezTo>
                <a:cubicBezTo>
                  <a:pt x="451" y="30"/>
                  <a:pt x="451" y="30"/>
                  <a:pt x="451" y="30"/>
                </a:cubicBezTo>
                <a:lnTo>
                  <a:pt x="451" y="115"/>
                </a:lnTo>
                <a:close/>
                <a:moveTo>
                  <a:pt x="619" y="114"/>
                </a:moveTo>
                <a:cubicBezTo>
                  <a:pt x="634" y="89"/>
                  <a:pt x="634" y="89"/>
                  <a:pt x="634" y="89"/>
                </a:cubicBezTo>
                <a:cubicBezTo>
                  <a:pt x="638" y="83"/>
                  <a:pt x="637" y="75"/>
                  <a:pt x="630" y="71"/>
                </a:cubicBezTo>
                <a:cubicBezTo>
                  <a:pt x="624" y="67"/>
                  <a:pt x="616" y="69"/>
                  <a:pt x="612" y="75"/>
                </a:cubicBezTo>
                <a:cubicBezTo>
                  <a:pt x="587" y="113"/>
                  <a:pt x="587" y="113"/>
                  <a:pt x="587" y="113"/>
                </a:cubicBezTo>
                <a:cubicBezTo>
                  <a:pt x="475" y="113"/>
                  <a:pt x="475" y="113"/>
                  <a:pt x="475" y="113"/>
                </a:cubicBezTo>
                <a:cubicBezTo>
                  <a:pt x="475" y="31"/>
                  <a:pt x="475" y="31"/>
                  <a:pt x="475" y="31"/>
                </a:cubicBezTo>
                <a:cubicBezTo>
                  <a:pt x="623" y="31"/>
                  <a:pt x="623" y="31"/>
                  <a:pt x="623" y="31"/>
                </a:cubicBezTo>
                <a:cubicBezTo>
                  <a:pt x="704" y="114"/>
                  <a:pt x="704" y="114"/>
                  <a:pt x="704" y="114"/>
                </a:cubicBezTo>
                <a:lnTo>
                  <a:pt x="619" y="114"/>
                </a:lnTo>
                <a:close/>
                <a:moveTo>
                  <a:pt x="838" y="328"/>
                </a:moveTo>
                <a:cubicBezTo>
                  <a:pt x="812" y="328"/>
                  <a:pt x="791" y="307"/>
                  <a:pt x="791" y="281"/>
                </a:cubicBezTo>
                <a:cubicBezTo>
                  <a:pt x="791" y="255"/>
                  <a:pt x="812" y="233"/>
                  <a:pt x="838" y="233"/>
                </a:cubicBezTo>
                <a:cubicBezTo>
                  <a:pt x="864" y="233"/>
                  <a:pt x="885" y="255"/>
                  <a:pt x="885" y="281"/>
                </a:cubicBezTo>
                <a:cubicBezTo>
                  <a:pt x="885" y="307"/>
                  <a:pt x="864" y="328"/>
                  <a:pt x="838" y="328"/>
                </a:cubicBezTo>
                <a:close/>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cxnSp>
        <p:nvCxnSpPr>
          <p:cNvPr id="104" name="Straight Connector 103"/>
          <p:cNvCxnSpPr/>
          <p:nvPr/>
        </p:nvCxnSpPr>
        <p:spPr>
          <a:xfrm>
            <a:off x="1378064" y="1927364"/>
            <a:ext cx="1943018" cy="492819"/>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680882" y="1237129"/>
            <a:ext cx="1672749" cy="1183054"/>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784168" y="1232126"/>
            <a:ext cx="569463" cy="1201791"/>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3353631" y="1290917"/>
            <a:ext cx="398098" cy="1143525"/>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53631" y="2460811"/>
            <a:ext cx="398098" cy="1143525"/>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784168" y="2442362"/>
            <a:ext cx="569463" cy="1201791"/>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680882" y="2433917"/>
            <a:ext cx="1672749" cy="1183054"/>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378064" y="2451800"/>
            <a:ext cx="1943018" cy="492819"/>
          </a:xfrm>
          <a:prstGeom prst="line">
            <a:avLst/>
          </a:prstGeom>
          <a:ln w="28575"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3212461" y="2293194"/>
            <a:ext cx="309386" cy="29802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73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left)">
                                      <p:cBhvr>
                                        <p:cTn id="11" dur="500"/>
                                        <p:tgtEl>
                                          <p:spTgt spid="12">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195"/>
                                        </p:tgtEl>
                                        <p:attrNameLst>
                                          <p:attrName>style.visibility</p:attrName>
                                        </p:attrNameLst>
                                      </p:cBhvr>
                                      <p:to>
                                        <p:strVal val="visible"/>
                                      </p:to>
                                    </p:set>
                                    <p:animEffect transition="in" filter="wipe(right)">
                                      <p:cBhvr>
                                        <p:cTn id="21" dur="500"/>
                                        <p:tgtEl>
                                          <p:spTgt spid="195"/>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circle(out)">
                                      <p:cBhvr>
                                        <p:cTn id="24" dur="500"/>
                                        <p:tgtEl>
                                          <p:spTgt spid="141"/>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wipe(down)">
                                      <p:cBhvr>
                                        <p:cTn id="28" dur="500"/>
                                        <p:tgtEl>
                                          <p:spTgt spid="112"/>
                                        </p:tgtEl>
                                      </p:cBhvr>
                                    </p:animEffect>
                                  </p:childTnLst>
                                </p:cTn>
                              </p:par>
                              <p:par>
                                <p:cTn id="29" presetID="22" presetClass="entr" presetSubtype="4"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down)">
                                      <p:cBhvr>
                                        <p:cTn id="31" dur="500"/>
                                        <p:tgtEl>
                                          <p:spTgt spid="110"/>
                                        </p:tgtEl>
                                      </p:cBhvr>
                                    </p:animEffect>
                                  </p:childTnLst>
                                </p:cTn>
                              </p:par>
                              <p:par>
                                <p:cTn id="32" presetID="22" presetClass="entr" presetSubtype="2"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right)">
                                      <p:cBhvr>
                                        <p:cTn id="34" dur="500"/>
                                        <p:tgtEl>
                                          <p:spTgt spid="108"/>
                                        </p:tgtEl>
                                      </p:cBhvr>
                                    </p:animEffect>
                                  </p:childTnLst>
                                </p:cTn>
                              </p:par>
                              <p:par>
                                <p:cTn id="35" presetID="22" presetClass="entr" presetSubtype="2"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wipe(right)">
                                      <p:cBhvr>
                                        <p:cTn id="37" dur="500"/>
                                        <p:tgtEl>
                                          <p:spTgt spid="104"/>
                                        </p:tgtEl>
                                      </p:cBhvr>
                                    </p:animEffect>
                                  </p:childTnLst>
                                </p:cTn>
                              </p:par>
                              <p:par>
                                <p:cTn id="38" presetID="22" presetClass="entr" presetSubtype="2"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right)">
                                      <p:cBhvr>
                                        <p:cTn id="40" dur="500"/>
                                        <p:tgtEl>
                                          <p:spTgt spid="50"/>
                                        </p:tgtEl>
                                      </p:cBhvr>
                                    </p:animEffect>
                                  </p:childTnLst>
                                </p:cTn>
                              </p:par>
                              <p:par>
                                <p:cTn id="41" presetID="22" presetClass="entr" presetSubtype="2"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right)">
                                      <p:cBhvr>
                                        <p:cTn id="43" dur="500"/>
                                        <p:tgtEl>
                                          <p:spTgt spid="49"/>
                                        </p:tgtEl>
                                      </p:cBhvr>
                                    </p:animEffect>
                                  </p:childTnLst>
                                </p:cTn>
                              </p:par>
                              <p:par>
                                <p:cTn id="44" presetID="22" presetClass="entr" presetSubtype="1"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up)">
                                      <p:cBhvr>
                                        <p:cTn id="46" dur="500"/>
                                        <p:tgtEl>
                                          <p:spTgt spid="47"/>
                                        </p:tgtEl>
                                      </p:cBhvr>
                                    </p:animEffect>
                                  </p:childTnLst>
                                </p:cTn>
                              </p:par>
                              <p:par>
                                <p:cTn id="47" presetID="22" presetClass="entr" presetSubtype="1"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fade">
                                      <p:cBhvr>
                                        <p:cTn id="56" dur="500"/>
                                        <p:tgtEl>
                                          <p:spTgt spid="94"/>
                                        </p:tgtEl>
                                      </p:cBhvr>
                                    </p:animEffect>
                                  </p:childTnLst>
                                </p:cTn>
                              </p:par>
                              <p:par>
                                <p:cTn id="57" presetID="10"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par>
                                <p:cTn id="63" presetID="10" presetClass="entr" presetSubtype="0"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500"/>
                                        <p:tgtEl>
                                          <p:spTgt spid="6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8"/>
                                        </p:tgtEl>
                                        <p:attrNameLst>
                                          <p:attrName>style.visibility</p:attrName>
                                        </p:attrNameLst>
                                      </p:cBhvr>
                                      <p:to>
                                        <p:strVal val="visible"/>
                                      </p:to>
                                    </p:set>
                                    <p:animEffect transition="in" filter="fade">
                                      <p:cBhvr>
                                        <p:cTn id="68" dur="500"/>
                                        <p:tgtEl>
                                          <p:spTgt spid="9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fade">
                                      <p:cBhvr>
                                        <p:cTn id="71" dur="500"/>
                                        <p:tgtEl>
                                          <p:spTgt spid="8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fade">
                                      <p:cBhvr>
                                        <p:cTn id="7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2" grpId="0" build="p"/>
      <p:bldP spid="94" grpId="0" animBg="1"/>
      <p:bldP spid="88" grpId="0" animBg="1"/>
      <p:bldP spid="79" grpId="0"/>
      <p:bldP spid="82" grpId="0" animBg="1"/>
      <p:bldP spid="63" grpId="0" animBg="1"/>
      <p:bldP spid="97" grpId="0" animBg="1"/>
      <p:bldP spid="98" grpId="0" animBg="1"/>
      <p:bldP spid="1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a:spLocks noChangeArrowheads="1"/>
          </p:cNvSpPr>
          <p:nvPr/>
        </p:nvSpPr>
        <p:spPr bwMode="auto">
          <a:xfrm>
            <a:off x="449352" y="1353550"/>
            <a:ext cx="3697634" cy="1200329"/>
          </a:xfrm>
          <a:prstGeom prst="rect">
            <a:avLst/>
          </a:prstGeom>
          <a:noFill/>
          <a:ln w="9525">
            <a:noFill/>
            <a:miter lim="800000"/>
            <a:headEnd/>
            <a:tailEnd/>
          </a:ln>
        </p:spPr>
        <p:txBody>
          <a:bodyPr wrap="none">
            <a:prstTxWarp prst="textNoShape">
              <a:avLst/>
            </a:prstTxWarp>
            <a:spAutoFit/>
          </a:bodyPr>
          <a:lstStyle/>
          <a:p>
            <a:r>
              <a:rPr lang="en-US" sz="2800" dirty="0" smtClean="0">
                <a:solidFill>
                  <a:schemeClr val="bg1"/>
                </a:solidFill>
              </a:rPr>
              <a:t>Stephen Chin</a:t>
            </a:r>
          </a:p>
          <a:p>
            <a:r>
              <a:rPr lang="en-US" sz="2200" dirty="0" smtClean="0">
                <a:solidFill>
                  <a:schemeClr val="bg1"/>
                </a:solidFill>
              </a:rPr>
              <a:t>tweet: @</a:t>
            </a:r>
            <a:r>
              <a:rPr lang="en-US" sz="2200" dirty="0" err="1" smtClean="0">
                <a:solidFill>
                  <a:schemeClr val="bg1"/>
                </a:solidFill>
              </a:rPr>
              <a:t>steveonjava</a:t>
            </a:r>
            <a:endParaRPr lang="en-US" sz="2200" dirty="0" smtClean="0">
              <a:solidFill>
                <a:schemeClr val="bg1"/>
              </a:solidFill>
            </a:endParaRPr>
          </a:p>
          <a:p>
            <a:r>
              <a:rPr lang="en-US" sz="2200" dirty="0">
                <a:solidFill>
                  <a:schemeClr val="bg1"/>
                </a:solidFill>
              </a:rPr>
              <a:t>b</a:t>
            </a:r>
            <a:r>
              <a:rPr lang="en-US" sz="2200" dirty="0" smtClean="0">
                <a:solidFill>
                  <a:schemeClr val="bg1"/>
                </a:solidFill>
              </a:rPr>
              <a:t>log: http://</a:t>
            </a:r>
            <a:r>
              <a:rPr lang="en-US" sz="2200" dirty="0" err="1" smtClean="0">
                <a:solidFill>
                  <a:schemeClr val="bg1"/>
                </a:solidFill>
              </a:rPr>
              <a:t>steveonjava.com</a:t>
            </a:r>
            <a:endParaRPr lang="en-US" sz="2200" dirty="0">
              <a:solidFill>
                <a:schemeClr val="bg1"/>
              </a:solidFill>
            </a:endParaRPr>
          </a:p>
        </p:txBody>
      </p:sp>
      <p:sp>
        <p:nvSpPr>
          <p:cNvPr id="13" name="TextBox 12"/>
          <p:cNvSpPr txBox="1"/>
          <p:nvPr/>
        </p:nvSpPr>
        <p:spPr>
          <a:xfrm>
            <a:off x="6146505" y="4426911"/>
            <a:ext cx="2781155" cy="400110"/>
          </a:xfrm>
          <a:prstGeom prst="rect">
            <a:avLst/>
          </a:prstGeom>
          <a:noFill/>
        </p:spPr>
        <p:txBody>
          <a:bodyPr wrap="none" rtlCol="0">
            <a:spAutoFit/>
          </a:bodyPr>
          <a:lstStyle/>
          <a:p>
            <a:pPr algn="ctr"/>
            <a:r>
              <a:rPr lang="en-US" sz="2000" u="sng" dirty="0" err="1" smtClean="0">
                <a:solidFill>
                  <a:schemeClr val="bg1"/>
                </a:solidFill>
                <a:latin typeface="Copperplate Gothic Bold"/>
                <a:cs typeface="Copperplate Gothic Bold"/>
              </a:rPr>
              <a:t>nighthacking.com</a:t>
            </a:r>
            <a:endParaRPr lang="en-US" sz="2000" u="sng" dirty="0" smtClean="0">
              <a:solidFill>
                <a:schemeClr val="bg1"/>
              </a:solidFill>
              <a:latin typeface="Copperplate Gothic Bold"/>
              <a:cs typeface="Copperplate Gothic Bold"/>
            </a:endParaRPr>
          </a:p>
        </p:txBody>
      </p:sp>
      <p:sp>
        <p:nvSpPr>
          <p:cNvPr id="14" name="TextBox 13"/>
          <p:cNvSpPr txBox="1"/>
          <p:nvPr/>
        </p:nvSpPr>
        <p:spPr>
          <a:xfrm>
            <a:off x="6334100" y="3595736"/>
            <a:ext cx="2405977" cy="830997"/>
          </a:xfrm>
          <a:prstGeom prst="rect">
            <a:avLst/>
          </a:prstGeom>
          <a:noFill/>
        </p:spPr>
        <p:txBody>
          <a:bodyPr wrap="none" rtlCol="0">
            <a:spAutoFit/>
          </a:bodyPr>
          <a:lstStyle/>
          <a:p>
            <a:pPr algn="ctr"/>
            <a:r>
              <a:rPr lang="en-US" sz="2400" dirty="0" smtClean="0">
                <a:solidFill>
                  <a:schemeClr val="bg2">
                    <a:lumMod val="60000"/>
                    <a:lumOff val="40000"/>
                  </a:schemeClr>
                </a:solidFill>
                <a:latin typeface="Copperplate Gothic Bold"/>
                <a:cs typeface="Copperplate Gothic Bold"/>
              </a:rPr>
              <a:t>Real Geeks</a:t>
            </a:r>
          </a:p>
          <a:p>
            <a:pPr algn="ctr"/>
            <a:r>
              <a:rPr lang="en-US" sz="2400" dirty="0" smtClean="0">
                <a:solidFill>
                  <a:schemeClr val="bg2">
                    <a:lumMod val="60000"/>
                    <a:lumOff val="40000"/>
                  </a:schemeClr>
                </a:solidFill>
                <a:latin typeface="Copperplate Gothic Bold"/>
                <a:cs typeface="Copperplate Gothic Bold"/>
              </a:rPr>
              <a:t>Live Hacking</a:t>
            </a:r>
          </a:p>
        </p:txBody>
      </p:sp>
      <p:sp>
        <p:nvSpPr>
          <p:cNvPr id="4" name="Rectangle 3"/>
          <p:cNvSpPr/>
          <p:nvPr/>
        </p:nvSpPr>
        <p:spPr>
          <a:xfrm>
            <a:off x="6197375" y="223732"/>
            <a:ext cx="2679414" cy="369332"/>
          </a:xfrm>
          <a:prstGeom prst="rect">
            <a:avLst/>
          </a:prstGeom>
        </p:spPr>
        <p:txBody>
          <a:bodyPr wrap="none">
            <a:spAutoFit/>
          </a:bodyPr>
          <a:lstStyle/>
          <a:p>
            <a:pPr algn="ctr"/>
            <a:r>
              <a:rPr lang="en-US" dirty="0" err="1" smtClean="0">
                <a:solidFill>
                  <a:schemeClr val="bg1"/>
                </a:solidFill>
                <a:latin typeface="Copperplate Gothic Bold"/>
                <a:cs typeface="Copperplate Gothic Bold"/>
              </a:rPr>
              <a:t>NightHacking</a:t>
            </a:r>
            <a:r>
              <a:rPr lang="en-US" dirty="0" smtClean="0">
                <a:solidFill>
                  <a:schemeClr val="bg1"/>
                </a:solidFill>
                <a:latin typeface="Copperplate Gothic Bold"/>
                <a:cs typeface="Copperplate Gothic Bold"/>
              </a:rPr>
              <a:t> </a:t>
            </a:r>
            <a:r>
              <a:rPr lang="en-US" dirty="0">
                <a:solidFill>
                  <a:schemeClr val="bg1"/>
                </a:solidFill>
                <a:latin typeface="Copperplate Gothic Bold"/>
                <a:cs typeface="Copperplate Gothic Bold"/>
              </a:rPr>
              <a:t>Tour</a:t>
            </a:r>
            <a:endParaRPr lang="en-US" dirty="0">
              <a:solidFill>
                <a:schemeClr val="bg1"/>
              </a:solidFill>
            </a:endParaRPr>
          </a:p>
        </p:txBody>
      </p:sp>
      <p:pic>
        <p:nvPicPr>
          <p:cNvPr id="3" name="Picture 2" descr="NightHackingBad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8112" y="781538"/>
            <a:ext cx="2647463" cy="2647463"/>
          </a:xfrm>
          <a:prstGeom prst="rect">
            <a:avLst/>
          </a:prstGeom>
        </p:spPr>
      </p:pic>
    </p:spTree>
    <p:extLst>
      <p:ext uri="{BB962C8B-B14F-4D97-AF65-F5344CB8AC3E}">
        <p14:creationId xmlns:p14="http://schemas.microsoft.com/office/powerpoint/2010/main" val="306861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4346" y="1201839"/>
            <a:ext cx="6400801" cy="2929889"/>
          </a:xfrm>
        </p:spPr>
        <p:txBody>
          <a:bodyPr/>
          <a:lstStyle/>
          <a:p>
            <a:pPr marL="0" indent="0">
              <a:buNone/>
            </a:pPr>
            <a:r>
              <a:rPr lang="en-US">
                <a:ea typeface="ヒラギノ角ゴ Pro W3"/>
                <a:cs typeface="ヒラギノ角ゴ Pro W3"/>
              </a:rPr>
              <a:t>The </a:t>
            </a:r>
            <a:r>
              <a:rPr lang="en-US" smtClean="0">
                <a:ea typeface="ヒラギノ角ゴ Pro W3"/>
                <a:cs typeface="ヒラギノ角ゴ Pro W3"/>
              </a:rPr>
              <a:t>preceding is </a:t>
            </a:r>
            <a:r>
              <a:rPr lang="en-US" dirty="0">
                <a:ea typeface="ヒラギノ角ゴ Pro W3"/>
                <a:cs typeface="ヒラギノ角ゴ Pro W3"/>
              </a:rPr>
              <a:t>intended to outline our general product direction. </a:t>
            </a:r>
            <a:r>
              <a:rPr lang="en-US" dirty="0" smtClean="0">
                <a:ea typeface="ヒラギノ角ゴ Pro W3"/>
                <a:cs typeface="ヒラギノ角ゴ Pro W3"/>
              </a:rPr>
              <a:t>It </a:t>
            </a:r>
            <a:r>
              <a:rPr lang="en-US" dirty="0">
                <a:ea typeface="ヒラギノ角ゴ Pro W3"/>
                <a:cs typeface="ヒラギノ角ゴ Pro W3"/>
              </a:rPr>
              <a:t>is intended </a:t>
            </a:r>
            <a:r>
              <a:rPr lang="en-US" dirty="0" smtClean="0">
                <a:ea typeface="ヒラギノ角ゴ Pro W3"/>
                <a:cs typeface="ヒラギノ角ゴ Pro W3"/>
              </a:rPr>
              <a:t/>
            </a:r>
            <a:br>
              <a:rPr lang="en-US" dirty="0" smtClean="0">
                <a:ea typeface="ヒラギノ角ゴ Pro W3"/>
                <a:cs typeface="ヒラギノ角ゴ Pro W3"/>
              </a:rPr>
            </a:br>
            <a:r>
              <a:rPr lang="en-US" dirty="0" smtClean="0">
                <a:ea typeface="ヒラギノ角ゴ Pro W3"/>
                <a:cs typeface="ヒラギノ角ゴ Pro W3"/>
              </a:rPr>
              <a:t>for </a:t>
            </a:r>
            <a:r>
              <a:rPr lang="en-US" dirty="0">
                <a:ea typeface="ヒラギノ角ゴ Pro W3"/>
                <a:cs typeface="ヒラギノ角ゴ Pro W3"/>
              </a:rPr>
              <a:t>information purposes only, and may not be incorporated into any contract. </a:t>
            </a:r>
            <a:r>
              <a:rPr lang="en-US" dirty="0" smtClean="0">
                <a:ea typeface="ヒラギノ角ゴ Pro W3"/>
                <a:cs typeface="ヒラギノ角ゴ Pro W3"/>
              </a:rPr>
              <a:t/>
            </a:r>
            <a:br>
              <a:rPr lang="en-US" dirty="0" smtClean="0">
                <a:ea typeface="ヒラギノ角ゴ Pro W3"/>
                <a:cs typeface="ヒラギノ角ゴ Pro W3"/>
              </a:rPr>
            </a:br>
            <a:r>
              <a:rPr lang="en-US" dirty="0" smtClean="0">
                <a:ea typeface="ヒラギノ角ゴ Pro W3"/>
                <a:cs typeface="ヒラギノ角ゴ Pro W3"/>
              </a:rPr>
              <a:t>It </a:t>
            </a:r>
            <a:r>
              <a:rPr lang="en-US" dirty="0">
                <a:ea typeface="ヒラギノ角ゴ Pro W3"/>
                <a:cs typeface="ヒラギノ角ゴ Pro W3"/>
              </a:rPr>
              <a:t>is not a commitment to deliver any material, code, </a:t>
            </a:r>
            <a:r>
              <a:rPr lang="en-US" dirty="0" smtClean="0">
                <a:ea typeface="ヒラギノ角ゴ Pro W3"/>
                <a:cs typeface="ヒラギノ角ゴ Pro W3"/>
              </a:rPr>
              <a:t>or </a:t>
            </a:r>
            <a:r>
              <a:rPr lang="en-US" dirty="0">
                <a:ea typeface="ヒラギノ角ゴ Pro W3"/>
                <a:cs typeface="ヒラギノ角ゴ Pro W3"/>
              </a:rPr>
              <a:t>functionality, and should not be relied upon in making purchasing decisions. The development, release, and timing of any features or functionality described for Oracle</a:t>
            </a:r>
            <a:r>
              <a:rPr lang="ja-JP" altLang="en-US" dirty="0">
                <a:ea typeface="ヒラギノ角ゴ Pro W3"/>
                <a:cs typeface="ヒラギノ角ゴ Pro W3"/>
              </a:rPr>
              <a:t>’</a:t>
            </a:r>
            <a:r>
              <a:rPr lang="en-US" altLang="ja-JP" dirty="0">
                <a:ea typeface="ヒラギノ角ゴ Pro W3"/>
                <a:cs typeface="ヒラギノ角ゴ Pro W3"/>
              </a:rPr>
              <a:t>s products remains at the sole discretion of Oracle.</a:t>
            </a:r>
            <a:endParaRPr lang="en-US" dirty="0">
              <a:ea typeface="ヒラギノ角ゴ Pro W3"/>
              <a:cs typeface="ヒラギノ角ゴ Pro W3"/>
            </a:endParaRPr>
          </a:p>
          <a:p>
            <a:pPr marL="0" indent="0">
              <a:buNone/>
            </a:pPr>
            <a:endParaRPr lang="en-US" dirty="0"/>
          </a:p>
          <a:p>
            <a:pPr marL="60325" indent="0">
              <a:buNone/>
            </a:pPr>
            <a:endParaRPr lang="en-US" dirty="0"/>
          </a:p>
        </p:txBody>
      </p:sp>
    </p:spTree>
    <p:extLst>
      <p:ext uri="{BB962C8B-B14F-4D97-AF65-F5344CB8AC3E}">
        <p14:creationId xmlns:p14="http://schemas.microsoft.com/office/powerpoint/2010/main" val="255804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a:spLocks noEditPoints="1"/>
          </p:cNvSpPr>
          <p:nvPr/>
        </p:nvSpPr>
        <p:spPr bwMode="auto">
          <a:xfrm>
            <a:off x="5184182" y="3480387"/>
            <a:ext cx="294599" cy="293908"/>
          </a:xfrm>
          <a:custGeom>
            <a:avLst/>
            <a:gdLst>
              <a:gd name="T0" fmla="*/ 361 w 361"/>
              <a:gd name="T1" fmla="*/ 332 h 360"/>
              <a:gd name="T2" fmla="*/ 332 w 361"/>
              <a:gd name="T3" fmla="*/ 360 h 360"/>
              <a:gd name="T4" fmla="*/ 29 w 361"/>
              <a:gd name="T5" fmla="*/ 360 h 360"/>
              <a:gd name="T6" fmla="*/ 0 w 361"/>
              <a:gd name="T7" fmla="*/ 332 h 360"/>
              <a:gd name="T8" fmla="*/ 0 w 361"/>
              <a:gd name="T9" fmla="*/ 28 h 360"/>
              <a:gd name="T10" fmla="*/ 29 w 361"/>
              <a:gd name="T11" fmla="*/ 0 h 360"/>
              <a:gd name="T12" fmla="*/ 332 w 361"/>
              <a:gd name="T13" fmla="*/ 0 h 360"/>
              <a:gd name="T14" fmla="*/ 361 w 361"/>
              <a:gd name="T15" fmla="*/ 28 h 360"/>
              <a:gd name="T16" fmla="*/ 361 w 361"/>
              <a:gd name="T17" fmla="*/ 332 h 360"/>
              <a:gd name="T18" fmla="*/ 332 w 361"/>
              <a:gd name="T19" fmla="*/ 300 h 360"/>
              <a:gd name="T20" fmla="*/ 332 w 361"/>
              <a:gd name="T21" fmla="*/ 59 h 360"/>
              <a:gd name="T22" fmla="*/ 301 w 361"/>
              <a:gd name="T23" fmla="*/ 28 h 360"/>
              <a:gd name="T24" fmla="*/ 119 w 361"/>
              <a:gd name="T25" fmla="*/ 28 h 360"/>
              <a:gd name="T26" fmla="*/ 29 w 361"/>
              <a:gd name="T27" fmla="*/ 119 h 360"/>
              <a:gd name="T28" fmla="*/ 29 w 361"/>
              <a:gd name="T29" fmla="*/ 300 h 360"/>
              <a:gd name="T30" fmla="*/ 60 w 361"/>
              <a:gd name="T31" fmla="*/ 332 h 360"/>
              <a:gd name="T32" fmla="*/ 301 w 361"/>
              <a:gd name="T33" fmla="*/ 332 h 360"/>
              <a:gd name="T34" fmla="*/ 332 w 361"/>
              <a:gd name="T35" fmla="*/ 300 h 360"/>
              <a:gd name="T36" fmla="*/ 126 w 361"/>
              <a:gd name="T37" fmla="*/ 45 h 360"/>
              <a:gd name="T38" fmla="*/ 301 w 361"/>
              <a:gd name="T39" fmla="*/ 45 h 360"/>
              <a:gd name="T40" fmla="*/ 316 w 361"/>
              <a:gd name="T41" fmla="*/ 59 h 360"/>
              <a:gd name="T42" fmla="*/ 316 w 361"/>
              <a:gd name="T43" fmla="*/ 300 h 360"/>
              <a:gd name="T44" fmla="*/ 301 w 361"/>
              <a:gd name="T45" fmla="*/ 315 h 360"/>
              <a:gd name="T46" fmla="*/ 60 w 361"/>
              <a:gd name="T47" fmla="*/ 315 h 360"/>
              <a:gd name="T48" fmla="*/ 45 w 361"/>
              <a:gd name="T49" fmla="*/ 300 h 360"/>
              <a:gd name="T50" fmla="*/ 45 w 361"/>
              <a:gd name="T51" fmla="*/ 125 h 360"/>
              <a:gd name="T52" fmla="*/ 126 w 361"/>
              <a:gd name="T53" fmla="*/ 45 h 360"/>
              <a:gd name="T54" fmla="*/ 282 w 361"/>
              <a:gd name="T55" fmla="*/ 260 h 360"/>
              <a:gd name="T56" fmla="*/ 282 w 361"/>
              <a:gd name="T57" fmla="*/ 100 h 360"/>
              <a:gd name="T58" fmla="*/ 261 w 361"/>
              <a:gd name="T59" fmla="*/ 78 h 360"/>
              <a:gd name="T60" fmla="*/ 141 w 361"/>
              <a:gd name="T61" fmla="*/ 78 h 360"/>
              <a:gd name="T62" fmla="*/ 79 w 361"/>
              <a:gd name="T63" fmla="*/ 140 h 360"/>
              <a:gd name="T64" fmla="*/ 79 w 361"/>
              <a:gd name="T65" fmla="*/ 260 h 360"/>
              <a:gd name="T66" fmla="*/ 100 w 361"/>
              <a:gd name="T67" fmla="*/ 281 h 360"/>
              <a:gd name="T68" fmla="*/ 261 w 361"/>
              <a:gd name="T69" fmla="*/ 281 h 360"/>
              <a:gd name="T70" fmla="*/ 282 w 361"/>
              <a:gd name="T71" fmla="*/ 260 h 360"/>
              <a:gd name="T72" fmla="*/ 95 w 361"/>
              <a:gd name="T73" fmla="*/ 260 h 360"/>
              <a:gd name="T74" fmla="*/ 95 w 361"/>
              <a:gd name="T75" fmla="*/ 147 h 360"/>
              <a:gd name="T76" fmla="*/ 148 w 361"/>
              <a:gd name="T77" fmla="*/ 95 h 360"/>
              <a:gd name="T78" fmla="*/ 261 w 361"/>
              <a:gd name="T79" fmla="*/ 95 h 360"/>
              <a:gd name="T80" fmla="*/ 265 w 361"/>
              <a:gd name="T81" fmla="*/ 95 h 360"/>
              <a:gd name="T82" fmla="*/ 265 w 361"/>
              <a:gd name="T83" fmla="*/ 100 h 360"/>
              <a:gd name="T84" fmla="*/ 265 w 361"/>
              <a:gd name="T85" fmla="*/ 260 h 360"/>
              <a:gd name="T86" fmla="*/ 265 w 361"/>
              <a:gd name="T87" fmla="*/ 264 h 360"/>
              <a:gd name="T88" fmla="*/ 261 w 361"/>
              <a:gd name="T89" fmla="*/ 265 h 360"/>
              <a:gd name="T90" fmla="*/ 100 w 361"/>
              <a:gd name="T91" fmla="*/ 265 h 360"/>
              <a:gd name="T92" fmla="*/ 96 w 361"/>
              <a:gd name="T93" fmla="*/ 264 h 360"/>
              <a:gd name="T94" fmla="*/ 95 w 361"/>
              <a:gd name="T95" fmla="*/ 260 h 360"/>
              <a:gd name="T96" fmla="*/ 225 w 361"/>
              <a:gd name="T97" fmla="*/ 124 h 360"/>
              <a:gd name="T98" fmla="*/ 164 w 361"/>
              <a:gd name="T99" fmla="*/ 124 h 360"/>
              <a:gd name="T100" fmla="*/ 124 w 361"/>
              <a:gd name="T101" fmla="*/ 163 h 360"/>
              <a:gd name="T102" fmla="*/ 124 w 361"/>
              <a:gd name="T103" fmla="*/ 225 h 360"/>
              <a:gd name="T104" fmla="*/ 135 w 361"/>
              <a:gd name="T105" fmla="*/ 236 h 360"/>
              <a:gd name="T106" fmla="*/ 225 w 361"/>
              <a:gd name="T107" fmla="*/ 236 h 360"/>
              <a:gd name="T108" fmla="*/ 237 w 361"/>
              <a:gd name="T109" fmla="*/ 225 h 360"/>
              <a:gd name="T110" fmla="*/ 237 w 361"/>
              <a:gd name="T111" fmla="*/ 135 h 360"/>
              <a:gd name="T112" fmla="*/ 225 w 361"/>
              <a:gd name="T113" fmla="*/ 12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1" h="360">
                <a:moveTo>
                  <a:pt x="361" y="332"/>
                </a:moveTo>
                <a:cubicBezTo>
                  <a:pt x="361" y="347"/>
                  <a:pt x="348" y="360"/>
                  <a:pt x="332" y="360"/>
                </a:cubicBezTo>
                <a:cubicBezTo>
                  <a:pt x="29" y="360"/>
                  <a:pt x="29" y="360"/>
                  <a:pt x="29" y="360"/>
                </a:cubicBezTo>
                <a:cubicBezTo>
                  <a:pt x="13" y="360"/>
                  <a:pt x="0" y="347"/>
                  <a:pt x="0" y="332"/>
                </a:cubicBezTo>
                <a:cubicBezTo>
                  <a:pt x="0" y="28"/>
                  <a:pt x="0" y="28"/>
                  <a:pt x="0" y="28"/>
                </a:cubicBezTo>
                <a:cubicBezTo>
                  <a:pt x="0" y="12"/>
                  <a:pt x="13" y="0"/>
                  <a:pt x="29" y="0"/>
                </a:cubicBezTo>
                <a:cubicBezTo>
                  <a:pt x="332" y="0"/>
                  <a:pt x="332" y="0"/>
                  <a:pt x="332" y="0"/>
                </a:cubicBezTo>
                <a:cubicBezTo>
                  <a:pt x="348" y="0"/>
                  <a:pt x="361" y="12"/>
                  <a:pt x="361" y="28"/>
                </a:cubicBezTo>
                <a:lnTo>
                  <a:pt x="361" y="332"/>
                </a:lnTo>
                <a:close/>
                <a:moveTo>
                  <a:pt x="332" y="300"/>
                </a:moveTo>
                <a:cubicBezTo>
                  <a:pt x="332" y="59"/>
                  <a:pt x="332" y="59"/>
                  <a:pt x="332" y="59"/>
                </a:cubicBezTo>
                <a:cubicBezTo>
                  <a:pt x="332" y="39"/>
                  <a:pt x="321" y="28"/>
                  <a:pt x="301" y="28"/>
                </a:cubicBezTo>
                <a:cubicBezTo>
                  <a:pt x="119" y="28"/>
                  <a:pt x="119" y="28"/>
                  <a:pt x="119" y="28"/>
                </a:cubicBezTo>
                <a:cubicBezTo>
                  <a:pt x="29" y="119"/>
                  <a:pt x="29" y="119"/>
                  <a:pt x="29" y="119"/>
                </a:cubicBezTo>
                <a:cubicBezTo>
                  <a:pt x="29" y="300"/>
                  <a:pt x="29" y="300"/>
                  <a:pt x="29" y="300"/>
                </a:cubicBezTo>
                <a:cubicBezTo>
                  <a:pt x="29" y="320"/>
                  <a:pt x="40" y="332"/>
                  <a:pt x="60" y="332"/>
                </a:cubicBezTo>
                <a:cubicBezTo>
                  <a:pt x="301" y="332"/>
                  <a:pt x="301" y="332"/>
                  <a:pt x="301" y="332"/>
                </a:cubicBezTo>
                <a:cubicBezTo>
                  <a:pt x="321" y="332"/>
                  <a:pt x="332" y="320"/>
                  <a:pt x="332" y="300"/>
                </a:cubicBezTo>
                <a:moveTo>
                  <a:pt x="126" y="45"/>
                </a:moveTo>
                <a:cubicBezTo>
                  <a:pt x="301" y="45"/>
                  <a:pt x="301" y="45"/>
                  <a:pt x="301" y="45"/>
                </a:cubicBezTo>
                <a:cubicBezTo>
                  <a:pt x="312" y="45"/>
                  <a:pt x="316" y="48"/>
                  <a:pt x="316" y="59"/>
                </a:cubicBezTo>
                <a:cubicBezTo>
                  <a:pt x="316" y="300"/>
                  <a:pt x="316" y="300"/>
                  <a:pt x="316" y="300"/>
                </a:cubicBezTo>
                <a:cubicBezTo>
                  <a:pt x="316" y="311"/>
                  <a:pt x="312" y="315"/>
                  <a:pt x="301" y="315"/>
                </a:cubicBezTo>
                <a:cubicBezTo>
                  <a:pt x="60" y="315"/>
                  <a:pt x="60" y="315"/>
                  <a:pt x="60" y="315"/>
                </a:cubicBezTo>
                <a:cubicBezTo>
                  <a:pt x="49" y="315"/>
                  <a:pt x="45" y="311"/>
                  <a:pt x="45" y="300"/>
                </a:cubicBezTo>
                <a:cubicBezTo>
                  <a:pt x="45" y="125"/>
                  <a:pt x="45" y="125"/>
                  <a:pt x="45" y="125"/>
                </a:cubicBezTo>
                <a:lnTo>
                  <a:pt x="126" y="45"/>
                </a:lnTo>
                <a:close/>
                <a:moveTo>
                  <a:pt x="282" y="260"/>
                </a:moveTo>
                <a:cubicBezTo>
                  <a:pt x="282" y="100"/>
                  <a:pt x="282" y="100"/>
                  <a:pt x="282" y="100"/>
                </a:cubicBezTo>
                <a:cubicBezTo>
                  <a:pt x="282" y="85"/>
                  <a:pt x="275" y="78"/>
                  <a:pt x="261" y="78"/>
                </a:cubicBezTo>
                <a:cubicBezTo>
                  <a:pt x="141" y="78"/>
                  <a:pt x="141" y="78"/>
                  <a:pt x="141" y="78"/>
                </a:cubicBezTo>
                <a:cubicBezTo>
                  <a:pt x="79" y="140"/>
                  <a:pt x="79" y="140"/>
                  <a:pt x="79" y="140"/>
                </a:cubicBezTo>
                <a:cubicBezTo>
                  <a:pt x="79" y="260"/>
                  <a:pt x="79" y="260"/>
                  <a:pt x="79" y="260"/>
                </a:cubicBezTo>
                <a:cubicBezTo>
                  <a:pt x="79" y="274"/>
                  <a:pt x="86" y="281"/>
                  <a:pt x="100" y="281"/>
                </a:cubicBezTo>
                <a:cubicBezTo>
                  <a:pt x="261" y="281"/>
                  <a:pt x="261" y="281"/>
                  <a:pt x="261" y="281"/>
                </a:cubicBezTo>
                <a:cubicBezTo>
                  <a:pt x="275" y="281"/>
                  <a:pt x="282" y="274"/>
                  <a:pt x="282" y="260"/>
                </a:cubicBezTo>
                <a:moveTo>
                  <a:pt x="95" y="260"/>
                </a:moveTo>
                <a:cubicBezTo>
                  <a:pt x="95" y="147"/>
                  <a:pt x="95" y="147"/>
                  <a:pt x="95" y="147"/>
                </a:cubicBezTo>
                <a:cubicBezTo>
                  <a:pt x="148" y="95"/>
                  <a:pt x="148" y="95"/>
                  <a:pt x="148" y="95"/>
                </a:cubicBezTo>
                <a:cubicBezTo>
                  <a:pt x="261" y="95"/>
                  <a:pt x="261" y="95"/>
                  <a:pt x="261" y="95"/>
                </a:cubicBezTo>
                <a:cubicBezTo>
                  <a:pt x="263" y="95"/>
                  <a:pt x="264" y="95"/>
                  <a:pt x="265" y="95"/>
                </a:cubicBezTo>
                <a:cubicBezTo>
                  <a:pt x="265" y="96"/>
                  <a:pt x="265" y="97"/>
                  <a:pt x="265" y="100"/>
                </a:cubicBezTo>
                <a:cubicBezTo>
                  <a:pt x="265" y="260"/>
                  <a:pt x="265" y="260"/>
                  <a:pt x="265" y="260"/>
                </a:cubicBezTo>
                <a:cubicBezTo>
                  <a:pt x="265" y="263"/>
                  <a:pt x="265" y="264"/>
                  <a:pt x="265" y="264"/>
                </a:cubicBezTo>
                <a:cubicBezTo>
                  <a:pt x="264" y="265"/>
                  <a:pt x="263" y="265"/>
                  <a:pt x="261" y="265"/>
                </a:cubicBezTo>
                <a:cubicBezTo>
                  <a:pt x="100" y="265"/>
                  <a:pt x="100" y="265"/>
                  <a:pt x="100" y="265"/>
                </a:cubicBezTo>
                <a:cubicBezTo>
                  <a:pt x="98" y="265"/>
                  <a:pt x="96" y="265"/>
                  <a:pt x="96" y="264"/>
                </a:cubicBezTo>
                <a:cubicBezTo>
                  <a:pt x="96" y="264"/>
                  <a:pt x="95" y="263"/>
                  <a:pt x="95" y="260"/>
                </a:cubicBezTo>
                <a:moveTo>
                  <a:pt x="225" y="124"/>
                </a:moveTo>
                <a:cubicBezTo>
                  <a:pt x="164" y="124"/>
                  <a:pt x="164" y="124"/>
                  <a:pt x="164" y="124"/>
                </a:cubicBezTo>
                <a:cubicBezTo>
                  <a:pt x="124" y="163"/>
                  <a:pt x="124" y="163"/>
                  <a:pt x="124" y="163"/>
                </a:cubicBezTo>
                <a:cubicBezTo>
                  <a:pt x="124" y="225"/>
                  <a:pt x="124" y="225"/>
                  <a:pt x="124" y="225"/>
                </a:cubicBezTo>
                <a:cubicBezTo>
                  <a:pt x="124" y="231"/>
                  <a:pt x="129" y="236"/>
                  <a:pt x="135" y="236"/>
                </a:cubicBezTo>
                <a:cubicBezTo>
                  <a:pt x="225" y="236"/>
                  <a:pt x="225" y="236"/>
                  <a:pt x="225" y="236"/>
                </a:cubicBezTo>
                <a:cubicBezTo>
                  <a:pt x="232" y="236"/>
                  <a:pt x="237" y="231"/>
                  <a:pt x="237" y="225"/>
                </a:cubicBezTo>
                <a:cubicBezTo>
                  <a:pt x="237" y="135"/>
                  <a:pt x="237" y="135"/>
                  <a:pt x="237" y="135"/>
                </a:cubicBezTo>
                <a:cubicBezTo>
                  <a:pt x="237" y="129"/>
                  <a:pt x="232" y="124"/>
                  <a:pt x="225" y="124"/>
                </a:cubicBezTo>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grpSp>
        <p:nvGrpSpPr>
          <p:cNvPr id="2" name="Group 32"/>
          <p:cNvGrpSpPr/>
          <p:nvPr/>
        </p:nvGrpSpPr>
        <p:grpSpPr>
          <a:xfrm>
            <a:off x="4109602" y="2908992"/>
            <a:ext cx="615512" cy="667926"/>
            <a:chOff x="1282724" y="3392673"/>
            <a:chExt cx="378671" cy="410918"/>
          </a:xfrm>
          <a:solidFill>
            <a:schemeClr val="accent1"/>
          </a:solidFill>
        </p:grpSpPr>
        <p:sp>
          <p:nvSpPr>
            <p:cNvPr id="34" name="Freeform 7"/>
            <p:cNvSpPr>
              <a:spLocks noEditPoints="1"/>
            </p:cNvSpPr>
            <p:nvPr/>
          </p:nvSpPr>
          <p:spPr bwMode="auto">
            <a:xfrm>
              <a:off x="1282724" y="3549301"/>
              <a:ext cx="378671" cy="132673"/>
            </a:xfrm>
            <a:custGeom>
              <a:avLst/>
              <a:gdLst>
                <a:gd name="T0" fmla="*/ 147 w 174"/>
                <a:gd name="T1" fmla="*/ 12 h 61"/>
                <a:gd name="T2" fmla="*/ 87 w 174"/>
                <a:gd name="T3" fmla="*/ 17 h 61"/>
                <a:gd name="T4" fmla="*/ 27 w 174"/>
                <a:gd name="T5" fmla="*/ 12 h 61"/>
                <a:gd name="T6" fmla="*/ 0 w 174"/>
                <a:gd name="T7" fmla="*/ 0 h 61"/>
                <a:gd name="T8" fmla="*/ 0 w 174"/>
                <a:gd name="T9" fmla="*/ 43 h 61"/>
                <a:gd name="T10" fmla="*/ 87 w 174"/>
                <a:gd name="T11" fmla="*/ 61 h 61"/>
                <a:gd name="T12" fmla="*/ 174 w 174"/>
                <a:gd name="T13" fmla="*/ 43 h 61"/>
                <a:gd name="T14" fmla="*/ 174 w 174"/>
                <a:gd name="T15" fmla="*/ 0 h 61"/>
                <a:gd name="T16" fmla="*/ 147 w 174"/>
                <a:gd name="T17" fmla="*/ 12 h 61"/>
                <a:gd name="T18" fmla="*/ 160 w 174"/>
                <a:gd name="T19" fmla="*/ 28 h 61"/>
                <a:gd name="T20" fmla="*/ 116 w 174"/>
                <a:gd name="T21" fmla="*/ 35 h 61"/>
                <a:gd name="T22" fmla="*/ 116 w 174"/>
                <a:gd name="T23" fmla="*/ 35 h 61"/>
                <a:gd name="T24" fmla="*/ 112 w 174"/>
                <a:gd name="T25" fmla="*/ 31 h 61"/>
                <a:gd name="T26" fmla="*/ 116 w 174"/>
                <a:gd name="T27" fmla="*/ 27 h 61"/>
                <a:gd name="T28" fmla="*/ 157 w 174"/>
                <a:gd name="T29" fmla="*/ 20 h 61"/>
                <a:gd name="T30" fmla="*/ 163 w 174"/>
                <a:gd name="T31" fmla="*/ 23 h 61"/>
                <a:gd name="T32" fmla="*/ 160 w 174"/>
                <a:gd name="T3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61">
                  <a:moveTo>
                    <a:pt x="147" y="12"/>
                  </a:moveTo>
                  <a:cubicBezTo>
                    <a:pt x="131" y="15"/>
                    <a:pt x="109" y="17"/>
                    <a:pt x="87" y="17"/>
                  </a:cubicBezTo>
                  <a:cubicBezTo>
                    <a:pt x="64" y="17"/>
                    <a:pt x="43" y="15"/>
                    <a:pt x="27" y="12"/>
                  </a:cubicBezTo>
                  <a:cubicBezTo>
                    <a:pt x="12" y="9"/>
                    <a:pt x="3" y="5"/>
                    <a:pt x="0" y="0"/>
                  </a:cubicBezTo>
                  <a:cubicBezTo>
                    <a:pt x="0" y="43"/>
                    <a:pt x="0" y="43"/>
                    <a:pt x="0" y="43"/>
                  </a:cubicBezTo>
                  <a:cubicBezTo>
                    <a:pt x="5" y="61"/>
                    <a:pt x="83" y="61"/>
                    <a:pt x="87" y="61"/>
                  </a:cubicBezTo>
                  <a:cubicBezTo>
                    <a:pt x="90" y="61"/>
                    <a:pt x="168" y="61"/>
                    <a:pt x="174" y="43"/>
                  </a:cubicBezTo>
                  <a:cubicBezTo>
                    <a:pt x="174" y="0"/>
                    <a:pt x="174" y="0"/>
                    <a:pt x="174" y="0"/>
                  </a:cubicBezTo>
                  <a:cubicBezTo>
                    <a:pt x="170" y="5"/>
                    <a:pt x="161" y="9"/>
                    <a:pt x="147" y="12"/>
                  </a:cubicBezTo>
                  <a:moveTo>
                    <a:pt x="160" y="28"/>
                  </a:moveTo>
                  <a:cubicBezTo>
                    <a:pt x="151" y="32"/>
                    <a:pt x="137" y="34"/>
                    <a:pt x="116" y="35"/>
                  </a:cubicBezTo>
                  <a:cubicBezTo>
                    <a:pt x="116" y="35"/>
                    <a:pt x="116" y="35"/>
                    <a:pt x="116" y="35"/>
                  </a:cubicBezTo>
                  <a:cubicBezTo>
                    <a:pt x="114" y="35"/>
                    <a:pt x="112" y="33"/>
                    <a:pt x="112" y="31"/>
                  </a:cubicBezTo>
                  <a:cubicBezTo>
                    <a:pt x="112" y="29"/>
                    <a:pt x="113" y="27"/>
                    <a:pt x="116" y="27"/>
                  </a:cubicBezTo>
                  <a:cubicBezTo>
                    <a:pt x="135" y="26"/>
                    <a:pt x="149" y="24"/>
                    <a:pt x="157" y="20"/>
                  </a:cubicBezTo>
                  <a:cubicBezTo>
                    <a:pt x="159" y="20"/>
                    <a:pt x="162" y="21"/>
                    <a:pt x="163" y="23"/>
                  </a:cubicBezTo>
                  <a:cubicBezTo>
                    <a:pt x="163" y="25"/>
                    <a:pt x="162" y="27"/>
                    <a:pt x="160" y="28"/>
                  </a:cubicBezTo>
                </a:path>
              </a:pathLst>
            </a:custGeom>
            <a:grp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noEditPoints="1"/>
            </p:cNvSpPr>
            <p:nvPr/>
          </p:nvSpPr>
          <p:spPr bwMode="auto">
            <a:xfrm>
              <a:off x="1282724" y="3670918"/>
              <a:ext cx="378671" cy="132673"/>
            </a:xfrm>
            <a:custGeom>
              <a:avLst/>
              <a:gdLst>
                <a:gd name="T0" fmla="*/ 147 w 174"/>
                <a:gd name="T1" fmla="*/ 11 h 61"/>
                <a:gd name="T2" fmla="*/ 87 w 174"/>
                <a:gd name="T3" fmla="*/ 16 h 61"/>
                <a:gd name="T4" fmla="*/ 27 w 174"/>
                <a:gd name="T5" fmla="*/ 11 h 61"/>
                <a:gd name="T6" fmla="*/ 0 w 174"/>
                <a:gd name="T7" fmla="*/ 0 h 61"/>
                <a:gd name="T8" fmla="*/ 0 w 174"/>
                <a:gd name="T9" fmla="*/ 41 h 61"/>
                <a:gd name="T10" fmla="*/ 87 w 174"/>
                <a:gd name="T11" fmla="*/ 61 h 61"/>
                <a:gd name="T12" fmla="*/ 174 w 174"/>
                <a:gd name="T13" fmla="*/ 41 h 61"/>
                <a:gd name="T14" fmla="*/ 174 w 174"/>
                <a:gd name="T15" fmla="*/ 0 h 61"/>
                <a:gd name="T16" fmla="*/ 147 w 174"/>
                <a:gd name="T17" fmla="*/ 11 h 61"/>
                <a:gd name="T18" fmla="*/ 160 w 174"/>
                <a:gd name="T19" fmla="*/ 27 h 61"/>
                <a:gd name="T20" fmla="*/ 116 w 174"/>
                <a:gd name="T21" fmla="*/ 34 h 61"/>
                <a:gd name="T22" fmla="*/ 116 w 174"/>
                <a:gd name="T23" fmla="*/ 34 h 61"/>
                <a:gd name="T24" fmla="*/ 112 w 174"/>
                <a:gd name="T25" fmla="*/ 31 h 61"/>
                <a:gd name="T26" fmla="*/ 116 w 174"/>
                <a:gd name="T27" fmla="*/ 26 h 61"/>
                <a:gd name="T28" fmla="*/ 157 w 174"/>
                <a:gd name="T29" fmla="*/ 19 h 61"/>
                <a:gd name="T30" fmla="*/ 163 w 174"/>
                <a:gd name="T31" fmla="*/ 22 h 61"/>
                <a:gd name="T32" fmla="*/ 160 w 174"/>
                <a:gd name="T33" fmla="*/ 2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61">
                  <a:moveTo>
                    <a:pt x="147" y="11"/>
                  </a:moveTo>
                  <a:cubicBezTo>
                    <a:pt x="131" y="14"/>
                    <a:pt x="109" y="16"/>
                    <a:pt x="87" y="16"/>
                  </a:cubicBezTo>
                  <a:cubicBezTo>
                    <a:pt x="64" y="16"/>
                    <a:pt x="43" y="14"/>
                    <a:pt x="27" y="11"/>
                  </a:cubicBezTo>
                  <a:cubicBezTo>
                    <a:pt x="12" y="8"/>
                    <a:pt x="3" y="4"/>
                    <a:pt x="0" y="0"/>
                  </a:cubicBezTo>
                  <a:cubicBezTo>
                    <a:pt x="0" y="41"/>
                    <a:pt x="0" y="41"/>
                    <a:pt x="0" y="41"/>
                  </a:cubicBezTo>
                  <a:cubicBezTo>
                    <a:pt x="0" y="60"/>
                    <a:pt x="83" y="61"/>
                    <a:pt x="87" y="61"/>
                  </a:cubicBezTo>
                  <a:cubicBezTo>
                    <a:pt x="90" y="61"/>
                    <a:pt x="174" y="60"/>
                    <a:pt x="174" y="41"/>
                  </a:cubicBezTo>
                  <a:cubicBezTo>
                    <a:pt x="174" y="0"/>
                    <a:pt x="174" y="0"/>
                    <a:pt x="174" y="0"/>
                  </a:cubicBezTo>
                  <a:cubicBezTo>
                    <a:pt x="170" y="4"/>
                    <a:pt x="161" y="8"/>
                    <a:pt x="147" y="11"/>
                  </a:cubicBezTo>
                  <a:moveTo>
                    <a:pt x="160" y="27"/>
                  </a:moveTo>
                  <a:cubicBezTo>
                    <a:pt x="151" y="31"/>
                    <a:pt x="137" y="33"/>
                    <a:pt x="116" y="34"/>
                  </a:cubicBezTo>
                  <a:cubicBezTo>
                    <a:pt x="116" y="34"/>
                    <a:pt x="116" y="34"/>
                    <a:pt x="116" y="34"/>
                  </a:cubicBezTo>
                  <a:cubicBezTo>
                    <a:pt x="114" y="34"/>
                    <a:pt x="112" y="33"/>
                    <a:pt x="112" y="31"/>
                  </a:cubicBezTo>
                  <a:cubicBezTo>
                    <a:pt x="112" y="28"/>
                    <a:pt x="113" y="26"/>
                    <a:pt x="116" y="26"/>
                  </a:cubicBezTo>
                  <a:cubicBezTo>
                    <a:pt x="135" y="25"/>
                    <a:pt x="149" y="23"/>
                    <a:pt x="157" y="19"/>
                  </a:cubicBezTo>
                  <a:cubicBezTo>
                    <a:pt x="159" y="19"/>
                    <a:pt x="162" y="20"/>
                    <a:pt x="163" y="22"/>
                  </a:cubicBezTo>
                  <a:cubicBezTo>
                    <a:pt x="163" y="24"/>
                    <a:pt x="162" y="26"/>
                    <a:pt x="160" y="27"/>
                  </a:cubicBezTo>
                </a:path>
              </a:pathLst>
            </a:custGeom>
            <a:grp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p:nvSpPr>
          <p:spPr bwMode="auto">
            <a:xfrm>
              <a:off x="1282724" y="3392673"/>
              <a:ext cx="378671" cy="169527"/>
            </a:xfrm>
            <a:custGeom>
              <a:avLst/>
              <a:gdLst>
                <a:gd name="T0" fmla="*/ 87 w 174"/>
                <a:gd name="T1" fmla="*/ 0 h 78"/>
                <a:gd name="T2" fmla="*/ 0 w 174"/>
                <a:gd name="T3" fmla="*/ 21 h 78"/>
                <a:gd name="T4" fmla="*/ 0 w 174"/>
                <a:gd name="T5" fmla="*/ 58 h 78"/>
                <a:gd name="T6" fmla="*/ 87 w 174"/>
                <a:gd name="T7" fmla="*/ 78 h 78"/>
                <a:gd name="T8" fmla="*/ 174 w 174"/>
                <a:gd name="T9" fmla="*/ 58 h 78"/>
                <a:gd name="T10" fmla="*/ 174 w 174"/>
                <a:gd name="T11" fmla="*/ 21 h 78"/>
                <a:gd name="T12" fmla="*/ 87 w 174"/>
                <a:gd name="T13" fmla="*/ 0 h 78"/>
                <a:gd name="T14" fmla="*/ 160 w 174"/>
                <a:gd name="T15" fmla="*/ 45 h 78"/>
                <a:gd name="T16" fmla="*/ 116 w 174"/>
                <a:gd name="T17" fmla="*/ 52 h 78"/>
                <a:gd name="T18" fmla="*/ 116 w 174"/>
                <a:gd name="T19" fmla="*/ 52 h 78"/>
                <a:gd name="T20" fmla="*/ 112 w 174"/>
                <a:gd name="T21" fmla="*/ 48 h 78"/>
                <a:gd name="T22" fmla="*/ 116 w 174"/>
                <a:gd name="T23" fmla="*/ 44 h 78"/>
                <a:gd name="T24" fmla="*/ 157 w 174"/>
                <a:gd name="T25" fmla="*/ 37 h 78"/>
                <a:gd name="T26" fmla="*/ 163 w 174"/>
                <a:gd name="T27" fmla="*/ 39 h 78"/>
                <a:gd name="T28" fmla="*/ 160 w 174"/>
                <a:gd name="T29" fmla="*/ 45 h 78"/>
                <a:gd name="T30" fmla="*/ 166 w 174"/>
                <a:gd name="T31" fmla="*/ 21 h 78"/>
                <a:gd name="T32" fmla="*/ 87 w 174"/>
                <a:gd name="T33" fmla="*/ 33 h 78"/>
                <a:gd name="T34" fmla="*/ 8 w 174"/>
                <a:gd name="T35" fmla="*/ 21 h 78"/>
                <a:gd name="T36" fmla="*/ 8 w 174"/>
                <a:gd name="T37" fmla="*/ 21 h 78"/>
                <a:gd name="T38" fmla="*/ 87 w 174"/>
                <a:gd name="T39" fmla="*/ 9 h 78"/>
                <a:gd name="T40" fmla="*/ 166 w 174"/>
                <a:gd name="T41" fmla="*/ 21 h 78"/>
                <a:gd name="T42" fmla="*/ 166 w 174"/>
                <a:gd name="T43"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78">
                  <a:moveTo>
                    <a:pt x="87" y="0"/>
                  </a:moveTo>
                  <a:cubicBezTo>
                    <a:pt x="83" y="0"/>
                    <a:pt x="0" y="1"/>
                    <a:pt x="0" y="21"/>
                  </a:cubicBezTo>
                  <a:cubicBezTo>
                    <a:pt x="0" y="58"/>
                    <a:pt x="0" y="58"/>
                    <a:pt x="0" y="58"/>
                  </a:cubicBezTo>
                  <a:cubicBezTo>
                    <a:pt x="0" y="78"/>
                    <a:pt x="83" y="78"/>
                    <a:pt x="87" y="78"/>
                  </a:cubicBezTo>
                  <a:cubicBezTo>
                    <a:pt x="90" y="78"/>
                    <a:pt x="174" y="78"/>
                    <a:pt x="174" y="58"/>
                  </a:cubicBezTo>
                  <a:cubicBezTo>
                    <a:pt x="174" y="21"/>
                    <a:pt x="174" y="21"/>
                    <a:pt x="174" y="21"/>
                  </a:cubicBezTo>
                  <a:cubicBezTo>
                    <a:pt x="174" y="1"/>
                    <a:pt x="90" y="0"/>
                    <a:pt x="87" y="0"/>
                  </a:cubicBezTo>
                  <a:moveTo>
                    <a:pt x="160" y="45"/>
                  </a:moveTo>
                  <a:cubicBezTo>
                    <a:pt x="151" y="48"/>
                    <a:pt x="137" y="51"/>
                    <a:pt x="116" y="52"/>
                  </a:cubicBezTo>
                  <a:cubicBezTo>
                    <a:pt x="116" y="52"/>
                    <a:pt x="116" y="52"/>
                    <a:pt x="116" y="52"/>
                  </a:cubicBezTo>
                  <a:cubicBezTo>
                    <a:pt x="114" y="52"/>
                    <a:pt x="112" y="50"/>
                    <a:pt x="112" y="48"/>
                  </a:cubicBezTo>
                  <a:cubicBezTo>
                    <a:pt x="112" y="46"/>
                    <a:pt x="113" y="44"/>
                    <a:pt x="116" y="44"/>
                  </a:cubicBezTo>
                  <a:cubicBezTo>
                    <a:pt x="135" y="43"/>
                    <a:pt x="149" y="40"/>
                    <a:pt x="157" y="37"/>
                  </a:cubicBezTo>
                  <a:cubicBezTo>
                    <a:pt x="159" y="36"/>
                    <a:pt x="162" y="37"/>
                    <a:pt x="163" y="39"/>
                  </a:cubicBezTo>
                  <a:cubicBezTo>
                    <a:pt x="163" y="41"/>
                    <a:pt x="162" y="44"/>
                    <a:pt x="160" y="45"/>
                  </a:cubicBezTo>
                  <a:moveTo>
                    <a:pt x="166" y="21"/>
                  </a:moveTo>
                  <a:cubicBezTo>
                    <a:pt x="163" y="25"/>
                    <a:pt x="135" y="33"/>
                    <a:pt x="87" y="33"/>
                  </a:cubicBezTo>
                  <a:cubicBezTo>
                    <a:pt x="39" y="33"/>
                    <a:pt x="11" y="25"/>
                    <a:pt x="8" y="21"/>
                  </a:cubicBezTo>
                  <a:cubicBezTo>
                    <a:pt x="8" y="21"/>
                    <a:pt x="8" y="21"/>
                    <a:pt x="8" y="21"/>
                  </a:cubicBezTo>
                  <a:cubicBezTo>
                    <a:pt x="11" y="16"/>
                    <a:pt x="39" y="9"/>
                    <a:pt x="87" y="9"/>
                  </a:cubicBezTo>
                  <a:cubicBezTo>
                    <a:pt x="135" y="9"/>
                    <a:pt x="163" y="16"/>
                    <a:pt x="166" y="21"/>
                  </a:cubicBezTo>
                  <a:cubicBezTo>
                    <a:pt x="166" y="21"/>
                    <a:pt x="166" y="21"/>
                    <a:pt x="166" y="21"/>
                  </a:cubicBezTo>
                </a:path>
              </a:pathLst>
            </a:custGeom>
            <a:grp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grpSp>
      <p:sp>
        <p:nvSpPr>
          <p:cNvPr id="47" name="Freeform 46"/>
          <p:cNvSpPr>
            <a:spLocks noEditPoints="1"/>
          </p:cNvSpPr>
          <p:nvPr/>
        </p:nvSpPr>
        <p:spPr bwMode="auto">
          <a:xfrm>
            <a:off x="1755591" y="3289798"/>
            <a:ext cx="555062" cy="416446"/>
          </a:xfrm>
          <a:custGeom>
            <a:avLst/>
            <a:gdLst>
              <a:gd name="T0" fmla="*/ 344 w 393"/>
              <a:gd name="T1" fmla="*/ 209 h 295"/>
              <a:gd name="T2" fmla="*/ 344 w 393"/>
              <a:gd name="T3" fmla="*/ 209 h 295"/>
              <a:gd name="T4" fmla="*/ 344 w 393"/>
              <a:gd name="T5" fmla="*/ 0 h 295"/>
              <a:gd name="T6" fmla="*/ 49 w 393"/>
              <a:gd name="T7" fmla="*/ 0 h 295"/>
              <a:gd name="T8" fmla="*/ 49 w 393"/>
              <a:gd name="T9" fmla="*/ 209 h 295"/>
              <a:gd name="T10" fmla="*/ 0 w 393"/>
              <a:gd name="T11" fmla="*/ 258 h 295"/>
              <a:gd name="T12" fmla="*/ 37 w 393"/>
              <a:gd name="T13" fmla="*/ 295 h 295"/>
              <a:gd name="T14" fmla="*/ 357 w 393"/>
              <a:gd name="T15" fmla="*/ 295 h 295"/>
              <a:gd name="T16" fmla="*/ 393 w 393"/>
              <a:gd name="T17" fmla="*/ 258 h 295"/>
              <a:gd name="T18" fmla="*/ 344 w 393"/>
              <a:gd name="T19" fmla="*/ 209 h 295"/>
              <a:gd name="T20" fmla="*/ 148 w 393"/>
              <a:gd name="T21" fmla="*/ 258 h 295"/>
              <a:gd name="T22" fmla="*/ 156 w 393"/>
              <a:gd name="T23" fmla="*/ 233 h 295"/>
              <a:gd name="T24" fmla="*/ 238 w 393"/>
              <a:gd name="T25" fmla="*/ 233 h 295"/>
              <a:gd name="T26" fmla="*/ 246 w 393"/>
              <a:gd name="T27" fmla="*/ 258 h 295"/>
              <a:gd name="T28" fmla="*/ 148 w 393"/>
              <a:gd name="T29" fmla="*/ 258 h 295"/>
              <a:gd name="T30" fmla="*/ 320 w 393"/>
              <a:gd name="T31" fmla="*/ 196 h 295"/>
              <a:gd name="T32" fmla="*/ 74 w 393"/>
              <a:gd name="T33" fmla="*/ 196 h 295"/>
              <a:gd name="T34" fmla="*/ 74 w 393"/>
              <a:gd name="T35" fmla="*/ 24 h 295"/>
              <a:gd name="T36" fmla="*/ 320 w 393"/>
              <a:gd name="T37" fmla="*/ 24 h 295"/>
              <a:gd name="T38" fmla="*/ 320 w 393"/>
              <a:gd name="T39" fmla="*/ 1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295">
                <a:moveTo>
                  <a:pt x="344" y="209"/>
                </a:moveTo>
                <a:cubicBezTo>
                  <a:pt x="344" y="209"/>
                  <a:pt x="344" y="209"/>
                  <a:pt x="344" y="209"/>
                </a:cubicBezTo>
                <a:cubicBezTo>
                  <a:pt x="344" y="0"/>
                  <a:pt x="344" y="0"/>
                  <a:pt x="344" y="0"/>
                </a:cubicBezTo>
                <a:cubicBezTo>
                  <a:pt x="49" y="0"/>
                  <a:pt x="49" y="0"/>
                  <a:pt x="49" y="0"/>
                </a:cubicBezTo>
                <a:cubicBezTo>
                  <a:pt x="49" y="209"/>
                  <a:pt x="49" y="209"/>
                  <a:pt x="49" y="209"/>
                </a:cubicBezTo>
                <a:cubicBezTo>
                  <a:pt x="0" y="258"/>
                  <a:pt x="0" y="258"/>
                  <a:pt x="0" y="258"/>
                </a:cubicBezTo>
                <a:cubicBezTo>
                  <a:pt x="0" y="278"/>
                  <a:pt x="17" y="295"/>
                  <a:pt x="37" y="295"/>
                </a:cubicBezTo>
                <a:cubicBezTo>
                  <a:pt x="357" y="295"/>
                  <a:pt x="357" y="295"/>
                  <a:pt x="357" y="295"/>
                </a:cubicBezTo>
                <a:cubicBezTo>
                  <a:pt x="377" y="295"/>
                  <a:pt x="393" y="278"/>
                  <a:pt x="393" y="258"/>
                </a:cubicBezTo>
                <a:lnTo>
                  <a:pt x="344" y="209"/>
                </a:lnTo>
                <a:close/>
                <a:moveTo>
                  <a:pt x="148" y="258"/>
                </a:moveTo>
                <a:cubicBezTo>
                  <a:pt x="156" y="233"/>
                  <a:pt x="156" y="233"/>
                  <a:pt x="156" y="233"/>
                </a:cubicBezTo>
                <a:cubicBezTo>
                  <a:pt x="238" y="233"/>
                  <a:pt x="238" y="233"/>
                  <a:pt x="238" y="233"/>
                </a:cubicBezTo>
                <a:cubicBezTo>
                  <a:pt x="246" y="258"/>
                  <a:pt x="246" y="258"/>
                  <a:pt x="246" y="258"/>
                </a:cubicBezTo>
                <a:lnTo>
                  <a:pt x="148" y="258"/>
                </a:lnTo>
                <a:close/>
                <a:moveTo>
                  <a:pt x="320" y="196"/>
                </a:moveTo>
                <a:cubicBezTo>
                  <a:pt x="74" y="196"/>
                  <a:pt x="74" y="196"/>
                  <a:pt x="74" y="196"/>
                </a:cubicBezTo>
                <a:cubicBezTo>
                  <a:pt x="74" y="24"/>
                  <a:pt x="74" y="24"/>
                  <a:pt x="74" y="24"/>
                </a:cubicBezTo>
                <a:cubicBezTo>
                  <a:pt x="320" y="24"/>
                  <a:pt x="320" y="24"/>
                  <a:pt x="320" y="24"/>
                </a:cubicBezTo>
                <a:lnTo>
                  <a:pt x="320" y="196"/>
                </a:lnTo>
                <a:close/>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4229716" y="3925294"/>
            <a:ext cx="444329" cy="443287"/>
          </a:xfrm>
          <a:custGeom>
            <a:avLst/>
            <a:gdLst>
              <a:gd name="T0" fmla="*/ 361 w 361"/>
              <a:gd name="T1" fmla="*/ 332 h 360"/>
              <a:gd name="T2" fmla="*/ 332 w 361"/>
              <a:gd name="T3" fmla="*/ 360 h 360"/>
              <a:gd name="T4" fmla="*/ 29 w 361"/>
              <a:gd name="T5" fmla="*/ 360 h 360"/>
              <a:gd name="T6" fmla="*/ 0 w 361"/>
              <a:gd name="T7" fmla="*/ 332 h 360"/>
              <a:gd name="T8" fmla="*/ 0 w 361"/>
              <a:gd name="T9" fmla="*/ 28 h 360"/>
              <a:gd name="T10" fmla="*/ 29 w 361"/>
              <a:gd name="T11" fmla="*/ 0 h 360"/>
              <a:gd name="T12" fmla="*/ 332 w 361"/>
              <a:gd name="T13" fmla="*/ 0 h 360"/>
              <a:gd name="T14" fmla="*/ 361 w 361"/>
              <a:gd name="T15" fmla="*/ 28 h 360"/>
              <a:gd name="T16" fmla="*/ 361 w 361"/>
              <a:gd name="T17" fmla="*/ 332 h 360"/>
              <a:gd name="T18" fmla="*/ 332 w 361"/>
              <a:gd name="T19" fmla="*/ 300 h 360"/>
              <a:gd name="T20" fmla="*/ 332 w 361"/>
              <a:gd name="T21" fmla="*/ 59 h 360"/>
              <a:gd name="T22" fmla="*/ 301 w 361"/>
              <a:gd name="T23" fmla="*/ 28 h 360"/>
              <a:gd name="T24" fmla="*/ 119 w 361"/>
              <a:gd name="T25" fmla="*/ 28 h 360"/>
              <a:gd name="T26" fmla="*/ 29 w 361"/>
              <a:gd name="T27" fmla="*/ 119 h 360"/>
              <a:gd name="T28" fmla="*/ 29 w 361"/>
              <a:gd name="T29" fmla="*/ 300 h 360"/>
              <a:gd name="T30" fmla="*/ 60 w 361"/>
              <a:gd name="T31" fmla="*/ 332 h 360"/>
              <a:gd name="T32" fmla="*/ 301 w 361"/>
              <a:gd name="T33" fmla="*/ 332 h 360"/>
              <a:gd name="T34" fmla="*/ 332 w 361"/>
              <a:gd name="T35" fmla="*/ 300 h 360"/>
              <a:gd name="T36" fmla="*/ 126 w 361"/>
              <a:gd name="T37" fmla="*/ 45 h 360"/>
              <a:gd name="T38" fmla="*/ 301 w 361"/>
              <a:gd name="T39" fmla="*/ 45 h 360"/>
              <a:gd name="T40" fmla="*/ 316 w 361"/>
              <a:gd name="T41" fmla="*/ 59 h 360"/>
              <a:gd name="T42" fmla="*/ 316 w 361"/>
              <a:gd name="T43" fmla="*/ 300 h 360"/>
              <a:gd name="T44" fmla="*/ 301 w 361"/>
              <a:gd name="T45" fmla="*/ 315 h 360"/>
              <a:gd name="T46" fmla="*/ 60 w 361"/>
              <a:gd name="T47" fmla="*/ 315 h 360"/>
              <a:gd name="T48" fmla="*/ 45 w 361"/>
              <a:gd name="T49" fmla="*/ 300 h 360"/>
              <a:gd name="T50" fmla="*/ 45 w 361"/>
              <a:gd name="T51" fmla="*/ 125 h 360"/>
              <a:gd name="T52" fmla="*/ 126 w 361"/>
              <a:gd name="T53" fmla="*/ 45 h 360"/>
              <a:gd name="T54" fmla="*/ 282 w 361"/>
              <a:gd name="T55" fmla="*/ 260 h 360"/>
              <a:gd name="T56" fmla="*/ 282 w 361"/>
              <a:gd name="T57" fmla="*/ 100 h 360"/>
              <a:gd name="T58" fmla="*/ 261 w 361"/>
              <a:gd name="T59" fmla="*/ 78 h 360"/>
              <a:gd name="T60" fmla="*/ 141 w 361"/>
              <a:gd name="T61" fmla="*/ 78 h 360"/>
              <a:gd name="T62" fmla="*/ 79 w 361"/>
              <a:gd name="T63" fmla="*/ 140 h 360"/>
              <a:gd name="T64" fmla="*/ 79 w 361"/>
              <a:gd name="T65" fmla="*/ 260 h 360"/>
              <a:gd name="T66" fmla="*/ 100 w 361"/>
              <a:gd name="T67" fmla="*/ 281 h 360"/>
              <a:gd name="T68" fmla="*/ 261 w 361"/>
              <a:gd name="T69" fmla="*/ 281 h 360"/>
              <a:gd name="T70" fmla="*/ 282 w 361"/>
              <a:gd name="T71" fmla="*/ 260 h 360"/>
              <a:gd name="T72" fmla="*/ 95 w 361"/>
              <a:gd name="T73" fmla="*/ 260 h 360"/>
              <a:gd name="T74" fmla="*/ 95 w 361"/>
              <a:gd name="T75" fmla="*/ 147 h 360"/>
              <a:gd name="T76" fmla="*/ 148 w 361"/>
              <a:gd name="T77" fmla="*/ 95 h 360"/>
              <a:gd name="T78" fmla="*/ 261 w 361"/>
              <a:gd name="T79" fmla="*/ 95 h 360"/>
              <a:gd name="T80" fmla="*/ 265 w 361"/>
              <a:gd name="T81" fmla="*/ 95 h 360"/>
              <a:gd name="T82" fmla="*/ 265 w 361"/>
              <a:gd name="T83" fmla="*/ 100 h 360"/>
              <a:gd name="T84" fmla="*/ 265 w 361"/>
              <a:gd name="T85" fmla="*/ 260 h 360"/>
              <a:gd name="T86" fmla="*/ 265 w 361"/>
              <a:gd name="T87" fmla="*/ 264 h 360"/>
              <a:gd name="T88" fmla="*/ 261 w 361"/>
              <a:gd name="T89" fmla="*/ 265 h 360"/>
              <a:gd name="T90" fmla="*/ 100 w 361"/>
              <a:gd name="T91" fmla="*/ 265 h 360"/>
              <a:gd name="T92" fmla="*/ 96 w 361"/>
              <a:gd name="T93" fmla="*/ 264 h 360"/>
              <a:gd name="T94" fmla="*/ 95 w 361"/>
              <a:gd name="T95" fmla="*/ 260 h 360"/>
              <a:gd name="T96" fmla="*/ 225 w 361"/>
              <a:gd name="T97" fmla="*/ 124 h 360"/>
              <a:gd name="T98" fmla="*/ 164 w 361"/>
              <a:gd name="T99" fmla="*/ 124 h 360"/>
              <a:gd name="T100" fmla="*/ 124 w 361"/>
              <a:gd name="T101" fmla="*/ 163 h 360"/>
              <a:gd name="T102" fmla="*/ 124 w 361"/>
              <a:gd name="T103" fmla="*/ 225 h 360"/>
              <a:gd name="T104" fmla="*/ 135 w 361"/>
              <a:gd name="T105" fmla="*/ 236 h 360"/>
              <a:gd name="T106" fmla="*/ 225 w 361"/>
              <a:gd name="T107" fmla="*/ 236 h 360"/>
              <a:gd name="T108" fmla="*/ 237 w 361"/>
              <a:gd name="T109" fmla="*/ 225 h 360"/>
              <a:gd name="T110" fmla="*/ 237 w 361"/>
              <a:gd name="T111" fmla="*/ 135 h 360"/>
              <a:gd name="T112" fmla="*/ 225 w 361"/>
              <a:gd name="T113" fmla="*/ 12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1" h="360">
                <a:moveTo>
                  <a:pt x="361" y="332"/>
                </a:moveTo>
                <a:cubicBezTo>
                  <a:pt x="361" y="347"/>
                  <a:pt x="348" y="360"/>
                  <a:pt x="332" y="360"/>
                </a:cubicBezTo>
                <a:cubicBezTo>
                  <a:pt x="29" y="360"/>
                  <a:pt x="29" y="360"/>
                  <a:pt x="29" y="360"/>
                </a:cubicBezTo>
                <a:cubicBezTo>
                  <a:pt x="13" y="360"/>
                  <a:pt x="0" y="347"/>
                  <a:pt x="0" y="332"/>
                </a:cubicBezTo>
                <a:cubicBezTo>
                  <a:pt x="0" y="28"/>
                  <a:pt x="0" y="28"/>
                  <a:pt x="0" y="28"/>
                </a:cubicBezTo>
                <a:cubicBezTo>
                  <a:pt x="0" y="12"/>
                  <a:pt x="13" y="0"/>
                  <a:pt x="29" y="0"/>
                </a:cubicBezTo>
                <a:cubicBezTo>
                  <a:pt x="332" y="0"/>
                  <a:pt x="332" y="0"/>
                  <a:pt x="332" y="0"/>
                </a:cubicBezTo>
                <a:cubicBezTo>
                  <a:pt x="348" y="0"/>
                  <a:pt x="361" y="12"/>
                  <a:pt x="361" y="28"/>
                </a:cubicBezTo>
                <a:lnTo>
                  <a:pt x="361" y="332"/>
                </a:lnTo>
                <a:close/>
                <a:moveTo>
                  <a:pt x="332" y="300"/>
                </a:moveTo>
                <a:cubicBezTo>
                  <a:pt x="332" y="59"/>
                  <a:pt x="332" y="59"/>
                  <a:pt x="332" y="59"/>
                </a:cubicBezTo>
                <a:cubicBezTo>
                  <a:pt x="332" y="39"/>
                  <a:pt x="321" y="28"/>
                  <a:pt x="301" y="28"/>
                </a:cubicBezTo>
                <a:cubicBezTo>
                  <a:pt x="119" y="28"/>
                  <a:pt x="119" y="28"/>
                  <a:pt x="119" y="28"/>
                </a:cubicBezTo>
                <a:cubicBezTo>
                  <a:pt x="29" y="119"/>
                  <a:pt x="29" y="119"/>
                  <a:pt x="29" y="119"/>
                </a:cubicBezTo>
                <a:cubicBezTo>
                  <a:pt x="29" y="300"/>
                  <a:pt x="29" y="300"/>
                  <a:pt x="29" y="300"/>
                </a:cubicBezTo>
                <a:cubicBezTo>
                  <a:pt x="29" y="320"/>
                  <a:pt x="40" y="332"/>
                  <a:pt x="60" y="332"/>
                </a:cubicBezTo>
                <a:cubicBezTo>
                  <a:pt x="301" y="332"/>
                  <a:pt x="301" y="332"/>
                  <a:pt x="301" y="332"/>
                </a:cubicBezTo>
                <a:cubicBezTo>
                  <a:pt x="321" y="332"/>
                  <a:pt x="332" y="320"/>
                  <a:pt x="332" y="300"/>
                </a:cubicBezTo>
                <a:moveTo>
                  <a:pt x="126" y="45"/>
                </a:moveTo>
                <a:cubicBezTo>
                  <a:pt x="301" y="45"/>
                  <a:pt x="301" y="45"/>
                  <a:pt x="301" y="45"/>
                </a:cubicBezTo>
                <a:cubicBezTo>
                  <a:pt x="312" y="45"/>
                  <a:pt x="316" y="48"/>
                  <a:pt x="316" y="59"/>
                </a:cubicBezTo>
                <a:cubicBezTo>
                  <a:pt x="316" y="300"/>
                  <a:pt x="316" y="300"/>
                  <a:pt x="316" y="300"/>
                </a:cubicBezTo>
                <a:cubicBezTo>
                  <a:pt x="316" y="311"/>
                  <a:pt x="312" y="315"/>
                  <a:pt x="301" y="315"/>
                </a:cubicBezTo>
                <a:cubicBezTo>
                  <a:pt x="60" y="315"/>
                  <a:pt x="60" y="315"/>
                  <a:pt x="60" y="315"/>
                </a:cubicBezTo>
                <a:cubicBezTo>
                  <a:pt x="49" y="315"/>
                  <a:pt x="45" y="311"/>
                  <a:pt x="45" y="300"/>
                </a:cubicBezTo>
                <a:cubicBezTo>
                  <a:pt x="45" y="125"/>
                  <a:pt x="45" y="125"/>
                  <a:pt x="45" y="125"/>
                </a:cubicBezTo>
                <a:lnTo>
                  <a:pt x="126" y="45"/>
                </a:lnTo>
                <a:close/>
                <a:moveTo>
                  <a:pt x="282" y="260"/>
                </a:moveTo>
                <a:cubicBezTo>
                  <a:pt x="282" y="100"/>
                  <a:pt x="282" y="100"/>
                  <a:pt x="282" y="100"/>
                </a:cubicBezTo>
                <a:cubicBezTo>
                  <a:pt x="282" y="85"/>
                  <a:pt x="275" y="78"/>
                  <a:pt x="261" y="78"/>
                </a:cubicBezTo>
                <a:cubicBezTo>
                  <a:pt x="141" y="78"/>
                  <a:pt x="141" y="78"/>
                  <a:pt x="141" y="78"/>
                </a:cubicBezTo>
                <a:cubicBezTo>
                  <a:pt x="79" y="140"/>
                  <a:pt x="79" y="140"/>
                  <a:pt x="79" y="140"/>
                </a:cubicBezTo>
                <a:cubicBezTo>
                  <a:pt x="79" y="260"/>
                  <a:pt x="79" y="260"/>
                  <a:pt x="79" y="260"/>
                </a:cubicBezTo>
                <a:cubicBezTo>
                  <a:pt x="79" y="274"/>
                  <a:pt x="86" y="281"/>
                  <a:pt x="100" y="281"/>
                </a:cubicBezTo>
                <a:cubicBezTo>
                  <a:pt x="261" y="281"/>
                  <a:pt x="261" y="281"/>
                  <a:pt x="261" y="281"/>
                </a:cubicBezTo>
                <a:cubicBezTo>
                  <a:pt x="275" y="281"/>
                  <a:pt x="282" y="274"/>
                  <a:pt x="282" y="260"/>
                </a:cubicBezTo>
                <a:moveTo>
                  <a:pt x="95" y="260"/>
                </a:moveTo>
                <a:cubicBezTo>
                  <a:pt x="95" y="147"/>
                  <a:pt x="95" y="147"/>
                  <a:pt x="95" y="147"/>
                </a:cubicBezTo>
                <a:cubicBezTo>
                  <a:pt x="148" y="95"/>
                  <a:pt x="148" y="95"/>
                  <a:pt x="148" y="95"/>
                </a:cubicBezTo>
                <a:cubicBezTo>
                  <a:pt x="261" y="95"/>
                  <a:pt x="261" y="95"/>
                  <a:pt x="261" y="95"/>
                </a:cubicBezTo>
                <a:cubicBezTo>
                  <a:pt x="263" y="95"/>
                  <a:pt x="264" y="95"/>
                  <a:pt x="265" y="95"/>
                </a:cubicBezTo>
                <a:cubicBezTo>
                  <a:pt x="265" y="96"/>
                  <a:pt x="265" y="97"/>
                  <a:pt x="265" y="100"/>
                </a:cubicBezTo>
                <a:cubicBezTo>
                  <a:pt x="265" y="260"/>
                  <a:pt x="265" y="260"/>
                  <a:pt x="265" y="260"/>
                </a:cubicBezTo>
                <a:cubicBezTo>
                  <a:pt x="265" y="263"/>
                  <a:pt x="265" y="264"/>
                  <a:pt x="265" y="264"/>
                </a:cubicBezTo>
                <a:cubicBezTo>
                  <a:pt x="264" y="265"/>
                  <a:pt x="263" y="265"/>
                  <a:pt x="261" y="265"/>
                </a:cubicBezTo>
                <a:cubicBezTo>
                  <a:pt x="100" y="265"/>
                  <a:pt x="100" y="265"/>
                  <a:pt x="100" y="265"/>
                </a:cubicBezTo>
                <a:cubicBezTo>
                  <a:pt x="98" y="265"/>
                  <a:pt x="96" y="265"/>
                  <a:pt x="96" y="264"/>
                </a:cubicBezTo>
                <a:cubicBezTo>
                  <a:pt x="96" y="264"/>
                  <a:pt x="95" y="263"/>
                  <a:pt x="95" y="260"/>
                </a:cubicBezTo>
                <a:moveTo>
                  <a:pt x="225" y="124"/>
                </a:moveTo>
                <a:cubicBezTo>
                  <a:pt x="164" y="124"/>
                  <a:pt x="164" y="124"/>
                  <a:pt x="164" y="124"/>
                </a:cubicBezTo>
                <a:cubicBezTo>
                  <a:pt x="124" y="163"/>
                  <a:pt x="124" y="163"/>
                  <a:pt x="124" y="163"/>
                </a:cubicBezTo>
                <a:cubicBezTo>
                  <a:pt x="124" y="225"/>
                  <a:pt x="124" y="225"/>
                  <a:pt x="124" y="225"/>
                </a:cubicBezTo>
                <a:cubicBezTo>
                  <a:pt x="124" y="231"/>
                  <a:pt x="129" y="236"/>
                  <a:pt x="135" y="236"/>
                </a:cubicBezTo>
                <a:cubicBezTo>
                  <a:pt x="225" y="236"/>
                  <a:pt x="225" y="236"/>
                  <a:pt x="225" y="236"/>
                </a:cubicBezTo>
                <a:cubicBezTo>
                  <a:pt x="232" y="236"/>
                  <a:pt x="237" y="231"/>
                  <a:pt x="237" y="225"/>
                </a:cubicBezTo>
                <a:cubicBezTo>
                  <a:pt x="237" y="135"/>
                  <a:pt x="237" y="135"/>
                  <a:pt x="237" y="135"/>
                </a:cubicBezTo>
                <a:cubicBezTo>
                  <a:pt x="237" y="129"/>
                  <a:pt x="232" y="124"/>
                  <a:pt x="225" y="124"/>
                </a:cubicBezTo>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noEditPoints="1"/>
          </p:cNvSpPr>
          <p:nvPr/>
        </p:nvSpPr>
        <p:spPr bwMode="auto">
          <a:xfrm>
            <a:off x="4588938" y="188258"/>
            <a:ext cx="727321" cy="545687"/>
          </a:xfrm>
          <a:custGeom>
            <a:avLst/>
            <a:gdLst>
              <a:gd name="T0" fmla="*/ 344 w 393"/>
              <a:gd name="T1" fmla="*/ 209 h 295"/>
              <a:gd name="T2" fmla="*/ 344 w 393"/>
              <a:gd name="T3" fmla="*/ 209 h 295"/>
              <a:gd name="T4" fmla="*/ 344 w 393"/>
              <a:gd name="T5" fmla="*/ 0 h 295"/>
              <a:gd name="T6" fmla="*/ 49 w 393"/>
              <a:gd name="T7" fmla="*/ 0 h 295"/>
              <a:gd name="T8" fmla="*/ 49 w 393"/>
              <a:gd name="T9" fmla="*/ 209 h 295"/>
              <a:gd name="T10" fmla="*/ 0 w 393"/>
              <a:gd name="T11" fmla="*/ 258 h 295"/>
              <a:gd name="T12" fmla="*/ 37 w 393"/>
              <a:gd name="T13" fmla="*/ 295 h 295"/>
              <a:gd name="T14" fmla="*/ 357 w 393"/>
              <a:gd name="T15" fmla="*/ 295 h 295"/>
              <a:gd name="T16" fmla="*/ 393 w 393"/>
              <a:gd name="T17" fmla="*/ 258 h 295"/>
              <a:gd name="T18" fmla="*/ 344 w 393"/>
              <a:gd name="T19" fmla="*/ 209 h 295"/>
              <a:gd name="T20" fmla="*/ 148 w 393"/>
              <a:gd name="T21" fmla="*/ 258 h 295"/>
              <a:gd name="T22" fmla="*/ 156 w 393"/>
              <a:gd name="T23" fmla="*/ 233 h 295"/>
              <a:gd name="T24" fmla="*/ 238 w 393"/>
              <a:gd name="T25" fmla="*/ 233 h 295"/>
              <a:gd name="T26" fmla="*/ 246 w 393"/>
              <a:gd name="T27" fmla="*/ 258 h 295"/>
              <a:gd name="T28" fmla="*/ 148 w 393"/>
              <a:gd name="T29" fmla="*/ 258 h 295"/>
              <a:gd name="T30" fmla="*/ 320 w 393"/>
              <a:gd name="T31" fmla="*/ 196 h 295"/>
              <a:gd name="T32" fmla="*/ 74 w 393"/>
              <a:gd name="T33" fmla="*/ 196 h 295"/>
              <a:gd name="T34" fmla="*/ 74 w 393"/>
              <a:gd name="T35" fmla="*/ 24 h 295"/>
              <a:gd name="T36" fmla="*/ 320 w 393"/>
              <a:gd name="T37" fmla="*/ 24 h 295"/>
              <a:gd name="T38" fmla="*/ 320 w 393"/>
              <a:gd name="T39" fmla="*/ 1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295">
                <a:moveTo>
                  <a:pt x="344" y="209"/>
                </a:moveTo>
                <a:cubicBezTo>
                  <a:pt x="344" y="209"/>
                  <a:pt x="344" y="209"/>
                  <a:pt x="344" y="209"/>
                </a:cubicBezTo>
                <a:cubicBezTo>
                  <a:pt x="344" y="0"/>
                  <a:pt x="344" y="0"/>
                  <a:pt x="344" y="0"/>
                </a:cubicBezTo>
                <a:cubicBezTo>
                  <a:pt x="49" y="0"/>
                  <a:pt x="49" y="0"/>
                  <a:pt x="49" y="0"/>
                </a:cubicBezTo>
                <a:cubicBezTo>
                  <a:pt x="49" y="209"/>
                  <a:pt x="49" y="209"/>
                  <a:pt x="49" y="209"/>
                </a:cubicBezTo>
                <a:cubicBezTo>
                  <a:pt x="0" y="258"/>
                  <a:pt x="0" y="258"/>
                  <a:pt x="0" y="258"/>
                </a:cubicBezTo>
                <a:cubicBezTo>
                  <a:pt x="0" y="278"/>
                  <a:pt x="17" y="295"/>
                  <a:pt x="37" y="295"/>
                </a:cubicBezTo>
                <a:cubicBezTo>
                  <a:pt x="357" y="295"/>
                  <a:pt x="357" y="295"/>
                  <a:pt x="357" y="295"/>
                </a:cubicBezTo>
                <a:cubicBezTo>
                  <a:pt x="377" y="295"/>
                  <a:pt x="393" y="278"/>
                  <a:pt x="393" y="258"/>
                </a:cubicBezTo>
                <a:lnTo>
                  <a:pt x="344" y="209"/>
                </a:lnTo>
                <a:close/>
                <a:moveTo>
                  <a:pt x="148" y="258"/>
                </a:moveTo>
                <a:cubicBezTo>
                  <a:pt x="156" y="233"/>
                  <a:pt x="156" y="233"/>
                  <a:pt x="156" y="233"/>
                </a:cubicBezTo>
                <a:cubicBezTo>
                  <a:pt x="238" y="233"/>
                  <a:pt x="238" y="233"/>
                  <a:pt x="238" y="233"/>
                </a:cubicBezTo>
                <a:cubicBezTo>
                  <a:pt x="246" y="258"/>
                  <a:pt x="246" y="258"/>
                  <a:pt x="246" y="258"/>
                </a:cubicBezTo>
                <a:lnTo>
                  <a:pt x="148" y="258"/>
                </a:lnTo>
                <a:close/>
                <a:moveTo>
                  <a:pt x="320" y="196"/>
                </a:moveTo>
                <a:cubicBezTo>
                  <a:pt x="74" y="196"/>
                  <a:pt x="74" y="196"/>
                  <a:pt x="74" y="196"/>
                </a:cubicBezTo>
                <a:cubicBezTo>
                  <a:pt x="74" y="24"/>
                  <a:pt x="74" y="24"/>
                  <a:pt x="74" y="24"/>
                </a:cubicBezTo>
                <a:cubicBezTo>
                  <a:pt x="320" y="24"/>
                  <a:pt x="320" y="24"/>
                  <a:pt x="320" y="24"/>
                </a:cubicBezTo>
                <a:lnTo>
                  <a:pt x="320" y="196"/>
                </a:lnTo>
                <a:close/>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cxnSp>
        <p:nvCxnSpPr>
          <p:cNvPr id="64" name="Straight Connector 63"/>
          <p:cNvCxnSpPr/>
          <p:nvPr/>
        </p:nvCxnSpPr>
        <p:spPr>
          <a:xfrm>
            <a:off x="1171575" y="1338405"/>
            <a:ext cx="1285875" cy="959463"/>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171575" y="995302"/>
            <a:ext cx="637234" cy="349974"/>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171575" y="1340891"/>
            <a:ext cx="131445" cy="469621"/>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298448" y="1461418"/>
            <a:ext cx="1530654" cy="349094"/>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29102" y="1461418"/>
            <a:ext cx="0" cy="584187"/>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2275169" y="2297868"/>
            <a:ext cx="182281" cy="856512"/>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75169" y="3154380"/>
            <a:ext cx="1661831" cy="0"/>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2829102" y="1579513"/>
            <a:ext cx="1292551" cy="466092"/>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033582" y="1579513"/>
            <a:ext cx="88071" cy="466092"/>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29102" y="2045605"/>
            <a:ext cx="1204479" cy="0"/>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033581" y="2045605"/>
            <a:ext cx="1084519" cy="508395"/>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376172" y="2045605"/>
            <a:ext cx="1452932" cy="0"/>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3210521" y="3154380"/>
            <a:ext cx="726479" cy="761096"/>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3034085" y="3076653"/>
            <a:ext cx="177358" cy="838823"/>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211443" y="2456590"/>
            <a:ext cx="496958" cy="1458886"/>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003697" y="2659955"/>
            <a:ext cx="556022" cy="735081"/>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1046988" y="2404872"/>
            <a:ext cx="512731" cy="255083"/>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flipV="1">
            <a:off x="726141" y="3119718"/>
            <a:ext cx="277556" cy="275318"/>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318650" y="3915476"/>
            <a:ext cx="967350" cy="185877"/>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210521" y="3915476"/>
            <a:ext cx="929679" cy="276403"/>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4775200" y="2554000"/>
            <a:ext cx="342900" cy="1592937"/>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4121653" y="1579513"/>
            <a:ext cx="996447" cy="974488"/>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4935071" y="914400"/>
            <a:ext cx="183031" cy="1629470"/>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4033581" y="1290918"/>
            <a:ext cx="1345243" cy="754687"/>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4775200" y="3993204"/>
            <a:ext cx="1139217" cy="153733"/>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5442018" y="2870273"/>
            <a:ext cx="1003232" cy="730174"/>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4377016" y="2523848"/>
            <a:ext cx="1065002" cy="346425"/>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442018" y="2870273"/>
            <a:ext cx="77721" cy="504708"/>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519740" y="3378012"/>
            <a:ext cx="925510" cy="222435"/>
          </a:xfrm>
          <a:prstGeom prst="line">
            <a:avLst/>
          </a:prstGeom>
          <a:ln w="12700" cap="rnd">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Freeform 13"/>
          <p:cNvSpPr>
            <a:spLocks noEditPoints="1"/>
          </p:cNvSpPr>
          <p:nvPr/>
        </p:nvSpPr>
        <p:spPr bwMode="auto">
          <a:xfrm>
            <a:off x="2959695" y="1056714"/>
            <a:ext cx="352675" cy="665107"/>
          </a:xfrm>
          <a:custGeom>
            <a:avLst/>
            <a:gdLst>
              <a:gd name="T0" fmla="*/ 204 w 204"/>
              <a:gd name="T1" fmla="*/ 356 h 385"/>
              <a:gd name="T2" fmla="*/ 176 w 204"/>
              <a:gd name="T3" fmla="*/ 385 h 385"/>
              <a:gd name="T4" fmla="*/ 29 w 204"/>
              <a:gd name="T5" fmla="*/ 385 h 385"/>
              <a:gd name="T6" fmla="*/ 0 w 204"/>
              <a:gd name="T7" fmla="*/ 356 h 385"/>
              <a:gd name="T8" fmla="*/ 0 w 204"/>
              <a:gd name="T9" fmla="*/ 29 h 385"/>
              <a:gd name="T10" fmla="*/ 29 w 204"/>
              <a:gd name="T11" fmla="*/ 0 h 385"/>
              <a:gd name="T12" fmla="*/ 176 w 204"/>
              <a:gd name="T13" fmla="*/ 0 h 385"/>
              <a:gd name="T14" fmla="*/ 204 w 204"/>
              <a:gd name="T15" fmla="*/ 29 h 385"/>
              <a:gd name="T16" fmla="*/ 204 w 204"/>
              <a:gd name="T17" fmla="*/ 356 h 385"/>
              <a:gd name="T18" fmla="*/ 190 w 204"/>
              <a:gd name="T19" fmla="*/ 37 h 385"/>
              <a:gd name="T20" fmla="*/ 187 w 204"/>
              <a:gd name="T21" fmla="*/ 34 h 385"/>
              <a:gd name="T22" fmla="*/ 18 w 204"/>
              <a:gd name="T23" fmla="*/ 34 h 385"/>
              <a:gd name="T24" fmla="*/ 15 w 204"/>
              <a:gd name="T25" fmla="*/ 37 h 385"/>
              <a:gd name="T26" fmla="*/ 15 w 204"/>
              <a:gd name="T27" fmla="*/ 342 h 385"/>
              <a:gd name="T28" fmla="*/ 18 w 204"/>
              <a:gd name="T29" fmla="*/ 345 h 385"/>
              <a:gd name="T30" fmla="*/ 187 w 204"/>
              <a:gd name="T31" fmla="*/ 345 h 385"/>
              <a:gd name="T32" fmla="*/ 190 w 204"/>
              <a:gd name="T33" fmla="*/ 342 h 385"/>
              <a:gd name="T34" fmla="*/ 190 w 204"/>
              <a:gd name="T35" fmla="*/ 37 h 385"/>
              <a:gd name="T36" fmla="*/ 122 w 204"/>
              <a:gd name="T37" fmla="*/ 362 h 385"/>
              <a:gd name="T38" fmla="*/ 116 w 204"/>
              <a:gd name="T39" fmla="*/ 356 h 385"/>
              <a:gd name="T40" fmla="*/ 89 w 204"/>
              <a:gd name="T41" fmla="*/ 356 h 385"/>
              <a:gd name="T42" fmla="*/ 83 w 204"/>
              <a:gd name="T43" fmla="*/ 362 h 385"/>
              <a:gd name="T44" fmla="*/ 83 w 204"/>
              <a:gd name="T45" fmla="*/ 365 h 385"/>
              <a:gd name="T46" fmla="*/ 89 w 204"/>
              <a:gd name="T47" fmla="*/ 371 h 385"/>
              <a:gd name="T48" fmla="*/ 116 w 204"/>
              <a:gd name="T49" fmla="*/ 371 h 385"/>
              <a:gd name="T50" fmla="*/ 122 w 204"/>
              <a:gd name="T51" fmla="*/ 365 h 385"/>
              <a:gd name="T52" fmla="*/ 122 w 204"/>
              <a:gd name="T53" fmla="*/ 362 h 385"/>
              <a:gd name="T54" fmla="*/ 123 w 204"/>
              <a:gd name="T55" fmla="*/ 17 h 385"/>
              <a:gd name="T56" fmla="*/ 121 w 204"/>
              <a:gd name="T57" fmla="*/ 15 h 385"/>
              <a:gd name="T58" fmla="*/ 84 w 204"/>
              <a:gd name="T59" fmla="*/ 15 h 385"/>
              <a:gd name="T60" fmla="*/ 82 w 204"/>
              <a:gd name="T61" fmla="*/ 17 h 385"/>
              <a:gd name="T62" fmla="*/ 84 w 204"/>
              <a:gd name="T63" fmla="*/ 19 h 385"/>
              <a:gd name="T64" fmla="*/ 121 w 204"/>
              <a:gd name="T65" fmla="*/ 19 h 385"/>
              <a:gd name="T66" fmla="*/ 123 w 204"/>
              <a:gd name="T67" fmla="*/ 1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 h="385">
                <a:moveTo>
                  <a:pt x="204" y="356"/>
                </a:moveTo>
                <a:cubicBezTo>
                  <a:pt x="204" y="372"/>
                  <a:pt x="191" y="385"/>
                  <a:pt x="176" y="385"/>
                </a:cubicBezTo>
                <a:cubicBezTo>
                  <a:pt x="29" y="385"/>
                  <a:pt x="29" y="385"/>
                  <a:pt x="29" y="385"/>
                </a:cubicBezTo>
                <a:cubicBezTo>
                  <a:pt x="13" y="385"/>
                  <a:pt x="0" y="372"/>
                  <a:pt x="0" y="356"/>
                </a:cubicBezTo>
                <a:cubicBezTo>
                  <a:pt x="0" y="29"/>
                  <a:pt x="0" y="29"/>
                  <a:pt x="0" y="29"/>
                </a:cubicBezTo>
                <a:cubicBezTo>
                  <a:pt x="0" y="13"/>
                  <a:pt x="13" y="0"/>
                  <a:pt x="29" y="0"/>
                </a:cubicBezTo>
                <a:cubicBezTo>
                  <a:pt x="176" y="0"/>
                  <a:pt x="176" y="0"/>
                  <a:pt x="176" y="0"/>
                </a:cubicBezTo>
                <a:cubicBezTo>
                  <a:pt x="191" y="0"/>
                  <a:pt x="204" y="13"/>
                  <a:pt x="204" y="29"/>
                </a:cubicBezTo>
                <a:lnTo>
                  <a:pt x="204" y="356"/>
                </a:lnTo>
                <a:close/>
                <a:moveTo>
                  <a:pt x="190" y="37"/>
                </a:moveTo>
                <a:cubicBezTo>
                  <a:pt x="190" y="36"/>
                  <a:pt x="189" y="34"/>
                  <a:pt x="187" y="34"/>
                </a:cubicBezTo>
                <a:cubicBezTo>
                  <a:pt x="18" y="34"/>
                  <a:pt x="18" y="34"/>
                  <a:pt x="18" y="34"/>
                </a:cubicBezTo>
                <a:cubicBezTo>
                  <a:pt x="16" y="34"/>
                  <a:pt x="15" y="36"/>
                  <a:pt x="15" y="37"/>
                </a:cubicBezTo>
                <a:cubicBezTo>
                  <a:pt x="15" y="342"/>
                  <a:pt x="15" y="342"/>
                  <a:pt x="15" y="342"/>
                </a:cubicBezTo>
                <a:cubicBezTo>
                  <a:pt x="15" y="343"/>
                  <a:pt x="16" y="345"/>
                  <a:pt x="18" y="345"/>
                </a:cubicBezTo>
                <a:cubicBezTo>
                  <a:pt x="187" y="345"/>
                  <a:pt x="187" y="345"/>
                  <a:pt x="187" y="345"/>
                </a:cubicBezTo>
                <a:cubicBezTo>
                  <a:pt x="189" y="345"/>
                  <a:pt x="190" y="343"/>
                  <a:pt x="190" y="342"/>
                </a:cubicBezTo>
                <a:lnTo>
                  <a:pt x="190" y="37"/>
                </a:lnTo>
                <a:close/>
                <a:moveTo>
                  <a:pt x="122" y="362"/>
                </a:moveTo>
                <a:cubicBezTo>
                  <a:pt x="122" y="359"/>
                  <a:pt x="119" y="356"/>
                  <a:pt x="116" y="356"/>
                </a:cubicBezTo>
                <a:cubicBezTo>
                  <a:pt x="89" y="356"/>
                  <a:pt x="89" y="356"/>
                  <a:pt x="89" y="356"/>
                </a:cubicBezTo>
                <a:cubicBezTo>
                  <a:pt x="86" y="356"/>
                  <a:pt x="83" y="359"/>
                  <a:pt x="83" y="362"/>
                </a:cubicBezTo>
                <a:cubicBezTo>
                  <a:pt x="83" y="365"/>
                  <a:pt x="83" y="365"/>
                  <a:pt x="83" y="365"/>
                </a:cubicBezTo>
                <a:cubicBezTo>
                  <a:pt x="83" y="368"/>
                  <a:pt x="86" y="371"/>
                  <a:pt x="89" y="371"/>
                </a:cubicBezTo>
                <a:cubicBezTo>
                  <a:pt x="116" y="371"/>
                  <a:pt x="116" y="371"/>
                  <a:pt x="116" y="371"/>
                </a:cubicBezTo>
                <a:cubicBezTo>
                  <a:pt x="119" y="371"/>
                  <a:pt x="122" y="368"/>
                  <a:pt x="122" y="365"/>
                </a:cubicBezTo>
                <a:lnTo>
                  <a:pt x="122" y="362"/>
                </a:lnTo>
                <a:close/>
                <a:moveTo>
                  <a:pt x="123" y="17"/>
                </a:moveTo>
                <a:cubicBezTo>
                  <a:pt x="123" y="16"/>
                  <a:pt x="122" y="15"/>
                  <a:pt x="121" y="15"/>
                </a:cubicBezTo>
                <a:cubicBezTo>
                  <a:pt x="84" y="15"/>
                  <a:pt x="84" y="15"/>
                  <a:pt x="84" y="15"/>
                </a:cubicBezTo>
                <a:cubicBezTo>
                  <a:pt x="83" y="15"/>
                  <a:pt x="82" y="16"/>
                  <a:pt x="82" y="17"/>
                </a:cubicBezTo>
                <a:cubicBezTo>
                  <a:pt x="82" y="18"/>
                  <a:pt x="83" y="19"/>
                  <a:pt x="84" y="19"/>
                </a:cubicBezTo>
                <a:cubicBezTo>
                  <a:pt x="121" y="19"/>
                  <a:pt x="121" y="19"/>
                  <a:pt x="121" y="19"/>
                </a:cubicBezTo>
                <a:cubicBezTo>
                  <a:pt x="122" y="19"/>
                  <a:pt x="123" y="18"/>
                  <a:pt x="123" y="17"/>
                </a:cubicBezTo>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grpSp>
        <p:nvGrpSpPr>
          <p:cNvPr id="3" name="Group 17"/>
          <p:cNvGrpSpPr>
            <a:grpSpLocks noChangeAspect="1"/>
          </p:cNvGrpSpPr>
          <p:nvPr/>
        </p:nvGrpSpPr>
        <p:grpSpPr bwMode="auto">
          <a:xfrm>
            <a:off x="3833763" y="2242063"/>
            <a:ext cx="381499" cy="533981"/>
            <a:chOff x="2556" y="1164"/>
            <a:chExt cx="648" cy="907"/>
          </a:xfrm>
          <a:solidFill>
            <a:schemeClr val="accent1"/>
          </a:solidFill>
        </p:grpSpPr>
        <p:sp>
          <p:nvSpPr>
            <p:cNvPr id="28" name="Rectangle 18"/>
            <p:cNvSpPr>
              <a:spLocks noChangeArrowheads="1"/>
            </p:cNvSpPr>
            <p:nvPr/>
          </p:nvSpPr>
          <p:spPr bwMode="auto">
            <a:xfrm>
              <a:off x="2715" y="1393"/>
              <a:ext cx="75" cy="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9"/>
            <p:cNvSpPr>
              <a:spLocks noChangeArrowheads="1"/>
            </p:cNvSpPr>
            <p:nvPr/>
          </p:nvSpPr>
          <p:spPr bwMode="auto">
            <a:xfrm>
              <a:off x="2842" y="1393"/>
              <a:ext cx="76" cy="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0"/>
            <p:cNvSpPr>
              <a:spLocks noChangeArrowheads="1"/>
            </p:cNvSpPr>
            <p:nvPr/>
          </p:nvSpPr>
          <p:spPr bwMode="auto">
            <a:xfrm>
              <a:off x="2970" y="1393"/>
              <a:ext cx="75" cy="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1"/>
            <p:cNvSpPr>
              <a:spLocks noChangeArrowheads="1"/>
            </p:cNvSpPr>
            <p:nvPr/>
          </p:nvSpPr>
          <p:spPr bwMode="auto">
            <a:xfrm>
              <a:off x="2715" y="1518"/>
              <a:ext cx="75" cy="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22"/>
            <p:cNvSpPr>
              <a:spLocks noChangeArrowheads="1"/>
            </p:cNvSpPr>
            <p:nvPr/>
          </p:nvSpPr>
          <p:spPr bwMode="auto">
            <a:xfrm>
              <a:off x="2842" y="1518"/>
              <a:ext cx="76" cy="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3"/>
            <p:cNvSpPr>
              <a:spLocks noChangeArrowheads="1"/>
            </p:cNvSpPr>
            <p:nvPr/>
          </p:nvSpPr>
          <p:spPr bwMode="auto">
            <a:xfrm>
              <a:off x="2970" y="1518"/>
              <a:ext cx="75" cy="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4"/>
            <p:cNvSpPr>
              <a:spLocks noChangeArrowheads="1"/>
            </p:cNvSpPr>
            <p:nvPr/>
          </p:nvSpPr>
          <p:spPr bwMode="auto">
            <a:xfrm>
              <a:off x="2715" y="1643"/>
              <a:ext cx="75" cy="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5"/>
            <p:cNvSpPr>
              <a:spLocks noChangeArrowheads="1"/>
            </p:cNvSpPr>
            <p:nvPr/>
          </p:nvSpPr>
          <p:spPr bwMode="auto">
            <a:xfrm>
              <a:off x="2842" y="1643"/>
              <a:ext cx="76" cy="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26"/>
            <p:cNvSpPr>
              <a:spLocks noChangeArrowheads="1"/>
            </p:cNvSpPr>
            <p:nvPr/>
          </p:nvSpPr>
          <p:spPr bwMode="auto">
            <a:xfrm>
              <a:off x="2970" y="1643"/>
              <a:ext cx="75" cy="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7"/>
            <p:cNvSpPr>
              <a:spLocks noChangeArrowheads="1"/>
            </p:cNvSpPr>
            <p:nvPr/>
          </p:nvSpPr>
          <p:spPr bwMode="auto">
            <a:xfrm>
              <a:off x="2715" y="1768"/>
              <a:ext cx="75" cy="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28"/>
            <p:cNvSpPr>
              <a:spLocks noChangeArrowheads="1"/>
            </p:cNvSpPr>
            <p:nvPr/>
          </p:nvSpPr>
          <p:spPr bwMode="auto">
            <a:xfrm>
              <a:off x="2842" y="1768"/>
              <a:ext cx="76" cy="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29"/>
            <p:cNvSpPr>
              <a:spLocks noChangeArrowheads="1"/>
            </p:cNvSpPr>
            <p:nvPr/>
          </p:nvSpPr>
          <p:spPr bwMode="auto">
            <a:xfrm>
              <a:off x="2970" y="1768"/>
              <a:ext cx="75" cy="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0"/>
            <p:cNvSpPr>
              <a:spLocks noEditPoints="1"/>
            </p:cNvSpPr>
            <p:nvPr/>
          </p:nvSpPr>
          <p:spPr bwMode="auto">
            <a:xfrm>
              <a:off x="2556" y="1164"/>
              <a:ext cx="648" cy="907"/>
            </a:xfrm>
            <a:custGeom>
              <a:avLst/>
              <a:gdLst>
                <a:gd name="T0" fmla="*/ 241 w 274"/>
                <a:gd name="T1" fmla="*/ 0 h 384"/>
                <a:gd name="T2" fmla="*/ 32 w 274"/>
                <a:gd name="T3" fmla="*/ 0 h 384"/>
                <a:gd name="T4" fmla="*/ 0 w 274"/>
                <a:gd name="T5" fmla="*/ 33 h 384"/>
                <a:gd name="T6" fmla="*/ 0 w 274"/>
                <a:gd name="T7" fmla="*/ 352 h 384"/>
                <a:gd name="T8" fmla="*/ 32 w 274"/>
                <a:gd name="T9" fmla="*/ 384 h 384"/>
                <a:gd name="T10" fmla="*/ 241 w 274"/>
                <a:gd name="T11" fmla="*/ 384 h 384"/>
                <a:gd name="T12" fmla="*/ 274 w 274"/>
                <a:gd name="T13" fmla="*/ 352 h 384"/>
                <a:gd name="T14" fmla="*/ 274 w 274"/>
                <a:gd name="T15" fmla="*/ 33 h 384"/>
                <a:gd name="T16" fmla="*/ 241 w 274"/>
                <a:gd name="T17" fmla="*/ 0 h 384"/>
                <a:gd name="T18" fmla="*/ 143 w 274"/>
                <a:gd name="T19" fmla="*/ 372 h 384"/>
                <a:gd name="T20" fmla="*/ 131 w 274"/>
                <a:gd name="T21" fmla="*/ 372 h 384"/>
                <a:gd name="T22" fmla="*/ 124 w 274"/>
                <a:gd name="T23" fmla="*/ 365 h 384"/>
                <a:gd name="T24" fmla="*/ 131 w 274"/>
                <a:gd name="T25" fmla="*/ 358 h 384"/>
                <a:gd name="T26" fmla="*/ 143 w 274"/>
                <a:gd name="T27" fmla="*/ 358 h 384"/>
                <a:gd name="T28" fmla="*/ 150 w 274"/>
                <a:gd name="T29" fmla="*/ 365 h 384"/>
                <a:gd name="T30" fmla="*/ 143 w 274"/>
                <a:gd name="T31" fmla="*/ 372 h 384"/>
                <a:gd name="T32" fmla="*/ 238 w 274"/>
                <a:gd name="T33" fmla="*/ 348 h 384"/>
                <a:gd name="T34" fmla="*/ 36 w 274"/>
                <a:gd name="T35" fmla="*/ 348 h 384"/>
                <a:gd name="T36" fmla="*/ 36 w 274"/>
                <a:gd name="T37" fmla="*/ 36 h 384"/>
                <a:gd name="T38" fmla="*/ 238 w 274"/>
                <a:gd name="T39" fmla="*/ 36 h 384"/>
                <a:gd name="T40" fmla="*/ 238 w 274"/>
                <a:gd name="T41" fmla="*/ 3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384">
                  <a:moveTo>
                    <a:pt x="241" y="0"/>
                  </a:moveTo>
                  <a:cubicBezTo>
                    <a:pt x="32" y="0"/>
                    <a:pt x="32" y="0"/>
                    <a:pt x="32" y="0"/>
                  </a:cubicBezTo>
                  <a:cubicBezTo>
                    <a:pt x="15" y="0"/>
                    <a:pt x="0" y="15"/>
                    <a:pt x="0" y="33"/>
                  </a:cubicBezTo>
                  <a:cubicBezTo>
                    <a:pt x="0" y="352"/>
                    <a:pt x="0" y="352"/>
                    <a:pt x="0" y="352"/>
                  </a:cubicBezTo>
                  <a:cubicBezTo>
                    <a:pt x="0" y="370"/>
                    <a:pt x="15" y="384"/>
                    <a:pt x="32" y="384"/>
                  </a:cubicBezTo>
                  <a:cubicBezTo>
                    <a:pt x="241" y="384"/>
                    <a:pt x="241" y="384"/>
                    <a:pt x="241" y="384"/>
                  </a:cubicBezTo>
                  <a:cubicBezTo>
                    <a:pt x="259" y="384"/>
                    <a:pt x="274" y="370"/>
                    <a:pt x="274" y="352"/>
                  </a:cubicBezTo>
                  <a:cubicBezTo>
                    <a:pt x="274" y="33"/>
                    <a:pt x="274" y="33"/>
                    <a:pt x="274" y="33"/>
                  </a:cubicBezTo>
                  <a:cubicBezTo>
                    <a:pt x="274" y="15"/>
                    <a:pt x="259" y="0"/>
                    <a:pt x="241" y="0"/>
                  </a:cubicBezTo>
                  <a:moveTo>
                    <a:pt x="143" y="372"/>
                  </a:moveTo>
                  <a:cubicBezTo>
                    <a:pt x="131" y="372"/>
                    <a:pt x="131" y="372"/>
                    <a:pt x="131" y="372"/>
                  </a:cubicBezTo>
                  <a:cubicBezTo>
                    <a:pt x="127" y="372"/>
                    <a:pt x="124" y="369"/>
                    <a:pt x="124" y="365"/>
                  </a:cubicBezTo>
                  <a:cubicBezTo>
                    <a:pt x="124" y="361"/>
                    <a:pt x="127" y="358"/>
                    <a:pt x="131" y="358"/>
                  </a:cubicBezTo>
                  <a:cubicBezTo>
                    <a:pt x="143" y="358"/>
                    <a:pt x="143" y="358"/>
                    <a:pt x="143" y="358"/>
                  </a:cubicBezTo>
                  <a:cubicBezTo>
                    <a:pt x="147" y="358"/>
                    <a:pt x="150" y="361"/>
                    <a:pt x="150" y="365"/>
                  </a:cubicBezTo>
                  <a:cubicBezTo>
                    <a:pt x="150" y="369"/>
                    <a:pt x="147" y="372"/>
                    <a:pt x="143" y="372"/>
                  </a:cubicBezTo>
                  <a:moveTo>
                    <a:pt x="238" y="348"/>
                  </a:moveTo>
                  <a:cubicBezTo>
                    <a:pt x="36" y="348"/>
                    <a:pt x="36" y="348"/>
                    <a:pt x="36" y="348"/>
                  </a:cubicBezTo>
                  <a:cubicBezTo>
                    <a:pt x="36" y="36"/>
                    <a:pt x="36" y="36"/>
                    <a:pt x="36" y="36"/>
                  </a:cubicBezTo>
                  <a:cubicBezTo>
                    <a:pt x="238" y="36"/>
                    <a:pt x="238" y="36"/>
                    <a:pt x="238" y="36"/>
                  </a:cubicBezTo>
                  <a:lnTo>
                    <a:pt x="238" y="348"/>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8" name="Freeform 35"/>
          <p:cNvSpPr>
            <a:spLocks noEditPoints="1"/>
          </p:cNvSpPr>
          <p:nvPr/>
        </p:nvSpPr>
        <p:spPr bwMode="auto">
          <a:xfrm>
            <a:off x="1538984" y="456735"/>
            <a:ext cx="955580" cy="451364"/>
          </a:xfrm>
          <a:custGeom>
            <a:avLst/>
            <a:gdLst>
              <a:gd name="T0" fmla="*/ 154 w 383"/>
              <a:gd name="T1" fmla="*/ 19 h 181"/>
              <a:gd name="T2" fmla="*/ 161 w 383"/>
              <a:gd name="T3" fmla="*/ 0 h 181"/>
              <a:gd name="T4" fmla="*/ 146 w 383"/>
              <a:gd name="T5" fmla="*/ 93 h 181"/>
              <a:gd name="T6" fmla="*/ 137 w 383"/>
              <a:gd name="T7" fmla="*/ 27 h 181"/>
              <a:gd name="T8" fmla="*/ 78 w 383"/>
              <a:gd name="T9" fmla="*/ 56 h 181"/>
              <a:gd name="T10" fmla="*/ 66 w 383"/>
              <a:gd name="T11" fmla="*/ 88 h 181"/>
              <a:gd name="T12" fmla="*/ 9 w 383"/>
              <a:gd name="T13" fmla="*/ 109 h 181"/>
              <a:gd name="T14" fmla="*/ 5 w 383"/>
              <a:gd name="T15" fmla="*/ 144 h 181"/>
              <a:gd name="T16" fmla="*/ 0 w 383"/>
              <a:gd name="T17" fmla="*/ 160 h 181"/>
              <a:gd name="T18" fmla="*/ 40 w 383"/>
              <a:gd name="T19" fmla="*/ 181 h 181"/>
              <a:gd name="T20" fmla="*/ 129 w 383"/>
              <a:gd name="T21" fmla="*/ 160 h 181"/>
              <a:gd name="T22" fmla="*/ 173 w 383"/>
              <a:gd name="T23" fmla="*/ 160 h 181"/>
              <a:gd name="T24" fmla="*/ 201 w 383"/>
              <a:gd name="T25" fmla="*/ 181 h 181"/>
              <a:gd name="T26" fmla="*/ 275 w 383"/>
              <a:gd name="T27" fmla="*/ 160 h 181"/>
              <a:gd name="T28" fmla="*/ 319 w 383"/>
              <a:gd name="T29" fmla="*/ 160 h 181"/>
              <a:gd name="T30" fmla="*/ 347 w 383"/>
              <a:gd name="T31" fmla="*/ 181 h 181"/>
              <a:gd name="T32" fmla="*/ 383 w 383"/>
              <a:gd name="T33" fmla="*/ 160 h 181"/>
              <a:gd name="T34" fmla="*/ 154 w 383"/>
              <a:gd name="T35" fmla="*/ 30 h 181"/>
              <a:gd name="T36" fmla="*/ 30 w 383"/>
              <a:gd name="T37" fmla="*/ 159 h 181"/>
              <a:gd name="T38" fmla="*/ 50 w 383"/>
              <a:gd name="T39" fmla="*/ 159 h 181"/>
              <a:gd name="T40" fmla="*/ 116 w 383"/>
              <a:gd name="T41" fmla="*/ 93 h 181"/>
              <a:gd name="T42" fmla="*/ 89 w 383"/>
              <a:gd name="T43" fmla="*/ 80 h 181"/>
              <a:gd name="T44" fmla="*/ 85 w 383"/>
              <a:gd name="T45" fmla="*/ 82 h 181"/>
              <a:gd name="T46" fmla="*/ 73 w 383"/>
              <a:gd name="T47" fmla="*/ 93 h 181"/>
              <a:gd name="T48" fmla="*/ 80 w 383"/>
              <a:gd name="T49" fmla="*/ 65 h 181"/>
              <a:gd name="T50" fmla="*/ 116 w 383"/>
              <a:gd name="T51" fmla="*/ 93 h 181"/>
              <a:gd name="T52" fmla="*/ 141 w 383"/>
              <a:gd name="T53" fmla="*/ 159 h 181"/>
              <a:gd name="T54" fmla="*/ 161 w 383"/>
              <a:gd name="T55" fmla="*/ 159 h 181"/>
              <a:gd name="T56" fmla="*/ 201 w 383"/>
              <a:gd name="T57" fmla="*/ 169 h 181"/>
              <a:gd name="T58" fmla="*/ 201 w 383"/>
              <a:gd name="T59" fmla="*/ 149 h 181"/>
              <a:gd name="T60" fmla="*/ 201 w 383"/>
              <a:gd name="T61" fmla="*/ 169 h 181"/>
              <a:gd name="T62" fmla="*/ 287 w 383"/>
              <a:gd name="T63" fmla="*/ 159 h 181"/>
              <a:gd name="T64" fmla="*/ 307 w 383"/>
              <a:gd name="T65" fmla="*/ 159 h 181"/>
              <a:gd name="T66" fmla="*/ 347 w 383"/>
              <a:gd name="T67" fmla="*/ 169 h 181"/>
              <a:gd name="T68" fmla="*/ 347 w 383"/>
              <a:gd name="T69" fmla="*/ 149 h 181"/>
              <a:gd name="T70" fmla="*/ 347 w 383"/>
              <a:gd name="T71" fmla="*/ 16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181">
                <a:moveTo>
                  <a:pt x="154" y="30"/>
                </a:moveTo>
                <a:cubicBezTo>
                  <a:pt x="154" y="19"/>
                  <a:pt x="154" y="19"/>
                  <a:pt x="154" y="19"/>
                </a:cubicBezTo>
                <a:cubicBezTo>
                  <a:pt x="167" y="6"/>
                  <a:pt x="167" y="6"/>
                  <a:pt x="167" y="6"/>
                </a:cubicBezTo>
                <a:cubicBezTo>
                  <a:pt x="161" y="0"/>
                  <a:pt x="161" y="0"/>
                  <a:pt x="161" y="0"/>
                </a:cubicBezTo>
                <a:cubicBezTo>
                  <a:pt x="146" y="16"/>
                  <a:pt x="146" y="16"/>
                  <a:pt x="146" y="16"/>
                </a:cubicBezTo>
                <a:cubicBezTo>
                  <a:pt x="146" y="93"/>
                  <a:pt x="146" y="93"/>
                  <a:pt x="146" y="93"/>
                </a:cubicBezTo>
                <a:cubicBezTo>
                  <a:pt x="137" y="93"/>
                  <a:pt x="137" y="93"/>
                  <a:pt x="137" y="93"/>
                </a:cubicBezTo>
                <a:cubicBezTo>
                  <a:pt x="137" y="27"/>
                  <a:pt x="137" y="27"/>
                  <a:pt x="137" y="27"/>
                </a:cubicBezTo>
                <a:cubicBezTo>
                  <a:pt x="106" y="31"/>
                  <a:pt x="89" y="49"/>
                  <a:pt x="83" y="56"/>
                </a:cubicBezTo>
                <a:cubicBezTo>
                  <a:pt x="78" y="56"/>
                  <a:pt x="78" y="56"/>
                  <a:pt x="78" y="56"/>
                </a:cubicBezTo>
                <a:cubicBezTo>
                  <a:pt x="75" y="56"/>
                  <a:pt x="73" y="58"/>
                  <a:pt x="72" y="60"/>
                </a:cubicBezTo>
                <a:cubicBezTo>
                  <a:pt x="66" y="88"/>
                  <a:pt x="66" y="88"/>
                  <a:pt x="66" y="88"/>
                </a:cubicBezTo>
                <a:cubicBezTo>
                  <a:pt x="65" y="90"/>
                  <a:pt x="63" y="93"/>
                  <a:pt x="61" y="94"/>
                </a:cubicBezTo>
                <a:cubicBezTo>
                  <a:pt x="9" y="109"/>
                  <a:pt x="9" y="109"/>
                  <a:pt x="9" y="109"/>
                </a:cubicBezTo>
                <a:cubicBezTo>
                  <a:pt x="6" y="110"/>
                  <a:pt x="5" y="113"/>
                  <a:pt x="5" y="115"/>
                </a:cubicBezTo>
                <a:cubicBezTo>
                  <a:pt x="5" y="144"/>
                  <a:pt x="5" y="144"/>
                  <a:pt x="5" y="144"/>
                </a:cubicBezTo>
                <a:cubicBezTo>
                  <a:pt x="0" y="144"/>
                  <a:pt x="0" y="144"/>
                  <a:pt x="0" y="144"/>
                </a:cubicBezTo>
                <a:cubicBezTo>
                  <a:pt x="0" y="160"/>
                  <a:pt x="0" y="160"/>
                  <a:pt x="0" y="160"/>
                </a:cubicBezTo>
                <a:cubicBezTo>
                  <a:pt x="18" y="160"/>
                  <a:pt x="18" y="160"/>
                  <a:pt x="18" y="160"/>
                </a:cubicBezTo>
                <a:cubicBezTo>
                  <a:pt x="18" y="172"/>
                  <a:pt x="28" y="181"/>
                  <a:pt x="40" y="181"/>
                </a:cubicBezTo>
                <a:cubicBezTo>
                  <a:pt x="52" y="181"/>
                  <a:pt x="62" y="172"/>
                  <a:pt x="62" y="160"/>
                </a:cubicBezTo>
                <a:cubicBezTo>
                  <a:pt x="129" y="160"/>
                  <a:pt x="129" y="160"/>
                  <a:pt x="129" y="160"/>
                </a:cubicBezTo>
                <a:cubicBezTo>
                  <a:pt x="129" y="172"/>
                  <a:pt x="139" y="181"/>
                  <a:pt x="151" y="181"/>
                </a:cubicBezTo>
                <a:cubicBezTo>
                  <a:pt x="163" y="181"/>
                  <a:pt x="173" y="172"/>
                  <a:pt x="173" y="160"/>
                </a:cubicBezTo>
                <a:cubicBezTo>
                  <a:pt x="179" y="160"/>
                  <a:pt x="179" y="160"/>
                  <a:pt x="179" y="160"/>
                </a:cubicBezTo>
                <a:cubicBezTo>
                  <a:pt x="179" y="172"/>
                  <a:pt x="189" y="181"/>
                  <a:pt x="201" y="181"/>
                </a:cubicBezTo>
                <a:cubicBezTo>
                  <a:pt x="213" y="181"/>
                  <a:pt x="223" y="172"/>
                  <a:pt x="223" y="160"/>
                </a:cubicBezTo>
                <a:cubicBezTo>
                  <a:pt x="275" y="160"/>
                  <a:pt x="275" y="160"/>
                  <a:pt x="275" y="160"/>
                </a:cubicBezTo>
                <a:cubicBezTo>
                  <a:pt x="275" y="172"/>
                  <a:pt x="285" y="181"/>
                  <a:pt x="297" y="181"/>
                </a:cubicBezTo>
                <a:cubicBezTo>
                  <a:pt x="309" y="181"/>
                  <a:pt x="319" y="172"/>
                  <a:pt x="319" y="160"/>
                </a:cubicBezTo>
                <a:cubicBezTo>
                  <a:pt x="325" y="160"/>
                  <a:pt x="325" y="160"/>
                  <a:pt x="325" y="160"/>
                </a:cubicBezTo>
                <a:cubicBezTo>
                  <a:pt x="325" y="172"/>
                  <a:pt x="335" y="181"/>
                  <a:pt x="347" y="181"/>
                </a:cubicBezTo>
                <a:cubicBezTo>
                  <a:pt x="359" y="181"/>
                  <a:pt x="369" y="172"/>
                  <a:pt x="369" y="160"/>
                </a:cubicBezTo>
                <a:cubicBezTo>
                  <a:pt x="383" y="160"/>
                  <a:pt x="383" y="160"/>
                  <a:pt x="383" y="160"/>
                </a:cubicBezTo>
                <a:cubicBezTo>
                  <a:pt x="383" y="30"/>
                  <a:pt x="383" y="30"/>
                  <a:pt x="383" y="30"/>
                </a:cubicBezTo>
                <a:lnTo>
                  <a:pt x="154" y="30"/>
                </a:lnTo>
                <a:close/>
                <a:moveTo>
                  <a:pt x="40" y="169"/>
                </a:moveTo>
                <a:cubicBezTo>
                  <a:pt x="34" y="169"/>
                  <a:pt x="30" y="165"/>
                  <a:pt x="30" y="159"/>
                </a:cubicBezTo>
                <a:cubicBezTo>
                  <a:pt x="30" y="154"/>
                  <a:pt x="34" y="149"/>
                  <a:pt x="40" y="149"/>
                </a:cubicBezTo>
                <a:cubicBezTo>
                  <a:pt x="45" y="149"/>
                  <a:pt x="50" y="154"/>
                  <a:pt x="50" y="159"/>
                </a:cubicBezTo>
                <a:cubicBezTo>
                  <a:pt x="50" y="165"/>
                  <a:pt x="45" y="169"/>
                  <a:pt x="40" y="169"/>
                </a:cubicBezTo>
                <a:moveTo>
                  <a:pt x="116" y="93"/>
                </a:moveTo>
                <a:cubicBezTo>
                  <a:pt x="98" y="93"/>
                  <a:pt x="98" y="93"/>
                  <a:pt x="98" y="93"/>
                </a:cubicBezTo>
                <a:cubicBezTo>
                  <a:pt x="89" y="80"/>
                  <a:pt x="89" y="80"/>
                  <a:pt x="89" y="80"/>
                </a:cubicBezTo>
                <a:cubicBezTo>
                  <a:pt x="88" y="78"/>
                  <a:pt x="87" y="78"/>
                  <a:pt x="86" y="79"/>
                </a:cubicBezTo>
                <a:cubicBezTo>
                  <a:pt x="84" y="79"/>
                  <a:pt x="84" y="81"/>
                  <a:pt x="85" y="82"/>
                </a:cubicBezTo>
                <a:cubicBezTo>
                  <a:pt x="92" y="93"/>
                  <a:pt x="92" y="93"/>
                  <a:pt x="92" y="93"/>
                </a:cubicBezTo>
                <a:cubicBezTo>
                  <a:pt x="73" y="93"/>
                  <a:pt x="73" y="93"/>
                  <a:pt x="73" y="93"/>
                </a:cubicBezTo>
                <a:cubicBezTo>
                  <a:pt x="73" y="92"/>
                  <a:pt x="74" y="91"/>
                  <a:pt x="74" y="90"/>
                </a:cubicBezTo>
                <a:cubicBezTo>
                  <a:pt x="80" y="65"/>
                  <a:pt x="80" y="65"/>
                  <a:pt x="80" y="65"/>
                </a:cubicBezTo>
                <a:cubicBezTo>
                  <a:pt x="116" y="65"/>
                  <a:pt x="116" y="65"/>
                  <a:pt x="116" y="65"/>
                </a:cubicBezTo>
                <a:lnTo>
                  <a:pt x="116" y="93"/>
                </a:lnTo>
                <a:close/>
                <a:moveTo>
                  <a:pt x="151" y="169"/>
                </a:moveTo>
                <a:cubicBezTo>
                  <a:pt x="145" y="169"/>
                  <a:pt x="141" y="165"/>
                  <a:pt x="141" y="159"/>
                </a:cubicBezTo>
                <a:cubicBezTo>
                  <a:pt x="141" y="154"/>
                  <a:pt x="145" y="149"/>
                  <a:pt x="151" y="149"/>
                </a:cubicBezTo>
                <a:cubicBezTo>
                  <a:pt x="156" y="149"/>
                  <a:pt x="161" y="154"/>
                  <a:pt x="161" y="159"/>
                </a:cubicBezTo>
                <a:cubicBezTo>
                  <a:pt x="161" y="165"/>
                  <a:pt x="156" y="169"/>
                  <a:pt x="151" y="169"/>
                </a:cubicBezTo>
                <a:moveTo>
                  <a:pt x="201" y="169"/>
                </a:moveTo>
                <a:cubicBezTo>
                  <a:pt x="196" y="169"/>
                  <a:pt x="191" y="165"/>
                  <a:pt x="191" y="159"/>
                </a:cubicBezTo>
                <a:cubicBezTo>
                  <a:pt x="191" y="154"/>
                  <a:pt x="196" y="149"/>
                  <a:pt x="201" y="149"/>
                </a:cubicBezTo>
                <a:cubicBezTo>
                  <a:pt x="207" y="149"/>
                  <a:pt x="211" y="154"/>
                  <a:pt x="211" y="159"/>
                </a:cubicBezTo>
                <a:cubicBezTo>
                  <a:pt x="211" y="165"/>
                  <a:pt x="207" y="169"/>
                  <a:pt x="201" y="169"/>
                </a:cubicBezTo>
                <a:moveTo>
                  <a:pt x="297" y="169"/>
                </a:moveTo>
                <a:cubicBezTo>
                  <a:pt x="291" y="169"/>
                  <a:pt x="287" y="165"/>
                  <a:pt x="287" y="159"/>
                </a:cubicBezTo>
                <a:cubicBezTo>
                  <a:pt x="287" y="154"/>
                  <a:pt x="291" y="149"/>
                  <a:pt x="297" y="149"/>
                </a:cubicBezTo>
                <a:cubicBezTo>
                  <a:pt x="302" y="149"/>
                  <a:pt x="307" y="154"/>
                  <a:pt x="307" y="159"/>
                </a:cubicBezTo>
                <a:cubicBezTo>
                  <a:pt x="307" y="165"/>
                  <a:pt x="302" y="169"/>
                  <a:pt x="297" y="169"/>
                </a:cubicBezTo>
                <a:moveTo>
                  <a:pt x="347" y="169"/>
                </a:moveTo>
                <a:cubicBezTo>
                  <a:pt x="342" y="169"/>
                  <a:pt x="337" y="165"/>
                  <a:pt x="337" y="159"/>
                </a:cubicBezTo>
                <a:cubicBezTo>
                  <a:pt x="337" y="154"/>
                  <a:pt x="342" y="149"/>
                  <a:pt x="347" y="149"/>
                </a:cubicBezTo>
                <a:cubicBezTo>
                  <a:pt x="353" y="149"/>
                  <a:pt x="357" y="154"/>
                  <a:pt x="357" y="159"/>
                </a:cubicBezTo>
                <a:cubicBezTo>
                  <a:pt x="357" y="165"/>
                  <a:pt x="353" y="169"/>
                  <a:pt x="347" y="169"/>
                </a:cubicBezTo>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98" name="Freeform 40"/>
          <p:cNvSpPr>
            <a:spLocks noEditPoints="1"/>
          </p:cNvSpPr>
          <p:nvPr/>
        </p:nvSpPr>
        <p:spPr bwMode="auto">
          <a:xfrm>
            <a:off x="227172" y="2541948"/>
            <a:ext cx="987300" cy="478292"/>
          </a:xfrm>
          <a:custGeom>
            <a:avLst/>
            <a:gdLst>
              <a:gd name="T0" fmla="*/ 375 w 381"/>
              <a:gd name="T1" fmla="*/ 131 h 185"/>
              <a:gd name="T2" fmla="*/ 375 w 381"/>
              <a:gd name="T3" fmla="*/ 94 h 185"/>
              <a:gd name="T4" fmla="*/ 369 w 381"/>
              <a:gd name="T5" fmla="*/ 86 h 185"/>
              <a:gd name="T6" fmla="*/ 318 w 381"/>
              <a:gd name="T7" fmla="*/ 66 h 185"/>
              <a:gd name="T8" fmla="*/ 312 w 381"/>
              <a:gd name="T9" fmla="*/ 64 h 185"/>
              <a:gd name="T10" fmla="*/ 312 w 381"/>
              <a:gd name="T11" fmla="*/ 64 h 185"/>
              <a:gd name="T12" fmla="*/ 312 w 381"/>
              <a:gd name="T13" fmla="*/ 64 h 185"/>
              <a:gd name="T14" fmla="*/ 309 w 381"/>
              <a:gd name="T15" fmla="*/ 59 h 185"/>
              <a:gd name="T16" fmla="*/ 275 w 381"/>
              <a:gd name="T17" fmla="*/ 5 h 185"/>
              <a:gd name="T18" fmla="*/ 266 w 381"/>
              <a:gd name="T19" fmla="*/ 0 h 185"/>
              <a:gd name="T20" fmla="*/ 208 w 381"/>
              <a:gd name="T21" fmla="*/ 0 h 185"/>
              <a:gd name="T22" fmla="*/ 25 w 381"/>
              <a:gd name="T23" fmla="*/ 0 h 185"/>
              <a:gd name="T24" fmla="*/ 19 w 381"/>
              <a:gd name="T25" fmla="*/ 0 h 185"/>
              <a:gd name="T26" fmla="*/ 12 w 381"/>
              <a:gd name="T27" fmla="*/ 45 h 185"/>
              <a:gd name="T28" fmla="*/ 6 w 381"/>
              <a:gd name="T29" fmla="*/ 83 h 185"/>
              <a:gd name="T30" fmla="*/ 6 w 381"/>
              <a:gd name="T31" fmla="*/ 83 h 185"/>
              <a:gd name="T32" fmla="*/ 6 w 381"/>
              <a:gd name="T33" fmla="*/ 89 h 185"/>
              <a:gd name="T34" fmla="*/ 6 w 381"/>
              <a:gd name="T35" fmla="*/ 95 h 185"/>
              <a:gd name="T36" fmla="*/ 6 w 381"/>
              <a:gd name="T37" fmla="*/ 131 h 185"/>
              <a:gd name="T38" fmla="*/ 0 w 381"/>
              <a:gd name="T39" fmla="*/ 131 h 185"/>
              <a:gd name="T40" fmla="*/ 0 w 381"/>
              <a:gd name="T41" fmla="*/ 151 h 185"/>
              <a:gd name="T42" fmla="*/ 24 w 381"/>
              <a:gd name="T43" fmla="*/ 151 h 185"/>
              <a:gd name="T44" fmla="*/ 58 w 381"/>
              <a:gd name="T45" fmla="*/ 185 h 185"/>
              <a:gd name="T46" fmla="*/ 93 w 381"/>
              <a:gd name="T47" fmla="*/ 151 h 185"/>
              <a:gd name="T48" fmla="*/ 288 w 381"/>
              <a:gd name="T49" fmla="*/ 151 h 185"/>
              <a:gd name="T50" fmla="*/ 322 w 381"/>
              <a:gd name="T51" fmla="*/ 185 h 185"/>
              <a:gd name="T52" fmla="*/ 357 w 381"/>
              <a:gd name="T53" fmla="*/ 151 h 185"/>
              <a:gd name="T54" fmla="*/ 381 w 381"/>
              <a:gd name="T55" fmla="*/ 151 h 185"/>
              <a:gd name="T56" fmla="*/ 381 w 381"/>
              <a:gd name="T57" fmla="*/ 131 h 185"/>
              <a:gd name="T58" fmla="*/ 375 w 381"/>
              <a:gd name="T59" fmla="*/ 131 h 185"/>
              <a:gd name="T60" fmla="*/ 58 w 381"/>
              <a:gd name="T61" fmla="*/ 169 h 185"/>
              <a:gd name="T62" fmla="*/ 40 w 381"/>
              <a:gd name="T63" fmla="*/ 151 h 185"/>
              <a:gd name="T64" fmla="*/ 58 w 381"/>
              <a:gd name="T65" fmla="*/ 132 h 185"/>
              <a:gd name="T66" fmla="*/ 77 w 381"/>
              <a:gd name="T67" fmla="*/ 151 h 185"/>
              <a:gd name="T68" fmla="*/ 58 w 381"/>
              <a:gd name="T69" fmla="*/ 169 h 185"/>
              <a:gd name="T70" fmla="*/ 151 w 381"/>
              <a:gd name="T71" fmla="*/ 81 h 185"/>
              <a:gd name="T72" fmla="*/ 120 w 381"/>
              <a:gd name="T73" fmla="*/ 81 h 185"/>
              <a:gd name="T74" fmla="*/ 120 w 381"/>
              <a:gd name="T75" fmla="*/ 112 h 185"/>
              <a:gd name="T76" fmla="*/ 93 w 381"/>
              <a:gd name="T77" fmla="*/ 112 h 185"/>
              <a:gd name="T78" fmla="*/ 93 w 381"/>
              <a:gd name="T79" fmla="*/ 81 h 185"/>
              <a:gd name="T80" fmla="*/ 62 w 381"/>
              <a:gd name="T81" fmla="*/ 81 h 185"/>
              <a:gd name="T82" fmla="*/ 62 w 381"/>
              <a:gd name="T83" fmla="*/ 54 h 185"/>
              <a:gd name="T84" fmla="*/ 93 w 381"/>
              <a:gd name="T85" fmla="*/ 54 h 185"/>
              <a:gd name="T86" fmla="*/ 93 w 381"/>
              <a:gd name="T87" fmla="*/ 24 h 185"/>
              <a:gd name="T88" fmla="*/ 120 w 381"/>
              <a:gd name="T89" fmla="*/ 24 h 185"/>
              <a:gd name="T90" fmla="*/ 120 w 381"/>
              <a:gd name="T91" fmla="*/ 54 h 185"/>
              <a:gd name="T92" fmla="*/ 151 w 381"/>
              <a:gd name="T93" fmla="*/ 54 h 185"/>
              <a:gd name="T94" fmla="*/ 151 w 381"/>
              <a:gd name="T95" fmla="*/ 81 h 185"/>
              <a:gd name="T96" fmla="*/ 264 w 381"/>
              <a:gd name="T97" fmla="*/ 65 h 185"/>
              <a:gd name="T98" fmla="*/ 274 w 381"/>
              <a:gd name="T99" fmla="*/ 49 h 185"/>
              <a:gd name="T100" fmla="*/ 272 w 381"/>
              <a:gd name="T101" fmla="*/ 42 h 185"/>
              <a:gd name="T102" fmla="*/ 265 w 381"/>
              <a:gd name="T103" fmla="*/ 44 h 185"/>
              <a:gd name="T104" fmla="*/ 251 w 381"/>
              <a:gd name="T105" fmla="*/ 65 h 185"/>
              <a:gd name="T106" fmla="*/ 208 w 381"/>
              <a:gd name="T107" fmla="*/ 65 h 185"/>
              <a:gd name="T108" fmla="*/ 208 w 381"/>
              <a:gd name="T109" fmla="*/ 12 h 185"/>
              <a:gd name="T110" fmla="*/ 265 w 381"/>
              <a:gd name="T111" fmla="*/ 12 h 185"/>
              <a:gd name="T112" fmla="*/ 298 w 381"/>
              <a:gd name="T113" fmla="*/ 65 h 185"/>
              <a:gd name="T114" fmla="*/ 264 w 381"/>
              <a:gd name="T115" fmla="*/ 65 h 185"/>
              <a:gd name="T116" fmla="*/ 322 w 381"/>
              <a:gd name="T117" fmla="*/ 169 h 185"/>
              <a:gd name="T118" fmla="*/ 304 w 381"/>
              <a:gd name="T119" fmla="*/ 151 h 185"/>
              <a:gd name="T120" fmla="*/ 322 w 381"/>
              <a:gd name="T121" fmla="*/ 132 h 185"/>
              <a:gd name="T122" fmla="*/ 341 w 381"/>
              <a:gd name="T123" fmla="*/ 151 h 185"/>
              <a:gd name="T124" fmla="*/ 322 w 381"/>
              <a:gd name="T125" fmla="*/ 16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 h="185">
                <a:moveTo>
                  <a:pt x="375" y="131"/>
                </a:moveTo>
                <a:cubicBezTo>
                  <a:pt x="375" y="94"/>
                  <a:pt x="375" y="94"/>
                  <a:pt x="375" y="94"/>
                </a:cubicBezTo>
                <a:cubicBezTo>
                  <a:pt x="375" y="91"/>
                  <a:pt x="372" y="87"/>
                  <a:pt x="369" y="86"/>
                </a:cubicBezTo>
                <a:cubicBezTo>
                  <a:pt x="318" y="66"/>
                  <a:pt x="318" y="66"/>
                  <a:pt x="318" y="66"/>
                </a:cubicBezTo>
                <a:cubicBezTo>
                  <a:pt x="315" y="65"/>
                  <a:pt x="312" y="64"/>
                  <a:pt x="312" y="64"/>
                </a:cubicBezTo>
                <a:cubicBezTo>
                  <a:pt x="312" y="64"/>
                  <a:pt x="312" y="64"/>
                  <a:pt x="312" y="64"/>
                </a:cubicBezTo>
                <a:cubicBezTo>
                  <a:pt x="312" y="64"/>
                  <a:pt x="312" y="64"/>
                  <a:pt x="312" y="64"/>
                </a:cubicBezTo>
                <a:cubicBezTo>
                  <a:pt x="312" y="64"/>
                  <a:pt x="310" y="62"/>
                  <a:pt x="309" y="59"/>
                </a:cubicBezTo>
                <a:cubicBezTo>
                  <a:pt x="275" y="5"/>
                  <a:pt x="275" y="5"/>
                  <a:pt x="275" y="5"/>
                </a:cubicBezTo>
                <a:cubicBezTo>
                  <a:pt x="273" y="2"/>
                  <a:pt x="269" y="0"/>
                  <a:pt x="266" y="0"/>
                </a:cubicBezTo>
                <a:cubicBezTo>
                  <a:pt x="208" y="0"/>
                  <a:pt x="208" y="0"/>
                  <a:pt x="208" y="0"/>
                </a:cubicBezTo>
                <a:cubicBezTo>
                  <a:pt x="25" y="0"/>
                  <a:pt x="25" y="0"/>
                  <a:pt x="25" y="0"/>
                </a:cubicBezTo>
                <a:cubicBezTo>
                  <a:pt x="19" y="0"/>
                  <a:pt x="19" y="0"/>
                  <a:pt x="19" y="0"/>
                </a:cubicBezTo>
                <a:cubicBezTo>
                  <a:pt x="12" y="45"/>
                  <a:pt x="12" y="45"/>
                  <a:pt x="12" y="45"/>
                </a:cubicBezTo>
                <a:cubicBezTo>
                  <a:pt x="6" y="83"/>
                  <a:pt x="6" y="83"/>
                  <a:pt x="6" y="83"/>
                </a:cubicBezTo>
                <a:cubicBezTo>
                  <a:pt x="6" y="83"/>
                  <a:pt x="6" y="83"/>
                  <a:pt x="6" y="83"/>
                </a:cubicBezTo>
                <a:cubicBezTo>
                  <a:pt x="6" y="89"/>
                  <a:pt x="6" y="89"/>
                  <a:pt x="6" y="89"/>
                </a:cubicBezTo>
                <a:cubicBezTo>
                  <a:pt x="6" y="95"/>
                  <a:pt x="6" y="95"/>
                  <a:pt x="6" y="95"/>
                </a:cubicBezTo>
                <a:cubicBezTo>
                  <a:pt x="6" y="131"/>
                  <a:pt x="6" y="131"/>
                  <a:pt x="6" y="131"/>
                </a:cubicBezTo>
                <a:cubicBezTo>
                  <a:pt x="0" y="131"/>
                  <a:pt x="0" y="131"/>
                  <a:pt x="0" y="131"/>
                </a:cubicBezTo>
                <a:cubicBezTo>
                  <a:pt x="0" y="151"/>
                  <a:pt x="0" y="151"/>
                  <a:pt x="0" y="151"/>
                </a:cubicBezTo>
                <a:cubicBezTo>
                  <a:pt x="24" y="151"/>
                  <a:pt x="24" y="151"/>
                  <a:pt x="24" y="151"/>
                </a:cubicBezTo>
                <a:cubicBezTo>
                  <a:pt x="24" y="170"/>
                  <a:pt x="39" y="185"/>
                  <a:pt x="58" y="185"/>
                </a:cubicBezTo>
                <a:cubicBezTo>
                  <a:pt x="77" y="185"/>
                  <a:pt x="92" y="170"/>
                  <a:pt x="93" y="151"/>
                </a:cubicBezTo>
                <a:cubicBezTo>
                  <a:pt x="288" y="151"/>
                  <a:pt x="288" y="151"/>
                  <a:pt x="288" y="151"/>
                </a:cubicBezTo>
                <a:cubicBezTo>
                  <a:pt x="288" y="170"/>
                  <a:pt x="303" y="185"/>
                  <a:pt x="322" y="185"/>
                </a:cubicBezTo>
                <a:cubicBezTo>
                  <a:pt x="341" y="185"/>
                  <a:pt x="357" y="170"/>
                  <a:pt x="357" y="151"/>
                </a:cubicBezTo>
                <a:cubicBezTo>
                  <a:pt x="381" y="151"/>
                  <a:pt x="381" y="151"/>
                  <a:pt x="381" y="151"/>
                </a:cubicBezTo>
                <a:cubicBezTo>
                  <a:pt x="381" y="131"/>
                  <a:pt x="381" y="131"/>
                  <a:pt x="381" y="131"/>
                </a:cubicBezTo>
                <a:lnTo>
                  <a:pt x="375" y="131"/>
                </a:lnTo>
                <a:close/>
                <a:moveTo>
                  <a:pt x="58" y="169"/>
                </a:moveTo>
                <a:cubicBezTo>
                  <a:pt x="48" y="169"/>
                  <a:pt x="40" y="161"/>
                  <a:pt x="40" y="151"/>
                </a:cubicBezTo>
                <a:cubicBezTo>
                  <a:pt x="40" y="141"/>
                  <a:pt x="48" y="132"/>
                  <a:pt x="58" y="132"/>
                </a:cubicBezTo>
                <a:cubicBezTo>
                  <a:pt x="68" y="132"/>
                  <a:pt x="77" y="141"/>
                  <a:pt x="77" y="151"/>
                </a:cubicBezTo>
                <a:cubicBezTo>
                  <a:pt x="77" y="161"/>
                  <a:pt x="68" y="169"/>
                  <a:pt x="58" y="169"/>
                </a:cubicBezTo>
                <a:moveTo>
                  <a:pt x="151" y="81"/>
                </a:moveTo>
                <a:cubicBezTo>
                  <a:pt x="120" y="81"/>
                  <a:pt x="120" y="81"/>
                  <a:pt x="120" y="81"/>
                </a:cubicBezTo>
                <a:cubicBezTo>
                  <a:pt x="120" y="112"/>
                  <a:pt x="120" y="112"/>
                  <a:pt x="120" y="112"/>
                </a:cubicBezTo>
                <a:cubicBezTo>
                  <a:pt x="93" y="112"/>
                  <a:pt x="93" y="112"/>
                  <a:pt x="93" y="112"/>
                </a:cubicBezTo>
                <a:cubicBezTo>
                  <a:pt x="93" y="81"/>
                  <a:pt x="93" y="81"/>
                  <a:pt x="93" y="81"/>
                </a:cubicBezTo>
                <a:cubicBezTo>
                  <a:pt x="62" y="81"/>
                  <a:pt x="62" y="81"/>
                  <a:pt x="62" y="81"/>
                </a:cubicBezTo>
                <a:cubicBezTo>
                  <a:pt x="62" y="54"/>
                  <a:pt x="62" y="54"/>
                  <a:pt x="62" y="54"/>
                </a:cubicBezTo>
                <a:cubicBezTo>
                  <a:pt x="93" y="54"/>
                  <a:pt x="93" y="54"/>
                  <a:pt x="93" y="54"/>
                </a:cubicBezTo>
                <a:cubicBezTo>
                  <a:pt x="93" y="24"/>
                  <a:pt x="93" y="24"/>
                  <a:pt x="93" y="24"/>
                </a:cubicBezTo>
                <a:cubicBezTo>
                  <a:pt x="120" y="24"/>
                  <a:pt x="120" y="24"/>
                  <a:pt x="120" y="24"/>
                </a:cubicBezTo>
                <a:cubicBezTo>
                  <a:pt x="120" y="54"/>
                  <a:pt x="120" y="54"/>
                  <a:pt x="120" y="54"/>
                </a:cubicBezTo>
                <a:cubicBezTo>
                  <a:pt x="151" y="54"/>
                  <a:pt x="151" y="54"/>
                  <a:pt x="151" y="54"/>
                </a:cubicBezTo>
                <a:lnTo>
                  <a:pt x="151" y="81"/>
                </a:lnTo>
                <a:close/>
                <a:moveTo>
                  <a:pt x="264" y="65"/>
                </a:moveTo>
                <a:cubicBezTo>
                  <a:pt x="274" y="49"/>
                  <a:pt x="274" y="49"/>
                  <a:pt x="274" y="49"/>
                </a:cubicBezTo>
                <a:cubicBezTo>
                  <a:pt x="275" y="47"/>
                  <a:pt x="275" y="44"/>
                  <a:pt x="272" y="42"/>
                </a:cubicBezTo>
                <a:cubicBezTo>
                  <a:pt x="270" y="41"/>
                  <a:pt x="267" y="41"/>
                  <a:pt x="265" y="44"/>
                </a:cubicBezTo>
                <a:cubicBezTo>
                  <a:pt x="251" y="65"/>
                  <a:pt x="251" y="65"/>
                  <a:pt x="251" y="65"/>
                </a:cubicBezTo>
                <a:cubicBezTo>
                  <a:pt x="208" y="65"/>
                  <a:pt x="208" y="65"/>
                  <a:pt x="208" y="65"/>
                </a:cubicBezTo>
                <a:cubicBezTo>
                  <a:pt x="208" y="12"/>
                  <a:pt x="208" y="12"/>
                  <a:pt x="208" y="12"/>
                </a:cubicBezTo>
                <a:cubicBezTo>
                  <a:pt x="265" y="12"/>
                  <a:pt x="265" y="12"/>
                  <a:pt x="265" y="12"/>
                </a:cubicBezTo>
                <a:cubicBezTo>
                  <a:pt x="298" y="65"/>
                  <a:pt x="298" y="65"/>
                  <a:pt x="298" y="65"/>
                </a:cubicBezTo>
                <a:lnTo>
                  <a:pt x="264" y="65"/>
                </a:lnTo>
                <a:close/>
                <a:moveTo>
                  <a:pt x="322" y="169"/>
                </a:moveTo>
                <a:cubicBezTo>
                  <a:pt x="312" y="169"/>
                  <a:pt x="304" y="161"/>
                  <a:pt x="304" y="151"/>
                </a:cubicBezTo>
                <a:cubicBezTo>
                  <a:pt x="304" y="141"/>
                  <a:pt x="312" y="132"/>
                  <a:pt x="322" y="132"/>
                </a:cubicBezTo>
                <a:cubicBezTo>
                  <a:pt x="332" y="132"/>
                  <a:pt x="341" y="141"/>
                  <a:pt x="341" y="151"/>
                </a:cubicBezTo>
                <a:cubicBezTo>
                  <a:pt x="341" y="161"/>
                  <a:pt x="332" y="169"/>
                  <a:pt x="322" y="169"/>
                </a:cubicBezTo>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06" name="Freeform 45"/>
          <p:cNvSpPr>
            <a:spLocks/>
          </p:cNvSpPr>
          <p:nvPr/>
        </p:nvSpPr>
        <p:spPr bwMode="auto">
          <a:xfrm>
            <a:off x="5336978" y="739588"/>
            <a:ext cx="1041453" cy="609768"/>
          </a:xfrm>
          <a:custGeom>
            <a:avLst/>
            <a:gdLst>
              <a:gd name="T0" fmla="*/ 389 w 391"/>
              <a:gd name="T1" fmla="*/ 126 h 229"/>
              <a:gd name="T2" fmla="*/ 376 w 391"/>
              <a:gd name="T3" fmla="*/ 114 h 229"/>
              <a:gd name="T4" fmla="*/ 340 w 391"/>
              <a:gd name="T5" fmla="*/ 114 h 229"/>
              <a:gd name="T6" fmla="*/ 331 w 391"/>
              <a:gd name="T7" fmla="*/ 108 h 229"/>
              <a:gd name="T8" fmla="*/ 366 w 391"/>
              <a:gd name="T9" fmla="*/ 108 h 229"/>
              <a:gd name="T10" fmla="*/ 324 w 391"/>
              <a:gd name="T11" fmla="*/ 97 h 229"/>
              <a:gd name="T12" fmla="*/ 229 w 391"/>
              <a:gd name="T13" fmla="*/ 97 h 229"/>
              <a:gd name="T14" fmla="*/ 136 w 391"/>
              <a:gd name="T15" fmla="*/ 0 h 229"/>
              <a:gd name="T16" fmla="*/ 112 w 391"/>
              <a:gd name="T17" fmla="*/ 0 h 229"/>
              <a:gd name="T18" fmla="*/ 169 w 391"/>
              <a:gd name="T19" fmla="*/ 115 h 229"/>
              <a:gd name="T20" fmla="*/ 168 w 391"/>
              <a:gd name="T21" fmla="*/ 117 h 229"/>
              <a:gd name="T22" fmla="*/ 150 w 391"/>
              <a:gd name="T23" fmla="*/ 97 h 229"/>
              <a:gd name="T24" fmla="*/ 57 w 391"/>
              <a:gd name="T25" fmla="*/ 97 h 229"/>
              <a:gd name="T26" fmla="*/ 29 w 391"/>
              <a:gd name="T27" fmla="*/ 69 h 229"/>
              <a:gd name="T28" fmla="*/ 5 w 391"/>
              <a:gd name="T29" fmla="*/ 69 h 229"/>
              <a:gd name="T30" fmla="*/ 20 w 391"/>
              <a:gd name="T31" fmla="*/ 97 h 229"/>
              <a:gd name="T32" fmla="*/ 17 w 391"/>
              <a:gd name="T33" fmla="*/ 97 h 229"/>
              <a:gd name="T34" fmla="*/ 19 w 391"/>
              <a:gd name="T35" fmla="*/ 115 h 229"/>
              <a:gd name="T36" fmla="*/ 151 w 391"/>
              <a:gd name="T37" fmla="*/ 136 h 229"/>
              <a:gd name="T38" fmla="*/ 158 w 391"/>
              <a:gd name="T39" fmla="*/ 136 h 229"/>
              <a:gd name="T40" fmla="*/ 112 w 391"/>
              <a:gd name="T41" fmla="*/ 229 h 229"/>
              <a:gd name="T42" fmla="*/ 136 w 391"/>
              <a:gd name="T43" fmla="*/ 229 h 229"/>
              <a:gd name="T44" fmla="*/ 226 w 391"/>
              <a:gd name="T45" fmla="*/ 136 h 229"/>
              <a:gd name="T46" fmla="*/ 368 w 391"/>
              <a:gd name="T47" fmla="*/ 136 h 229"/>
              <a:gd name="T48" fmla="*/ 388 w 391"/>
              <a:gd name="T49" fmla="*/ 132 h 229"/>
              <a:gd name="T50" fmla="*/ 389 w 391"/>
              <a:gd name="T51" fmla="*/ 12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1" h="229">
                <a:moveTo>
                  <a:pt x="389" y="126"/>
                </a:moveTo>
                <a:cubicBezTo>
                  <a:pt x="385" y="121"/>
                  <a:pt x="380" y="118"/>
                  <a:pt x="376" y="114"/>
                </a:cubicBezTo>
                <a:cubicBezTo>
                  <a:pt x="340" y="114"/>
                  <a:pt x="340" y="114"/>
                  <a:pt x="340" y="114"/>
                </a:cubicBezTo>
                <a:cubicBezTo>
                  <a:pt x="331" y="108"/>
                  <a:pt x="331" y="108"/>
                  <a:pt x="331" y="108"/>
                </a:cubicBezTo>
                <a:cubicBezTo>
                  <a:pt x="366" y="108"/>
                  <a:pt x="366" y="108"/>
                  <a:pt x="366" y="108"/>
                </a:cubicBezTo>
                <a:cubicBezTo>
                  <a:pt x="354" y="101"/>
                  <a:pt x="339" y="97"/>
                  <a:pt x="324" y="97"/>
                </a:cubicBezTo>
                <a:cubicBezTo>
                  <a:pt x="229" y="97"/>
                  <a:pt x="229" y="97"/>
                  <a:pt x="229" y="97"/>
                </a:cubicBezTo>
                <a:cubicBezTo>
                  <a:pt x="225" y="93"/>
                  <a:pt x="136" y="0"/>
                  <a:pt x="136" y="0"/>
                </a:cubicBezTo>
                <a:cubicBezTo>
                  <a:pt x="112" y="0"/>
                  <a:pt x="112" y="0"/>
                  <a:pt x="112" y="0"/>
                </a:cubicBezTo>
                <a:cubicBezTo>
                  <a:pt x="169" y="115"/>
                  <a:pt x="169" y="115"/>
                  <a:pt x="169" y="115"/>
                </a:cubicBezTo>
                <a:cubicBezTo>
                  <a:pt x="168" y="117"/>
                  <a:pt x="168" y="117"/>
                  <a:pt x="168" y="117"/>
                </a:cubicBezTo>
                <a:cubicBezTo>
                  <a:pt x="150" y="97"/>
                  <a:pt x="150" y="97"/>
                  <a:pt x="150" y="97"/>
                </a:cubicBezTo>
                <a:cubicBezTo>
                  <a:pt x="57" y="97"/>
                  <a:pt x="57" y="97"/>
                  <a:pt x="57" y="97"/>
                </a:cubicBezTo>
                <a:cubicBezTo>
                  <a:pt x="42" y="82"/>
                  <a:pt x="29" y="69"/>
                  <a:pt x="29" y="69"/>
                </a:cubicBezTo>
                <a:cubicBezTo>
                  <a:pt x="5" y="69"/>
                  <a:pt x="5" y="69"/>
                  <a:pt x="5" y="69"/>
                </a:cubicBezTo>
                <a:cubicBezTo>
                  <a:pt x="20" y="97"/>
                  <a:pt x="20" y="97"/>
                  <a:pt x="20" y="97"/>
                </a:cubicBezTo>
                <a:cubicBezTo>
                  <a:pt x="17" y="97"/>
                  <a:pt x="17" y="97"/>
                  <a:pt x="17" y="97"/>
                </a:cubicBezTo>
                <a:cubicBezTo>
                  <a:pt x="2" y="97"/>
                  <a:pt x="0" y="109"/>
                  <a:pt x="19" y="115"/>
                </a:cubicBezTo>
                <a:cubicBezTo>
                  <a:pt x="30" y="118"/>
                  <a:pt x="106" y="136"/>
                  <a:pt x="151" y="136"/>
                </a:cubicBezTo>
                <a:cubicBezTo>
                  <a:pt x="158" y="136"/>
                  <a:pt x="158" y="136"/>
                  <a:pt x="158" y="136"/>
                </a:cubicBezTo>
                <a:cubicBezTo>
                  <a:pt x="112" y="229"/>
                  <a:pt x="112" y="229"/>
                  <a:pt x="112" y="229"/>
                </a:cubicBezTo>
                <a:cubicBezTo>
                  <a:pt x="136" y="229"/>
                  <a:pt x="136" y="229"/>
                  <a:pt x="136" y="229"/>
                </a:cubicBezTo>
                <a:cubicBezTo>
                  <a:pt x="136" y="229"/>
                  <a:pt x="209" y="154"/>
                  <a:pt x="226" y="136"/>
                </a:cubicBezTo>
                <a:cubicBezTo>
                  <a:pt x="290" y="136"/>
                  <a:pt x="368" y="136"/>
                  <a:pt x="368" y="136"/>
                </a:cubicBezTo>
                <a:cubicBezTo>
                  <a:pt x="375" y="136"/>
                  <a:pt x="383" y="135"/>
                  <a:pt x="388" y="132"/>
                </a:cubicBezTo>
                <a:cubicBezTo>
                  <a:pt x="389" y="131"/>
                  <a:pt x="391" y="128"/>
                  <a:pt x="389" y="126"/>
                </a:cubicBezTo>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grpSp>
        <p:nvGrpSpPr>
          <p:cNvPr id="4" name="Group 51"/>
          <p:cNvGrpSpPr>
            <a:grpSpLocks noChangeAspect="1"/>
          </p:cNvGrpSpPr>
          <p:nvPr/>
        </p:nvGrpSpPr>
        <p:grpSpPr bwMode="auto">
          <a:xfrm>
            <a:off x="409446" y="997940"/>
            <a:ext cx="557722" cy="653558"/>
            <a:chOff x="2495" y="1168"/>
            <a:chExt cx="774" cy="907"/>
          </a:xfrm>
          <a:solidFill>
            <a:schemeClr val="accent1"/>
          </a:solidFill>
          <a:effectLst>
            <a:innerShdw blurRad="63500" dist="50800" dir="16200000">
              <a:prstClr val="black">
                <a:alpha val="50000"/>
              </a:prstClr>
            </a:innerShdw>
          </a:effectLst>
        </p:grpSpPr>
        <p:sp>
          <p:nvSpPr>
            <p:cNvPr id="117" name="Freeform 52"/>
            <p:cNvSpPr>
              <a:spLocks noEditPoints="1"/>
            </p:cNvSpPr>
            <p:nvPr/>
          </p:nvSpPr>
          <p:spPr bwMode="auto">
            <a:xfrm>
              <a:off x="2639" y="1312"/>
              <a:ext cx="486" cy="328"/>
            </a:xfrm>
            <a:custGeom>
              <a:avLst/>
              <a:gdLst>
                <a:gd name="T0" fmla="*/ 206 w 206"/>
                <a:gd name="T1" fmla="*/ 0 h 139"/>
                <a:gd name="T2" fmla="*/ 0 w 206"/>
                <a:gd name="T3" fmla="*/ 0 h 139"/>
                <a:gd name="T4" fmla="*/ 0 w 206"/>
                <a:gd name="T5" fmla="*/ 139 h 139"/>
                <a:gd name="T6" fmla="*/ 206 w 206"/>
                <a:gd name="T7" fmla="*/ 139 h 139"/>
                <a:gd name="T8" fmla="*/ 206 w 206"/>
                <a:gd name="T9" fmla="*/ 0 h 139"/>
                <a:gd name="T10" fmla="*/ 65 w 206"/>
                <a:gd name="T11" fmla="*/ 94 h 139"/>
                <a:gd name="T12" fmla="*/ 57 w 206"/>
                <a:gd name="T13" fmla="*/ 94 h 139"/>
                <a:gd name="T14" fmla="*/ 57 w 206"/>
                <a:gd name="T15" fmla="*/ 77 h 139"/>
                <a:gd name="T16" fmla="*/ 29 w 206"/>
                <a:gd name="T17" fmla="*/ 77 h 139"/>
                <a:gd name="T18" fmla="*/ 29 w 206"/>
                <a:gd name="T19" fmla="*/ 94 h 139"/>
                <a:gd name="T20" fmla="*/ 21 w 206"/>
                <a:gd name="T21" fmla="*/ 94 h 139"/>
                <a:gd name="T22" fmla="*/ 21 w 206"/>
                <a:gd name="T23" fmla="*/ 50 h 139"/>
                <a:gd name="T24" fmla="*/ 30 w 206"/>
                <a:gd name="T25" fmla="*/ 40 h 139"/>
                <a:gd name="T26" fmla="*/ 56 w 206"/>
                <a:gd name="T27" fmla="*/ 40 h 139"/>
                <a:gd name="T28" fmla="*/ 65 w 206"/>
                <a:gd name="T29" fmla="*/ 50 h 139"/>
                <a:gd name="T30" fmla="*/ 65 w 206"/>
                <a:gd name="T31" fmla="*/ 94 h 139"/>
                <a:gd name="T32" fmla="*/ 118 w 206"/>
                <a:gd name="T33" fmla="*/ 48 h 139"/>
                <a:gd name="T34" fmla="*/ 101 w 206"/>
                <a:gd name="T35" fmla="*/ 48 h 139"/>
                <a:gd name="T36" fmla="*/ 101 w 206"/>
                <a:gd name="T37" fmla="*/ 94 h 139"/>
                <a:gd name="T38" fmla="*/ 93 w 206"/>
                <a:gd name="T39" fmla="*/ 94 h 139"/>
                <a:gd name="T40" fmla="*/ 93 w 206"/>
                <a:gd name="T41" fmla="*/ 48 h 139"/>
                <a:gd name="T42" fmla="*/ 76 w 206"/>
                <a:gd name="T43" fmla="*/ 48 h 139"/>
                <a:gd name="T44" fmla="*/ 76 w 206"/>
                <a:gd name="T45" fmla="*/ 40 h 139"/>
                <a:gd name="T46" fmla="*/ 118 w 206"/>
                <a:gd name="T47" fmla="*/ 40 h 139"/>
                <a:gd name="T48" fmla="*/ 118 w 206"/>
                <a:gd name="T49" fmla="*/ 48 h 139"/>
                <a:gd name="T50" fmla="*/ 185 w 206"/>
                <a:gd name="T51" fmla="*/ 94 h 139"/>
                <a:gd name="T52" fmla="*/ 177 w 206"/>
                <a:gd name="T53" fmla="*/ 94 h 139"/>
                <a:gd name="T54" fmla="*/ 177 w 206"/>
                <a:gd name="T55" fmla="*/ 50 h 139"/>
                <a:gd name="T56" fmla="*/ 176 w 206"/>
                <a:gd name="T57" fmla="*/ 48 h 139"/>
                <a:gd name="T58" fmla="*/ 162 w 206"/>
                <a:gd name="T59" fmla="*/ 48 h 139"/>
                <a:gd name="T60" fmla="*/ 161 w 206"/>
                <a:gd name="T61" fmla="*/ 50 h 139"/>
                <a:gd name="T62" fmla="*/ 161 w 206"/>
                <a:gd name="T63" fmla="*/ 50 h 139"/>
                <a:gd name="T64" fmla="*/ 161 w 206"/>
                <a:gd name="T65" fmla="*/ 94 h 139"/>
                <a:gd name="T66" fmla="*/ 153 w 206"/>
                <a:gd name="T67" fmla="*/ 94 h 139"/>
                <a:gd name="T68" fmla="*/ 153 w 206"/>
                <a:gd name="T69" fmla="*/ 50 h 139"/>
                <a:gd name="T70" fmla="*/ 151 w 206"/>
                <a:gd name="T71" fmla="*/ 48 h 139"/>
                <a:gd name="T72" fmla="*/ 138 w 206"/>
                <a:gd name="T73" fmla="*/ 48 h 139"/>
                <a:gd name="T74" fmla="*/ 137 w 206"/>
                <a:gd name="T75" fmla="*/ 50 h 139"/>
                <a:gd name="T76" fmla="*/ 137 w 206"/>
                <a:gd name="T77" fmla="*/ 94 h 139"/>
                <a:gd name="T78" fmla="*/ 129 w 206"/>
                <a:gd name="T79" fmla="*/ 94 h 139"/>
                <a:gd name="T80" fmla="*/ 129 w 206"/>
                <a:gd name="T81" fmla="*/ 50 h 139"/>
                <a:gd name="T82" fmla="*/ 138 w 206"/>
                <a:gd name="T83" fmla="*/ 40 h 139"/>
                <a:gd name="T84" fmla="*/ 151 w 206"/>
                <a:gd name="T85" fmla="*/ 40 h 139"/>
                <a:gd name="T86" fmla="*/ 157 w 206"/>
                <a:gd name="T87" fmla="*/ 42 h 139"/>
                <a:gd name="T88" fmla="*/ 162 w 206"/>
                <a:gd name="T89" fmla="*/ 40 h 139"/>
                <a:gd name="T90" fmla="*/ 176 w 206"/>
                <a:gd name="T91" fmla="*/ 40 h 139"/>
                <a:gd name="T92" fmla="*/ 185 w 206"/>
                <a:gd name="T93" fmla="*/ 50 h 139"/>
                <a:gd name="T94" fmla="*/ 185 w 206"/>
                <a:gd name="T95" fmla="*/ 9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6" h="139">
                  <a:moveTo>
                    <a:pt x="206" y="0"/>
                  </a:moveTo>
                  <a:cubicBezTo>
                    <a:pt x="0" y="0"/>
                    <a:pt x="0" y="0"/>
                    <a:pt x="0" y="0"/>
                  </a:cubicBezTo>
                  <a:cubicBezTo>
                    <a:pt x="0" y="139"/>
                    <a:pt x="0" y="139"/>
                    <a:pt x="0" y="139"/>
                  </a:cubicBezTo>
                  <a:cubicBezTo>
                    <a:pt x="206" y="139"/>
                    <a:pt x="206" y="139"/>
                    <a:pt x="206" y="139"/>
                  </a:cubicBezTo>
                  <a:lnTo>
                    <a:pt x="206" y="0"/>
                  </a:lnTo>
                  <a:close/>
                  <a:moveTo>
                    <a:pt x="65" y="94"/>
                  </a:moveTo>
                  <a:cubicBezTo>
                    <a:pt x="57" y="94"/>
                    <a:pt x="57" y="94"/>
                    <a:pt x="57" y="94"/>
                  </a:cubicBezTo>
                  <a:cubicBezTo>
                    <a:pt x="57" y="77"/>
                    <a:pt x="57" y="77"/>
                    <a:pt x="57" y="77"/>
                  </a:cubicBezTo>
                  <a:cubicBezTo>
                    <a:pt x="29" y="77"/>
                    <a:pt x="29" y="77"/>
                    <a:pt x="29" y="77"/>
                  </a:cubicBezTo>
                  <a:cubicBezTo>
                    <a:pt x="29" y="94"/>
                    <a:pt x="29" y="94"/>
                    <a:pt x="29" y="94"/>
                  </a:cubicBezTo>
                  <a:cubicBezTo>
                    <a:pt x="21" y="94"/>
                    <a:pt x="21" y="94"/>
                    <a:pt x="21" y="94"/>
                  </a:cubicBezTo>
                  <a:cubicBezTo>
                    <a:pt x="21" y="50"/>
                    <a:pt x="21" y="50"/>
                    <a:pt x="21" y="50"/>
                  </a:cubicBezTo>
                  <a:cubicBezTo>
                    <a:pt x="21" y="45"/>
                    <a:pt x="25" y="40"/>
                    <a:pt x="30" y="40"/>
                  </a:cubicBezTo>
                  <a:cubicBezTo>
                    <a:pt x="56" y="40"/>
                    <a:pt x="56" y="40"/>
                    <a:pt x="56" y="40"/>
                  </a:cubicBezTo>
                  <a:cubicBezTo>
                    <a:pt x="61" y="40"/>
                    <a:pt x="65" y="45"/>
                    <a:pt x="65" y="50"/>
                  </a:cubicBezTo>
                  <a:lnTo>
                    <a:pt x="65" y="94"/>
                  </a:lnTo>
                  <a:close/>
                  <a:moveTo>
                    <a:pt x="118" y="48"/>
                  </a:moveTo>
                  <a:cubicBezTo>
                    <a:pt x="101" y="48"/>
                    <a:pt x="101" y="48"/>
                    <a:pt x="101" y="48"/>
                  </a:cubicBezTo>
                  <a:cubicBezTo>
                    <a:pt x="101" y="94"/>
                    <a:pt x="101" y="94"/>
                    <a:pt x="101" y="94"/>
                  </a:cubicBezTo>
                  <a:cubicBezTo>
                    <a:pt x="93" y="94"/>
                    <a:pt x="93" y="94"/>
                    <a:pt x="93" y="94"/>
                  </a:cubicBezTo>
                  <a:cubicBezTo>
                    <a:pt x="93" y="48"/>
                    <a:pt x="93" y="48"/>
                    <a:pt x="93" y="48"/>
                  </a:cubicBezTo>
                  <a:cubicBezTo>
                    <a:pt x="76" y="48"/>
                    <a:pt x="76" y="48"/>
                    <a:pt x="76" y="48"/>
                  </a:cubicBezTo>
                  <a:cubicBezTo>
                    <a:pt x="76" y="40"/>
                    <a:pt x="76" y="40"/>
                    <a:pt x="76" y="40"/>
                  </a:cubicBezTo>
                  <a:cubicBezTo>
                    <a:pt x="118" y="40"/>
                    <a:pt x="118" y="40"/>
                    <a:pt x="118" y="40"/>
                  </a:cubicBezTo>
                  <a:lnTo>
                    <a:pt x="118" y="48"/>
                  </a:lnTo>
                  <a:close/>
                  <a:moveTo>
                    <a:pt x="185" y="94"/>
                  </a:moveTo>
                  <a:cubicBezTo>
                    <a:pt x="177" y="94"/>
                    <a:pt x="177" y="94"/>
                    <a:pt x="177" y="94"/>
                  </a:cubicBezTo>
                  <a:cubicBezTo>
                    <a:pt x="177" y="50"/>
                    <a:pt x="177" y="50"/>
                    <a:pt x="177" y="50"/>
                  </a:cubicBezTo>
                  <a:cubicBezTo>
                    <a:pt x="177" y="49"/>
                    <a:pt x="176" y="48"/>
                    <a:pt x="176" y="48"/>
                  </a:cubicBezTo>
                  <a:cubicBezTo>
                    <a:pt x="162" y="48"/>
                    <a:pt x="162" y="48"/>
                    <a:pt x="162" y="48"/>
                  </a:cubicBezTo>
                  <a:cubicBezTo>
                    <a:pt x="161" y="48"/>
                    <a:pt x="161" y="49"/>
                    <a:pt x="161" y="50"/>
                  </a:cubicBezTo>
                  <a:cubicBezTo>
                    <a:pt x="161" y="50"/>
                    <a:pt x="161" y="50"/>
                    <a:pt x="161" y="50"/>
                  </a:cubicBezTo>
                  <a:cubicBezTo>
                    <a:pt x="161" y="94"/>
                    <a:pt x="161" y="94"/>
                    <a:pt x="161" y="94"/>
                  </a:cubicBezTo>
                  <a:cubicBezTo>
                    <a:pt x="153" y="94"/>
                    <a:pt x="153" y="94"/>
                    <a:pt x="153" y="94"/>
                  </a:cubicBezTo>
                  <a:cubicBezTo>
                    <a:pt x="153" y="50"/>
                    <a:pt x="153" y="50"/>
                    <a:pt x="153" y="50"/>
                  </a:cubicBezTo>
                  <a:cubicBezTo>
                    <a:pt x="153" y="49"/>
                    <a:pt x="152" y="48"/>
                    <a:pt x="151" y="48"/>
                  </a:cubicBezTo>
                  <a:cubicBezTo>
                    <a:pt x="138" y="48"/>
                    <a:pt x="138" y="48"/>
                    <a:pt x="138" y="48"/>
                  </a:cubicBezTo>
                  <a:cubicBezTo>
                    <a:pt x="137" y="48"/>
                    <a:pt x="137" y="49"/>
                    <a:pt x="137" y="50"/>
                  </a:cubicBezTo>
                  <a:cubicBezTo>
                    <a:pt x="137" y="94"/>
                    <a:pt x="137" y="94"/>
                    <a:pt x="137" y="94"/>
                  </a:cubicBezTo>
                  <a:cubicBezTo>
                    <a:pt x="129" y="94"/>
                    <a:pt x="129" y="94"/>
                    <a:pt x="129" y="94"/>
                  </a:cubicBezTo>
                  <a:cubicBezTo>
                    <a:pt x="129" y="50"/>
                    <a:pt x="129" y="50"/>
                    <a:pt x="129" y="50"/>
                  </a:cubicBezTo>
                  <a:cubicBezTo>
                    <a:pt x="129" y="45"/>
                    <a:pt x="133" y="40"/>
                    <a:pt x="138" y="40"/>
                  </a:cubicBezTo>
                  <a:cubicBezTo>
                    <a:pt x="151" y="40"/>
                    <a:pt x="151" y="40"/>
                    <a:pt x="151" y="40"/>
                  </a:cubicBezTo>
                  <a:cubicBezTo>
                    <a:pt x="153" y="40"/>
                    <a:pt x="155" y="41"/>
                    <a:pt x="157" y="42"/>
                  </a:cubicBezTo>
                  <a:cubicBezTo>
                    <a:pt x="158" y="41"/>
                    <a:pt x="160" y="40"/>
                    <a:pt x="162" y="40"/>
                  </a:cubicBezTo>
                  <a:cubicBezTo>
                    <a:pt x="176" y="40"/>
                    <a:pt x="176" y="40"/>
                    <a:pt x="176" y="40"/>
                  </a:cubicBezTo>
                  <a:cubicBezTo>
                    <a:pt x="181" y="40"/>
                    <a:pt x="185" y="45"/>
                    <a:pt x="185" y="50"/>
                  </a:cubicBezTo>
                  <a:lnTo>
                    <a:pt x="185" y="94"/>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3"/>
            <p:cNvSpPr>
              <a:spLocks noEditPoints="1"/>
            </p:cNvSpPr>
            <p:nvPr/>
          </p:nvSpPr>
          <p:spPr bwMode="auto">
            <a:xfrm>
              <a:off x="2495" y="1168"/>
              <a:ext cx="774" cy="907"/>
            </a:xfrm>
            <a:custGeom>
              <a:avLst/>
              <a:gdLst>
                <a:gd name="T0" fmla="*/ 309 w 328"/>
                <a:gd name="T1" fmla="*/ 0 h 384"/>
                <a:gd name="T2" fmla="*/ 19 w 328"/>
                <a:gd name="T3" fmla="*/ 0 h 384"/>
                <a:gd name="T4" fmla="*/ 0 w 328"/>
                <a:gd name="T5" fmla="*/ 19 h 384"/>
                <a:gd name="T6" fmla="*/ 0 w 328"/>
                <a:gd name="T7" fmla="*/ 365 h 384"/>
                <a:gd name="T8" fmla="*/ 19 w 328"/>
                <a:gd name="T9" fmla="*/ 384 h 384"/>
                <a:gd name="T10" fmla="*/ 309 w 328"/>
                <a:gd name="T11" fmla="*/ 384 h 384"/>
                <a:gd name="T12" fmla="*/ 328 w 328"/>
                <a:gd name="T13" fmla="*/ 365 h 384"/>
                <a:gd name="T14" fmla="*/ 328 w 328"/>
                <a:gd name="T15" fmla="*/ 19 h 384"/>
                <a:gd name="T16" fmla="*/ 309 w 328"/>
                <a:gd name="T17" fmla="*/ 0 h 384"/>
                <a:gd name="T18" fmla="*/ 39 w 328"/>
                <a:gd name="T19" fmla="*/ 46 h 384"/>
                <a:gd name="T20" fmla="*/ 46 w 328"/>
                <a:gd name="T21" fmla="*/ 39 h 384"/>
                <a:gd name="T22" fmla="*/ 282 w 328"/>
                <a:gd name="T23" fmla="*/ 39 h 384"/>
                <a:gd name="T24" fmla="*/ 289 w 328"/>
                <a:gd name="T25" fmla="*/ 46 h 384"/>
                <a:gd name="T26" fmla="*/ 289 w 328"/>
                <a:gd name="T27" fmla="*/ 215 h 384"/>
                <a:gd name="T28" fmla="*/ 282 w 328"/>
                <a:gd name="T29" fmla="*/ 222 h 384"/>
                <a:gd name="T30" fmla="*/ 46 w 328"/>
                <a:gd name="T31" fmla="*/ 222 h 384"/>
                <a:gd name="T32" fmla="*/ 39 w 328"/>
                <a:gd name="T33" fmla="*/ 215 h 384"/>
                <a:gd name="T34" fmla="*/ 39 w 328"/>
                <a:gd name="T35" fmla="*/ 46 h 384"/>
                <a:gd name="T36" fmla="*/ 177 w 328"/>
                <a:gd name="T37" fmla="*/ 275 h 384"/>
                <a:gd name="T38" fmla="*/ 156 w 328"/>
                <a:gd name="T39" fmla="*/ 275 h 384"/>
                <a:gd name="T40" fmla="*/ 156 w 328"/>
                <a:gd name="T41" fmla="*/ 327 h 384"/>
                <a:gd name="T42" fmla="*/ 149 w 328"/>
                <a:gd name="T43" fmla="*/ 334 h 384"/>
                <a:gd name="T44" fmla="*/ 95 w 328"/>
                <a:gd name="T45" fmla="*/ 334 h 384"/>
                <a:gd name="T46" fmla="*/ 95 w 328"/>
                <a:gd name="T47" fmla="*/ 265 h 384"/>
                <a:gd name="T48" fmla="*/ 78 w 328"/>
                <a:gd name="T49" fmla="*/ 265 h 384"/>
                <a:gd name="T50" fmla="*/ 78 w 328"/>
                <a:gd name="T51" fmla="*/ 334 h 384"/>
                <a:gd name="T52" fmla="*/ 67 w 328"/>
                <a:gd name="T53" fmla="*/ 334 h 384"/>
                <a:gd name="T54" fmla="*/ 60 w 328"/>
                <a:gd name="T55" fmla="*/ 327 h 384"/>
                <a:gd name="T56" fmla="*/ 60 w 328"/>
                <a:gd name="T57" fmla="*/ 275 h 384"/>
                <a:gd name="T58" fmla="*/ 39 w 328"/>
                <a:gd name="T59" fmla="*/ 275 h 384"/>
                <a:gd name="T60" fmla="*/ 39 w 328"/>
                <a:gd name="T61" fmla="*/ 259 h 384"/>
                <a:gd name="T62" fmla="*/ 177 w 328"/>
                <a:gd name="T63" fmla="*/ 259 h 384"/>
                <a:gd name="T64" fmla="*/ 177 w 328"/>
                <a:gd name="T65" fmla="*/ 275 h 384"/>
                <a:gd name="T66" fmla="*/ 235 w 328"/>
                <a:gd name="T67" fmla="*/ 346 h 384"/>
                <a:gd name="T68" fmla="*/ 203 w 328"/>
                <a:gd name="T69" fmla="*/ 346 h 384"/>
                <a:gd name="T70" fmla="*/ 203 w 328"/>
                <a:gd name="T71" fmla="*/ 314 h 384"/>
                <a:gd name="T72" fmla="*/ 235 w 328"/>
                <a:gd name="T73" fmla="*/ 314 h 384"/>
                <a:gd name="T74" fmla="*/ 235 w 328"/>
                <a:gd name="T75" fmla="*/ 346 h 384"/>
                <a:gd name="T76" fmla="*/ 235 w 328"/>
                <a:gd name="T77" fmla="*/ 291 h 384"/>
                <a:gd name="T78" fmla="*/ 203 w 328"/>
                <a:gd name="T79" fmla="*/ 291 h 384"/>
                <a:gd name="T80" fmla="*/ 203 w 328"/>
                <a:gd name="T81" fmla="*/ 259 h 384"/>
                <a:gd name="T82" fmla="*/ 235 w 328"/>
                <a:gd name="T83" fmla="*/ 259 h 384"/>
                <a:gd name="T84" fmla="*/ 235 w 328"/>
                <a:gd name="T85" fmla="*/ 291 h 384"/>
                <a:gd name="T86" fmla="*/ 290 w 328"/>
                <a:gd name="T87" fmla="*/ 346 h 384"/>
                <a:gd name="T88" fmla="*/ 258 w 328"/>
                <a:gd name="T89" fmla="*/ 346 h 384"/>
                <a:gd name="T90" fmla="*/ 258 w 328"/>
                <a:gd name="T91" fmla="*/ 314 h 384"/>
                <a:gd name="T92" fmla="*/ 290 w 328"/>
                <a:gd name="T93" fmla="*/ 314 h 384"/>
                <a:gd name="T94" fmla="*/ 290 w 328"/>
                <a:gd name="T95" fmla="*/ 346 h 384"/>
                <a:gd name="T96" fmla="*/ 290 w 328"/>
                <a:gd name="T97" fmla="*/ 291 h 384"/>
                <a:gd name="T98" fmla="*/ 258 w 328"/>
                <a:gd name="T99" fmla="*/ 291 h 384"/>
                <a:gd name="T100" fmla="*/ 258 w 328"/>
                <a:gd name="T101" fmla="*/ 259 h 384"/>
                <a:gd name="T102" fmla="*/ 290 w 328"/>
                <a:gd name="T103" fmla="*/ 259 h 384"/>
                <a:gd name="T104" fmla="*/ 290 w 328"/>
                <a:gd name="T105" fmla="*/ 29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8" h="384">
                  <a:moveTo>
                    <a:pt x="309" y="0"/>
                  </a:moveTo>
                  <a:cubicBezTo>
                    <a:pt x="19" y="0"/>
                    <a:pt x="19" y="0"/>
                    <a:pt x="19" y="0"/>
                  </a:cubicBezTo>
                  <a:cubicBezTo>
                    <a:pt x="9" y="0"/>
                    <a:pt x="0" y="9"/>
                    <a:pt x="0" y="19"/>
                  </a:cubicBezTo>
                  <a:cubicBezTo>
                    <a:pt x="0" y="365"/>
                    <a:pt x="0" y="365"/>
                    <a:pt x="0" y="365"/>
                  </a:cubicBezTo>
                  <a:cubicBezTo>
                    <a:pt x="0" y="375"/>
                    <a:pt x="9" y="384"/>
                    <a:pt x="19" y="384"/>
                  </a:cubicBezTo>
                  <a:cubicBezTo>
                    <a:pt x="309" y="384"/>
                    <a:pt x="309" y="384"/>
                    <a:pt x="309" y="384"/>
                  </a:cubicBezTo>
                  <a:cubicBezTo>
                    <a:pt x="319" y="384"/>
                    <a:pt x="328" y="375"/>
                    <a:pt x="328" y="365"/>
                  </a:cubicBezTo>
                  <a:cubicBezTo>
                    <a:pt x="328" y="19"/>
                    <a:pt x="328" y="19"/>
                    <a:pt x="328" y="19"/>
                  </a:cubicBezTo>
                  <a:cubicBezTo>
                    <a:pt x="328" y="9"/>
                    <a:pt x="319" y="0"/>
                    <a:pt x="309" y="0"/>
                  </a:cubicBezTo>
                  <a:moveTo>
                    <a:pt x="39" y="46"/>
                  </a:moveTo>
                  <a:cubicBezTo>
                    <a:pt x="39" y="42"/>
                    <a:pt x="42" y="39"/>
                    <a:pt x="46" y="39"/>
                  </a:cubicBezTo>
                  <a:cubicBezTo>
                    <a:pt x="282" y="39"/>
                    <a:pt x="282" y="39"/>
                    <a:pt x="282" y="39"/>
                  </a:cubicBezTo>
                  <a:cubicBezTo>
                    <a:pt x="286" y="39"/>
                    <a:pt x="289" y="42"/>
                    <a:pt x="289" y="46"/>
                  </a:cubicBezTo>
                  <a:cubicBezTo>
                    <a:pt x="289" y="215"/>
                    <a:pt x="289" y="215"/>
                    <a:pt x="289" y="215"/>
                  </a:cubicBezTo>
                  <a:cubicBezTo>
                    <a:pt x="289" y="219"/>
                    <a:pt x="286" y="222"/>
                    <a:pt x="282" y="222"/>
                  </a:cubicBezTo>
                  <a:cubicBezTo>
                    <a:pt x="46" y="222"/>
                    <a:pt x="46" y="222"/>
                    <a:pt x="46" y="222"/>
                  </a:cubicBezTo>
                  <a:cubicBezTo>
                    <a:pt x="42" y="222"/>
                    <a:pt x="39" y="219"/>
                    <a:pt x="39" y="215"/>
                  </a:cubicBezTo>
                  <a:lnTo>
                    <a:pt x="39" y="46"/>
                  </a:lnTo>
                  <a:close/>
                  <a:moveTo>
                    <a:pt x="177" y="275"/>
                  </a:moveTo>
                  <a:cubicBezTo>
                    <a:pt x="156" y="275"/>
                    <a:pt x="156" y="275"/>
                    <a:pt x="156" y="275"/>
                  </a:cubicBezTo>
                  <a:cubicBezTo>
                    <a:pt x="156" y="327"/>
                    <a:pt x="156" y="327"/>
                    <a:pt x="156" y="327"/>
                  </a:cubicBezTo>
                  <a:cubicBezTo>
                    <a:pt x="156" y="331"/>
                    <a:pt x="153" y="334"/>
                    <a:pt x="149" y="334"/>
                  </a:cubicBezTo>
                  <a:cubicBezTo>
                    <a:pt x="95" y="334"/>
                    <a:pt x="95" y="334"/>
                    <a:pt x="95" y="334"/>
                  </a:cubicBezTo>
                  <a:cubicBezTo>
                    <a:pt x="95" y="265"/>
                    <a:pt x="95" y="265"/>
                    <a:pt x="95" y="265"/>
                  </a:cubicBezTo>
                  <a:cubicBezTo>
                    <a:pt x="78" y="265"/>
                    <a:pt x="78" y="265"/>
                    <a:pt x="78" y="265"/>
                  </a:cubicBezTo>
                  <a:cubicBezTo>
                    <a:pt x="78" y="334"/>
                    <a:pt x="78" y="334"/>
                    <a:pt x="78" y="334"/>
                  </a:cubicBezTo>
                  <a:cubicBezTo>
                    <a:pt x="67" y="334"/>
                    <a:pt x="67" y="334"/>
                    <a:pt x="67" y="334"/>
                  </a:cubicBezTo>
                  <a:cubicBezTo>
                    <a:pt x="63" y="334"/>
                    <a:pt x="60" y="331"/>
                    <a:pt x="60" y="327"/>
                  </a:cubicBezTo>
                  <a:cubicBezTo>
                    <a:pt x="60" y="275"/>
                    <a:pt x="60" y="275"/>
                    <a:pt x="60" y="275"/>
                  </a:cubicBezTo>
                  <a:cubicBezTo>
                    <a:pt x="39" y="275"/>
                    <a:pt x="39" y="275"/>
                    <a:pt x="39" y="275"/>
                  </a:cubicBezTo>
                  <a:cubicBezTo>
                    <a:pt x="39" y="259"/>
                    <a:pt x="39" y="259"/>
                    <a:pt x="39" y="259"/>
                  </a:cubicBezTo>
                  <a:cubicBezTo>
                    <a:pt x="177" y="259"/>
                    <a:pt x="177" y="259"/>
                    <a:pt x="177" y="259"/>
                  </a:cubicBezTo>
                  <a:lnTo>
                    <a:pt x="177" y="275"/>
                  </a:lnTo>
                  <a:close/>
                  <a:moveTo>
                    <a:pt x="235" y="346"/>
                  </a:moveTo>
                  <a:cubicBezTo>
                    <a:pt x="203" y="346"/>
                    <a:pt x="203" y="346"/>
                    <a:pt x="203" y="346"/>
                  </a:cubicBezTo>
                  <a:cubicBezTo>
                    <a:pt x="203" y="314"/>
                    <a:pt x="203" y="314"/>
                    <a:pt x="203" y="314"/>
                  </a:cubicBezTo>
                  <a:cubicBezTo>
                    <a:pt x="235" y="314"/>
                    <a:pt x="235" y="314"/>
                    <a:pt x="235" y="314"/>
                  </a:cubicBezTo>
                  <a:lnTo>
                    <a:pt x="235" y="346"/>
                  </a:lnTo>
                  <a:close/>
                  <a:moveTo>
                    <a:pt x="235" y="291"/>
                  </a:moveTo>
                  <a:cubicBezTo>
                    <a:pt x="203" y="291"/>
                    <a:pt x="203" y="291"/>
                    <a:pt x="203" y="291"/>
                  </a:cubicBezTo>
                  <a:cubicBezTo>
                    <a:pt x="203" y="259"/>
                    <a:pt x="203" y="259"/>
                    <a:pt x="203" y="259"/>
                  </a:cubicBezTo>
                  <a:cubicBezTo>
                    <a:pt x="235" y="259"/>
                    <a:pt x="235" y="259"/>
                    <a:pt x="235" y="259"/>
                  </a:cubicBezTo>
                  <a:lnTo>
                    <a:pt x="235" y="291"/>
                  </a:lnTo>
                  <a:close/>
                  <a:moveTo>
                    <a:pt x="290" y="346"/>
                  </a:moveTo>
                  <a:cubicBezTo>
                    <a:pt x="258" y="346"/>
                    <a:pt x="258" y="346"/>
                    <a:pt x="258" y="346"/>
                  </a:cubicBezTo>
                  <a:cubicBezTo>
                    <a:pt x="258" y="314"/>
                    <a:pt x="258" y="314"/>
                    <a:pt x="258" y="314"/>
                  </a:cubicBezTo>
                  <a:cubicBezTo>
                    <a:pt x="290" y="314"/>
                    <a:pt x="290" y="314"/>
                    <a:pt x="290" y="314"/>
                  </a:cubicBezTo>
                  <a:lnTo>
                    <a:pt x="290" y="346"/>
                  </a:lnTo>
                  <a:close/>
                  <a:moveTo>
                    <a:pt x="290" y="291"/>
                  </a:moveTo>
                  <a:cubicBezTo>
                    <a:pt x="258" y="291"/>
                    <a:pt x="258" y="291"/>
                    <a:pt x="258" y="291"/>
                  </a:cubicBezTo>
                  <a:cubicBezTo>
                    <a:pt x="258" y="259"/>
                    <a:pt x="258" y="259"/>
                    <a:pt x="258" y="259"/>
                  </a:cubicBezTo>
                  <a:cubicBezTo>
                    <a:pt x="290" y="259"/>
                    <a:pt x="290" y="259"/>
                    <a:pt x="290" y="259"/>
                  </a:cubicBezTo>
                  <a:lnTo>
                    <a:pt x="290" y="291"/>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4"/>
            <p:cNvSpPr>
              <a:spLocks/>
            </p:cNvSpPr>
            <p:nvPr/>
          </p:nvSpPr>
          <p:spPr bwMode="auto">
            <a:xfrm>
              <a:off x="2708" y="1425"/>
              <a:ext cx="66" cy="50"/>
            </a:xfrm>
            <a:custGeom>
              <a:avLst/>
              <a:gdLst>
                <a:gd name="T0" fmla="*/ 27 w 28"/>
                <a:gd name="T1" fmla="*/ 0 h 21"/>
                <a:gd name="T2" fmla="*/ 1 w 28"/>
                <a:gd name="T3" fmla="*/ 0 h 21"/>
                <a:gd name="T4" fmla="*/ 0 w 28"/>
                <a:gd name="T5" fmla="*/ 2 h 21"/>
                <a:gd name="T6" fmla="*/ 0 w 28"/>
                <a:gd name="T7" fmla="*/ 21 h 21"/>
                <a:gd name="T8" fmla="*/ 28 w 28"/>
                <a:gd name="T9" fmla="*/ 21 h 21"/>
                <a:gd name="T10" fmla="*/ 28 w 28"/>
                <a:gd name="T11" fmla="*/ 2 h 21"/>
                <a:gd name="T12" fmla="*/ 27 w 28"/>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8" h="21">
                  <a:moveTo>
                    <a:pt x="27" y="0"/>
                  </a:moveTo>
                  <a:cubicBezTo>
                    <a:pt x="1" y="0"/>
                    <a:pt x="1" y="0"/>
                    <a:pt x="1" y="0"/>
                  </a:cubicBezTo>
                  <a:cubicBezTo>
                    <a:pt x="1" y="0"/>
                    <a:pt x="0" y="1"/>
                    <a:pt x="0" y="2"/>
                  </a:cubicBezTo>
                  <a:cubicBezTo>
                    <a:pt x="0" y="21"/>
                    <a:pt x="0" y="21"/>
                    <a:pt x="0" y="21"/>
                  </a:cubicBezTo>
                  <a:cubicBezTo>
                    <a:pt x="28" y="21"/>
                    <a:pt x="28" y="21"/>
                    <a:pt x="28" y="21"/>
                  </a:cubicBezTo>
                  <a:cubicBezTo>
                    <a:pt x="28" y="2"/>
                    <a:pt x="28" y="2"/>
                    <a:pt x="28" y="2"/>
                  </a:cubicBezTo>
                  <a:cubicBezTo>
                    <a:pt x="28" y="1"/>
                    <a:pt x="28"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58"/>
          <p:cNvGrpSpPr>
            <a:grpSpLocks noChangeAspect="1"/>
          </p:cNvGrpSpPr>
          <p:nvPr/>
        </p:nvGrpSpPr>
        <p:grpSpPr bwMode="auto">
          <a:xfrm>
            <a:off x="2446268" y="3795433"/>
            <a:ext cx="656283" cy="552803"/>
            <a:chOff x="2637" y="1416"/>
            <a:chExt cx="482" cy="406"/>
          </a:xfrm>
          <a:solidFill>
            <a:schemeClr val="accent1"/>
          </a:solidFill>
        </p:grpSpPr>
        <p:sp>
          <p:nvSpPr>
            <p:cNvPr id="124" name="Oval 59"/>
            <p:cNvSpPr>
              <a:spLocks noChangeArrowheads="1"/>
            </p:cNvSpPr>
            <p:nvPr/>
          </p:nvSpPr>
          <p:spPr bwMode="auto">
            <a:xfrm>
              <a:off x="2724" y="1746"/>
              <a:ext cx="78" cy="76"/>
            </a:xfrm>
            <a:prstGeom prst="ellipse">
              <a:avLst/>
            </a:pr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60"/>
            <p:cNvSpPr>
              <a:spLocks noChangeArrowheads="1"/>
            </p:cNvSpPr>
            <p:nvPr/>
          </p:nvSpPr>
          <p:spPr bwMode="auto">
            <a:xfrm>
              <a:off x="3029" y="1746"/>
              <a:ext cx="78" cy="76"/>
            </a:xfrm>
            <a:prstGeom prst="ellipse">
              <a:avLst/>
            </a:pr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61"/>
            <p:cNvSpPr>
              <a:spLocks/>
            </p:cNvSpPr>
            <p:nvPr/>
          </p:nvSpPr>
          <p:spPr bwMode="auto">
            <a:xfrm>
              <a:off x="2637" y="1416"/>
              <a:ext cx="482" cy="312"/>
            </a:xfrm>
            <a:custGeom>
              <a:avLst/>
              <a:gdLst>
                <a:gd name="T0" fmla="*/ 39 w 204"/>
                <a:gd name="T1" fmla="*/ 0 h 132"/>
                <a:gd name="T2" fmla="*/ 6 w 204"/>
                <a:gd name="T3" fmla="*/ 0 h 132"/>
                <a:gd name="T4" fmla="*/ 0 w 204"/>
                <a:gd name="T5" fmla="*/ 5 h 132"/>
                <a:gd name="T6" fmla="*/ 6 w 204"/>
                <a:gd name="T7" fmla="*/ 11 h 132"/>
                <a:gd name="T8" fmla="*/ 30 w 204"/>
                <a:gd name="T9" fmla="*/ 11 h 132"/>
                <a:gd name="T10" fmla="*/ 47 w 204"/>
                <a:gd name="T11" fmla="*/ 121 h 132"/>
                <a:gd name="T12" fmla="*/ 59 w 204"/>
                <a:gd name="T13" fmla="*/ 132 h 132"/>
                <a:gd name="T14" fmla="*/ 186 w 204"/>
                <a:gd name="T15" fmla="*/ 132 h 132"/>
                <a:gd name="T16" fmla="*/ 186 w 204"/>
                <a:gd name="T17" fmla="*/ 122 h 132"/>
                <a:gd name="T18" fmla="*/ 62 w 204"/>
                <a:gd name="T19" fmla="*/ 122 h 132"/>
                <a:gd name="T20" fmla="*/ 56 w 204"/>
                <a:gd name="T21" fmla="*/ 116 h 132"/>
                <a:gd name="T22" fmla="*/ 62 w 204"/>
                <a:gd name="T23" fmla="*/ 111 h 132"/>
                <a:gd name="T24" fmla="*/ 177 w 204"/>
                <a:gd name="T25" fmla="*/ 105 h 132"/>
                <a:gd name="T26" fmla="*/ 191 w 204"/>
                <a:gd name="T27" fmla="*/ 93 h 132"/>
                <a:gd name="T28" fmla="*/ 204 w 204"/>
                <a:gd name="T29" fmla="*/ 31 h 132"/>
                <a:gd name="T30" fmla="*/ 44 w 204"/>
                <a:gd name="T31" fmla="*/ 31 h 132"/>
                <a:gd name="T32" fmla="*/ 39 w 204"/>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132">
                  <a:moveTo>
                    <a:pt x="39" y="0"/>
                  </a:moveTo>
                  <a:cubicBezTo>
                    <a:pt x="6" y="0"/>
                    <a:pt x="6" y="0"/>
                    <a:pt x="6" y="0"/>
                  </a:cubicBezTo>
                  <a:cubicBezTo>
                    <a:pt x="3" y="0"/>
                    <a:pt x="0" y="2"/>
                    <a:pt x="0" y="5"/>
                  </a:cubicBezTo>
                  <a:cubicBezTo>
                    <a:pt x="0" y="8"/>
                    <a:pt x="3" y="11"/>
                    <a:pt x="6" y="11"/>
                  </a:cubicBezTo>
                  <a:cubicBezTo>
                    <a:pt x="30" y="11"/>
                    <a:pt x="30" y="11"/>
                    <a:pt x="30" y="11"/>
                  </a:cubicBezTo>
                  <a:cubicBezTo>
                    <a:pt x="47" y="121"/>
                    <a:pt x="47" y="121"/>
                    <a:pt x="47" y="121"/>
                  </a:cubicBezTo>
                  <a:cubicBezTo>
                    <a:pt x="47" y="129"/>
                    <a:pt x="52" y="132"/>
                    <a:pt x="59" y="132"/>
                  </a:cubicBezTo>
                  <a:cubicBezTo>
                    <a:pt x="186" y="132"/>
                    <a:pt x="186" y="132"/>
                    <a:pt x="186" y="132"/>
                  </a:cubicBezTo>
                  <a:cubicBezTo>
                    <a:pt x="193" y="132"/>
                    <a:pt x="192" y="122"/>
                    <a:pt x="186" y="122"/>
                  </a:cubicBezTo>
                  <a:cubicBezTo>
                    <a:pt x="186" y="122"/>
                    <a:pt x="62" y="122"/>
                    <a:pt x="62" y="122"/>
                  </a:cubicBezTo>
                  <a:cubicBezTo>
                    <a:pt x="58" y="122"/>
                    <a:pt x="56" y="120"/>
                    <a:pt x="56" y="116"/>
                  </a:cubicBezTo>
                  <a:cubicBezTo>
                    <a:pt x="56" y="113"/>
                    <a:pt x="58" y="111"/>
                    <a:pt x="62" y="111"/>
                  </a:cubicBezTo>
                  <a:cubicBezTo>
                    <a:pt x="62" y="111"/>
                    <a:pt x="173" y="106"/>
                    <a:pt x="177" y="105"/>
                  </a:cubicBezTo>
                  <a:cubicBezTo>
                    <a:pt x="185" y="104"/>
                    <a:pt x="189" y="101"/>
                    <a:pt x="191" y="93"/>
                  </a:cubicBezTo>
                  <a:cubicBezTo>
                    <a:pt x="204" y="31"/>
                    <a:pt x="204" y="31"/>
                    <a:pt x="204" y="31"/>
                  </a:cubicBezTo>
                  <a:cubicBezTo>
                    <a:pt x="44" y="31"/>
                    <a:pt x="44" y="31"/>
                    <a:pt x="44" y="31"/>
                  </a:cubicBezTo>
                  <a:lnTo>
                    <a:pt x="39" y="0"/>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65"/>
          <p:cNvGrpSpPr>
            <a:grpSpLocks noChangeAspect="1"/>
          </p:cNvGrpSpPr>
          <p:nvPr/>
        </p:nvGrpSpPr>
        <p:grpSpPr bwMode="auto">
          <a:xfrm>
            <a:off x="3874895" y="691109"/>
            <a:ext cx="501614" cy="698895"/>
            <a:chOff x="2552" y="1163"/>
            <a:chExt cx="656" cy="914"/>
          </a:xfrm>
          <a:solidFill>
            <a:schemeClr val="accent1"/>
          </a:solidFill>
          <a:effectLst>
            <a:innerShdw blurRad="63500" dist="50800" dir="16200000">
              <a:prstClr val="black">
                <a:alpha val="50000"/>
              </a:prstClr>
            </a:innerShdw>
          </a:effectLst>
        </p:grpSpPr>
        <p:sp>
          <p:nvSpPr>
            <p:cNvPr id="135" name="Freeform 66"/>
            <p:cNvSpPr>
              <a:spLocks noEditPoints="1"/>
            </p:cNvSpPr>
            <p:nvPr/>
          </p:nvSpPr>
          <p:spPr bwMode="auto">
            <a:xfrm>
              <a:off x="2552" y="1163"/>
              <a:ext cx="219" cy="914"/>
            </a:xfrm>
            <a:custGeom>
              <a:avLst/>
              <a:gdLst>
                <a:gd name="T0" fmla="*/ 0 w 93"/>
                <a:gd name="T1" fmla="*/ 13 h 387"/>
                <a:gd name="T2" fmla="*/ 0 w 93"/>
                <a:gd name="T3" fmla="*/ 375 h 387"/>
                <a:gd name="T4" fmla="*/ 12 w 93"/>
                <a:gd name="T5" fmla="*/ 387 h 387"/>
                <a:gd name="T6" fmla="*/ 93 w 93"/>
                <a:gd name="T7" fmla="*/ 387 h 387"/>
                <a:gd name="T8" fmla="*/ 93 w 93"/>
                <a:gd name="T9" fmla="*/ 0 h 387"/>
                <a:gd name="T10" fmla="*/ 12 w 93"/>
                <a:gd name="T11" fmla="*/ 0 h 387"/>
                <a:gd name="T12" fmla="*/ 0 w 93"/>
                <a:gd name="T13" fmla="*/ 13 h 387"/>
                <a:gd name="T14" fmla="*/ 59 w 93"/>
                <a:gd name="T15" fmla="*/ 137 h 387"/>
                <a:gd name="T16" fmla="*/ 67 w 93"/>
                <a:gd name="T17" fmla="*/ 128 h 387"/>
                <a:gd name="T18" fmla="*/ 76 w 93"/>
                <a:gd name="T19" fmla="*/ 137 h 387"/>
                <a:gd name="T20" fmla="*/ 76 w 93"/>
                <a:gd name="T21" fmla="*/ 214 h 387"/>
                <a:gd name="T22" fmla="*/ 67 w 93"/>
                <a:gd name="T23" fmla="*/ 222 h 387"/>
                <a:gd name="T24" fmla="*/ 59 w 93"/>
                <a:gd name="T25" fmla="*/ 214 h 387"/>
                <a:gd name="T26" fmla="*/ 59 w 93"/>
                <a:gd name="T27" fmla="*/ 13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87">
                  <a:moveTo>
                    <a:pt x="0" y="13"/>
                  </a:moveTo>
                  <a:cubicBezTo>
                    <a:pt x="0" y="375"/>
                    <a:pt x="0" y="375"/>
                    <a:pt x="0" y="375"/>
                  </a:cubicBezTo>
                  <a:cubicBezTo>
                    <a:pt x="0" y="382"/>
                    <a:pt x="5" y="387"/>
                    <a:pt x="12" y="387"/>
                  </a:cubicBezTo>
                  <a:cubicBezTo>
                    <a:pt x="93" y="387"/>
                    <a:pt x="93" y="387"/>
                    <a:pt x="93" y="387"/>
                  </a:cubicBezTo>
                  <a:cubicBezTo>
                    <a:pt x="93" y="0"/>
                    <a:pt x="93" y="0"/>
                    <a:pt x="93" y="0"/>
                  </a:cubicBezTo>
                  <a:cubicBezTo>
                    <a:pt x="12" y="0"/>
                    <a:pt x="12" y="0"/>
                    <a:pt x="12" y="0"/>
                  </a:cubicBezTo>
                  <a:cubicBezTo>
                    <a:pt x="5" y="0"/>
                    <a:pt x="0" y="6"/>
                    <a:pt x="0" y="13"/>
                  </a:cubicBezTo>
                  <a:close/>
                  <a:moveTo>
                    <a:pt x="59" y="137"/>
                  </a:moveTo>
                  <a:cubicBezTo>
                    <a:pt x="59" y="132"/>
                    <a:pt x="63" y="128"/>
                    <a:pt x="67" y="128"/>
                  </a:cubicBezTo>
                  <a:cubicBezTo>
                    <a:pt x="72" y="128"/>
                    <a:pt x="76" y="132"/>
                    <a:pt x="76" y="137"/>
                  </a:cubicBezTo>
                  <a:cubicBezTo>
                    <a:pt x="76" y="214"/>
                    <a:pt x="76" y="214"/>
                    <a:pt x="76" y="214"/>
                  </a:cubicBezTo>
                  <a:cubicBezTo>
                    <a:pt x="76" y="218"/>
                    <a:pt x="72" y="222"/>
                    <a:pt x="67" y="222"/>
                  </a:cubicBezTo>
                  <a:cubicBezTo>
                    <a:pt x="63" y="222"/>
                    <a:pt x="59" y="218"/>
                    <a:pt x="59" y="214"/>
                  </a:cubicBezTo>
                  <a:lnTo>
                    <a:pt x="59" y="137"/>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67"/>
            <p:cNvSpPr>
              <a:spLocks noEditPoints="1"/>
            </p:cNvSpPr>
            <p:nvPr/>
          </p:nvSpPr>
          <p:spPr bwMode="auto">
            <a:xfrm>
              <a:off x="2802" y="1163"/>
              <a:ext cx="406" cy="914"/>
            </a:xfrm>
            <a:custGeom>
              <a:avLst/>
              <a:gdLst>
                <a:gd name="T0" fmla="*/ 160 w 172"/>
                <a:gd name="T1" fmla="*/ 0 h 387"/>
                <a:gd name="T2" fmla="*/ 0 w 172"/>
                <a:gd name="T3" fmla="*/ 0 h 387"/>
                <a:gd name="T4" fmla="*/ 0 w 172"/>
                <a:gd name="T5" fmla="*/ 387 h 387"/>
                <a:gd name="T6" fmla="*/ 160 w 172"/>
                <a:gd name="T7" fmla="*/ 387 h 387"/>
                <a:gd name="T8" fmla="*/ 172 w 172"/>
                <a:gd name="T9" fmla="*/ 375 h 387"/>
                <a:gd name="T10" fmla="*/ 172 w 172"/>
                <a:gd name="T11" fmla="*/ 13 h 387"/>
                <a:gd name="T12" fmla="*/ 160 w 172"/>
                <a:gd name="T13" fmla="*/ 0 h 387"/>
                <a:gd name="T14" fmla="*/ 33 w 172"/>
                <a:gd name="T15" fmla="*/ 214 h 387"/>
                <a:gd name="T16" fmla="*/ 24 w 172"/>
                <a:gd name="T17" fmla="*/ 222 h 387"/>
                <a:gd name="T18" fmla="*/ 15 w 172"/>
                <a:gd name="T19" fmla="*/ 214 h 387"/>
                <a:gd name="T20" fmla="*/ 15 w 172"/>
                <a:gd name="T21" fmla="*/ 137 h 387"/>
                <a:gd name="T22" fmla="*/ 24 w 172"/>
                <a:gd name="T23" fmla="*/ 128 h 387"/>
                <a:gd name="T24" fmla="*/ 33 w 172"/>
                <a:gd name="T25" fmla="*/ 137 h 387"/>
                <a:gd name="T26" fmla="*/ 33 w 172"/>
                <a:gd name="T27" fmla="*/ 214 h 387"/>
                <a:gd name="T28" fmla="*/ 137 w 172"/>
                <a:gd name="T29" fmla="*/ 208 h 387"/>
                <a:gd name="T30" fmla="*/ 127 w 172"/>
                <a:gd name="T31" fmla="*/ 218 h 387"/>
                <a:gd name="T32" fmla="*/ 75 w 172"/>
                <a:gd name="T33" fmla="*/ 218 h 387"/>
                <a:gd name="T34" fmla="*/ 65 w 172"/>
                <a:gd name="T35" fmla="*/ 208 h 387"/>
                <a:gd name="T36" fmla="*/ 65 w 172"/>
                <a:gd name="T37" fmla="*/ 174 h 387"/>
                <a:gd name="T38" fmla="*/ 75 w 172"/>
                <a:gd name="T39" fmla="*/ 164 h 387"/>
                <a:gd name="T40" fmla="*/ 80 w 172"/>
                <a:gd name="T41" fmla="*/ 164 h 387"/>
                <a:gd name="T42" fmla="*/ 80 w 172"/>
                <a:gd name="T43" fmla="*/ 174 h 387"/>
                <a:gd name="T44" fmla="*/ 76 w 172"/>
                <a:gd name="T45" fmla="*/ 174 h 387"/>
                <a:gd name="T46" fmla="*/ 72 w 172"/>
                <a:gd name="T47" fmla="*/ 178 h 387"/>
                <a:gd name="T48" fmla="*/ 72 w 172"/>
                <a:gd name="T49" fmla="*/ 185 h 387"/>
                <a:gd name="T50" fmla="*/ 76 w 172"/>
                <a:gd name="T51" fmla="*/ 189 h 387"/>
                <a:gd name="T52" fmla="*/ 91 w 172"/>
                <a:gd name="T53" fmla="*/ 189 h 387"/>
                <a:gd name="T54" fmla="*/ 95 w 172"/>
                <a:gd name="T55" fmla="*/ 185 h 387"/>
                <a:gd name="T56" fmla="*/ 95 w 172"/>
                <a:gd name="T57" fmla="*/ 178 h 387"/>
                <a:gd name="T58" fmla="*/ 91 w 172"/>
                <a:gd name="T59" fmla="*/ 174 h 387"/>
                <a:gd name="T60" fmla="*/ 86 w 172"/>
                <a:gd name="T61" fmla="*/ 174 h 387"/>
                <a:gd name="T62" fmla="*/ 86 w 172"/>
                <a:gd name="T63" fmla="*/ 164 h 387"/>
                <a:gd name="T64" fmla="*/ 116 w 172"/>
                <a:gd name="T65" fmla="*/ 164 h 387"/>
                <a:gd name="T66" fmla="*/ 116 w 172"/>
                <a:gd name="T67" fmla="*/ 174 h 387"/>
                <a:gd name="T68" fmla="*/ 111 w 172"/>
                <a:gd name="T69" fmla="*/ 174 h 387"/>
                <a:gd name="T70" fmla="*/ 107 w 172"/>
                <a:gd name="T71" fmla="*/ 178 h 387"/>
                <a:gd name="T72" fmla="*/ 107 w 172"/>
                <a:gd name="T73" fmla="*/ 185 h 387"/>
                <a:gd name="T74" fmla="*/ 111 w 172"/>
                <a:gd name="T75" fmla="*/ 189 h 387"/>
                <a:gd name="T76" fmla="*/ 126 w 172"/>
                <a:gd name="T77" fmla="*/ 189 h 387"/>
                <a:gd name="T78" fmla="*/ 130 w 172"/>
                <a:gd name="T79" fmla="*/ 185 h 387"/>
                <a:gd name="T80" fmla="*/ 130 w 172"/>
                <a:gd name="T81" fmla="*/ 178 h 387"/>
                <a:gd name="T82" fmla="*/ 126 w 172"/>
                <a:gd name="T83" fmla="*/ 174 h 387"/>
                <a:gd name="T84" fmla="*/ 122 w 172"/>
                <a:gd name="T85" fmla="*/ 174 h 387"/>
                <a:gd name="T86" fmla="*/ 122 w 172"/>
                <a:gd name="T87" fmla="*/ 164 h 387"/>
                <a:gd name="T88" fmla="*/ 127 w 172"/>
                <a:gd name="T89" fmla="*/ 164 h 387"/>
                <a:gd name="T90" fmla="*/ 137 w 172"/>
                <a:gd name="T91" fmla="*/ 174 h 387"/>
                <a:gd name="T92" fmla="*/ 137 w 172"/>
                <a:gd name="T93" fmla="*/ 20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387">
                  <a:moveTo>
                    <a:pt x="160" y="0"/>
                  </a:moveTo>
                  <a:cubicBezTo>
                    <a:pt x="0" y="0"/>
                    <a:pt x="0" y="0"/>
                    <a:pt x="0" y="0"/>
                  </a:cubicBezTo>
                  <a:cubicBezTo>
                    <a:pt x="0" y="387"/>
                    <a:pt x="0" y="387"/>
                    <a:pt x="0" y="387"/>
                  </a:cubicBezTo>
                  <a:cubicBezTo>
                    <a:pt x="160" y="387"/>
                    <a:pt x="160" y="387"/>
                    <a:pt x="160" y="387"/>
                  </a:cubicBezTo>
                  <a:cubicBezTo>
                    <a:pt x="167" y="387"/>
                    <a:pt x="172" y="382"/>
                    <a:pt x="172" y="375"/>
                  </a:cubicBezTo>
                  <a:cubicBezTo>
                    <a:pt x="172" y="13"/>
                    <a:pt x="172" y="13"/>
                    <a:pt x="172" y="13"/>
                  </a:cubicBezTo>
                  <a:cubicBezTo>
                    <a:pt x="172" y="6"/>
                    <a:pt x="167" y="0"/>
                    <a:pt x="160" y="0"/>
                  </a:cubicBezTo>
                  <a:close/>
                  <a:moveTo>
                    <a:pt x="33" y="214"/>
                  </a:moveTo>
                  <a:cubicBezTo>
                    <a:pt x="33" y="218"/>
                    <a:pt x="29" y="222"/>
                    <a:pt x="24" y="222"/>
                  </a:cubicBezTo>
                  <a:cubicBezTo>
                    <a:pt x="19" y="222"/>
                    <a:pt x="15" y="218"/>
                    <a:pt x="15" y="214"/>
                  </a:cubicBezTo>
                  <a:cubicBezTo>
                    <a:pt x="15" y="137"/>
                    <a:pt x="15" y="137"/>
                    <a:pt x="15" y="137"/>
                  </a:cubicBezTo>
                  <a:cubicBezTo>
                    <a:pt x="15" y="132"/>
                    <a:pt x="19" y="128"/>
                    <a:pt x="24" y="128"/>
                  </a:cubicBezTo>
                  <a:cubicBezTo>
                    <a:pt x="29" y="128"/>
                    <a:pt x="33" y="132"/>
                    <a:pt x="33" y="137"/>
                  </a:cubicBezTo>
                  <a:lnTo>
                    <a:pt x="33" y="214"/>
                  </a:lnTo>
                  <a:close/>
                  <a:moveTo>
                    <a:pt x="137" y="208"/>
                  </a:moveTo>
                  <a:cubicBezTo>
                    <a:pt x="137" y="214"/>
                    <a:pt x="132" y="218"/>
                    <a:pt x="127" y="218"/>
                  </a:cubicBezTo>
                  <a:cubicBezTo>
                    <a:pt x="75" y="218"/>
                    <a:pt x="75" y="218"/>
                    <a:pt x="75" y="218"/>
                  </a:cubicBezTo>
                  <a:cubicBezTo>
                    <a:pt x="69" y="218"/>
                    <a:pt x="65" y="214"/>
                    <a:pt x="65" y="208"/>
                  </a:cubicBezTo>
                  <a:cubicBezTo>
                    <a:pt x="65" y="174"/>
                    <a:pt x="65" y="174"/>
                    <a:pt x="65" y="174"/>
                  </a:cubicBezTo>
                  <a:cubicBezTo>
                    <a:pt x="65" y="169"/>
                    <a:pt x="69" y="164"/>
                    <a:pt x="75" y="164"/>
                  </a:cubicBezTo>
                  <a:cubicBezTo>
                    <a:pt x="80" y="164"/>
                    <a:pt x="80" y="164"/>
                    <a:pt x="80" y="164"/>
                  </a:cubicBezTo>
                  <a:cubicBezTo>
                    <a:pt x="80" y="174"/>
                    <a:pt x="80" y="174"/>
                    <a:pt x="80" y="174"/>
                  </a:cubicBezTo>
                  <a:cubicBezTo>
                    <a:pt x="76" y="174"/>
                    <a:pt x="76" y="174"/>
                    <a:pt x="76" y="174"/>
                  </a:cubicBezTo>
                  <a:cubicBezTo>
                    <a:pt x="74" y="174"/>
                    <a:pt x="72" y="175"/>
                    <a:pt x="72" y="178"/>
                  </a:cubicBezTo>
                  <a:cubicBezTo>
                    <a:pt x="72" y="185"/>
                    <a:pt x="72" y="185"/>
                    <a:pt x="72" y="185"/>
                  </a:cubicBezTo>
                  <a:cubicBezTo>
                    <a:pt x="72" y="187"/>
                    <a:pt x="74" y="189"/>
                    <a:pt x="76" y="189"/>
                  </a:cubicBezTo>
                  <a:cubicBezTo>
                    <a:pt x="91" y="189"/>
                    <a:pt x="91" y="189"/>
                    <a:pt x="91" y="189"/>
                  </a:cubicBezTo>
                  <a:cubicBezTo>
                    <a:pt x="93" y="189"/>
                    <a:pt x="95" y="187"/>
                    <a:pt x="95" y="185"/>
                  </a:cubicBezTo>
                  <a:cubicBezTo>
                    <a:pt x="95" y="178"/>
                    <a:pt x="95" y="178"/>
                    <a:pt x="95" y="178"/>
                  </a:cubicBezTo>
                  <a:cubicBezTo>
                    <a:pt x="95" y="175"/>
                    <a:pt x="93" y="174"/>
                    <a:pt x="91" y="174"/>
                  </a:cubicBezTo>
                  <a:cubicBezTo>
                    <a:pt x="86" y="174"/>
                    <a:pt x="86" y="174"/>
                    <a:pt x="86" y="174"/>
                  </a:cubicBezTo>
                  <a:cubicBezTo>
                    <a:pt x="86" y="164"/>
                    <a:pt x="86" y="164"/>
                    <a:pt x="86" y="164"/>
                  </a:cubicBezTo>
                  <a:cubicBezTo>
                    <a:pt x="116" y="164"/>
                    <a:pt x="116" y="164"/>
                    <a:pt x="116" y="164"/>
                  </a:cubicBezTo>
                  <a:cubicBezTo>
                    <a:pt x="116" y="174"/>
                    <a:pt x="116" y="174"/>
                    <a:pt x="116" y="174"/>
                  </a:cubicBezTo>
                  <a:cubicBezTo>
                    <a:pt x="111" y="174"/>
                    <a:pt x="111" y="174"/>
                    <a:pt x="111" y="174"/>
                  </a:cubicBezTo>
                  <a:cubicBezTo>
                    <a:pt x="109" y="174"/>
                    <a:pt x="107" y="175"/>
                    <a:pt x="107" y="178"/>
                  </a:cubicBezTo>
                  <a:cubicBezTo>
                    <a:pt x="107" y="185"/>
                    <a:pt x="107" y="185"/>
                    <a:pt x="107" y="185"/>
                  </a:cubicBezTo>
                  <a:cubicBezTo>
                    <a:pt x="107" y="187"/>
                    <a:pt x="109" y="189"/>
                    <a:pt x="111" y="189"/>
                  </a:cubicBezTo>
                  <a:cubicBezTo>
                    <a:pt x="126" y="189"/>
                    <a:pt x="126" y="189"/>
                    <a:pt x="126" y="189"/>
                  </a:cubicBezTo>
                  <a:cubicBezTo>
                    <a:pt x="128" y="189"/>
                    <a:pt x="130" y="187"/>
                    <a:pt x="130" y="185"/>
                  </a:cubicBezTo>
                  <a:cubicBezTo>
                    <a:pt x="130" y="178"/>
                    <a:pt x="130" y="178"/>
                    <a:pt x="130" y="178"/>
                  </a:cubicBezTo>
                  <a:cubicBezTo>
                    <a:pt x="130" y="175"/>
                    <a:pt x="128" y="174"/>
                    <a:pt x="126" y="174"/>
                  </a:cubicBezTo>
                  <a:cubicBezTo>
                    <a:pt x="122" y="174"/>
                    <a:pt x="122" y="174"/>
                    <a:pt x="122" y="174"/>
                  </a:cubicBezTo>
                  <a:cubicBezTo>
                    <a:pt x="122" y="164"/>
                    <a:pt x="122" y="164"/>
                    <a:pt x="122" y="164"/>
                  </a:cubicBezTo>
                  <a:cubicBezTo>
                    <a:pt x="127" y="164"/>
                    <a:pt x="127" y="164"/>
                    <a:pt x="127" y="164"/>
                  </a:cubicBezTo>
                  <a:cubicBezTo>
                    <a:pt x="132" y="164"/>
                    <a:pt x="137" y="169"/>
                    <a:pt x="137" y="174"/>
                  </a:cubicBezTo>
                  <a:lnTo>
                    <a:pt x="137" y="208"/>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71"/>
          <p:cNvGrpSpPr>
            <a:grpSpLocks noChangeAspect="1"/>
          </p:cNvGrpSpPr>
          <p:nvPr/>
        </p:nvGrpSpPr>
        <p:grpSpPr bwMode="auto">
          <a:xfrm>
            <a:off x="1633805" y="2271297"/>
            <a:ext cx="601537" cy="697465"/>
            <a:chOff x="1631" y="169"/>
            <a:chExt cx="2502" cy="2901"/>
          </a:xfrm>
          <a:solidFill>
            <a:schemeClr val="accent1"/>
          </a:solidFill>
        </p:grpSpPr>
        <p:sp>
          <p:nvSpPr>
            <p:cNvPr id="142" name="Freeform 72"/>
            <p:cNvSpPr>
              <a:spLocks noEditPoints="1"/>
            </p:cNvSpPr>
            <p:nvPr/>
          </p:nvSpPr>
          <p:spPr bwMode="auto">
            <a:xfrm>
              <a:off x="1813" y="1468"/>
              <a:ext cx="1529" cy="1252"/>
            </a:xfrm>
            <a:custGeom>
              <a:avLst/>
              <a:gdLst>
                <a:gd name="T0" fmla="*/ 619 w 647"/>
                <a:gd name="T1" fmla="*/ 0 h 530"/>
                <a:gd name="T2" fmla="*/ 28 w 647"/>
                <a:gd name="T3" fmla="*/ 0 h 530"/>
                <a:gd name="T4" fmla="*/ 0 w 647"/>
                <a:gd name="T5" fmla="*/ 28 h 530"/>
                <a:gd name="T6" fmla="*/ 0 w 647"/>
                <a:gd name="T7" fmla="*/ 530 h 530"/>
                <a:gd name="T8" fmla="*/ 647 w 647"/>
                <a:gd name="T9" fmla="*/ 530 h 530"/>
                <a:gd name="T10" fmla="*/ 647 w 647"/>
                <a:gd name="T11" fmla="*/ 28 h 530"/>
                <a:gd name="T12" fmla="*/ 619 w 647"/>
                <a:gd name="T13" fmla="*/ 0 h 530"/>
                <a:gd name="T14" fmla="*/ 233 w 647"/>
                <a:gd name="T15" fmla="*/ 415 h 530"/>
                <a:gd name="T16" fmla="*/ 57 w 647"/>
                <a:gd name="T17" fmla="*/ 415 h 530"/>
                <a:gd name="T18" fmla="*/ 37 w 647"/>
                <a:gd name="T19" fmla="*/ 395 h 530"/>
                <a:gd name="T20" fmla="*/ 57 w 647"/>
                <a:gd name="T21" fmla="*/ 374 h 530"/>
                <a:gd name="T22" fmla="*/ 234 w 647"/>
                <a:gd name="T23" fmla="*/ 374 h 530"/>
                <a:gd name="T24" fmla="*/ 254 w 647"/>
                <a:gd name="T25" fmla="*/ 395 h 530"/>
                <a:gd name="T26" fmla="*/ 233 w 647"/>
                <a:gd name="T27" fmla="*/ 415 h 530"/>
                <a:gd name="T28" fmla="*/ 233 w 647"/>
                <a:gd name="T29" fmla="*/ 331 h 530"/>
                <a:gd name="T30" fmla="*/ 57 w 647"/>
                <a:gd name="T31" fmla="*/ 331 h 530"/>
                <a:gd name="T32" fmla="*/ 37 w 647"/>
                <a:gd name="T33" fmla="*/ 310 h 530"/>
                <a:gd name="T34" fmla="*/ 57 w 647"/>
                <a:gd name="T35" fmla="*/ 290 h 530"/>
                <a:gd name="T36" fmla="*/ 234 w 647"/>
                <a:gd name="T37" fmla="*/ 290 h 530"/>
                <a:gd name="T38" fmla="*/ 254 w 647"/>
                <a:gd name="T39" fmla="*/ 310 h 530"/>
                <a:gd name="T40" fmla="*/ 233 w 647"/>
                <a:gd name="T41" fmla="*/ 331 h 530"/>
                <a:gd name="T42" fmla="*/ 441 w 647"/>
                <a:gd name="T43" fmla="*/ 423 h 530"/>
                <a:gd name="T44" fmla="*/ 272 w 647"/>
                <a:gd name="T45" fmla="*/ 254 h 530"/>
                <a:gd name="T46" fmla="*/ 441 w 647"/>
                <a:gd name="T47" fmla="*/ 85 h 530"/>
                <a:gd name="T48" fmla="*/ 610 w 647"/>
                <a:gd name="T49" fmla="*/ 254 h 530"/>
                <a:gd name="T50" fmla="*/ 441 w 647"/>
                <a:gd name="T51" fmla="*/ 4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7" h="530">
                  <a:moveTo>
                    <a:pt x="619" y="0"/>
                  </a:moveTo>
                  <a:cubicBezTo>
                    <a:pt x="28" y="0"/>
                    <a:pt x="28" y="0"/>
                    <a:pt x="28" y="0"/>
                  </a:cubicBezTo>
                  <a:cubicBezTo>
                    <a:pt x="12" y="0"/>
                    <a:pt x="0" y="13"/>
                    <a:pt x="0" y="28"/>
                  </a:cubicBezTo>
                  <a:cubicBezTo>
                    <a:pt x="0" y="530"/>
                    <a:pt x="0" y="530"/>
                    <a:pt x="0" y="530"/>
                  </a:cubicBezTo>
                  <a:cubicBezTo>
                    <a:pt x="647" y="530"/>
                    <a:pt x="647" y="530"/>
                    <a:pt x="647" y="530"/>
                  </a:cubicBezTo>
                  <a:cubicBezTo>
                    <a:pt x="647" y="28"/>
                    <a:pt x="647" y="28"/>
                    <a:pt x="647" y="28"/>
                  </a:cubicBezTo>
                  <a:cubicBezTo>
                    <a:pt x="647" y="13"/>
                    <a:pt x="634" y="0"/>
                    <a:pt x="619" y="0"/>
                  </a:cubicBezTo>
                  <a:close/>
                  <a:moveTo>
                    <a:pt x="233" y="415"/>
                  </a:moveTo>
                  <a:cubicBezTo>
                    <a:pt x="57" y="415"/>
                    <a:pt x="57" y="415"/>
                    <a:pt x="57" y="415"/>
                  </a:cubicBezTo>
                  <a:cubicBezTo>
                    <a:pt x="46" y="415"/>
                    <a:pt x="37" y="406"/>
                    <a:pt x="37" y="395"/>
                  </a:cubicBezTo>
                  <a:cubicBezTo>
                    <a:pt x="37" y="383"/>
                    <a:pt x="46" y="374"/>
                    <a:pt x="57" y="374"/>
                  </a:cubicBezTo>
                  <a:cubicBezTo>
                    <a:pt x="234" y="374"/>
                    <a:pt x="234" y="374"/>
                    <a:pt x="234" y="374"/>
                  </a:cubicBezTo>
                  <a:cubicBezTo>
                    <a:pt x="245" y="375"/>
                    <a:pt x="254" y="384"/>
                    <a:pt x="254" y="395"/>
                  </a:cubicBezTo>
                  <a:cubicBezTo>
                    <a:pt x="254" y="406"/>
                    <a:pt x="245" y="415"/>
                    <a:pt x="233" y="415"/>
                  </a:cubicBezTo>
                  <a:close/>
                  <a:moveTo>
                    <a:pt x="233" y="331"/>
                  </a:moveTo>
                  <a:cubicBezTo>
                    <a:pt x="57" y="331"/>
                    <a:pt x="57" y="331"/>
                    <a:pt x="57" y="331"/>
                  </a:cubicBezTo>
                  <a:cubicBezTo>
                    <a:pt x="46" y="331"/>
                    <a:pt x="37" y="322"/>
                    <a:pt x="37" y="310"/>
                  </a:cubicBezTo>
                  <a:cubicBezTo>
                    <a:pt x="37" y="299"/>
                    <a:pt x="46" y="290"/>
                    <a:pt x="57" y="290"/>
                  </a:cubicBezTo>
                  <a:cubicBezTo>
                    <a:pt x="234" y="290"/>
                    <a:pt x="234" y="290"/>
                    <a:pt x="234" y="290"/>
                  </a:cubicBezTo>
                  <a:cubicBezTo>
                    <a:pt x="245" y="291"/>
                    <a:pt x="254" y="299"/>
                    <a:pt x="254" y="310"/>
                  </a:cubicBezTo>
                  <a:cubicBezTo>
                    <a:pt x="254" y="322"/>
                    <a:pt x="245" y="331"/>
                    <a:pt x="233" y="331"/>
                  </a:cubicBezTo>
                  <a:close/>
                  <a:moveTo>
                    <a:pt x="441" y="423"/>
                  </a:moveTo>
                  <a:cubicBezTo>
                    <a:pt x="348" y="423"/>
                    <a:pt x="272" y="347"/>
                    <a:pt x="272" y="254"/>
                  </a:cubicBezTo>
                  <a:cubicBezTo>
                    <a:pt x="272" y="161"/>
                    <a:pt x="348" y="85"/>
                    <a:pt x="441" y="85"/>
                  </a:cubicBezTo>
                  <a:cubicBezTo>
                    <a:pt x="534" y="85"/>
                    <a:pt x="610" y="161"/>
                    <a:pt x="610" y="254"/>
                  </a:cubicBezTo>
                  <a:cubicBezTo>
                    <a:pt x="610" y="347"/>
                    <a:pt x="534" y="423"/>
                    <a:pt x="441" y="423"/>
                  </a:cubicBez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3"/>
            <p:cNvSpPr>
              <a:spLocks noEditPoints="1"/>
            </p:cNvSpPr>
            <p:nvPr/>
          </p:nvSpPr>
          <p:spPr bwMode="auto">
            <a:xfrm>
              <a:off x="1631" y="755"/>
              <a:ext cx="1890" cy="1965"/>
            </a:xfrm>
            <a:custGeom>
              <a:avLst/>
              <a:gdLst>
                <a:gd name="T0" fmla="*/ 768 w 800"/>
                <a:gd name="T1" fmla="*/ 0 h 832"/>
                <a:gd name="T2" fmla="*/ 32 w 800"/>
                <a:gd name="T3" fmla="*/ 0 h 832"/>
                <a:gd name="T4" fmla="*/ 0 w 800"/>
                <a:gd name="T5" fmla="*/ 32 h 832"/>
                <a:gd name="T6" fmla="*/ 0 w 800"/>
                <a:gd name="T7" fmla="*/ 801 h 832"/>
                <a:gd name="T8" fmla="*/ 32 w 800"/>
                <a:gd name="T9" fmla="*/ 832 h 832"/>
                <a:gd name="T10" fmla="*/ 45 w 800"/>
                <a:gd name="T11" fmla="*/ 832 h 832"/>
                <a:gd name="T12" fmla="*/ 45 w 800"/>
                <a:gd name="T13" fmla="*/ 303 h 832"/>
                <a:gd name="T14" fmla="*/ 73 w 800"/>
                <a:gd name="T15" fmla="*/ 270 h 832"/>
                <a:gd name="T16" fmla="*/ 727 w 800"/>
                <a:gd name="T17" fmla="*/ 270 h 832"/>
                <a:gd name="T18" fmla="*/ 756 w 800"/>
                <a:gd name="T19" fmla="*/ 303 h 832"/>
                <a:gd name="T20" fmla="*/ 756 w 800"/>
                <a:gd name="T21" fmla="*/ 832 h 832"/>
                <a:gd name="T22" fmla="*/ 768 w 800"/>
                <a:gd name="T23" fmla="*/ 832 h 832"/>
                <a:gd name="T24" fmla="*/ 800 w 800"/>
                <a:gd name="T25" fmla="*/ 801 h 832"/>
                <a:gd name="T26" fmla="*/ 800 w 800"/>
                <a:gd name="T27" fmla="*/ 32 h 832"/>
                <a:gd name="T28" fmla="*/ 768 w 800"/>
                <a:gd name="T29" fmla="*/ 0 h 832"/>
                <a:gd name="T30" fmla="*/ 756 w 800"/>
                <a:gd name="T31" fmla="*/ 190 h 832"/>
                <a:gd name="T32" fmla="*/ 724 w 800"/>
                <a:gd name="T33" fmla="*/ 222 h 832"/>
                <a:gd name="T34" fmla="*/ 76 w 800"/>
                <a:gd name="T35" fmla="*/ 222 h 832"/>
                <a:gd name="T36" fmla="*/ 44 w 800"/>
                <a:gd name="T37" fmla="*/ 190 h 832"/>
                <a:gd name="T38" fmla="*/ 44 w 800"/>
                <a:gd name="T39" fmla="*/ 91 h 832"/>
                <a:gd name="T40" fmla="*/ 76 w 800"/>
                <a:gd name="T41" fmla="*/ 59 h 832"/>
                <a:gd name="T42" fmla="*/ 724 w 800"/>
                <a:gd name="T43" fmla="*/ 59 h 832"/>
                <a:gd name="T44" fmla="*/ 756 w 800"/>
                <a:gd name="T45" fmla="*/ 91 h 832"/>
                <a:gd name="T46" fmla="*/ 756 w 800"/>
                <a:gd name="T47" fmla="*/ 190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0" h="832">
                  <a:moveTo>
                    <a:pt x="768" y="0"/>
                  </a:moveTo>
                  <a:cubicBezTo>
                    <a:pt x="32" y="0"/>
                    <a:pt x="32" y="0"/>
                    <a:pt x="32" y="0"/>
                  </a:cubicBezTo>
                  <a:cubicBezTo>
                    <a:pt x="15" y="0"/>
                    <a:pt x="0" y="14"/>
                    <a:pt x="0" y="32"/>
                  </a:cubicBezTo>
                  <a:cubicBezTo>
                    <a:pt x="0" y="801"/>
                    <a:pt x="0" y="801"/>
                    <a:pt x="0" y="801"/>
                  </a:cubicBezTo>
                  <a:cubicBezTo>
                    <a:pt x="0" y="818"/>
                    <a:pt x="15" y="832"/>
                    <a:pt x="32" y="832"/>
                  </a:cubicBezTo>
                  <a:cubicBezTo>
                    <a:pt x="45" y="832"/>
                    <a:pt x="45" y="832"/>
                    <a:pt x="45" y="832"/>
                  </a:cubicBezTo>
                  <a:cubicBezTo>
                    <a:pt x="45" y="303"/>
                    <a:pt x="45" y="303"/>
                    <a:pt x="45" y="303"/>
                  </a:cubicBezTo>
                  <a:cubicBezTo>
                    <a:pt x="45" y="285"/>
                    <a:pt x="57" y="270"/>
                    <a:pt x="73" y="270"/>
                  </a:cubicBezTo>
                  <a:cubicBezTo>
                    <a:pt x="727" y="270"/>
                    <a:pt x="727" y="270"/>
                    <a:pt x="727" y="270"/>
                  </a:cubicBezTo>
                  <a:cubicBezTo>
                    <a:pt x="743" y="270"/>
                    <a:pt x="756" y="285"/>
                    <a:pt x="756" y="303"/>
                  </a:cubicBezTo>
                  <a:cubicBezTo>
                    <a:pt x="756" y="832"/>
                    <a:pt x="756" y="832"/>
                    <a:pt x="756" y="832"/>
                  </a:cubicBezTo>
                  <a:cubicBezTo>
                    <a:pt x="768" y="832"/>
                    <a:pt x="768" y="832"/>
                    <a:pt x="768" y="832"/>
                  </a:cubicBezTo>
                  <a:cubicBezTo>
                    <a:pt x="786" y="832"/>
                    <a:pt x="800" y="818"/>
                    <a:pt x="800" y="801"/>
                  </a:cubicBezTo>
                  <a:cubicBezTo>
                    <a:pt x="800" y="32"/>
                    <a:pt x="800" y="32"/>
                    <a:pt x="800" y="32"/>
                  </a:cubicBezTo>
                  <a:cubicBezTo>
                    <a:pt x="800" y="14"/>
                    <a:pt x="786" y="0"/>
                    <a:pt x="768" y="0"/>
                  </a:cubicBezTo>
                  <a:close/>
                  <a:moveTo>
                    <a:pt x="756" y="190"/>
                  </a:moveTo>
                  <a:cubicBezTo>
                    <a:pt x="756" y="207"/>
                    <a:pt x="742" y="222"/>
                    <a:pt x="724" y="222"/>
                  </a:cubicBezTo>
                  <a:cubicBezTo>
                    <a:pt x="76" y="222"/>
                    <a:pt x="76" y="222"/>
                    <a:pt x="76" y="222"/>
                  </a:cubicBezTo>
                  <a:cubicBezTo>
                    <a:pt x="58" y="222"/>
                    <a:pt x="44" y="207"/>
                    <a:pt x="44" y="190"/>
                  </a:cubicBezTo>
                  <a:cubicBezTo>
                    <a:pt x="44" y="91"/>
                    <a:pt x="44" y="91"/>
                    <a:pt x="44" y="91"/>
                  </a:cubicBezTo>
                  <a:cubicBezTo>
                    <a:pt x="44" y="74"/>
                    <a:pt x="58" y="59"/>
                    <a:pt x="76" y="59"/>
                  </a:cubicBezTo>
                  <a:cubicBezTo>
                    <a:pt x="724" y="59"/>
                    <a:pt x="724" y="59"/>
                    <a:pt x="724" y="59"/>
                  </a:cubicBezTo>
                  <a:cubicBezTo>
                    <a:pt x="742" y="59"/>
                    <a:pt x="756" y="74"/>
                    <a:pt x="756" y="91"/>
                  </a:cubicBezTo>
                  <a:lnTo>
                    <a:pt x="756" y="190"/>
                  </a:ln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4"/>
            <p:cNvSpPr>
              <a:spLocks noEditPoints="1"/>
            </p:cNvSpPr>
            <p:nvPr/>
          </p:nvSpPr>
          <p:spPr bwMode="auto">
            <a:xfrm>
              <a:off x="1813" y="2784"/>
              <a:ext cx="1529" cy="286"/>
            </a:xfrm>
            <a:custGeom>
              <a:avLst/>
              <a:gdLst>
                <a:gd name="T0" fmla="*/ 0 w 647"/>
                <a:gd name="T1" fmla="*/ 109 h 121"/>
                <a:gd name="T2" fmla="*/ 12 w 647"/>
                <a:gd name="T3" fmla="*/ 121 h 121"/>
                <a:gd name="T4" fmla="*/ 634 w 647"/>
                <a:gd name="T5" fmla="*/ 121 h 121"/>
                <a:gd name="T6" fmla="*/ 647 w 647"/>
                <a:gd name="T7" fmla="*/ 109 h 121"/>
                <a:gd name="T8" fmla="*/ 647 w 647"/>
                <a:gd name="T9" fmla="*/ 0 h 121"/>
                <a:gd name="T10" fmla="*/ 0 w 647"/>
                <a:gd name="T11" fmla="*/ 0 h 121"/>
                <a:gd name="T12" fmla="*/ 0 w 647"/>
                <a:gd name="T13" fmla="*/ 109 h 121"/>
                <a:gd name="T14" fmla="*/ 599 w 647"/>
                <a:gd name="T15" fmla="*/ 34 h 121"/>
                <a:gd name="T16" fmla="*/ 626 w 647"/>
                <a:gd name="T17" fmla="*/ 61 h 121"/>
                <a:gd name="T18" fmla="*/ 599 w 647"/>
                <a:gd name="T19" fmla="*/ 87 h 121"/>
                <a:gd name="T20" fmla="*/ 572 w 647"/>
                <a:gd name="T21" fmla="*/ 61 h 121"/>
                <a:gd name="T22" fmla="*/ 599 w 647"/>
                <a:gd name="T23" fmla="*/ 3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7" h="121">
                  <a:moveTo>
                    <a:pt x="0" y="109"/>
                  </a:moveTo>
                  <a:cubicBezTo>
                    <a:pt x="0" y="116"/>
                    <a:pt x="5" y="121"/>
                    <a:pt x="12" y="121"/>
                  </a:cubicBezTo>
                  <a:cubicBezTo>
                    <a:pt x="634" y="121"/>
                    <a:pt x="634" y="121"/>
                    <a:pt x="634" y="121"/>
                  </a:cubicBezTo>
                  <a:cubicBezTo>
                    <a:pt x="641" y="121"/>
                    <a:pt x="647" y="116"/>
                    <a:pt x="647" y="109"/>
                  </a:cubicBezTo>
                  <a:cubicBezTo>
                    <a:pt x="647" y="0"/>
                    <a:pt x="647" y="0"/>
                    <a:pt x="647" y="0"/>
                  </a:cubicBezTo>
                  <a:cubicBezTo>
                    <a:pt x="0" y="0"/>
                    <a:pt x="0" y="0"/>
                    <a:pt x="0" y="0"/>
                  </a:cubicBezTo>
                  <a:lnTo>
                    <a:pt x="0" y="109"/>
                  </a:lnTo>
                  <a:close/>
                  <a:moveTo>
                    <a:pt x="599" y="34"/>
                  </a:moveTo>
                  <a:cubicBezTo>
                    <a:pt x="614" y="34"/>
                    <a:pt x="626" y="46"/>
                    <a:pt x="626" y="61"/>
                  </a:cubicBezTo>
                  <a:cubicBezTo>
                    <a:pt x="626" y="75"/>
                    <a:pt x="614" y="87"/>
                    <a:pt x="599" y="87"/>
                  </a:cubicBezTo>
                  <a:cubicBezTo>
                    <a:pt x="584" y="87"/>
                    <a:pt x="572" y="75"/>
                    <a:pt x="572" y="61"/>
                  </a:cubicBezTo>
                  <a:cubicBezTo>
                    <a:pt x="572" y="46"/>
                    <a:pt x="584" y="34"/>
                    <a:pt x="599" y="34"/>
                  </a:cubicBezTo>
                  <a:close/>
                </a:path>
              </a:pathLst>
            </a:custGeom>
            <a:grpFill/>
            <a:ln>
              <a:noFill/>
            </a:ln>
            <a:effectLst>
              <a:innerShdw blurRad="63500" dist="50800" dir="162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75"/>
            <p:cNvSpPr>
              <a:spLocks/>
            </p:cNvSpPr>
            <p:nvPr/>
          </p:nvSpPr>
          <p:spPr bwMode="auto">
            <a:xfrm>
              <a:off x="3389" y="452"/>
              <a:ext cx="461" cy="470"/>
            </a:xfrm>
            <a:custGeom>
              <a:avLst/>
              <a:gdLst>
                <a:gd name="T0" fmla="*/ 17 w 195"/>
                <a:gd name="T1" fmla="*/ 0 h 199"/>
                <a:gd name="T2" fmla="*/ 0 w 195"/>
                <a:gd name="T3" fmla="*/ 35 h 199"/>
                <a:gd name="T4" fmla="*/ 90 w 195"/>
                <a:gd name="T5" fmla="*/ 101 h 199"/>
                <a:gd name="T6" fmla="*/ 159 w 195"/>
                <a:gd name="T7" fmla="*/ 199 h 199"/>
                <a:gd name="T8" fmla="*/ 195 w 195"/>
                <a:gd name="T9" fmla="*/ 181 h 199"/>
                <a:gd name="T10" fmla="*/ 118 w 195"/>
                <a:gd name="T11" fmla="*/ 73 h 199"/>
                <a:gd name="T12" fmla="*/ 17 w 195"/>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195" h="199">
                  <a:moveTo>
                    <a:pt x="17" y="0"/>
                  </a:moveTo>
                  <a:cubicBezTo>
                    <a:pt x="0" y="35"/>
                    <a:pt x="0" y="35"/>
                    <a:pt x="0" y="35"/>
                  </a:cubicBezTo>
                  <a:cubicBezTo>
                    <a:pt x="32" y="52"/>
                    <a:pt x="63" y="74"/>
                    <a:pt x="90" y="101"/>
                  </a:cubicBezTo>
                  <a:cubicBezTo>
                    <a:pt x="119" y="130"/>
                    <a:pt x="142" y="163"/>
                    <a:pt x="159" y="199"/>
                  </a:cubicBezTo>
                  <a:cubicBezTo>
                    <a:pt x="195" y="181"/>
                    <a:pt x="195" y="181"/>
                    <a:pt x="195" y="181"/>
                  </a:cubicBezTo>
                  <a:cubicBezTo>
                    <a:pt x="176" y="142"/>
                    <a:pt x="151" y="105"/>
                    <a:pt x="118" y="73"/>
                  </a:cubicBezTo>
                  <a:cubicBezTo>
                    <a:pt x="88" y="42"/>
                    <a:pt x="53" y="18"/>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6"/>
            <p:cNvSpPr>
              <a:spLocks/>
            </p:cNvSpPr>
            <p:nvPr/>
          </p:nvSpPr>
          <p:spPr bwMode="auto">
            <a:xfrm>
              <a:off x="3526" y="169"/>
              <a:ext cx="607" cy="616"/>
            </a:xfrm>
            <a:custGeom>
              <a:avLst/>
              <a:gdLst>
                <a:gd name="T0" fmla="*/ 154 w 257"/>
                <a:gd name="T1" fmla="*/ 99 h 261"/>
                <a:gd name="T2" fmla="*/ 17 w 257"/>
                <a:gd name="T3" fmla="*/ 0 h 261"/>
                <a:gd name="T4" fmla="*/ 0 w 257"/>
                <a:gd name="T5" fmla="*/ 35 h 261"/>
                <a:gd name="T6" fmla="*/ 126 w 257"/>
                <a:gd name="T7" fmla="*/ 127 h 261"/>
                <a:gd name="T8" fmla="*/ 221 w 257"/>
                <a:gd name="T9" fmla="*/ 261 h 261"/>
                <a:gd name="T10" fmla="*/ 257 w 257"/>
                <a:gd name="T11" fmla="*/ 243 h 261"/>
                <a:gd name="T12" fmla="*/ 154 w 257"/>
                <a:gd name="T13" fmla="*/ 99 h 261"/>
              </a:gdLst>
              <a:ahLst/>
              <a:cxnLst>
                <a:cxn ang="0">
                  <a:pos x="T0" y="T1"/>
                </a:cxn>
                <a:cxn ang="0">
                  <a:pos x="T2" y="T3"/>
                </a:cxn>
                <a:cxn ang="0">
                  <a:pos x="T4" y="T5"/>
                </a:cxn>
                <a:cxn ang="0">
                  <a:pos x="T6" y="T7"/>
                </a:cxn>
                <a:cxn ang="0">
                  <a:pos x="T8" y="T9"/>
                </a:cxn>
                <a:cxn ang="0">
                  <a:pos x="T10" y="T11"/>
                </a:cxn>
                <a:cxn ang="0">
                  <a:pos x="T12" y="T13"/>
                </a:cxn>
              </a:cxnLst>
              <a:rect l="0" t="0" r="r" b="b"/>
              <a:pathLst>
                <a:path w="257" h="261">
                  <a:moveTo>
                    <a:pt x="154" y="99"/>
                  </a:moveTo>
                  <a:cubicBezTo>
                    <a:pt x="113" y="57"/>
                    <a:pt x="67" y="25"/>
                    <a:pt x="17" y="0"/>
                  </a:cubicBezTo>
                  <a:cubicBezTo>
                    <a:pt x="0" y="35"/>
                    <a:pt x="0" y="35"/>
                    <a:pt x="0" y="35"/>
                  </a:cubicBezTo>
                  <a:cubicBezTo>
                    <a:pt x="46" y="58"/>
                    <a:pt x="88" y="89"/>
                    <a:pt x="126" y="127"/>
                  </a:cubicBezTo>
                  <a:cubicBezTo>
                    <a:pt x="166" y="167"/>
                    <a:pt x="198" y="212"/>
                    <a:pt x="221" y="261"/>
                  </a:cubicBezTo>
                  <a:cubicBezTo>
                    <a:pt x="257" y="243"/>
                    <a:pt x="257" y="243"/>
                    <a:pt x="257" y="243"/>
                  </a:cubicBezTo>
                  <a:cubicBezTo>
                    <a:pt x="232" y="191"/>
                    <a:pt x="198" y="142"/>
                    <a:pt x="15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0" name="Freeform 86"/>
          <p:cNvSpPr>
            <a:spLocks noEditPoints="1"/>
          </p:cNvSpPr>
          <p:nvPr>
            <p:custDataLst>
              <p:tags r:id="rId1"/>
            </p:custDataLst>
          </p:nvPr>
        </p:nvSpPr>
        <p:spPr bwMode="auto">
          <a:xfrm>
            <a:off x="2770318" y="2189333"/>
            <a:ext cx="631788" cy="669466"/>
          </a:xfrm>
          <a:custGeom>
            <a:avLst/>
            <a:gdLst>
              <a:gd name="T0" fmla="*/ 9186 w 12042"/>
              <a:gd name="T1" fmla="*/ 6038 h 12076"/>
              <a:gd name="T2" fmla="*/ 12042 w 12042"/>
              <a:gd name="T3" fmla="*/ 7687 h 12076"/>
              <a:gd name="T4" fmla="*/ 10459 w 12042"/>
              <a:gd name="T5" fmla="*/ 10428 h 12076"/>
              <a:gd name="T6" fmla="*/ 7604 w 12042"/>
              <a:gd name="T7" fmla="*/ 8780 h 12076"/>
              <a:gd name="T8" fmla="*/ 7604 w 12042"/>
              <a:gd name="T9" fmla="*/ 12076 h 12076"/>
              <a:gd name="T10" fmla="*/ 4438 w 12042"/>
              <a:gd name="T11" fmla="*/ 12076 h 12076"/>
              <a:gd name="T12" fmla="*/ 4438 w 12042"/>
              <a:gd name="T13" fmla="*/ 8780 h 12076"/>
              <a:gd name="T14" fmla="*/ 1583 w 12042"/>
              <a:gd name="T15" fmla="*/ 10428 h 12076"/>
              <a:gd name="T16" fmla="*/ 0 w 12042"/>
              <a:gd name="T17" fmla="*/ 7687 h 12076"/>
              <a:gd name="T18" fmla="*/ 2855 w 12042"/>
              <a:gd name="T19" fmla="*/ 6038 h 12076"/>
              <a:gd name="T20" fmla="*/ 0 w 12042"/>
              <a:gd name="T21" fmla="*/ 4390 h 12076"/>
              <a:gd name="T22" fmla="*/ 1583 w 12042"/>
              <a:gd name="T23" fmla="*/ 1648 h 12076"/>
              <a:gd name="T24" fmla="*/ 4438 w 12042"/>
              <a:gd name="T25" fmla="*/ 3297 h 12076"/>
              <a:gd name="T26" fmla="*/ 4438 w 12042"/>
              <a:gd name="T27" fmla="*/ 0 h 12076"/>
              <a:gd name="T28" fmla="*/ 7604 w 12042"/>
              <a:gd name="T29" fmla="*/ 0 h 12076"/>
              <a:gd name="T30" fmla="*/ 7604 w 12042"/>
              <a:gd name="T31" fmla="*/ 3297 h 12076"/>
              <a:gd name="T32" fmla="*/ 10459 w 12042"/>
              <a:gd name="T33" fmla="*/ 1648 h 12076"/>
              <a:gd name="T34" fmla="*/ 12042 w 12042"/>
              <a:gd name="T35" fmla="*/ 4390 h 12076"/>
              <a:gd name="T36" fmla="*/ 9186 w 12042"/>
              <a:gd name="T37" fmla="*/ 6038 h 12076"/>
              <a:gd name="T38" fmla="*/ 5796 w 12042"/>
              <a:gd name="T39" fmla="*/ 4510 h 12076"/>
              <a:gd name="T40" fmla="*/ 6690 w 12042"/>
              <a:gd name="T41" fmla="*/ 4708 h 12076"/>
              <a:gd name="T42" fmla="*/ 7429 w 12042"/>
              <a:gd name="T43" fmla="*/ 4821 h 12076"/>
              <a:gd name="T44" fmla="*/ 7242 w 12042"/>
              <a:gd name="T45" fmla="*/ 4216 h 12076"/>
              <a:gd name="T46" fmla="*/ 6401 w 12042"/>
              <a:gd name="T47" fmla="*/ 3835 h 12076"/>
              <a:gd name="T48" fmla="*/ 6401 w 12042"/>
              <a:gd name="T49" fmla="*/ 3005 h 12076"/>
              <a:gd name="T50" fmla="*/ 6021 w 12042"/>
              <a:gd name="T51" fmla="*/ 2625 h 12076"/>
              <a:gd name="T52" fmla="*/ 5641 w 12042"/>
              <a:gd name="T53" fmla="*/ 3005 h 12076"/>
              <a:gd name="T54" fmla="*/ 5641 w 12042"/>
              <a:gd name="T55" fmla="*/ 3852 h 12076"/>
              <a:gd name="T56" fmla="*/ 5373 w 12042"/>
              <a:gd name="T57" fmla="*/ 3943 h 12076"/>
              <a:gd name="T58" fmla="*/ 4698 w 12042"/>
              <a:gd name="T59" fmla="*/ 5124 h 12076"/>
              <a:gd name="T60" fmla="*/ 5641 w 12042"/>
              <a:gd name="T61" fmla="*/ 6163 h 12076"/>
              <a:gd name="T62" fmla="*/ 5641 w 12042"/>
              <a:gd name="T63" fmla="*/ 7279 h 12076"/>
              <a:gd name="T64" fmla="*/ 4970 w 12042"/>
              <a:gd name="T65" fmla="*/ 8238 h 12076"/>
              <a:gd name="T66" fmla="*/ 5641 w 12042"/>
              <a:gd name="T67" fmla="*/ 9173 h 12076"/>
              <a:gd name="T68" fmla="*/ 5641 w 12042"/>
              <a:gd name="T69" fmla="*/ 9874 h 12076"/>
              <a:gd name="T70" fmla="*/ 6021 w 12042"/>
              <a:gd name="T71" fmla="*/ 10253 h 12076"/>
              <a:gd name="T72" fmla="*/ 6401 w 12042"/>
              <a:gd name="T73" fmla="*/ 9874 h 12076"/>
              <a:gd name="T74" fmla="*/ 6401 w 12042"/>
              <a:gd name="T75" fmla="*/ 8019 h 12076"/>
              <a:gd name="T76" fmla="*/ 6221 w 12042"/>
              <a:gd name="T77" fmla="*/ 8098 h 12076"/>
              <a:gd name="T78" fmla="*/ 5641 w 12042"/>
              <a:gd name="T79" fmla="*/ 8447 h 12076"/>
              <a:gd name="T80" fmla="*/ 5530 w 12042"/>
              <a:gd name="T81" fmla="*/ 8240 h 12076"/>
              <a:gd name="T82" fmla="*/ 6253 w 12042"/>
              <a:gd name="T83" fmla="*/ 7712 h 12076"/>
              <a:gd name="T84" fmla="*/ 7320 w 12042"/>
              <a:gd name="T85" fmla="*/ 6718 h 12076"/>
              <a:gd name="T86" fmla="*/ 6670 w 12042"/>
              <a:gd name="T87" fmla="*/ 5801 h 12076"/>
              <a:gd name="T88" fmla="*/ 6670 w 12042"/>
              <a:gd name="T89" fmla="*/ 6693 h 12076"/>
              <a:gd name="T90" fmla="*/ 6670 w 12042"/>
              <a:gd name="T91" fmla="*/ 6705 h 12076"/>
              <a:gd name="T92" fmla="*/ 6668 w 12042"/>
              <a:gd name="T93" fmla="*/ 6707 h 12076"/>
              <a:gd name="T94" fmla="*/ 6401 w 12042"/>
              <a:gd name="T95" fmla="*/ 6931 h 12076"/>
              <a:gd name="T96" fmla="*/ 6401 w 12042"/>
              <a:gd name="T97" fmla="*/ 4892 h 12076"/>
              <a:gd name="T98" fmla="*/ 5880 w 12042"/>
              <a:gd name="T99" fmla="*/ 4879 h 12076"/>
              <a:gd name="T100" fmla="*/ 5641 w 12042"/>
              <a:gd name="T101" fmla="*/ 5154 h 12076"/>
              <a:gd name="T102" fmla="*/ 5641 w 12042"/>
              <a:gd name="T103" fmla="*/ 5361 h 12076"/>
              <a:gd name="T104" fmla="*/ 5417 w 12042"/>
              <a:gd name="T105" fmla="*/ 5063 h 12076"/>
              <a:gd name="T106" fmla="*/ 5796 w 12042"/>
              <a:gd name="T107" fmla="*/ 4510 h 12076"/>
              <a:gd name="T108" fmla="*/ 6867 w 12042"/>
              <a:gd name="T109" fmla="*/ 9631 h 12076"/>
              <a:gd name="T110" fmla="*/ 7035 w 12042"/>
              <a:gd name="T111" fmla="*/ 9344 h 12076"/>
              <a:gd name="T112" fmla="*/ 6655 w 12042"/>
              <a:gd name="T113" fmla="*/ 9090 h 12076"/>
              <a:gd name="T114" fmla="*/ 6655 w 12042"/>
              <a:gd name="T115" fmla="*/ 9607 h 12076"/>
              <a:gd name="T116" fmla="*/ 6867 w 12042"/>
              <a:gd name="T117" fmla="*/ 9631 h 1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42" h="12076">
                <a:moveTo>
                  <a:pt x="9186" y="6038"/>
                </a:moveTo>
                <a:cubicBezTo>
                  <a:pt x="12042" y="7687"/>
                  <a:pt x="12042" y="7687"/>
                  <a:pt x="12042" y="7687"/>
                </a:cubicBezTo>
                <a:cubicBezTo>
                  <a:pt x="10459" y="10428"/>
                  <a:pt x="10459" y="10428"/>
                  <a:pt x="10459" y="10428"/>
                </a:cubicBezTo>
                <a:cubicBezTo>
                  <a:pt x="7604" y="8780"/>
                  <a:pt x="7604" y="8780"/>
                  <a:pt x="7604" y="8780"/>
                </a:cubicBezTo>
                <a:cubicBezTo>
                  <a:pt x="7604" y="12076"/>
                  <a:pt x="7604" y="12076"/>
                  <a:pt x="7604" y="12076"/>
                </a:cubicBezTo>
                <a:cubicBezTo>
                  <a:pt x="4438" y="12076"/>
                  <a:pt x="4438" y="12076"/>
                  <a:pt x="4438" y="12076"/>
                </a:cubicBezTo>
                <a:cubicBezTo>
                  <a:pt x="4438" y="8780"/>
                  <a:pt x="4438" y="8780"/>
                  <a:pt x="4438" y="8780"/>
                </a:cubicBezTo>
                <a:cubicBezTo>
                  <a:pt x="1583" y="10428"/>
                  <a:pt x="1583" y="10428"/>
                  <a:pt x="1583" y="10428"/>
                </a:cubicBezTo>
                <a:cubicBezTo>
                  <a:pt x="0" y="7687"/>
                  <a:pt x="0" y="7687"/>
                  <a:pt x="0" y="7687"/>
                </a:cubicBezTo>
                <a:cubicBezTo>
                  <a:pt x="2855" y="6038"/>
                  <a:pt x="2855" y="6038"/>
                  <a:pt x="2855" y="6038"/>
                </a:cubicBezTo>
                <a:cubicBezTo>
                  <a:pt x="0" y="4390"/>
                  <a:pt x="0" y="4390"/>
                  <a:pt x="0" y="4390"/>
                </a:cubicBezTo>
                <a:cubicBezTo>
                  <a:pt x="1583" y="1648"/>
                  <a:pt x="1583" y="1648"/>
                  <a:pt x="1583" y="1648"/>
                </a:cubicBezTo>
                <a:cubicBezTo>
                  <a:pt x="4438" y="3297"/>
                  <a:pt x="4438" y="3297"/>
                  <a:pt x="4438" y="3297"/>
                </a:cubicBezTo>
                <a:cubicBezTo>
                  <a:pt x="4438" y="0"/>
                  <a:pt x="4438" y="0"/>
                  <a:pt x="4438" y="0"/>
                </a:cubicBezTo>
                <a:cubicBezTo>
                  <a:pt x="7604" y="0"/>
                  <a:pt x="7604" y="0"/>
                  <a:pt x="7604" y="0"/>
                </a:cubicBezTo>
                <a:cubicBezTo>
                  <a:pt x="7604" y="3297"/>
                  <a:pt x="7604" y="3297"/>
                  <a:pt x="7604" y="3297"/>
                </a:cubicBezTo>
                <a:cubicBezTo>
                  <a:pt x="10459" y="1648"/>
                  <a:pt x="10459" y="1648"/>
                  <a:pt x="10459" y="1648"/>
                </a:cubicBezTo>
                <a:cubicBezTo>
                  <a:pt x="12042" y="4390"/>
                  <a:pt x="12042" y="4390"/>
                  <a:pt x="12042" y="4390"/>
                </a:cubicBezTo>
                <a:lnTo>
                  <a:pt x="9186" y="6038"/>
                </a:lnTo>
                <a:close/>
                <a:moveTo>
                  <a:pt x="5796" y="4510"/>
                </a:moveTo>
                <a:cubicBezTo>
                  <a:pt x="6178" y="4333"/>
                  <a:pt x="6556" y="4605"/>
                  <a:pt x="6690" y="4708"/>
                </a:cubicBezTo>
                <a:cubicBezTo>
                  <a:pt x="6938" y="4900"/>
                  <a:pt x="7274" y="4976"/>
                  <a:pt x="7429" y="4821"/>
                </a:cubicBezTo>
                <a:cubicBezTo>
                  <a:pt x="7584" y="4666"/>
                  <a:pt x="7397" y="4371"/>
                  <a:pt x="7242" y="4216"/>
                </a:cubicBezTo>
                <a:cubicBezTo>
                  <a:pt x="7056" y="4030"/>
                  <a:pt x="6743" y="3892"/>
                  <a:pt x="6401" y="3835"/>
                </a:cubicBezTo>
                <a:cubicBezTo>
                  <a:pt x="6401" y="3005"/>
                  <a:pt x="6401" y="3005"/>
                  <a:pt x="6401" y="3005"/>
                </a:cubicBezTo>
                <a:cubicBezTo>
                  <a:pt x="6401" y="2795"/>
                  <a:pt x="6231" y="2625"/>
                  <a:pt x="6021" y="2625"/>
                </a:cubicBezTo>
                <a:cubicBezTo>
                  <a:pt x="5811" y="2625"/>
                  <a:pt x="5641" y="2795"/>
                  <a:pt x="5641" y="3005"/>
                </a:cubicBezTo>
                <a:cubicBezTo>
                  <a:pt x="5641" y="3852"/>
                  <a:pt x="5641" y="3852"/>
                  <a:pt x="5641" y="3852"/>
                </a:cubicBezTo>
                <a:cubicBezTo>
                  <a:pt x="5548" y="3874"/>
                  <a:pt x="5458" y="3904"/>
                  <a:pt x="5373" y="3943"/>
                </a:cubicBezTo>
                <a:cubicBezTo>
                  <a:pt x="5109" y="4065"/>
                  <a:pt x="4635" y="4371"/>
                  <a:pt x="4698" y="5124"/>
                </a:cubicBezTo>
                <a:cubicBezTo>
                  <a:pt x="4744" y="5672"/>
                  <a:pt x="5211" y="5981"/>
                  <a:pt x="5641" y="6163"/>
                </a:cubicBezTo>
                <a:cubicBezTo>
                  <a:pt x="5641" y="7279"/>
                  <a:pt x="5641" y="7279"/>
                  <a:pt x="5641" y="7279"/>
                </a:cubicBezTo>
                <a:cubicBezTo>
                  <a:pt x="5293" y="7503"/>
                  <a:pt x="4970" y="7839"/>
                  <a:pt x="4970" y="8238"/>
                </a:cubicBezTo>
                <a:cubicBezTo>
                  <a:pt x="4970" y="8606"/>
                  <a:pt x="5271" y="8931"/>
                  <a:pt x="5641" y="9173"/>
                </a:cubicBezTo>
                <a:cubicBezTo>
                  <a:pt x="5641" y="9874"/>
                  <a:pt x="5641" y="9874"/>
                  <a:pt x="5641" y="9874"/>
                </a:cubicBezTo>
                <a:cubicBezTo>
                  <a:pt x="5641" y="10083"/>
                  <a:pt x="5811" y="10253"/>
                  <a:pt x="6021" y="10253"/>
                </a:cubicBezTo>
                <a:cubicBezTo>
                  <a:pt x="6231" y="10253"/>
                  <a:pt x="6401" y="10083"/>
                  <a:pt x="6401" y="9874"/>
                </a:cubicBezTo>
                <a:cubicBezTo>
                  <a:pt x="6401" y="8019"/>
                  <a:pt x="6401" y="8019"/>
                  <a:pt x="6401" y="8019"/>
                </a:cubicBezTo>
                <a:cubicBezTo>
                  <a:pt x="6337" y="8049"/>
                  <a:pt x="6276" y="8075"/>
                  <a:pt x="6221" y="8098"/>
                </a:cubicBezTo>
                <a:cubicBezTo>
                  <a:pt x="5883" y="8239"/>
                  <a:pt x="5689" y="8346"/>
                  <a:pt x="5641" y="8447"/>
                </a:cubicBezTo>
                <a:cubicBezTo>
                  <a:pt x="5641" y="8447"/>
                  <a:pt x="5523" y="8379"/>
                  <a:pt x="5530" y="8240"/>
                </a:cubicBezTo>
                <a:cubicBezTo>
                  <a:pt x="5539" y="8049"/>
                  <a:pt x="5788" y="7877"/>
                  <a:pt x="6253" y="7712"/>
                </a:cubicBezTo>
                <a:cubicBezTo>
                  <a:pt x="6627" y="7579"/>
                  <a:pt x="7320" y="7362"/>
                  <a:pt x="7320" y="6718"/>
                </a:cubicBezTo>
                <a:cubicBezTo>
                  <a:pt x="7320" y="6273"/>
                  <a:pt x="7029" y="5989"/>
                  <a:pt x="6670" y="5801"/>
                </a:cubicBezTo>
                <a:cubicBezTo>
                  <a:pt x="6670" y="6693"/>
                  <a:pt x="6670" y="6693"/>
                  <a:pt x="6670" y="6693"/>
                </a:cubicBezTo>
                <a:cubicBezTo>
                  <a:pt x="6670" y="6705"/>
                  <a:pt x="6670" y="6705"/>
                  <a:pt x="6670" y="6705"/>
                </a:cubicBezTo>
                <a:cubicBezTo>
                  <a:pt x="6668" y="6707"/>
                  <a:pt x="6668" y="6707"/>
                  <a:pt x="6668" y="6707"/>
                </a:cubicBezTo>
                <a:cubicBezTo>
                  <a:pt x="6656" y="6792"/>
                  <a:pt x="6537" y="6868"/>
                  <a:pt x="6401" y="6931"/>
                </a:cubicBezTo>
                <a:cubicBezTo>
                  <a:pt x="6401" y="4892"/>
                  <a:pt x="6401" y="4892"/>
                  <a:pt x="6401" y="4892"/>
                </a:cubicBezTo>
                <a:cubicBezTo>
                  <a:pt x="6254" y="4817"/>
                  <a:pt x="6066" y="4778"/>
                  <a:pt x="5880" y="4879"/>
                </a:cubicBezTo>
                <a:cubicBezTo>
                  <a:pt x="5793" y="4926"/>
                  <a:pt x="5678" y="4991"/>
                  <a:pt x="5641" y="5154"/>
                </a:cubicBezTo>
                <a:cubicBezTo>
                  <a:pt x="5641" y="5361"/>
                  <a:pt x="5641" y="5361"/>
                  <a:pt x="5641" y="5361"/>
                </a:cubicBezTo>
                <a:cubicBezTo>
                  <a:pt x="5506" y="5270"/>
                  <a:pt x="5426" y="5171"/>
                  <a:pt x="5417" y="5063"/>
                </a:cubicBezTo>
                <a:cubicBezTo>
                  <a:pt x="5390" y="4743"/>
                  <a:pt x="5669" y="4570"/>
                  <a:pt x="5796" y="4510"/>
                </a:cubicBezTo>
                <a:moveTo>
                  <a:pt x="6867" y="9631"/>
                </a:moveTo>
                <a:cubicBezTo>
                  <a:pt x="7027" y="9626"/>
                  <a:pt x="7059" y="9509"/>
                  <a:pt x="7035" y="9344"/>
                </a:cubicBezTo>
                <a:cubicBezTo>
                  <a:pt x="7023" y="9268"/>
                  <a:pt x="6865" y="9185"/>
                  <a:pt x="6655" y="9090"/>
                </a:cubicBezTo>
                <a:cubicBezTo>
                  <a:pt x="6655" y="9607"/>
                  <a:pt x="6655" y="9607"/>
                  <a:pt x="6655" y="9607"/>
                </a:cubicBezTo>
                <a:cubicBezTo>
                  <a:pt x="6739" y="9624"/>
                  <a:pt x="6811" y="9633"/>
                  <a:pt x="6867" y="9631"/>
                </a:cubicBezTo>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108" name="Freeform 6"/>
          <p:cNvSpPr>
            <a:spLocks noEditPoints="1"/>
          </p:cNvSpPr>
          <p:nvPr/>
        </p:nvSpPr>
        <p:spPr bwMode="auto">
          <a:xfrm>
            <a:off x="6040279" y="3792430"/>
            <a:ext cx="907846" cy="416446"/>
          </a:xfrm>
          <a:custGeom>
            <a:avLst/>
            <a:gdLst>
              <a:gd name="T0" fmla="*/ 154 w 383"/>
              <a:gd name="T1" fmla="*/ 19 h 181"/>
              <a:gd name="T2" fmla="*/ 161 w 383"/>
              <a:gd name="T3" fmla="*/ 0 h 181"/>
              <a:gd name="T4" fmla="*/ 146 w 383"/>
              <a:gd name="T5" fmla="*/ 93 h 181"/>
              <a:gd name="T6" fmla="*/ 137 w 383"/>
              <a:gd name="T7" fmla="*/ 27 h 181"/>
              <a:gd name="T8" fmla="*/ 78 w 383"/>
              <a:gd name="T9" fmla="*/ 56 h 181"/>
              <a:gd name="T10" fmla="*/ 66 w 383"/>
              <a:gd name="T11" fmla="*/ 88 h 181"/>
              <a:gd name="T12" fmla="*/ 9 w 383"/>
              <a:gd name="T13" fmla="*/ 109 h 181"/>
              <a:gd name="T14" fmla="*/ 5 w 383"/>
              <a:gd name="T15" fmla="*/ 144 h 181"/>
              <a:gd name="T16" fmla="*/ 0 w 383"/>
              <a:gd name="T17" fmla="*/ 160 h 181"/>
              <a:gd name="T18" fmla="*/ 40 w 383"/>
              <a:gd name="T19" fmla="*/ 181 h 181"/>
              <a:gd name="T20" fmla="*/ 129 w 383"/>
              <a:gd name="T21" fmla="*/ 160 h 181"/>
              <a:gd name="T22" fmla="*/ 173 w 383"/>
              <a:gd name="T23" fmla="*/ 160 h 181"/>
              <a:gd name="T24" fmla="*/ 201 w 383"/>
              <a:gd name="T25" fmla="*/ 181 h 181"/>
              <a:gd name="T26" fmla="*/ 275 w 383"/>
              <a:gd name="T27" fmla="*/ 160 h 181"/>
              <a:gd name="T28" fmla="*/ 319 w 383"/>
              <a:gd name="T29" fmla="*/ 160 h 181"/>
              <a:gd name="T30" fmla="*/ 347 w 383"/>
              <a:gd name="T31" fmla="*/ 181 h 181"/>
              <a:gd name="T32" fmla="*/ 383 w 383"/>
              <a:gd name="T33" fmla="*/ 160 h 181"/>
              <a:gd name="T34" fmla="*/ 154 w 383"/>
              <a:gd name="T35" fmla="*/ 30 h 181"/>
              <a:gd name="T36" fmla="*/ 30 w 383"/>
              <a:gd name="T37" fmla="*/ 159 h 181"/>
              <a:gd name="T38" fmla="*/ 50 w 383"/>
              <a:gd name="T39" fmla="*/ 159 h 181"/>
              <a:gd name="T40" fmla="*/ 116 w 383"/>
              <a:gd name="T41" fmla="*/ 93 h 181"/>
              <a:gd name="T42" fmla="*/ 89 w 383"/>
              <a:gd name="T43" fmla="*/ 80 h 181"/>
              <a:gd name="T44" fmla="*/ 85 w 383"/>
              <a:gd name="T45" fmla="*/ 82 h 181"/>
              <a:gd name="T46" fmla="*/ 73 w 383"/>
              <a:gd name="T47" fmla="*/ 93 h 181"/>
              <a:gd name="T48" fmla="*/ 80 w 383"/>
              <a:gd name="T49" fmla="*/ 65 h 181"/>
              <a:gd name="T50" fmla="*/ 116 w 383"/>
              <a:gd name="T51" fmla="*/ 93 h 181"/>
              <a:gd name="T52" fmla="*/ 141 w 383"/>
              <a:gd name="T53" fmla="*/ 159 h 181"/>
              <a:gd name="T54" fmla="*/ 161 w 383"/>
              <a:gd name="T55" fmla="*/ 159 h 181"/>
              <a:gd name="T56" fmla="*/ 201 w 383"/>
              <a:gd name="T57" fmla="*/ 169 h 181"/>
              <a:gd name="T58" fmla="*/ 201 w 383"/>
              <a:gd name="T59" fmla="*/ 149 h 181"/>
              <a:gd name="T60" fmla="*/ 201 w 383"/>
              <a:gd name="T61" fmla="*/ 169 h 181"/>
              <a:gd name="T62" fmla="*/ 287 w 383"/>
              <a:gd name="T63" fmla="*/ 159 h 181"/>
              <a:gd name="T64" fmla="*/ 307 w 383"/>
              <a:gd name="T65" fmla="*/ 159 h 181"/>
              <a:gd name="T66" fmla="*/ 347 w 383"/>
              <a:gd name="T67" fmla="*/ 169 h 181"/>
              <a:gd name="T68" fmla="*/ 347 w 383"/>
              <a:gd name="T69" fmla="*/ 149 h 181"/>
              <a:gd name="T70" fmla="*/ 347 w 383"/>
              <a:gd name="T71" fmla="*/ 16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181">
                <a:moveTo>
                  <a:pt x="154" y="30"/>
                </a:moveTo>
                <a:cubicBezTo>
                  <a:pt x="154" y="19"/>
                  <a:pt x="154" y="19"/>
                  <a:pt x="154" y="19"/>
                </a:cubicBezTo>
                <a:cubicBezTo>
                  <a:pt x="167" y="6"/>
                  <a:pt x="167" y="6"/>
                  <a:pt x="167" y="6"/>
                </a:cubicBezTo>
                <a:cubicBezTo>
                  <a:pt x="161" y="0"/>
                  <a:pt x="161" y="0"/>
                  <a:pt x="161" y="0"/>
                </a:cubicBezTo>
                <a:cubicBezTo>
                  <a:pt x="146" y="16"/>
                  <a:pt x="146" y="16"/>
                  <a:pt x="146" y="16"/>
                </a:cubicBezTo>
                <a:cubicBezTo>
                  <a:pt x="146" y="93"/>
                  <a:pt x="146" y="93"/>
                  <a:pt x="146" y="93"/>
                </a:cubicBezTo>
                <a:cubicBezTo>
                  <a:pt x="137" y="93"/>
                  <a:pt x="137" y="93"/>
                  <a:pt x="137" y="93"/>
                </a:cubicBezTo>
                <a:cubicBezTo>
                  <a:pt x="137" y="27"/>
                  <a:pt x="137" y="27"/>
                  <a:pt x="137" y="27"/>
                </a:cubicBezTo>
                <a:cubicBezTo>
                  <a:pt x="106" y="31"/>
                  <a:pt x="89" y="49"/>
                  <a:pt x="83" y="56"/>
                </a:cubicBezTo>
                <a:cubicBezTo>
                  <a:pt x="78" y="56"/>
                  <a:pt x="78" y="56"/>
                  <a:pt x="78" y="56"/>
                </a:cubicBezTo>
                <a:cubicBezTo>
                  <a:pt x="75" y="56"/>
                  <a:pt x="73" y="58"/>
                  <a:pt x="72" y="60"/>
                </a:cubicBezTo>
                <a:cubicBezTo>
                  <a:pt x="66" y="88"/>
                  <a:pt x="66" y="88"/>
                  <a:pt x="66" y="88"/>
                </a:cubicBezTo>
                <a:cubicBezTo>
                  <a:pt x="65" y="90"/>
                  <a:pt x="63" y="93"/>
                  <a:pt x="61" y="94"/>
                </a:cubicBezTo>
                <a:cubicBezTo>
                  <a:pt x="9" y="109"/>
                  <a:pt x="9" y="109"/>
                  <a:pt x="9" y="109"/>
                </a:cubicBezTo>
                <a:cubicBezTo>
                  <a:pt x="6" y="110"/>
                  <a:pt x="5" y="113"/>
                  <a:pt x="5" y="115"/>
                </a:cubicBezTo>
                <a:cubicBezTo>
                  <a:pt x="5" y="144"/>
                  <a:pt x="5" y="144"/>
                  <a:pt x="5" y="144"/>
                </a:cubicBezTo>
                <a:cubicBezTo>
                  <a:pt x="0" y="144"/>
                  <a:pt x="0" y="144"/>
                  <a:pt x="0" y="144"/>
                </a:cubicBezTo>
                <a:cubicBezTo>
                  <a:pt x="0" y="160"/>
                  <a:pt x="0" y="160"/>
                  <a:pt x="0" y="160"/>
                </a:cubicBezTo>
                <a:cubicBezTo>
                  <a:pt x="18" y="160"/>
                  <a:pt x="18" y="160"/>
                  <a:pt x="18" y="160"/>
                </a:cubicBezTo>
                <a:cubicBezTo>
                  <a:pt x="18" y="172"/>
                  <a:pt x="28" y="181"/>
                  <a:pt x="40" y="181"/>
                </a:cubicBezTo>
                <a:cubicBezTo>
                  <a:pt x="52" y="181"/>
                  <a:pt x="62" y="172"/>
                  <a:pt x="62" y="160"/>
                </a:cubicBezTo>
                <a:cubicBezTo>
                  <a:pt x="129" y="160"/>
                  <a:pt x="129" y="160"/>
                  <a:pt x="129" y="160"/>
                </a:cubicBezTo>
                <a:cubicBezTo>
                  <a:pt x="129" y="172"/>
                  <a:pt x="139" y="181"/>
                  <a:pt x="151" y="181"/>
                </a:cubicBezTo>
                <a:cubicBezTo>
                  <a:pt x="163" y="181"/>
                  <a:pt x="173" y="172"/>
                  <a:pt x="173" y="160"/>
                </a:cubicBezTo>
                <a:cubicBezTo>
                  <a:pt x="179" y="160"/>
                  <a:pt x="179" y="160"/>
                  <a:pt x="179" y="160"/>
                </a:cubicBezTo>
                <a:cubicBezTo>
                  <a:pt x="179" y="172"/>
                  <a:pt x="189" y="181"/>
                  <a:pt x="201" y="181"/>
                </a:cubicBezTo>
                <a:cubicBezTo>
                  <a:pt x="213" y="181"/>
                  <a:pt x="223" y="172"/>
                  <a:pt x="223" y="160"/>
                </a:cubicBezTo>
                <a:cubicBezTo>
                  <a:pt x="275" y="160"/>
                  <a:pt x="275" y="160"/>
                  <a:pt x="275" y="160"/>
                </a:cubicBezTo>
                <a:cubicBezTo>
                  <a:pt x="275" y="172"/>
                  <a:pt x="285" y="181"/>
                  <a:pt x="297" y="181"/>
                </a:cubicBezTo>
                <a:cubicBezTo>
                  <a:pt x="309" y="181"/>
                  <a:pt x="319" y="172"/>
                  <a:pt x="319" y="160"/>
                </a:cubicBezTo>
                <a:cubicBezTo>
                  <a:pt x="325" y="160"/>
                  <a:pt x="325" y="160"/>
                  <a:pt x="325" y="160"/>
                </a:cubicBezTo>
                <a:cubicBezTo>
                  <a:pt x="325" y="172"/>
                  <a:pt x="335" y="181"/>
                  <a:pt x="347" y="181"/>
                </a:cubicBezTo>
                <a:cubicBezTo>
                  <a:pt x="359" y="181"/>
                  <a:pt x="369" y="172"/>
                  <a:pt x="369" y="160"/>
                </a:cubicBezTo>
                <a:cubicBezTo>
                  <a:pt x="383" y="160"/>
                  <a:pt x="383" y="160"/>
                  <a:pt x="383" y="160"/>
                </a:cubicBezTo>
                <a:cubicBezTo>
                  <a:pt x="383" y="30"/>
                  <a:pt x="383" y="30"/>
                  <a:pt x="383" y="30"/>
                </a:cubicBezTo>
                <a:lnTo>
                  <a:pt x="154" y="30"/>
                </a:lnTo>
                <a:close/>
                <a:moveTo>
                  <a:pt x="40" y="169"/>
                </a:moveTo>
                <a:cubicBezTo>
                  <a:pt x="34" y="169"/>
                  <a:pt x="30" y="165"/>
                  <a:pt x="30" y="159"/>
                </a:cubicBezTo>
                <a:cubicBezTo>
                  <a:pt x="30" y="154"/>
                  <a:pt x="34" y="149"/>
                  <a:pt x="40" y="149"/>
                </a:cubicBezTo>
                <a:cubicBezTo>
                  <a:pt x="45" y="149"/>
                  <a:pt x="50" y="154"/>
                  <a:pt x="50" y="159"/>
                </a:cubicBezTo>
                <a:cubicBezTo>
                  <a:pt x="50" y="165"/>
                  <a:pt x="45" y="169"/>
                  <a:pt x="40" y="169"/>
                </a:cubicBezTo>
                <a:moveTo>
                  <a:pt x="116" y="93"/>
                </a:moveTo>
                <a:cubicBezTo>
                  <a:pt x="98" y="93"/>
                  <a:pt x="98" y="93"/>
                  <a:pt x="98" y="93"/>
                </a:cubicBezTo>
                <a:cubicBezTo>
                  <a:pt x="89" y="80"/>
                  <a:pt x="89" y="80"/>
                  <a:pt x="89" y="80"/>
                </a:cubicBezTo>
                <a:cubicBezTo>
                  <a:pt x="88" y="78"/>
                  <a:pt x="87" y="78"/>
                  <a:pt x="86" y="79"/>
                </a:cubicBezTo>
                <a:cubicBezTo>
                  <a:pt x="84" y="79"/>
                  <a:pt x="84" y="81"/>
                  <a:pt x="85" y="82"/>
                </a:cubicBezTo>
                <a:cubicBezTo>
                  <a:pt x="92" y="93"/>
                  <a:pt x="92" y="93"/>
                  <a:pt x="92" y="93"/>
                </a:cubicBezTo>
                <a:cubicBezTo>
                  <a:pt x="73" y="93"/>
                  <a:pt x="73" y="93"/>
                  <a:pt x="73" y="93"/>
                </a:cubicBezTo>
                <a:cubicBezTo>
                  <a:pt x="73" y="92"/>
                  <a:pt x="74" y="91"/>
                  <a:pt x="74" y="90"/>
                </a:cubicBezTo>
                <a:cubicBezTo>
                  <a:pt x="80" y="65"/>
                  <a:pt x="80" y="65"/>
                  <a:pt x="80" y="65"/>
                </a:cubicBezTo>
                <a:cubicBezTo>
                  <a:pt x="116" y="65"/>
                  <a:pt x="116" y="65"/>
                  <a:pt x="116" y="65"/>
                </a:cubicBezTo>
                <a:lnTo>
                  <a:pt x="116" y="93"/>
                </a:lnTo>
                <a:close/>
                <a:moveTo>
                  <a:pt x="151" y="169"/>
                </a:moveTo>
                <a:cubicBezTo>
                  <a:pt x="145" y="169"/>
                  <a:pt x="141" y="165"/>
                  <a:pt x="141" y="159"/>
                </a:cubicBezTo>
                <a:cubicBezTo>
                  <a:pt x="141" y="154"/>
                  <a:pt x="145" y="149"/>
                  <a:pt x="151" y="149"/>
                </a:cubicBezTo>
                <a:cubicBezTo>
                  <a:pt x="156" y="149"/>
                  <a:pt x="161" y="154"/>
                  <a:pt x="161" y="159"/>
                </a:cubicBezTo>
                <a:cubicBezTo>
                  <a:pt x="161" y="165"/>
                  <a:pt x="156" y="169"/>
                  <a:pt x="151" y="169"/>
                </a:cubicBezTo>
                <a:moveTo>
                  <a:pt x="201" y="169"/>
                </a:moveTo>
                <a:cubicBezTo>
                  <a:pt x="196" y="169"/>
                  <a:pt x="191" y="165"/>
                  <a:pt x="191" y="159"/>
                </a:cubicBezTo>
                <a:cubicBezTo>
                  <a:pt x="191" y="154"/>
                  <a:pt x="196" y="149"/>
                  <a:pt x="201" y="149"/>
                </a:cubicBezTo>
                <a:cubicBezTo>
                  <a:pt x="207" y="149"/>
                  <a:pt x="211" y="154"/>
                  <a:pt x="211" y="159"/>
                </a:cubicBezTo>
                <a:cubicBezTo>
                  <a:pt x="211" y="165"/>
                  <a:pt x="207" y="169"/>
                  <a:pt x="201" y="169"/>
                </a:cubicBezTo>
                <a:moveTo>
                  <a:pt x="297" y="169"/>
                </a:moveTo>
                <a:cubicBezTo>
                  <a:pt x="291" y="169"/>
                  <a:pt x="287" y="165"/>
                  <a:pt x="287" y="159"/>
                </a:cubicBezTo>
                <a:cubicBezTo>
                  <a:pt x="287" y="154"/>
                  <a:pt x="291" y="149"/>
                  <a:pt x="297" y="149"/>
                </a:cubicBezTo>
                <a:cubicBezTo>
                  <a:pt x="302" y="149"/>
                  <a:pt x="307" y="154"/>
                  <a:pt x="307" y="159"/>
                </a:cubicBezTo>
                <a:cubicBezTo>
                  <a:pt x="307" y="165"/>
                  <a:pt x="302" y="169"/>
                  <a:pt x="297" y="169"/>
                </a:cubicBezTo>
                <a:moveTo>
                  <a:pt x="347" y="169"/>
                </a:moveTo>
                <a:cubicBezTo>
                  <a:pt x="342" y="169"/>
                  <a:pt x="337" y="165"/>
                  <a:pt x="337" y="159"/>
                </a:cubicBezTo>
                <a:cubicBezTo>
                  <a:pt x="337" y="154"/>
                  <a:pt x="342" y="149"/>
                  <a:pt x="347" y="149"/>
                </a:cubicBezTo>
                <a:cubicBezTo>
                  <a:pt x="353" y="149"/>
                  <a:pt x="357" y="154"/>
                  <a:pt x="357" y="159"/>
                </a:cubicBezTo>
                <a:cubicBezTo>
                  <a:pt x="357" y="165"/>
                  <a:pt x="353" y="169"/>
                  <a:pt x="347" y="169"/>
                </a:cubicBezTo>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
        <p:nvSpPr>
          <p:cNvPr id="92" name="Freeform 6"/>
          <p:cNvSpPr>
            <a:spLocks noEditPoints="1"/>
          </p:cNvSpPr>
          <p:nvPr/>
        </p:nvSpPr>
        <p:spPr bwMode="auto">
          <a:xfrm>
            <a:off x="245245" y="3627773"/>
            <a:ext cx="988862" cy="369497"/>
          </a:xfrm>
          <a:custGeom>
            <a:avLst/>
            <a:gdLst>
              <a:gd name="T0" fmla="*/ 972 w 987"/>
              <a:gd name="T1" fmla="*/ 230 h 369"/>
              <a:gd name="T2" fmla="*/ 972 w 987"/>
              <a:gd name="T3" fmla="*/ 174 h 369"/>
              <a:gd name="T4" fmla="*/ 959 w 987"/>
              <a:gd name="T5" fmla="*/ 154 h 369"/>
              <a:gd name="T6" fmla="*/ 742 w 987"/>
              <a:gd name="T7" fmla="*/ 111 h 369"/>
              <a:gd name="T8" fmla="*/ 648 w 987"/>
              <a:gd name="T9" fmla="*/ 13 h 369"/>
              <a:gd name="T10" fmla="*/ 625 w 987"/>
              <a:gd name="T11" fmla="*/ 0 h 369"/>
              <a:gd name="T12" fmla="*/ 478 w 987"/>
              <a:gd name="T13" fmla="*/ 0 h 369"/>
              <a:gd name="T14" fmla="*/ 269 w 987"/>
              <a:gd name="T15" fmla="*/ 0 h 369"/>
              <a:gd name="T16" fmla="*/ 246 w 987"/>
              <a:gd name="T17" fmla="*/ 13 h 369"/>
              <a:gd name="T18" fmla="*/ 193 w 987"/>
              <a:gd name="T19" fmla="*/ 111 h 369"/>
              <a:gd name="T20" fmla="*/ 29 w 987"/>
              <a:gd name="T21" fmla="*/ 154 h 369"/>
              <a:gd name="T22" fmla="*/ 15 w 987"/>
              <a:gd name="T23" fmla="*/ 174 h 369"/>
              <a:gd name="T24" fmla="*/ 15 w 987"/>
              <a:gd name="T25" fmla="*/ 230 h 369"/>
              <a:gd name="T26" fmla="*/ 0 w 987"/>
              <a:gd name="T27" fmla="*/ 230 h 369"/>
              <a:gd name="T28" fmla="*/ 0 w 987"/>
              <a:gd name="T29" fmla="*/ 281 h 369"/>
              <a:gd name="T30" fmla="*/ 61 w 987"/>
              <a:gd name="T31" fmla="*/ 281 h 369"/>
              <a:gd name="T32" fmla="*/ 149 w 987"/>
              <a:gd name="T33" fmla="*/ 369 h 369"/>
              <a:gd name="T34" fmla="*/ 237 w 987"/>
              <a:gd name="T35" fmla="*/ 281 h 369"/>
              <a:gd name="T36" fmla="*/ 750 w 987"/>
              <a:gd name="T37" fmla="*/ 281 h 369"/>
              <a:gd name="T38" fmla="*/ 838 w 987"/>
              <a:gd name="T39" fmla="*/ 369 h 369"/>
              <a:gd name="T40" fmla="*/ 926 w 987"/>
              <a:gd name="T41" fmla="*/ 281 h 369"/>
              <a:gd name="T42" fmla="*/ 987 w 987"/>
              <a:gd name="T43" fmla="*/ 281 h 369"/>
              <a:gd name="T44" fmla="*/ 987 w 987"/>
              <a:gd name="T45" fmla="*/ 230 h 369"/>
              <a:gd name="T46" fmla="*/ 972 w 987"/>
              <a:gd name="T47" fmla="*/ 230 h 369"/>
              <a:gd name="T48" fmla="*/ 149 w 987"/>
              <a:gd name="T49" fmla="*/ 328 h 369"/>
              <a:gd name="T50" fmla="*/ 102 w 987"/>
              <a:gd name="T51" fmla="*/ 281 h 369"/>
              <a:gd name="T52" fmla="*/ 149 w 987"/>
              <a:gd name="T53" fmla="*/ 233 h 369"/>
              <a:gd name="T54" fmla="*/ 196 w 987"/>
              <a:gd name="T55" fmla="*/ 281 h 369"/>
              <a:gd name="T56" fmla="*/ 149 w 987"/>
              <a:gd name="T57" fmla="*/ 328 h 369"/>
              <a:gd name="T58" fmla="*/ 451 w 987"/>
              <a:gd name="T59" fmla="*/ 115 h 369"/>
              <a:gd name="T60" fmla="*/ 233 w 987"/>
              <a:gd name="T61" fmla="*/ 115 h 369"/>
              <a:gd name="T62" fmla="*/ 273 w 987"/>
              <a:gd name="T63" fmla="*/ 30 h 369"/>
              <a:gd name="T64" fmla="*/ 451 w 987"/>
              <a:gd name="T65" fmla="*/ 30 h 369"/>
              <a:gd name="T66" fmla="*/ 451 w 987"/>
              <a:gd name="T67" fmla="*/ 115 h 369"/>
              <a:gd name="T68" fmla="*/ 619 w 987"/>
              <a:gd name="T69" fmla="*/ 114 h 369"/>
              <a:gd name="T70" fmla="*/ 634 w 987"/>
              <a:gd name="T71" fmla="*/ 89 h 369"/>
              <a:gd name="T72" fmla="*/ 630 w 987"/>
              <a:gd name="T73" fmla="*/ 71 h 369"/>
              <a:gd name="T74" fmla="*/ 612 w 987"/>
              <a:gd name="T75" fmla="*/ 75 h 369"/>
              <a:gd name="T76" fmla="*/ 587 w 987"/>
              <a:gd name="T77" fmla="*/ 113 h 369"/>
              <a:gd name="T78" fmla="*/ 475 w 987"/>
              <a:gd name="T79" fmla="*/ 113 h 369"/>
              <a:gd name="T80" fmla="*/ 475 w 987"/>
              <a:gd name="T81" fmla="*/ 31 h 369"/>
              <a:gd name="T82" fmla="*/ 623 w 987"/>
              <a:gd name="T83" fmla="*/ 31 h 369"/>
              <a:gd name="T84" fmla="*/ 704 w 987"/>
              <a:gd name="T85" fmla="*/ 114 h 369"/>
              <a:gd name="T86" fmla="*/ 619 w 987"/>
              <a:gd name="T87" fmla="*/ 114 h 369"/>
              <a:gd name="T88" fmla="*/ 838 w 987"/>
              <a:gd name="T89" fmla="*/ 328 h 369"/>
              <a:gd name="T90" fmla="*/ 791 w 987"/>
              <a:gd name="T91" fmla="*/ 281 h 369"/>
              <a:gd name="T92" fmla="*/ 838 w 987"/>
              <a:gd name="T93" fmla="*/ 233 h 369"/>
              <a:gd name="T94" fmla="*/ 885 w 987"/>
              <a:gd name="T95" fmla="*/ 281 h 369"/>
              <a:gd name="T96" fmla="*/ 838 w 987"/>
              <a:gd name="T97" fmla="*/ 32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7" h="369">
                <a:moveTo>
                  <a:pt x="972" y="230"/>
                </a:moveTo>
                <a:cubicBezTo>
                  <a:pt x="972" y="174"/>
                  <a:pt x="972" y="174"/>
                  <a:pt x="972" y="174"/>
                </a:cubicBezTo>
                <a:cubicBezTo>
                  <a:pt x="972" y="166"/>
                  <a:pt x="966" y="157"/>
                  <a:pt x="959" y="154"/>
                </a:cubicBezTo>
                <a:cubicBezTo>
                  <a:pt x="742" y="111"/>
                  <a:pt x="742" y="111"/>
                  <a:pt x="742" y="111"/>
                </a:cubicBezTo>
                <a:cubicBezTo>
                  <a:pt x="648" y="13"/>
                  <a:pt x="648" y="13"/>
                  <a:pt x="648" y="13"/>
                </a:cubicBezTo>
                <a:cubicBezTo>
                  <a:pt x="643" y="6"/>
                  <a:pt x="633" y="0"/>
                  <a:pt x="625" y="0"/>
                </a:cubicBezTo>
                <a:cubicBezTo>
                  <a:pt x="478" y="0"/>
                  <a:pt x="478" y="0"/>
                  <a:pt x="478" y="0"/>
                </a:cubicBezTo>
                <a:cubicBezTo>
                  <a:pt x="269" y="0"/>
                  <a:pt x="269" y="0"/>
                  <a:pt x="269" y="0"/>
                </a:cubicBezTo>
                <a:cubicBezTo>
                  <a:pt x="261" y="0"/>
                  <a:pt x="251" y="6"/>
                  <a:pt x="246" y="13"/>
                </a:cubicBezTo>
                <a:cubicBezTo>
                  <a:pt x="193" y="111"/>
                  <a:pt x="193" y="111"/>
                  <a:pt x="193" y="111"/>
                </a:cubicBezTo>
                <a:cubicBezTo>
                  <a:pt x="29" y="154"/>
                  <a:pt x="29" y="154"/>
                  <a:pt x="29" y="154"/>
                </a:cubicBezTo>
                <a:cubicBezTo>
                  <a:pt x="21" y="157"/>
                  <a:pt x="15" y="166"/>
                  <a:pt x="15" y="174"/>
                </a:cubicBezTo>
                <a:cubicBezTo>
                  <a:pt x="15" y="230"/>
                  <a:pt x="15" y="230"/>
                  <a:pt x="15" y="230"/>
                </a:cubicBezTo>
                <a:cubicBezTo>
                  <a:pt x="0" y="230"/>
                  <a:pt x="0" y="230"/>
                  <a:pt x="0" y="230"/>
                </a:cubicBezTo>
                <a:cubicBezTo>
                  <a:pt x="0" y="281"/>
                  <a:pt x="0" y="281"/>
                  <a:pt x="0" y="281"/>
                </a:cubicBezTo>
                <a:cubicBezTo>
                  <a:pt x="61" y="281"/>
                  <a:pt x="61" y="281"/>
                  <a:pt x="61" y="281"/>
                </a:cubicBezTo>
                <a:cubicBezTo>
                  <a:pt x="62" y="330"/>
                  <a:pt x="101" y="369"/>
                  <a:pt x="149" y="369"/>
                </a:cubicBezTo>
                <a:cubicBezTo>
                  <a:pt x="198" y="369"/>
                  <a:pt x="237" y="330"/>
                  <a:pt x="237" y="281"/>
                </a:cubicBezTo>
                <a:cubicBezTo>
                  <a:pt x="750" y="281"/>
                  <a:pt x="750" y="281"/>
                  <a:pt x="750" y="281"/>
                </a:cubicBezTo>
                <a:cubicBezTo>
                  <a:pt x="751" y="330"/>
                  <a:pt x="790" y="369"/>
                  <a:pt x="838" y="369"/>
                </a:cubicBezTo>
                <a:cubicBezTo>
                  <a:pt x="886" y="369"/>
                  <a:pt x="926" y="330"/>
                  <a:pt x="926" y="281"/>
                </a:cubicBezTo>
                <a:cubicBezTo>
                  <a:pt x="987" y="281"/>
                  <a:pt x="987" y="281"/>
                  <a:pt x="987" y="281"/>
                </a:cubicBezTo>
                <a:cubicBezTo>
                  <a:pt x="987" y="230"/>
                  <a:pt x="987" y="230"/>
                  <a:pt x="987" y="230"/>
                </a:cubicBezTo>
                <a:lnTo>
                  <a:pt x="972" y="230"/>
                </a:lnTo>
                <a:close/>
                <a:moveTo>
                  <a:pt x="149" y="328"/>
                </a:moveTo>
                <a:cubicBezTo>
                  <a:pt x="123" y="328"/>
                  <a:pt x="102" y="307"/>
                  <a:pt x="102" y="281"/>
                </a:cubicBezTo>
                <a:cubicBezTo>
                  <a:pt x="102" y="255"/>
                  <a:pt x="123" y="233"/>
                  <a:pt x="149" y="233"/>
                </a:cubicBezTo>
                <a:cubicBezTo>
                  <a:pt x="175" y="233"/>
                  <a:pt x="196" y="255"/>
                  <a:pt x="196" y="281"/>
                </a:cubicBezTo>
                <a:cubicBezTo>
                  <a:pt x="196" y="307"/>
                  <a:pt x="175" y="328"/>
                  <a:pt x="149" y="328"/>
                </a:cubicBezTo>
                <a:close/>
                <a:moveTo>
                  <a:pt x="451" y="115"/>
                </a:moveTo>
                <a:cubicBezTo>
                  <a:pt x="233" y="115"/>
                  <a:pt x="233" y="115"/>
                  <a:pt x="233" y="115"/>
                </a:cubicBezTo>
                <a:cubicBezTo>
                  <a:pt x="273" y="30"/>
                  <a:pt x="273" y="30"/>
                  <a:pt x="273" y="30"/>
                </a:cubicBezTo>
                <a:cubicBezTo>
                  <a:pt x="451" y="30"/>
                  <a:pt x="451" y="30"/>
                  <a:pt x="451" y="30"/>
                </a:cubicBezTo>
                <a:lnTo>
                  <a:pt x="451" y="115"/>
                </a:lnTo>
                <a:close/>
                <a:moveTo>
                  <a:pt x="619" y="114"/>
                </a:moveTo>
                <a:cubicBezTo>
                  <a:pt x="634" y="89"/>
                  <a:pt x="634" y="89"/>
                  <a:pt x="634" y="89"/>
                </a:cubicBezTo>
                <a:cubicBezTo>
                  <a:pt x="638" y="83"/>
                  <a:pt x="637" y="75"/>
                  <a:pt x="630" y="71"/>
                </a:cubicBezTo>
                <a:cubicBezTo>
                  <a:pt x="624" y="67"/>
                  <a:pt x="616" y="69"/>
                  <a:pt x="612" y="75"/>
                </a:cubicBezTo>
                <a:cubicBezTo>
                  <a:pt x="587" y="113"/>
                  <a:pt x="587" y="113"/>
                  <a:pt x="587" y="113"/>
                </a:cubicBezTo>
                <a:cubicBezTo>
                  <a:pt x="475" y="113"/>
                  <a:pt x="475" y="113"/>
                  <a:pt x="475" y="113"/>
                </a:cubicBezTo>
                <a:cubicBezTo>
                  <a:pt x="475" y="31"/>
                  <a:pt x="475" y="31"/>
                  <a:pt x="475" y="31"/>
                </a:cubicBezTo>
                <a:cubicBezTo>
                  <a:pt x="623" y="31"/>
                  <a:pt x="623" y="31"/>
                  <a:pt x="623" y="31"/>
                </a:cubicBezTo>
                <a:cubicBezTo>
                  <a:pt x="704" y="114"/>
                  <a:pt x="704" y="114"/>
                  <a:pt x="704" y="114"/>
                </a:cubicBezTo>
                <a:lnTo>
                  <a:pt x="619" y="114"/>
                </a:lnTo>
                <a:close/>
                <a:moveTo>
                  <a:pt x="838" y="328"/>
                </a:moveTo>
                <a:cubicBezTo>
                  <a:pt x="812" y="328"/>
                  <a:pt x="791" y="307"/>
                  <a:pt x="791" y="281"/>
                </a:cubicBezTo>
                <a:cubicBezTo>
                  <a:pt x="791" y="255"/>
                  <a:pt x="812" y="233"/>
                  <a:pt x="838" y="233"/>
                </a:cubicBezTo>
                <a:cubicBezTo>
                  <a:pt x="864" y="233"/>
                  <a:pt x="885" y="255"/>
                  <a:pt x="885" y="281"/>
                </a:cubicBezTo>
                <a:cubicBezTo>
                  <a:pt x="885" y="307"/>
                  <a:pt x="864" y="328"/>
                  <a:pt x="838" y="328"/>
                </a:cubicBezTo>
                <a:close/>
              </a:path>
            </a:pathLst>
          </a:custGeom>
          <a:solidFill>
            <a:schemeClr val="accent1"/>
          </a:solidFill>
          <a:ln>
            <a:noFill/>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82" name="Text Placeholder 19"/>
          <p:cNvSpPr txBox="1">
            <a:spLocks/>
          </p:cNvSpPr>
          <p:nvPr/>
        </p:nvSpPr>
        <p:spPr>
          <a:xfrm>
            <a:off x="6228717" y="1444431"/>
            <a:ext cx="2991979" cy="1560427"/>
          </a:xfrm>
          <a:prstGeom prst="rect">
            <a:avLst/>
          </a:prstGeom>
        </p:spPr>
        <p:txBody>
          <a:bodyPr vert="horz" lIns="0" tIns="0" rIns="0" bIns="0" rtlCol="0" anchor="ctr" anchorCtr="0">
            <a:spAutoFit/>
          </a:bodyPr>
          <a:lstStyle>
            <a:lvl1pPr marL="228600" indent="-168275" algn="l" defTabSz="228600" rtl="0" eaLnBrk="1" latinLnBrk="0" hangingPunct="1">
              <a:spcBef>
                <a:spcPts val="0"/>
              </a:spcBef>
              <a:spcAft>
                <a:spcPts val="600"/>
              </a:spcAft>
              <a:buClr>
                <a:srgbClr val="FF0000"/>
              </a:buClr>
              <a:buSzPct val="85000"/>
              <a:buFont typeface="Wingdings" pitchFamily="2" charset="2"/>
              <a:buChar char="§"/>
              <a:tabLst/>
              <a:defRPr sz="2000" kern="1200">
                <a:solidFill>
                  <a:schemeClr val="tx2"/>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SzPct val="85000"/>
              <a:buFont typeface="Arial" pitchFamily="34" charset="0"/>
              <a:buChar char="–"/>
              <a:defRPr sz="1800" kern="1200">
                <a:solidFill>
                  <a:schemeClr val="tx2"/>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rgbClr val="FF0000"/>
              </a:buClr>
              <a:buSzPct val="85000"/>
              <a:buFont typeface="Wingdings" pitchFamily="2" charset="2"/>
              <a:buChar char="§"/>
              <a:defRPr sz="1800" kern="1200">
                <a:solidFill>
                  <a:schemeClr val="tx2"/>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SzPct val="85000"/>
              <a:buFont typeface="Arial" pitchFamily="34" charset="0"/>
              <a:buChar char="–"/>
              <a:defRPr sz="1800" kern="1200">
                <a:solidFill>
                  <a:schemeClr val="tx2"/>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fontAlgn="base">
              <a:lnSpc>
                <a:spcPct val="90000"/>
              </a:lnSpc>
              <a:spcBef>
                <a:spcPct val="0"/>
              </a:spcBef>
              <a:spcAft>
                <a:spcPts val="1800"/>
              </a:spcAft>
              <a:buNone/>
            </a:pPr>
            <a:r>
              <a:rPr lang="en-US" sz="3200" b="1" dirty="0" smtClean="0">
                <a:ln w="6350">
                  <a:noFill/>
                </a:ln>
              </a:rPr>
              <a:t>To…</a:t>
            </a:r>
          </a:p>
          <a:p>
            <a:pPr marL="0" indent="0" defTabSz="914400" fontAlgn="base">
              <a:lnSpc>
                <a:spcPct val="90000"/>
              </a:lnSpc>
              <a:spcBef>
                <a:spcPct val="0"/>
              </a:spcBef>
              <a:spcAft>
                <a:spcPts val="1800"/>
              </a:spcAft>
              <a:buNone/>
            </a:pPr>
            <a:r>
              <a:rPr lang="en-US" sz="3200" b="1" dirty="0" smtClean="0">
                <a:ln w="6350">
                  <a:noFill/>
                </a:ln>
              </a:rPr>
              <a:t>The Internet</a:t>
            </a:r>
            <a:br>
              <a:rPr lang="en-US" sz="3200" b="1" dirty="0" smtClean="0">
                <a:ln w="6350">
                  <a:noFill/>
                </a:ln>
              </a:rPr>
            </a:br>
            <a:r>
              <a:rPr lang="en-US" sz="3200" b="1" dirty="0" smtClean="0">
                <a:ln w="6350">
                  <a:noFill/>
                </a:ln>
              </a:rPr>
              <a:t>of Things</a:t>
            </a:r>
            <a:endParaRPr lang="en-US" sz="3200" b="1" dirty="0">
              <a:ln w="6350">
                <a:noFill/>
              </a:ln>
            </a:endParaRPr>
          </a:p>
        </p:txBody>
      </p:sp>
      <p:sp>
        <p:nvSpPr>
          <p:cNvPr id="84" name="Freeform 83"/>
          <p:cNvSpPr>
            <a:spLocks noEditPoints="1"/>
          </p:cNvSpPr>
          <p:nvPr/>
        </p:nvSpPr>
        <p:spPr bwMode="auto">
          <a:xfrm>
            <a:off x="867280" y="1888236"/>
            <a:ext cx="389535" cy="388619"/>
          </a:xfrm>
          <a:custGeom>
            <a:avLst/>
            <a:gdLst>
              <a:gd name="T0" fmla="*/ 361 w 361"/>
              <a:gd name="T1" fmla="*/ 332 h 360"/>
              <a:gd name="T2" fmla="*/ 332 w 361"/>
              <a:gd name="T3" fmla="*/ 360 h 360"/>
              <a:gd name="T4" fmla="*/ 29 w 361"/>
              <a:gd name="T5" fmla="*/ 360 h 360"/>
              <a:gd name="T6" fmla="*/ 0 w 361"/>
              <a:gd name="T7" fmla="*/ 332 h 360"/>
              <a:gd name="T8" fmla="*/ 0 w 361"/>
              <a:gd name="T9" fmla="*/ 28 h 360"/>
              <a:gd name="T10" fmla="*/ 29 w 361"/>
              <a:gd name="T11" fmla="*/ 0 h 360"/>
              <a:gd name="T12" fmla="*/ 332 w 361"/>
              <a:gd name="T13" fmla="*/ 0 h 360"/>
              <a:gd name="T14" fmla="*/ 361 w 361"/>
              <a:gd name="T15" fmla="*/ 28 h 360"/>
              <a:gd name="T16" fmla="*/ 361 w 361"/>
              <a:gd name="T17" fmla="*/ 332 h 360"/>
              <a:gd name="T18" fmla="*/ 332 w 361"/>
              <a:gd name="T19" fmla="*/ 300 h 360"/>
              <a:gd name="T20" fmla="*/ 332 w 361"/>
              <a:gd name="T21" fmla="*/ 59 h 360"/>
              <a:gd name="T22" fmla="*/ 301 w 361"/>
              <a:gd name="T23" fmla="*/ 28 h 360"/>
              <a:gd name="T24" fmla="*/ 119 w 361"/>
              <a:gd name="T25" fmla="*/ 28 h 360"/>
              <a:gd name="T26" fmla="*/ 29 w 361"/>
              <a:gd name="T27" fmla="*/ 119 h 360"/>
              <a:gd name="T28" fmla="*/ 29 w 361"/>
              <a:gd name="T29" fmla="*/ 300 h 360"/>
              <a:gd name="T30" fmla="*/ 60 w 361"/>
              <a:gd name="T31" fmla="*/ 332 h 360"/>
              <a:gd name="T32" fmla="*/ 301 w 361"/>
              <a:gd name="T33" fmla="*/ 332 h 360"/>
              <a:gd name="T34" fmla="*/ 332 w 361"/>
              <a:gd name="T35" fmla="*/ 300 h 360"/>
              <a:gd name="T36" fmla="*/ 126 w 361"/>
              <a:gd name="T37" fmla="*/ 45 h 360"/>
              <a:gd name="T38" fmla="*/ 301 w 361"/>
              <a:gd name="T39" fmla="*/ 45 h 360"/>
              <a:gd name="T40" fmla="*/ 316 w 361"/>
              <a:gd name="T41" fmla="*/ 59 h 360"/>
              <a:gd name="T42" fmla="*/ 316 w 361"/>
              <a:gd name="T43" fmla="*/ 300 h 360"/>
              <a:gd name="T44" fmla="*/ 301 w 361"/>
              <a:gd name="T45" fmla="*/ 315 h 360"/>
              <a:gd name="T46" fmla="*/ 60 w 361"/>
              <a:gd name="T47" fmla="*/ 315 h 360"/>
              <a:gd name="T48" fmla="*/ 45 w 361"/>
              <a:gd name="T49" fmla="*/ 300 h 360"/>
              <a:gd name="T50" fmla="*/ 45 w 361"/>
              <a:gd name="T51" fmla="*/ 125 h 360"/>
              <a:gd name="T52" fmla="*/ 126 w 361"/>
              <a:gd name="T53" fmla="*/ 45 h 360"/>
              <a:gd name="T54" fmla="*/ 282 w 361"/>
              <a:gd name="T55" fmla="*/ 260 h 360"/>
              <a:gd name="T56" fmla="*/ 282 w 361"/>
              <a:gd name="T57" fmla="*/ 100 h 360"/>
              <a:gd name="T58" fmla="*/ 261 w 361"/>
              <a:gd name="T59" fmla="*/ 78 h 360"/>
              <a:gd name="T60" fmla="*/ 141 w 361"/>
              <a:gd name="T61" fmla="*/ 78 h 360"/>
              <a:gd name="T62" fmla="*/ 79 w 361"/>
              <a:gd name="T63" fmla="*/ 140 h 360"/>
              <a:gd name="T64" fmla="*/ 79 w 361"/>
              <a:gd name="T65" fmla="*/ 260 h 360"/>
              <a:gd name="T66" fmla="*/ 100 w 361"/>
              <a:gd name="T67" fmla="*/ 281 h 360"/>
              <a:gd name="T68" fmla="*/ 261 w 361"/>
              <a:gd name="T69" fmla="*/ 281 h 360"/>
              <a:gd name="T70" fmla="*/ 282 w 361"/>
              <a:gd name="T71" fmla="*/ 260 h 360"/>
              <a:gd name="T72" fmla="*/ 95 w 361"/>
              <a:gd name="T73" fmla="*/ 260 h 360"/>
              <a:gd name="T74" fmla="*/ 95 w 361"/>
              <a:gd name="T75" fmla="*/ 147 h 360"/>
              <a:gd name="T76" fmla="*/ 148 w 361"/>
              <a:gd name="T77" fmla="*/ 95 h 360"/>
              <a:gd name="T78" fmla="*/ 261 w 361"/>
              <a:gd name="T79" fmla="*/ 95 h 360"/>
              <a:gd name="T80" fmla="*/ 265 w 361"/>
              <a:gd name="T81" fmla="*/ 95 h 360"/>
              <a:gd name="T82" fmla="*/ 265 w 361"/>
              <a:gd name="T83" fmla="*/ 100 h 360"/>
              <a:gd name="T84" fmla="*/ 265 w 361"/>
              <a:gd name="T85" fmla="*/ 260 h 360"/>
              <a:gd name="T86" fmla="*/ 265 w 361"/>
              <a:gd name="T87" fmla="*/ 264 h 360"/>
              <a:gd name="T88" fmla="*/ 261 w 361"/>
              <a:gd name="T89" fmla="*/ 265 h 360"/>
              <a:gd name="T90" fmla="*/ 100 w 361"/>
              <a:gd name="T91" fmla="*/ 265 h 360"/>
              <a:gd name="T92" fmla="*/ 96 w 361"/>
              <a:gd name="T93" fmla="*/ 264 h 360"/>
              <a:gd name="T94" fmla="*/ 95 w 361"/>
              <a:gd name="T95" fmla="*/ 260 h 360"/>
              <a:gd name="T96" fmla="*/ 225 w 361"/>
              <a:gd name="T97" fmla="*/ 124 h 360"/>
              <a:gd name="T98" fmla="*/ 164 w 361"/>
              <a:gd name="T99" fmla="*/ 124 h 360"/>
              <a:gd name="T100" fmla="*/ 124 w 361"/>
              <a:gd name="T101" fmla="*/ 163 h 360"/>
              <a:gd name="T102" fmla="*/ 124 w 361"/>
              <a:gd name="T103" fmla="*/ 225 h 360"/>
              <a:gd name="T104" fmla="*/ 135 w 361"/>
              <a:gd name="T105" fmla="*/ 236 h 360"/>
              <a:gd name="T106" fmla="*/ 225 w 361"/>
              <a:gd name="T107" fmla="*/ 236 h 360"/>
              <a:gd name="T108" fmla="*/ 237 w 361"/>
              <a:gd name="T109" fmla="*/ 225 h 360"/>
              <a:gd name="T110" fmla="*/ 237 w 361"/>
              <a:gd name="T111" fmla="*/ 135 h 360"/>
              <a:gd name="T112" fmla="*/ 225 w 361"/>
              <a:gd name="T113" fmla="*/ 12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1" h="360">
                <a:moveTo>
                  <a:pt x="361" y="332"/>
                </a:moveTo>
                <a:cubicBezTo>
                  <a:pt x="361" y="347"/>
                  <a:pt x="348" y="360"/>
                  <a:pt x="332" y="360"/>
                </a:cubicBezTo>
                <a:cubicBezTo>
                  <a:pt x="29" y="360"/>
                  <a:pt x="29" y="360"/>
                  <a:pt x="29" y="360"/>
                </a:cubicBezTo>
                <a:cubicBezTo>
                  <a:pt x="13" y="360"/>
                  <a:pt x="0" y="347"/>
                  <a:pt x="0" y="332"/>
                </a:cubicBezTo>
                <a:cubicBezTo>
                  <a:pt x="0" y="28"/>
                  <a:pt x="0" y="28"/>
                  <a:pt x="0" y="28"/>
                </a:cubicBezTo>
                <a:cubicBezTo>
                  <a:pt x="0" y="12"/>
                  <a:pt x="13" y="0"/>
                  <a:pt x="29" y="0"/>
                </a:cubicBezTo>
                <a:cubicBezTo>
                  <a:pt x="332" y="0"/>
                  <a:pt x="332" y="0"/>
                  <a:pt x="332" y="0"/>
                </a:cubicBezTo>
                <a:cubicBezTo>
                  <a:pt x="348" y="0"/>
                  <a:pt x="361" y="12"/>
                  <a:pt x="361" y="28"/>
                </a:cubicBezTo>
                <a:lnTo>
                  <a:pt x="361" y="332"/>
                </a:lnTo>
                <a:close/>
                <a:moveTo>
                  <a:pt x="332" y="300"/>
                </a:moveTo>
                <a:cubicBezTo>
                  <a:pt x="332" y="59"/>
                  <a:pt x="332" y="59"/>
                  <a:pt x="332" y="59"/>
                </a:cubicBezTo>
                <a:cubicBezTo>
                  <a:pt x="332" y="39"/>
                  <a:pt x="321" y="28"/>
                  <a:pt x="301" y="28"/>
                </a:cubicBezTo>
                <a:cubicBezTo>
                  <a:pt x="119" y="28"/>
                  <a:pt x="119" y="28"/>
                  <a:pt x="119" y="28"/>
                </a:cubicBezTo>
                <a:cubicBezTo>
                  <a:pt x="29" y="119"/>
                  <a:pt x="29" y="119"/>
                  <a:pt x="29" y="119"/>
                </a:cubicBezTo>
                <a:cubicBezTo>
                  <a:pt x="29" y="300"/>
                  <a:pt x="29" y="300"/>
                  <a:pt x="29" y="300"/>
                </a:cubicBezTo>
                <a:cubicBezTo>
                  <a:pt x="29" y="320"/>
                  <a:pt x="40" y="332"/>
                  <a:pt x="60" y="332"/>
                </a:cubicBezTo>
                <a:cubicBezTo>
                  <a:pt x="301" y="332"/>
                  <a:pt x="301" y="332"/>
                  <a:pt x="301" y="332"/>
                </a:cubicBezTo>
                <a:cubicBezTo>
                  <a:pt x="321" y="332"/>
                  <a:pt x="332" y="320"/>
                  <a:pt x="332" y="300"/>
                </a:cubicBezTo>
                <a:moveTo>
                  <a:pt x="126" y="45"/>
                </a:moveTo>
                <a:cubicBezTo>
                  <a:pt x="301" y="45"/>
                  <a:pt x="301" y="45"/>
                  <a:pt x="301" y="45"/>
                </a:cubicBezTo>
                <a:cubicBezTo>
                  <a:pt x="312" y="45"/>
                  <a:pt x="316" y="48"/>
                  <a:pt x="316" y="59"/>
                </a:cubicBezTo>
                <a:cubicBezTo>
                  <a:pt x="316" y="300"/>
                  <a:pt x="316" y="300"/>
                  <a:pt x="316" y="300"/>
                </a:cubicBezTo>
                <a:cubicBezTo>
                  <a:pt x="316" y="311"/>
                  <a:pt x="312" y="315"/>
                  <a:pt x="301" y="315"/>
                </a:cubicBezTo>
                <a:cubicBezTo>
                  <a:pt x="60" y="315"/>
                  <a:pt x="60" y="315"/>
                  <a:pt x="60" y="315"/>
                </a:cubicBezTo>
                <a:cubicBezTo>
                  <a:pt x="49" y="315"/>
                  <a:pt x="45" y="311"/>
                  <a:pt x="45" y="300"/>
                </a:cubicBezTo>
                <a:cubicBezTo>
                  <a:pt x="45" y="125"/>
                  <a:pt x="45" y="125"/>
                  <a:pt x="45" y="125"/>
                </a:cubicBezTo>
                <a:lnTo>
                  <a:pt x="126" y="45"/>
                </a:lnTo>
                <a:close/>
                <a:moveTo>
                  <a:pt x="282" y="260"/>
                </a:moveTo>
                <a:cubicBezTo>
                  <a:pt x="282" y="100"/>
                  <a:pt x="282" y="100"/>
                  <a:pt x="282" y="100"/>
                </a:cubicBezTo>
                <a:cubicBezTo>
                  <a:pt x="282" y="85"/>
                  <a:pt x="275" y="78"/>
                  <a:pt x="261" y="78"/>
                </a:cubicBezTo>
                <a:cubicBezTo>
                  <a:pt x="141" y="78"/>
                  <a:pt x="141" y="78"/>
                  <a:pt x="141" y="78"/>
                </a:cubicBezTo>
                <a:cubicBezTo>
                  <a:pt x="79" y="140"/>
                  <a:pt x="79" y="140"/>
                  <a:pt x="79" y="140"/>
                </a:cubicBezTo>
                <a:cubicBezTo>
                  <a:pt x="79" y="260"/>
                  <a:pt x="79" y="260"/>
                  <a:pt x="79" y="260"/>
                </a:cubicBezTo>
                <a:cubicBezTo>
                  <a:pt x="79" y="274"/>
                  <a:pt x="86" y="281"/>
                  <a:pt x="100" y="281"/>
                </a:cubicBezTo>
                <a:cubicBezTo>
                  <a:pt x="261" y="281"/>
                  <a:pt x="261" y="281"/>
                  <a:pt x="261" y="281"/>
                </a:cubicBezTo>
                <a:cubicBezTo>
                  <a:pt x="275" y="281"/>
                  <a:pt x="282" y="274"/>
                  <a:pt x="282" y="260"/>
                </a:cubicBezTo>
                <a:moveTo>
                  <a:pt x="95" y="260"/>
                </a:moveTo>
                <a:cubicBezTo>
                  <a:pt x="95" y="147"/>
                  <a:pt x="95" y="147"/>
                  <a:pt x="95" y="147"/>
                </a:cubicBezTo>
                <a:cubicBezTo>
                  <a:pt x="148" y="95"/>
                  <a:pt x="148" y="95"/>
                  <a:pt x="148" y="95"/>
                </a:cubicBezTo>
                <a:cubicBezTo>
                  <a:pt x="261" y="95"/>
                  <a:pt x="261" y="95"/>
                  <a:pt x="261" y="95"/>
                </a:cubicBezTo>
                <a:cubicBezTo>
                  <a:pt x="263" y="95"/>
                  <a:pt x="264" y="95"/>
                  <a:pt x="265" y="95"/>
                </a:cubicBezTo>
                <a:cubicBezTo>
                  <a:pt x="265" y="96"/>
                  <a:pt x="265" y="97"/>
                  <a:pt x="265" y="100"/>
                </a:cubicBezTo>
                <a:cubicBezTo>
                  <a:pt x="265" y="260"/>
                  <a:pt x="265" y="260"/>
                  <a:pt x="265" y="260"/>
                </a:cubicBezTo>
                <a:cubicBezTo>
                  <a:pt x="265" y="263"/>
                  <a:pt x="265" y="264"/>
                  <a:pt x="265" y="264"/>
                </a:cubicBezTo>
                <a:cubicBezTo>
                  <a:pt x="264" y="265"/>
                  <a:pt x="263" y="265"/>
                  <a:pt x="261" y="265"/>
                </a:cubicBezTo>
                <a:cubicBezTo>
                  <a:pt x="100" y="265"/>
                  <a:pt x="100" y="265"/>
                  <a:pt x="100" y="265"/>
                </a:cubicBezTo>
                <a:cubicBezTo>
                  <a:pt x="98" y="265"/>
                  <a:pt x="96" y="265"/>
                  <a:pt x="96" y="264"/>
                </a:cubicBezTo>
                <a:cubicBezTo>
                  <a:pt x="96" y="264"/>
                  <a:pt x="95" y="263"/>
                  <a:pt x="95" y="260"/>
                </a:cubicBezTo>
                <a:moveTo>
                  <a:pt x="225" y="124"/>
                </a:moveTo>
                <a:cubicBezTo>
                  <a:pt x="164" y="124"/>
                  <a:pt x="164" y="124"/>
                  <a:pt x="164" y="124"/>
                </a:cubicBezTo>
                <a:cubicBezTo>
                  <a:pt x="124" y="163"/>
                  <a:pt x="124" y="163"/>
                  <a:pt x="124" y="163"/>
                </a:cubicBezTo>
                <a:cubicBezTo>
                  <a:pt x="124" y="225"/>
                  <a:pt x="124" y="225"/>
                  <a:pt x="124" y="225"/>
                </a:cubicBezTo>
                <a:cubicBezTo>
                  <a:pt x="124" y="231"/>
                  <a:pt x="129" y="236"/>
                  <a:pt x="135" y="236"/>
                </a:cubicBezTo>
                <a:cubicBezTo>
                  <a:pt x="225" y="236"/>
                  <a:pt x="225" y="236"/>
                  <a:pt x="225" y="236"/>
                </a:cubicBezTo>
                <a:cubicBezTo>
                  <a:pt x="232" y="236"/>
                  <a:pt x="237" y="231"/>
                  <a:pt x="237" y="225"/>
                </a:cubicBezTo>
                <a:cubicBezTo>
                  <a:pt x="237" y="135"/>
                  <a:pt x="237" y="135"/>
                  <a:pt x="237" y="135"/>
                </a:cubicBezTo>
                <a:cubicBezTo>
                  <a:pt x="237" y="129"/>
                  <a:pt x="232" y="124"/>
                  <a:pt x="225" y="124"/>
                </a:cubicBezTo>
              </a:path>
            </a:pathLst>
          </a:custGeom>
          <a:solidFill>
            <a:schemeClr val="accent1"/>
          </a:solidFill>
          <a:ln>
            <a:noFill/>
          </a:ln>
          <a:effectLst>
            <a:innerShdw blurRad="63500" dist="50800" dir="16200000">
              <a:prstClr val="black">
                <a:alpha val="50000"/>
              </a:prstClr>
            </a:innerShdw>
          </a:effectLs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957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wipe(left)">
                                      <p:cBhvr>
                                        <p:cTn id="7" dur="500"/>
                                        <p:tgtEl>
                                          <p:spTgt spid="8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2">
                                            <p:txEl>
                                              <p:pRg st="1" end="1"/>
                                            </p:txEl>
                                          </p:spTgt>
                                        </p:tgtEl>
                                        <p:attrNameLst>
                                          <p:attrName>style.visibility</p:attrName>
                                        </p:attrNameLst>
                                      </p:cBhvr>
                                      <p:to>
                                        <p:strVal val="visible"/>
                                      </p:to>
                                    </p:set>
                                    <p:animEffect transition="in" filter="wipe(left)">
                                      <p:cBhvr>
                                        <p:cTn id="11" dur="500"/>
                                        <p:tgtEl>
                                          <p:spTgt spid="82">
                                            <p:txEl>
                                              <p:pRg st="1" end="1"/>
                                            </p:txEl>
                                          </p:spTgt>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barn(outVertical)">
                                      <p:cBhvr>
                                        <p:cTn id="15" dur="500"/>
                                        <p:tgtEl>
                                          <p:spTgt spid="79"/>
                                        </p:tgtEl>
                                      </p:cBhvr>
                                    </p:animEffect>
                                  </p:childTnLst>
                                </p:cTn>
                              </p:par>
                              <p:par>
                                <p:cTn id="16" presetID="16" presetClass="entr" presetSubtype="37"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barn(outVertical)">
                                      <p:cBhvr>
                                        <p:cTn id="18" dur="500"/>
                                        <p:tgtEl>
                                          <p:spTgt spid="99"/>
                                        </p:tgtEl>
                                      </p:cBhvr>
                                    </p:animEffect>
                                  </p:childTnLst>
                                </p:cTn>
                              </p:par>
                              <p:par>
                                <p:cTn id="19" presetID="16" presetClass="entr" presetSubtype="37"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barn(outVertical)">
                                      <p:cBhvr>
                                        <p:cTn id="21" dur="500"/>
                                        <p:tgtEl>
                                          <p:spTgt spid="101"/>
                                        </p:tgtEl>
                                      </p:cBhvr>
                                    </p:animEffect>
                                  </p:childTnLst>
                                </p:cTn>
                              </p:par>
                              <p:par>
                                <p:cTn id="22" presetID="16" presetClass="entr" presetSubtype="37"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outVertical)">
                                      <p:cBhvr>
                                        <p:cTn id="24" dur="500"/>
                                        <p:tgtEl>
                                          <p:spTgt spid="70"/>
                                        </p:tgtEl>
                                      </p:cBhvr>
                                    </p:animEffect>
                                  </p:childTnLst>
                                </p:cTn>
                              </p:par>
                              <p:par>
                                <p:cTn id="25" presetID="16" presetClass="entr" presetSubtype="37"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barn(outVertical)">
                                      <p:cBhvr>
                                        <p:cTn id="27" dur="500"/>
                                        <p:tgtEl>
                                          <p:spTgt spid="64"/>
                                        </p:tgtEl>
                                      </p:cBhvr>
                                    </p:animEffect>
                                  </p:childTnLst>
                                </p:cTn>
                              </p:par>
                              <p:par>
                                <p:cTn id="28" presetID="16" presetClass="entr" presetSubtype="37"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outVertical)">
                                      <p:cBhvr>
                                        <p:cTn id="30" dur="500"/>
                                        <p:tgtEl>
                                          <p:spTgt spid="68"/>
                                        </p:tgtEl>
                                      </p:cBhvr>
                                    </p:animEffect>
                                  </p:childTnLst>
                                </p:cTn>
                              </p:par>
                              <p:par>
                                <p:cTn id="31" presetID="16" presetClass="entr" presetSubtype="37"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barn(outVertical)">
                                      <p:cBhvr>
                                        <p:cTn id="33" dur="500"/>
                                        <p:tgtEl>
                                          <p:spTgt spid="72"/>
                                        </p:tgtEl>
                                      </p:cBhvr>
                                    </p:animEffect>
                                  </p:childTnLst>
                                </p:cTn>
                              </p:par>
                              <p:par>
                                <p:cTn id="34" presetID="16" presetClass="entr" presetSubtype="37"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barn(outVertical)">
                                      <p:cBhvr>
                                        <p:cTn id="36" dur="500"/>
                                        <p:tgtEl>
                                          <p:spTgt spid="74"/>
                                        </p:tgtEl>
                                      </p:cBhvr>
                                    </p:animEffect>
                                  </p:childTnLst>
                                </p:cTn>
                              </p:par>
                              <p:par>
                                <p:cTn id="37" presetID="16" presetClass="entr" presetSubtype="37"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barn(outVertical)">
                                      <p:cBhvr>
                                        <p:cTn id="39" dur="500"/>
                                        <p:tgtEl>
                                          <p:spTgt spid="83"/>
                                        </p:tgtEl>
                                      </p:cBhvr>
                                    </p:animEffect>
                                  </p:childTnLst>
                                </p:cTn>
                              </p:par>
                              <p:par>
                                <p:cTn id="40" presetID="16" presetClass="entr" presetSubtype="37" fill="hold" nodeType="with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barn(outVertical)">
                                      <p:cBhvr>
                                        <p:cTn id="42" dur="500"/>
                                        <p:tgtEl>
                                          <p:spTgt spid="87"/>
                                        </p:tgtEl>
                                      </p:cBhvr>
                                    </p:animEffect>
                                  </p:childTnLst>
                                </p:cTn>
                              </p:par>
                              <p:par>
                                <p:cTn id="43" presetID="16" presetClass="entr" presetSubtype="37" fill="hold" nodeType="with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barn(outVertical)">
                                      <p:cBhvr>
                                        <p:cTn id="45" dur="500"/>
                                        <p:tgtEl>
                                          <p:spTgt spid="91"/>
                                        </p:tgtEl>
                                      </p:cBhvr>
                                    </p:animEffect>
                                  </p:childTnLst>
                                </p:cTn>
                              </p:par>
                              <p:par>
                                <p:cTn id="46" presetID="16" presetClass="entr" presetSubtype="37"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barn(outVertical)">
                                      <p:cBhvr>
                                        <p:cTn id="48" dur="500"/>
                                        <p:tgtEl>
                                          <p:spTgt spid="103"/>
                                        </p:tgtEl>
                                      </p:cBhvr>
                                    </p:animEffect>
                                  </p:childTnLst>
                                </p:cTn>
                              </p:par>
                              <p:par>
                                <p:cTn id="49" presetID="16" presetClass="entr" presetSubtype="37"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barn(outVertical)">
                                      <p:cBhvr>
                                        <p:cTn id="51" dur="500"/>
                                        <p:tgtEl>
                                          <p:spTgt spid="105"/>
                                        </p:tgtEl>
                                      </p:cBhvr>
                                    </p:animEffect>
                                  </p:childTnLst>
                                </p:cTn>
                              </p:par>
                              <p:par>
                                <p:cTn id="52" presetID="16" presetClass="entr" presetSubtype="37" fill="hold" nodeType="with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barn(outVertical)">
                                      <p:cBhvr>
                                        <p:cTn id="54" dur="500"/>
                                        <p:tgtEl>
                                          <p:spTgt spid="95"/>
                                        </p:tgtEl>
                                      </p:cBhvr>
                                    </p:animEffect>
                                  </p:childTnLst>
                                </p:cTn>
                              </p:par>
                              <p:par>
                                <p:cTn id="55" presetID="16" presetClass="entr" presetSubtype="37"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barn(outVertical)">
                                      <p:cBhvr>
                                        <p:cTn id="57" dur="500"/>
                                        <p:tgtEl>
                                          <p:spTgt spid="81"/>
                                        </p:tgtEl>
                                      </p:cBhvr>
                                    </p:animEffect>
                                  </p:childTnLst>
                                </p:cTn>
                              </p:par>
                              <p:par>
                                <p:cTn id="58" presetID="16" presetClass="entr" presetSubtype="37" fill="hold" nodeType="with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barn(outVertical)">
                                      <p:cBhvr>
                                        <p:cTn id="60" dur="500"/>
                                        <p:tgtEl>
                                          <p:spTgt spid="107"/>
                                        </p:tgtEl>
                                      </p:cBhvr>
                                    </p:animEffect>
                                  </p:childTnLst>
                                </p:cTn>
                              </p:par>
                              <p:par>
                                <p:cTn id="61" presetID="16" presetClass="entr" presetSubtype="37" fill="hold" nodeType="with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barn(outVertical)">
                                      <p:cBhvr>
                                        <p:cTn id="63" dur="500"/>
                                        <p:tgtEl>
                                          <p:spTgt spid="97"/>
                                        </p:tgtEl>
                                      </p:cBhvr>
                                    </p:animEffect>
                                  </p:childTnLst>
                                </p:cTn>
                              </p:par>
                              <p:par>
                                <p:cTn id="64" presetID="16" presetClass="entr" presetSubtype="37" fill="hold" nodeType="with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barn(outVertical)">
                                      <p:cBhvr>
                                        <p:cTn id="66" dur="500"/>
                                        <p:tgtEl>
                                          <p:spTgt spid="89"/>
                                        </p:tgtEl>
                                      </p:cBhvr>
                                    </p:animEffect>
                                  </p:childTnLst>
                                </p:cTn>
                              </p:par>
                              <p:par>
                                <p:cTn id="67" presetID="16" presetClass="entr" presetSubtype="37" fill="hold" nodeType="with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barn(outVertical)">
                                      <p:cBhvr>
                                        <p:cTn id="69" dur="500"/>
                                        <p:tgtEl>
                                          <p:spTgt spid="111"/>
                                        </p:tgtEl>
                                      </p:cBhvr>
                                    </p:animEffect>
                                  </p:childTnLst>
                                </p:cTn>
                              </p:par>
                              <p:par>
                                <p:cTn id="70" presetID="16" presetClass="entr" presetSubtype="37" fill="hold" nodeType="withEffect">
                                  <p:stCondLst>
                                    <p:cond delay="0"/>
                                  </p:stCondLst>
                                  <p:childTnLst>
                                    <p:set>
                                      <p:cBhvr>
                                        <p:cTn id="71" dur="1" fill="hold">
                                          <p:stCondLst>
                                            <p:cond delay="0"/>
                                          </p:stCondLst>
                                        </p:cTn>
                                        <p:tgtEl>
                                          <p:spTgt spid="113"/>
                                        </p:tgtEl>
                                        <p:attrNameLst>
                                          <p:attrName>style.visibility</p:attrName>
                                        </p:attrNameLst>
                                      </p:cBhvr>
                                      <p:to>
                                        <p:strVal val="visible"/>
                                      </p:to>
                                    </p:set>
                                    <p:animEffect transition="in" filter="barn(outVertical)">
                                      <p:cBhvr>
                                        <p:cTn id="72" dur="500"/>
                                        <p:tgtEl>
                                          <p:spTgt spid="113"/>
                                        </p:tgtEl>
                                      </p:cBhvr>
                                    </p:animEffect>
                                  </p:childTnLst>
                                </p:cTn>
                              </p:par>
                              <p:par>
                                <p:cTn id="73" presetID="16" presetClass="entr" presetSubtype="37" fill="hold" nodeType="withEffect">
                                  <p:stCondLst>
                                    <p:cond delay="0"/>
                                  </p:stCondLst>
                                  <p:childTnLst>
                                    <p:set>
                                      <p:cBhvr>
                                        <p:cTn id="74" dur="1" fill="hold">
                                          <p:stCondLst>
                                            <p:cond delay="0"/>
                                          </p:stCondLst>
                                        </p:cTn>
                                        <p:tgtEl>
                                          <p:spTgt spid="115"/>
                                        </p:tgtEl>
                                        <p:attrNameLst>
                                          <p:attrName>style.visibility</p:attrName>
                                        </p:attrNameLst>
                                      </p:cBhvr>
                                      <p:to>
                                        <p:strVal val="visible"/>
                                      </p:to>
                                    </p:set>
                                    <p:animEffect transition="in" filter="barn(outVertical)">
                                      <p:cBhvr>
                                        <p:cTn id="75" dur="500"/>
                                        <p:tgtEl>
                                          <p:spTgt spid="115"/>
                                        </p:tgtEl>
                                      </p:cBhvr>
                                    </p:animEffect>
                                  </p:childTnLst>
                                </p:cTn>
                              </p:par>
                              <p:par>
                                <p:cTn id="76" presetID="16" presetClass="entr" presetSubtype="37" fill="hold" nodeType="withEffect">
                                  <p:stCondLst>
                                    <p:cond delay="0"/>
                                  </p:stCondLst>
                                  <p:childTnLst>
                                    <p:set>
                                      <p:cBhvr>
                                        <p:cTn id="77" dur="1" fill="hold">
                                          <p:stCondLst>
                                            <p:cond delay="0"/>
                                          </p:stCondLst>
                                        </p:cTn>
                                        <p:tgtEl>
                                          <p:spTgt spid="127"/>
                                        </p:tgtEl>
                                        <p:attrNameLst>
                                          <p:attrName>style.visibility</p:attrName>
                                        </p:attrNameLst>
                                      </p:cBhvr>
                                      <p:to>
                                        <p:strVal val="visible"/>
                                      </p:to>
                                    </p:set>
                                    <p:animEffect transition="in" filter="barn(outVertical)">
                                      <p:cBhvr>
                                        <p:cTn id="78" dur="500"/>
                                        <p:tgtEl>
                                          <p:spTgt spid="127"/>
                                        </p:tgtEl>
                                      </p:cBhvr>
                                    </p:animEffect>
                                  </p:childTnLst>
                                </p:cTn>
                              </p:par>
                              <p:par>
                                <p:cTn id="79" presetID="16" presetClass="entr" presetSubtype="37" fill="hold" nodeType="withEffect">
                                  <p:stCondLst>
                                    <p:cond delay="0"/>
                                  </p:stCondLst>
                                  <p:childTnLst>
                                    <p:set>
                                      <p:cBhvr>
                                        <p:cTn id="80" dur="1" fill="hold">
                                          <p:stCondLst>
                                            <p:cond delay="0"/>
                                          </p:stCondLst>
                                        </p:cTn>
                                        <p:tgtEl>
                                          <p:spTgt spid="129"/>
                                        </p:tgtEl>
                                        <p:attrNameLst>
                                          <p:attrName>style.visibility</p:attrName>
                                        </p:attrNameLst>
                                      </p:cBhvr>
                                      <p:to>
                                        <p:strVal val="visible"/>
                                      </p:to>
                                    </p:set>
                                    <p:animEffect transition="in" filter="barn(outVertical)">
                                      <p:cBhvr>
                                        <p:cTn id="81" dur="500"/>
                                        <p:tgtEl>
                                          <p:spTgt spid="129"/>
                                        </p:tgtEl>
                                      </p:cBhvr>
                                    </p:animEffect>
                                  </p:childTnLst>
                                </p:cTn>
                              </p:par>
                              <p:par>
                                <p:cTn id="82" presetID="16" presetClass="entr" presetSubtype="37" fill="hold" nodeType="with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barn(outVertical)">
                                      <p:cBhvr>
                                        <p:cTn id="84" dur="500"/>
                                        <p:tgtEl>
                                          <p:spTgt spid="121"/>
                                        </p:tgtEl>
                                      </p:cBhvr>
                                    </p:animEffect>
                                  </p:childTnLst>
                                </p:cTn>
                              </p:par>
                              <p:par>
                                <p:cTn id="85" presetID="16" presetClass="entr" presetSubtype="37" fill="hold"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barn(outVertical)">
                                      <p:cBhvr>
                                        <p:cTn id="87" dur="500"/>
                                        <p:tgtEl>
                                          <p:spTgt spid="109"/>
                                        </p:tgtEl>
                                      </p:cBhvr>
                                    </p:animEffect>
                                  </p:childTnLst>
                                </p:cTn>
                              </p:par>
                              <p:par>
                                <p:cTn id="88" presetID="16" presetClass="entr" presetSubtype="37" fill="hold" nodeType="with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barn(outVertical)">
                                      <p:cBhvr>
                                        <p:cTn id="90" dur="500"/>
                                        <p:tgtEl>
                                          <p:spTgt spid="85"/>
                                        </p:tgtEl>
                                      </p:cBhvr>
                                    </p:animEffect>
                                  </p:childTnLst>
                                </p:cTn>
                              </p:par>
                              <p:par>
                                <p:cTn id="91" presetID="16" presetClass="entr" presetSubtype="37" fill="hold" nodeType="withEffect">
                                  <p:stCondLst>
                                    <p:cond delay="0"/>
                                  </p:stCondLst>
                                  <p:childTnLst>
                                    <p:set>
                                      <p:cBhvr>
                                        <p:cTn id="92" dur="1" fill="hold">
                                          <p:stCondLst>
                                            <p:cond delay="0"/>
                                          </p:stCondLst>
                                        </p:cTn>
                                        <p:tgtEl>
                                          <p:spTgt spid="125"/>
                                        </p:tgtEl>
                                        <p:attrNameLst>
                                          <p:attrName>style.visibility</p:attrName>
                                        </p:attrNameLst>
                                      </p:cBhvr>
                                      <p:to>
                                        <p:strVal val="visible"/>
                                      </p:to>
                                    </p:set>
                                    <p:animEffect transition="in" filter="barn(outVertical)">
                                      <p:cBhvr>
                                        <p:cTn id="93" dur="500"/>
                                        <p:tgtEl>
                                          <p:spTgt spid="125"/>
                                        </p:tgtEl>
                                      </p:cBhvr>
                                    </p:animEffect>
                                  </p:childTnLst>
                                </p:cTn>
                              </p:par>
                              <p:par>
                                <p:cTn id="94" presetID="16" presetClass="entr" presetSubtype="37" fill="hold" nodeType="withEffect">
                                  <p:stCondLst>
                                    <p:cond delay="0"/>
                                  </p:stCondLst>
                                  <p:childTnLst>
                                    <p:set>
                                      <p:cBhvr>
                                        <p:cTn id="95" dur="1" fill="hold">
                                          <p:stCondLst>
                                            <p:cond delay="0"/>
                                          </p:stCondLst>
                                        </p:cTn>
                                        <p:tgtEl>
                                          <p:spTgt spid="93"/>
                                        </p:tgtEl>
                                        <p:attrNameLst>
                                          <p:attrName>style.visibility</p:attrName>
                                        </p:attrNameLst>
                                      </p:cBhvr>
                                      <p:to>
                                        <p:strVal val="visible"/>
                                      </p:to>
                                    </p:set>
                                    <p:animEffect transition="in" filter="barn(outVertical)">
                                      <p:cBhvr>
                                        <p:cTn id="96" dur="500"/>
                                        <p:tgtEl>
                                          <p:spTgt spid="93"/>
                                        </p:tgtEl>
                                      </p:cBhvr>
                                    </p:animEffect>
                                  </p:childTnLst>
                                </p:cTn>
                              </p:par>
                              <p:par>
                                <p:cTn id="97" presetID="16" presetClass="entr" presetSubtype="37" fill="hold" nodeType="withEffect">
                                  <p:stCondLst>
                                    <p:cond delay="0"/>
                                  </p:stCondLst>
                                  <p:childTnLst>
                                    <p:set>
                                      <p:cBhvr>
                                        <p:cTn id="98" dur="1" fill="hold">
                                          <p:stCondLst>
                                            <p:cond delay="0"/>
                                          </p:stCondLst>
                                        </p:cTn>
                                        <p:tgtEl>
                                          <p:spTgt spid="123"/>
                                        </p:tgtEl>
                                        <p:attrNameLst>
                                          <p:attrName>style.visibility</p:attrName>
                                        </p:attrNameLst>
                                      </p:cBhvr>
                                      <p:to>
                                        <p:strVal val="visible"/>
                                      </p:to>
                                    </p:set>
                                    <p:animEffect transition="in" filter="barn(outVertical)">
                                      <p:cBhvr>
                                        <p:cTn id="99" dur="500"/>
                                        <p:tgtEl>
                                          <p:spTgt spid="123"/>
                                        </p:tgtEl>
                                      </p:cBhvr>
                                    </p:animEffect>
                                  </p:childTnLst>
                                </p:cTn>
                              </p:par>
                            </p:childTnLst>
                          </p:cTn>
                        </p:par>
                        <p:par>
                          <p:cTn id="100" fill="hold">
                            <p:stCondLst>
                              <p:cond delay="1500"/>
                            </p:stCondLst>
                            <p:childTnLst>
                              <p:par>
                                <p:cTn id="101" presetID="10" presetClass="entr" presetSubtype="0" fill="hold" grpId="0" nodeType="after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par>
                                <p:cTn id="104" presetID="10" presetClass="entr" presetSubtype="0" fill="hold" nodeType="with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500"/>
                                        <p:tgtEl>
                                          <p:spTgt spid="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500"/>
                                        <p:tgtEl>
                                          <p:spTgt spid="6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500"/>
                                        <p:tgtEl>
                                          <p:spTgt spid="3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06"/>
                                        </p:tgtEl>
                                        <p:attrNameLst>
                                          <p:attrName>style.visibility</p:attrName>
                                        </p:attrNameLst>
                                      </p:cBhvr>
                                      <p:to>
                                        <p:strVal val="visible"/>
                                      </p:to>
                                    </p:set>
                                    <p:animEffect transition="in" filter="fade">
                                      <p:cBhvr>
                                        <p:cTn id="118" dur="500"/>
                                        <p:tgtEl>
                                          <p:spTgt spid="106"/>
                                        </p:tgtEl>
                                      </p:cBhvr>
                                    </p:animEffect>
                                  </p:childTnLst>
                                </p:cTn>
                              </p:par>
                              <p:par>
                                <p:cTn id="119" presetID="10" presetClass="entr" presetSubtype="0" fill="hold" nodeType="with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500"/>
                                        <p:tgtEl>
                                          <p:spTgt spid="6"/>
                                        </p:tgtEl>
                                      </p:cBhvr>
                                    </p:animEffect>
                                  </p:childTnLst>
                                </p:cTn>
                              </p:par>
                              <p:par>
                                <p:cTn id="122" presetID="10" presetClass="entr" presetSubtype="0" fill="hold" nodeType="with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fade">
                                      <p:cBhvr>
                                        <p:cTn id="124" dur="500"/>
                                        <p:tgtEl>
                                          <p:spTgt spid="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98"/>
                                        </p:tgtEl>
                                        <p:attrNameLst>
                                          <p:attrName>style.visibility</p:attrName>
                                        </p:attrNameLst>
                                      </p:cBhvr>
                                      <p:to>
                                        <p:strVal val="visible"/>
                                      </p:to>
                                    </p:set>
                                    <p:animEffect transition="in" filter="fade">
                                      <p:cBhvr>
                                        <p:cTn id="127" dur="500"/>
                                        <p:tgtEl>
                                          <p:spTgt spid="98"/>
                                        </p:tgtEl>
                                      </p:cBhvr>
                                    </p:animEffect>
                                  </p:childTnLst>
                                </p:cTn>
                              </p:par>
                              <p:par>
                                <p:cTn id="128" presetID="10" presetClass="entr" presetSubtype="0" fill="hold" nodeType="with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fade">
                                      <p:cBhvr>
                                        <p:cTn id="130" dur="500"/>
                                        <p:tgtEl>
                                          <p:spTgt spid="5"/>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8"/>
                                        </p:tgtEl>
                                        <p:attrNameLst>
                                          <p:attrName>style.visibility</p:attrName>
                                        </p:attrNameLst>
                                      </p:cBhvr>
                                      <p:to>
                                        <p:strVal val="visible"/>
                                      </p:to>
                                    </p:set>
                                    <p:animEffect transition="in" filter="fade">
                                      <p:cBhvr>
                                        <p:cTn id="133" dur="500"/>
                                        <p:tgtEl>
                                          <p:spTgt spid="88"/>
                                        </p:tgtEl>
                                      </p:cBhvr>
                                    </p:animEffect>
                                  </p:childTnLst>
                                </p:cTn>
                              </p:par>
                              <p:par>
                                <p:cTn id="134" presetID="10" presetClass="entr" presetSubtype="0" fill="hold" nodeType="withEffect">
                                  <p:stCondLst>
                                    <p:cond delay="0"/>
                                  </p:stCondLst>
                                  <p:childTnLst>
                                    <p:set>
                                      <p:cBhvr>
                                        <p:cTn id="135" dur="1" fill="hold">
                                          <p:stCondLst>
                                            <p:cond delay="0"/>
                                          </p:stCondLst>
                                        </p:cTn>
                                        <p:tgtEl>
                                          <p:spTgt spid="3"/>
                                        </p:tgtEl>
                                        <p:attrNameLst>
                                          <p:attrName>style.visibility</p:attrName>
                                        </p:attrNameLst>
                                      </p:cBhvr>
                                      <p:to>
                                        <p:strVal val="visible"/>
                                      </p:to>
                                    </p:set>
                                    <p:animEffect transition="in" filter="fade">
                                      <p:cBhvr>
                                        <p:cTn id="136" dur="500"/>
                                        <p:tgtEl>
                                          <p:spTgt spid="3"/>
                                        </p:tgtEl>
                                      </p:cBhvr>
                                    </p:animEffect>
                                  </p:childTnLst>
                                </p:cTn>
                              </p:par>
                              <p:par>
                                <p:cTn id="137" presetID="10" presetClass="entr" presetSubtype="0"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Effect transition="in" filter="fade">
                                      <p:cBhvr>
                                        <p:cTn id="139" dur="500"/>
                                        <p:tgtEl>
                                          <p:spTgt spid="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0"/>
                                        </p:tgtEl>
                                        <p:attrNameLst>
                                          <p:attrName>style.visibility</p:attrName>
                                        </p:attrNameLst>
                                      </p:cBhvr>
                                      <p:to>
                                        <p:strVal val="visible"/>
                                      </p:to>
                                    </p:set>
                                    <p:animEffect transition="in" filter="fade">
                                      <p:cBhvr>
                                        <p:cTn id="142" dur="500"/>
                                        <p:tgtEl>
                                          <p:spTgt spid="60"/>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2"/>
                                        </p:tgtEl>
                                        <p:attrNameLst>
                                          <p:attrName>style.visibility</p:attrName>
                                        </p:attrNameLst>
                                      </p:cBhvr>
                                      <p:to>
                                        <p:strVal val="visible"/>
                                      </p:to>
                                    </p:set>
                                    <p:animEffect transition="in" filter="fade">
                                      <p:cBhvr>
                                        <p:cTn id="145" dur="500"/>
                                        <p:tgtEl>
                                          <p:spTgt spid="9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00"/>
                                        </p:tgtEl>
                                        <p:attrNameLst>
                                          <p:attrName>style.visibility</p:attrName>
                                        </p:attrNameLst>
                                      </p:cBhvr>
                                      <p:to>
                                        <p:strVal val="visible"/>
                                      </p:to>
                                    </p:set>
                                    <p:animEffect transition="in" filter="fade">
                                      <p:cBhvr>
                                        <p:cTn id="148" dur="500"/>
                                        <p:tgtEl>
                                          <p:spTgt spid="10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08"/>
                                        </p:tgtEl>
                                        <p:attrNameLst>
                                          <p:attrName>style.visibility</p:attrName>
                                        </p:attrNameLst>
                                      </p:cBhvr>
                                      <p:to>
                                        <p:strVal val="visible"/>
                                      </p:to>
                                    </p:set>
                                    <p:animEffect transition="in" filter="fade">
                                      <p:cBhvr>
                                        <p:cTn id="151" dur="500"/>
                                        <p:tgtEl>
                                          <p:spTgt spid="10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4"/>
                                        </p:tgtEl>
                                        <p:attrNameLst>
                                          <p:attrName>style.visibility</p:attrName>
                                        </p:attrNameLst>
                                      </p:cBhvr>
                                      <p:to>
                                        <p:strVal val="visible"/>
                                      </p:to>
                                    </p:set>
                                    <p:animEffect transition="in" filter="fade">
                                      <p:cBhvr>
                                        <p:cTn id="15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7" grpId="0" animBg="1"/>
      <p:bldP spid="60" grpId="0" animBg="1"/>
      <p:bldP spid="61" grpId="0" animBg="1"/>
      <p:bldP spid="13" grpId="0" animBg="1"/>
      <p:bldP spid="88" grpId="0" animBg="1"/>
      <p:bldP spid="98" grpId="0" animBg="1"/>
      <p:bldP spid="106" grpId="0" animBg="1"/>
      <p:bldP spid="100" grpId="0" animBg="1"/>
      <p:bldP spid="108" grpId="0" animBg="1"/>
      <p:bldP spid="92" grpId="0" animBg="1"/>
      <p:bldP spid="82" grpId="0" build="p"/>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71256" y="1370410"/>
            <a:ext cx="4567381" cy="4731362"/>
          </a:xfrm>
          <a:prstGeom prst="rect">
            <a:avLst/>
          </a:prstGeom>
        </p:spPr>
      </p:pic>
      <p:sp>
        <p:nvSpPr>
          <p:cNvPr id="4" name="Title 3"/>
          <p:cNvSpPr>
            <a:spLocks noGrp="1"/>
          </p:cNvSpPr>
          <p:nvPr>
            <p:ph type="title"/>
          </p:nvPr>
        </p:nvSpPr>
        <p:spPr/>
        <p:txBody>
          <a:bodyPr/>
          <a:lstStyle/>
          <a:p>
            <a:r>
              <a:rPr lang="en-US" dirty="0" smtClean="0"/>
              <a:t>Java and 3G in a Tiny Package</a:t>
            </a:r>
            <a:endParaRPr lang="en-US" dirty="0"/>
          </a:p>
        </p:txBody>
      </p:sp>
      <p:sp>
        <p:nvSpPr>
          <p:cNvPr id="6" name="Text Placeholder 5"/>
          <p:cNvSpPr>
            <a:spLocks noGrp="1"/>
          </p:cNvSpPr>
          <p:nvPr>
            <p:ph idx="1"/>
          </p:nvPr>
        </p:nvSpPr>
        <p:spPr/>
        <p:txBody>
          <a:bodyPr/>
          <a:lstStyle/>
          <a:p>
            <a:r>
              <a:rPr lang="en-US" dirty="0" err="1"/>
              <a:t>Cinterion</a:t>
            </a:r>
            <a:r>
              <a:rPr lang="en-US" dirty="0"/>
              <a:t> EHS5</a:t>
            </a:r>
          </a:p>
        </p:txBody>
      </p:sp>
    </p:spTree>
    <p:extLst>
      <p:ext uri="{BB962C8B-B14F-4D97-AF65-F5344CB8AC3E}">
        <p14:creationId xmlns:p14="http://schemas.microsoft.com/office/powerpoint/2010/main" val="5200452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Really Tiny…</a:t>
            </a:r>
            <a:endParaRPr lang="en-US" dirty="0"/>
          </a:p>
        </p:txBody>
      </p:sp>
      <p:pic>
        <p:nvPicPr>
          <p:cNvPr id="12" name="Picture 11"/>
          <p:cNvPicPr>
            <a:picLocks noChangeAspect="1"/>
          </p:cNvPicPr>
          <p:nvPr/>
        </p:nvPicPr>
        <p:blipFill>
          <a:blip r:embed="rId2"/>
          <a:stretch>
            <a:fillRect/>
          </a:stretch>
        </p:blipFill>
        <p:spPr>
          <a:xfrm>
            <a:off x="6228802" y="5143500"/>
            <a:ext cx="2545745" cy="4173682"/>
          </a:xfrm>
          <a:prstGeom prst="rect">
            <a:avLst/>
          </a:prstGeom>
        </p:spPr>
      </p:pic>
      <p:cxnSp>
        <p:nvCxnSpPr>
          <p:cNvPr id="14" name="Straight Arrow Connector 13"/>
          <p:cNvCxnSpPr/>
          <p:nvPr/>
        </p:nvCxnSpPr>
        <p:spPr>
          <a:xfrm>
            <a:off x="3071091" y="2112818"/>
            <a:ext cx="0" cy="166254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405909" y="1872460"/>
            <a:ext cx="2470728" cy="2080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6" name="Content Placeholder 5"/>
          <p:cNvPicPr>
            <a:picLocks noChangeAspect="1"/>
          </p:cNvPicPr>
          <p:nvPr/>
        </p:nvPicPr>
        <p:blipFill>
          <a:blip r:embed="rId3"/>
          <a:srcRect l="-46128" r="-46128"/>
          <a:stretch>
            <a:fillRect/>
          </a:stretch>
        </p:blipFill>
        <p:spPr>
          <a:xfrm>
            <a:off x="2028166" y="1967290"/>
            <a:ext cx="5233926" cy="1947780"/>
          </a:xfrm>
          <a:prstGeom prst="rect">
            <a:avLst/>
          </a:prstGeom>
        </p:spPr>
      </p:pic>
      <p:sp>
        <p:nvSpPr>
          <p:cNvPr id="17" name="TextBox 16"/>
          <p:cNvSpPr txBox="1"/>
          <p:nvPr/>
        </p:nvSpPr>
        <p:spPr>
          <a:xfrm>
            <a:off x="4064000" y="1651000"/>
            <a:ext cx="1122993" cy="403940"/>
          </a:xfrm>
          <a:prstGeom prst="rect">
            <a:avLst/>
          </a:prstGeom>
          <a:solidFill>
            <a:schemeClr val="bg1"/>
          </a:solidFill>
        </p:spPr>
        <p:txBody>
          <a:bodyPr wrap="none" lIns="91436" tIns="45718" rIns="91436" bIns="45718" rtlCol="0">
            <a:spAutoFit/>
          </a:bodyPr>
          <a:lstStyle/>
          <a:p>
            <a:r>
              <a:rPr lang="en-US" sz="2000" dirty="0">
                <a:solidFill>
                  <a:schemeClr val="tx2"/>
                </a:solidFill>
              </a:rPr>
              <a:t>27.6mm</a:t>
            </a:r>
          </a:p>
        </p:txBody>
      </p:sp>
      <p:sp>
        <p:nvSpPr>
          <p:cNvPr id="18" name="TextBox 17"/>
          <p:cNvSpPr txBox="1"/>
          <p:nvPr/>
        </p:nvSpPr>
        <p:spPr>
          <a:xfrm rot="16200000">
            <a:off x="2476499" y="2734305"/>
            <a:ext cx="1122701" cy="404045"/>
          </a:xfrm>
          <a:prstGeom prst="rect">
            <a:avLst/>
          </a:prstGeom>
          <a:solidFill>
            <a:schemeClr val="bg1"/>
          </a:solidFill>
        </p:spPr>
        <p:txBody>
          <a:bodyPr wrap="none" lIns="91436" tIns="45718" rIns="91436" bIns="45718" rtlCol="0">
            <a:spAutoFit/>
          </a:bodyPr>
          <a:lstStyle/>
          <a:p>
            <a:r>
              <a:rPr lang="en-US" sz="2000" dirty="0">
                <a:solidFill>
                  <a:schemeClr val="tx2"/>
                </a:solidFill>
              </a:rPr>
              <a:t>18.8mm</a:t>
            </a:r>
          </a:p>
        </p:txBody>
      </p:sp>
    </p:spTree>
    <p:extLst>
      <p:ext uri="{BB962C8B-B14F-4D97-AF65-F5344CB8AC3E}">
        <p14:creationId xmlns:p14="http://schemas.microsoft.com/office/powerpoint/2010/main" val="420956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5E-6 -2.44143E-6 L -2.5E-6 -0.79377 " pathEditMode="relative" rAng="0" ptsTypes="AA">
                                      <p:cBhvr>
                                        <p:cTn id="6" dur="2000" fill="hold"/>
                                        <p:tgtEl>
                                          <p:spTgt spid="12"/>
                                        </p:tgtEl>
                                        <p:attrNameLst>
                                          <p:attrName>ppt_x</p:attrName>
                                          <p:attrName>ppt_y</p:attrName>
                                        </p:attrNameLst>
                                      </p:cBhvr>
                                      <p:rCtr x="0" y="-39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2"/>
          </p:nvPr>
        </p:nvPicPr>
        <p:blipFill>
          <a:blip r:embed="rId2"/>
          <a:srcRect t="25529" b="25529"/>
          <a:stretch>
            <a:fillRect/>
          </a:stretch>
        </p:blipFill>
        <p:spPr>
          <a:xfrm>
            <a:off x="0" y="0"/>
            <a:ext cx="9144000" cy="5143500"/>
          </a:xfrm>
        </p:spPr>
      </p:pic>
      <p:sp>
        <p:nvSpPr>
          <p:cNvPr id="6" name="Rectangle 5"/>
          <p:cNvSpPr/>
          <p:nvPr/>
        </p:nvSpPr>
        <p:spPr>
          <a:xfrm>
            <a:off x="1" y="4866502"/>
            <a:ext cx="7053645" cy="276999"/>
          </a:xfrm>
          <a:prstGeom prst="rect">
            <a:avLst/>
          </a:prstGeom>
        </p:spPr>
        <p:txBody>
          <a:bodyPr wrap="square" lIns="91436" tIns="45718" rIns="91436" bIns="45718">
            <a:spAutoFit/>
          </a:bodyPr>
          <a:lstStyle/>
          <a:p>
            <a:r>
              <a:rPr lang="en-US" sz="1200" dirty="0">
                <a:solidFill>
                  <a:schemeClr val="bg1"/>
                </a:solidFill>
              </a:rPr>
              <a:t>http://</a:t>
            </a:r>
            <a:r>
              <a:rPr lang="en-US" sz="1200" dirty="0" err="1">
                <a:solidFill>
                  <a:schemeClr val="bg1"/>
                </a:solidFill>
              </a:rPr>
              <a:t>upload.wikimedia.org</a:t>
            </a:r>
            <a:r>
              <a:rPr lang="en-US" sz="1200" dirty="0">
                <a:solidFill>
                  <a:schemeClr val="bg1"/>
                </a:solidFill>
              </a:rPr>
              <a:t>/</a:t>
            </a:r>
            <a:r>
              <a:rPr lang="en-US" sz="1200" dirty="0" err="1">
                <a:solidFill>
                  <a:schemeClr val="bg1"/>
                </a:solidFill>
              </a:rPr>
              <a:t>wikipedia</a:t>
            </a:r>
            <a:r>
              <a:rPr lang="en-US" sz="1200" dirty="0">
                <a:solidFill>
                  <a:schemeClr val="bg1"/>
                </a:solidFill>
              </a:rPr>
              <a:t>/commons/3/3d/</a:t>
            </a:r>
            <a:r>
              <a:rPr lang="en-US" sz="1200" dirty="0" err="1">
                <a:solidFill>
                  <a:schemeClr val="bg1"/>
                </a:solidFill>
              </a:rPr>
              <a:t>Cloud_forest_Ecuador.jpg</a:t>
            </a:r>
            <a:endParaRPr lang="en-US" sz="1200" dirty="0">
              <a:solidFill>
                <a:schemeClr val="bg1"/>
              </a:solidFill>
            </a:endParaRPr>
          </a:p>
        </p:txBody>
      </p:sp>
    </p:spTree>
    <p:extLst>
      <p:ext uri="{BB962C8B-B14F-4D97-AF65-F5344CB8AC3E}">
        <p14:creationId xmlns:p14="http://schemas.microsoft.com/office/powerpoint/2010/main" val="346941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JavaOne_Template_16x9_8-15-12">
  <a:themeElements>
    <a:clrScheme name="Custom 26">
      <a:dk1>
        <a:srgbClr val="000000"/>
      </a:dk1>
      <a:lt1>
        <a:sysClr val="window" lastClr="FFFFFF"/>
      </a:lt1>
      <a:dk2>
        <a:srgbClr val="424545"/>
      </a:dk2>
      <a:lt2>
        <a:srgbClr val="A3A3A3"/>
      </a:lt2>
      <a:accent1>
        <a:srgbClr val="5382A1"/>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racle 2012">
      <a:dk1>
        <a:sysClr val="windowText" lastClr="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JavaOne_Template_16x9_8-15-12</Template>
  <TotalTime>20300</TotalTime>
  <Words>1942</Words>
  <Application>Microsoft Macintosh PowerPoint</Application>
  <PresentationFormat>On-screen Show (16:9)</PresentationFormat>
  <Paragraphs>282</Paragraphs>
  <Slides>51</Slides>
  <Notes>15</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JavaOne_Template_16x9_8-15-12</vt:lpstr>
      <vt:lpstr>Java SE 8 for Tablets, Pis, and Legos</vt:lpstr>
      <vt:lpstr>PowerPoint Presentation</vt:lpstr>
      <vt:lpstr>PowerPoint Presentation</vt:lpstr>
      <vt:lpstr>PowerPoint Presentation</vt:lpstr>
      <vt:lpstr>PowerPoint Presentation</vt:lpstr>
      <vt:lpstr>PowerPoint Presentation</vt:lpstr>
      <vt:lpstr>Java and 3G in a Tiny Package</vt:lpstr>
      <vt:lpstr>Really Tiny…</vt:lpstr>
      <vt:lpstr>PowerPoint Presentation</vt:lpstr>
      <vt:lpstr>Today</vt:lpstr>
      <vt:lpstr>Java 8</vt:lpstr>
      <vt:lpstr>Beyond Java 8</vt:lpstr>
      <vt:lpstr>PowerPoint Presentation</vt:lpstr>
      <vt:lpstr>More Information </vt:lpstr>
      <vt:lpstr>LeJOS</vt:lpstr>
      <vt:lpstr>The Heart of the EV3</vt:lpstr>
      <vt:lpstr>EV3 Motors</vt:lpstr>
      <vt:lpstr>EV3 Sensors</vt:lpstr>
      <vt:lpstr>Color and Light Sensor</vt:lpstr>
      <vt:lpstr>Ultrasonic Sensor</vt:lpstr>
      <vt:lpstr>Infrared Sensor</vt:lpstr>
      <vt:lpstr>Remote Control</vt:lpstr>
      <vt:lpstr>Getting Started with LeJOS</vt:lpstr>
      <vt:lpstr>Getting Started with LeJOS</vt:lpstr>
      <vt:lpstr>Simple LeJOS Application</vt:lpstr>
      <vt:lpstr>Running on Device</vt:lpstr>
      <vt:lpstr>Lego Duke Segway</vt:lpstr>
      <vt:lpstr>Have Java With Your Dessert</vt:lpstr>
      <vt:lpstr>PowerPoint Presentation</vt:lpstr>
      <vt:lpstr>And what are these for?</vt:lpstr>
      <vt:lpstr>Chalkboard Electronics Touchscreen</vt:lpstr>
      <vt:lpstr>How to Setup Your Pi</vt:lpstr>
      <vt:lpstr>Connecting/Using Sensors &amp; I/O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Involved</vt:lpstr>
      <vt:lpstr>RoboVM</vt:lpstr>
      <vt:lpstr>PowerPoint Presentation</vt:lpstr>
      <vt:lpstr>JavaFX on Android</vt:lpstr>
      <vt:lpstr>Open Source Effort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Goes Here</dc:title>
  <dc:creator>Steve</dc:creator>
  <cp:lastModifiedBy>Stephen Chin</cp:lastModifiedBy>
  <cp:revision>130</cp:revision>
  <cp:lastPrinted>2012-08-08T17:55:43Z</cp:lastPrinted>
  <dcterms:created xsi:type="dcterms:W3CDTF">2012-09-05T14:12:34Z</dcterms:created>
  <dcterms:modified xsi:type="dcterms:W3CDTF">2014-06-12T16:53:24Z</dcterms:modified>
</cp:coreProperties>
</file>