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2" r:id="rId1"/>
  </p:sldMasterIdLst>
  <p:notesMasterIdLst>
    <p:notesMasterId r:id="rId62"/>
  </p:notesMasterIdLst>
  <p:sldIdLst>
    <p:sldId id="408" r:id="rId2"/>
    <p:sldId id="266" r:id="rId3"/>
    <p:sldId id="425" r:id="rId4"/>
    <p:sldId id="364" r:id="rId5"/>
    <p:sldId id="403" r:id="rId6"/>
    <p:sldId id="404" r:id="rId7"/>
    <p:sldId id="405" r:id="rId8"/>
    <p:sldId id="360" r:id="rId9"/>
    <p:sldId id="414" r:id="rId10"/>
    <p:sldId id="415" r:id="rId11"/>
    <p:sldId id="423" r:id="rId12"/>
    <p:sldId id="420" r:id="rId13"/>
    <p:sldId id="422" r:id="rId14"/>
    <p:sldId id="424" r:id="rId15"/>
    <p:sldId id="417" r:id="rId16"/>
    <p:sldId id="259" r:id="rId17"/>
    <p:sldId id="263" r:id="rId18"/>
    <p:sldId id="260" r:id="rId19"/>
    <p:sldId id="348" r:id="rId20"/>
    <p:sldId id="261" r:id="rId21"/>
    <p:sldId id="413" r:id="rId22"/>
    <p:sldId id="353" r:id="rId23"/>
    <p:sldId id="315" r:id="rId24"/>
    <p:sldId id="357" r:id="rId25"/>
    <p:sldId id="342" r:id="rId26"/>
    <p:sldId id="358" r:id="rId27"/>
    <p:sldId id="327" r:id="rId28"/>
    <p:sldId id="359" r:id="rId29"/>
    <p:sldId id="328" r:id="rId30"/>
    <p:sldId id="318" r:id="rId31"/>
    <p:sldId id="313" r:id="rId32"/>
    <p:sldId id="361" r:id="rId33"/>
    <p:sldId id="310" r:id="rId34"/>
    <p:sldId id="369" r:id="rId35"/>
    <p:sldId id="349" r:id="rId36"/>
    <p:sldId id="262" r:id="rId37"/>
    <p:sldId id="345" r:id="rId38"/>
    <p:sldId id="307" r:id="rId39"/>
    <p:sldId id="400" r:id="rId40"/>
    <p:sldId id="344" r:id="rId41"/>
    <p:sldId id="372" r:id="rId42"/>
    <p:sldId id="378" r:id="rId43"/>
    <p:sldId id="373" r:id="rId44"/>
    <p:sldId id="371" r:id="rId45"/>
    <p:sldId id="374" r:id="rId46"/>
    <p:sldId id="352" r:id="rId47"/>
    <p:sldId id="370" r:id="rId48"/>
    <p:sldId id="350" r:id="rId49"/>
    <p:sldId id="418" r:id="rId50"/>
    <p:sldId id="346" r:id="rId51"/>
    <p:sldId id="398" r:id="rId52"/>
    <p:sldId id="377" r:id="rId53"/>
    <p:sldId id="384" r:id="rId54"/>
    <p:sldId id="319" r:id="rId55"/>
    <p:sldId id="402" r:id="rId56"/>
    <p:sldId id="390" r:id="rId57"/>
    <p:sldId id="389" r:id="rId58"/>
    <p:sldId id="419" r:id="rId59"/>
    <p:sldId id="302" r:id="rId60"/>
    <p:sldId id="308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107"/>
    <a:srgbClr val="AF0105"/>
    <a:srgbClr val="BA0003"/>
    <a:srgbClr val="F2000B"/>
    <a:srgbClr val="283138"/>
    <a:srgbClr val="2A8589"/>
    <a:srgbClr val="CA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541" autoAdjust="0"/>
  </p:normalViewPr>
  <p:slideViewPr>
    <p:cSldViewPr snapToObjects="1">
      <p:cViewPr varScale="1">
        <p:scale>
          <a:sx n="82" d="100"/>
          <a:sy n="82" d="100"/>
        </p:scale>
        <p:origin x="-2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3534F-F74F-214B-A52B-F1F16F8A03EB}" type="datetimeFigureOut">
              <a:rPr lang="en-US" smtClean="0"/>
              <a:t>6/10/14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55DBE-D222-4543-8BAC-5C6AEC9F9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3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Cross</a:t>
            </a:r>
            <a:r>
              <a:rPr lang="en-US" dirty="0" smtClean="0"/>
              <a:t>-Team Technical Lead for Netflix UI’s</a:t>
            </a:r>
          </a:p>
          <a:p>
            <a:r>
              <a:rPr lang="en-US" dirty="0" smtClean="0"/>
              <a:t>12 years in the industry, formerly worked at Microsoft and GE</a:t>
            </a:r>
          </a:p>
          <a:p>
            <a:r>
              <a:rPr lang="en-US" dirty="0" smtClean="0"/>
              <a:t>4 years of experience building systems with Functional Reactive Programming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52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2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6/10/14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6/10/14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6/10/14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6/10/14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0418" y="278907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5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venir Next Demi Bold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0" algn="l" defTabSz="914400" rtl="0" eaLnBrk="1" latinLnBrk="0" hangingPunct="1">
        <a:spcBef>
          <a:spcPct val="20000"/>
        </a:spcBef>
        <a:buClr>
          <a:schemeClr val="tx2"/>
        </a:buClr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Reactive-Extensions/RxJS" TargetMode="External"/><Relationship Id="rId3" Type="http://schemas.openxmlformats.org/officeDocument/2006/relationships/hyperlink" Target="http://jhusain.github.io/learnrx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971800"/>
            <a:ext cx="7315200" cy="7662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Avenir Heavy"/>
                <a:cs typeface="Avenir Heavy"/>
              </a:rPr>
              <a:t>Async</a:t>
            </a:r>
            <a:r>
              <a:rPr lang="en-US" sz="4000" dirty="0" smtClean="0">
                <a:latin typeface="Avenir Heavy"/>
                <a:cs typeface="Avenir Heavy"/>
              </a:rPr>
              <a:t> JavaScript at Netflix</a:t>
            </a:r>
            <a:endParaRPr lang="en-US" sz="4000" dirty="0"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774781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Jafar Husain</a:t>
            </a:r>
          </a:p>
          <a:p>
            <a:r>
              <a:rPr lang="en-US" sz="2400" dirty="0" smtClean="0"/>
              <a:t>@</a:t>
            </a:r>
            <a:r>
              <a:rPr lang="en-US" sz="2400" dirty="0" err="1" smtClean="0"/>
              <a:t>jhusain</a:t>
            </a:r>
            <a:endParaRPr lang="en-US" sz="2400" dirty="0" smtClean="0"/>
          </a:p>
          <a:p>
            <a:r>
              <a:rPr lang="en-US" sz="2400" dirty="0" smtClean="0"/>
              <a:t>Matthew </a:t>
            </a:r>
            <a:r>
              <a:rPr lang="en-US" sz="2400" dirty="0" err="1" smtClean="0"/>
              <a:t>Podwysocki</a:t>
            </a:r>
            <a:endParaRPr lang="en-US" sz="2400" dirty="0" smtClean="0"/>
          </a:p>
          <a:p>
            <a:r>
              <a:rPr lang="en-US" sz="2400" dirty="0" smtClean="0"/>
              <a:t>@</a:t>
            </a:r>
            <a:r>
              <a:rPr lang="en-US" sz="2400" dirty="0" err="1" smtClean="0"/>
              <a:t>ReactiveX</a:t>
            </a:r>
            <a:endParaRPr lang="en-US" sz="2400" dirty="0" smtClean="0"/>
          </a:p>
        </p:txBody>
      </p:sp>
      <p:pic>
        <p:nvPicPr>
          <p:cNvPr id="5" name="Picture 4" descr="Netflix_Web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559611"/>
            <a:ext cx="2057400" cy="95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6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524000"/>
            <a:ext cx="3257315" cy="40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6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4488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/>
        </p:blipFill>
        <p:spPr>
          <a:xfrm>
            <a:off x="1911096" y="-16901"/>
            <a:ext cx="5459185" cy="674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/>
        </p:blipFill>
        <p:spPr>
          <a:xfrm>
            <a:off x="1916138" y="-16075"/>
            <a:ext cx="5459185" cy="6743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990600"/>
            <a:ext cx="914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Iterator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3886200"/>
            <a:ext cx="914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Observer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05334" y="3014576"/>
            <a:ext cx="4676466" cy="307777"/>
            <a:chOff x="2105334" y="2464464"/>
            <a:chExt cx="4676466" cy="30777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105334" y="2653265"/>
              <a:ext cx="4676466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287485" y="2464464"/>
              <a:ext cx="284515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025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7301E-6 -4.26321E-7 L -0.28348 0.3007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74" y="1503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9906E-6 -3.95737E-6 L 0.07017 -0.121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9" y="-60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878" y="1600200"/>
            <a:ext cx="7315200" cy="685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&gt; </a:t>
            </a:r>
            <a:r>
              <a:rPr lang="en-US" sz="2800" dirty="0" err="1" smtClean="0">
                <a:latin typeface="Consolas"/>
                <a:cs typeface="Consolas"/>
              </a:rPr>
              <a:t>var</a:t>
            </a:r>
            <a:r>
              <a:rPr lang="en-US" sz="2800" dirty="0" smtClean="0">
                <a:latin typeface="Consolas"/>
                <a:cs typeface="Consolas"/>
              </a:rPr>
              <a:t> iterator = </a:t>
            </a:r>
            <a:r>
              <a:rPr lang="en-US" sz="2800" dirty="0" err="1" smtClean="0">
                <a:latin typeface="Consolas"/>
                <a:cs typeface="Consolas"/>
              </a:rPr>
              <a:t>getNumbers</a:t>
            </a:r>
            <a:r>
              <a:rPr lang="en-US" sz="2800" dirty="0" smtClean="0">
                <a:latin typeface="Consolas"/>
                <a:cs typeface="Consolas"/>
              </a:rPr>
              <a:t>(); </a:t>
            </a:r>
          </a:p>
        </p:txBody>
      </p:sp>
      <p:sp>
        <p:nvSpPr>
          <p:cNvPr id="4" name="Rectangle 3"/>
          <p:cNvSpPr/>
          <p:nvPr/>
        </p:nvSpPr>
        <p:spPr>
          <a:xfrm>
            <a:off x="6934200" y="17526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2682284"/>
            <a:ext cx="7315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 { value: 1, done: false }</a:t>
            </a:r>
          </a:p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</a:t>
            </a:r>
          </a:p>
          <a:p>
            <a:pPr marL="4572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1336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 </a:t>
            </a:r>
            <a:r>
              <a:rPr lang="en-US" sz="2800" dirty="0" err="1" smtClean="0">
                <a:latin typeface="Consolas"/>
                <a:cs typeface="Consolas"/>
              </a:rPr>
              <a:t>console.log</a:t>
            </a:r>
            <a:r>
              <a:rPr lang="en-US" sz="2800" dirty="0" smtClean="0">
                <a:latin typeface="Consolas"/>
                <a:cs typeface="Consolas"/>
              </a:rPr>
              <a:t>(</a:t>
            </a:r>
            <a:r>
              <a:rPr lang="en-US" sz="2800" dirty="0" err="1" smtClean="0">
                <a:latin typeface="Consolas"/>
                <a:cs typeface="Consolas"/>
              </a:rPr>
              <a:t>iterator.</a:t>
            </a:r>
            <a:r>
              <a:rPr lang="en-US" sz="2800" dirty="0" err="1" smtClean="0">
                <a:solidFill>
                  <a:srgbClr val="FF8600"/>
                </a:solidFill>
                <a:latin typeface="Consolas"/>
                <a:cs typeface="Consolas"/>
              </a:rPr>
              <a:t>next</a:t>
            </a:r>
            <a:r>
              <a:rPr lang="en-US" sz="2800" dirty="0" smtClean="0">
                <a:latin typeface="Consolas"/>
                <a:cs typeface="Consolas"/>
              </a:rPr>
              <a:t>()); </a:t>
            </a:r>
          </a:p>
        </p:txBody>
      </p:sp>
      <p:sp>
        <p:nvSpPr>
          <p:cNvPr id="8" name="Rectangle 7"/>
          <p:cNvSpPr/>
          <p:nvPr/>
        </p:nvSpPr>
        <p:spPr>
          <a:xfrm>
            <a:off x="7162800" y="22860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4400" y="3184525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 </a:t>
            </a:r>
            <a:r>
              <a:rPr lang="en-US" sz="2800" dirty="0" err="1" smtClean="0">
                <a:latin typeface="Consolas"/>
                <a:cs typeface="Consolas"/>
              </a:rPr>
              <a:t>console.log</a:t>
            </a:r>
            <a:r>
              <a:rPr lang="en-US" sz="2800" dirty="0" smtClean="0">
                <a:latin typeface="Consolas"/>
                <a:cs typeface="Consolas"/>
              </a:rPr>
              <a:t>(</a:t>
            </a:r>
            <a:r>
              <a:rPr lang="en-US" sz="2800" dirty="0" err="1" smtClean="0">
                <a:latin typeface="Consolas"/>
                <a:cs typeface="Consolas"/>
              </a:rPr>
              <a:t>iterator.</a:t>
            </a:r>
            <a:r>
              <a:rPr lang="en-US" sz="2800" dirty="0" err="1" smtClean="0">
                <a:solidFill>
                  <a:srgbClr val="FF8600"/>
                </a:solidFill>
                <a:latin typeface="Consolas"/>
                <a:cs typeface="Consolas"/>
              </a:rPr>
              <a:t>next</a:t>
            </a:r>
            <a:r>
              <a:rPr lang="en-US" sz="2800" dirty="0" smtClean="0">
                <a:latin typeface="Consolas"/>
                <a:cs typeface="Consolas"/>
              </a:rPr>
              <a:t>());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62800" y="33528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14400" y="3765550"/>
            <a:ext cx="7315200" cy="149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 { value: 2, done: false }</a:t>
            </a:r>
          </a:p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14400" y="42672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 </a:t>
            </a:r>
            <a:r>
              <a:rPr lang="en-US" sz="2800" dirty="0" err="1" smtClean="0">
                <a:latin typeface="Consolas"/>
                <a:cs typeface="Consolas"/>
              </a:rPr>
              <a:t>console.log</a:t>
            </a:r>
            <a:r>
              <a:rPr lang="en-US" sz="2800" dirty="0" smtClean="0">
                <a:latin typeface="Consolas"/>
                <a:cs typeface="Consolas"/>
              </a:rPr>
              <a:t>(</a:t>
            </a:r>
            <a:r>
              <a:rPr lang="en-US" sz="2800" dirty="0" err="1" smtClean="0">
                <a:latin typeface="Consolas"/>
                <a:cs typeface="Consolas"/>
              </a:rPr>
              <a:t>iterator.</a:t>
            </a:r>
            <a:r>
              <a:rPr lang="en-US" sz="2800" dirty="0" err="1" smtClean="0">
                <a:solidFill>
                  <a:srgbClr val="FF8600"/>
                </a:solidFill>
                <a:latin typeface="Consolas"/>
                <a:cs typeface="Consolas"/>
              </a:rPr>
              <a:t>next</a:t>
            </a:r>
            <a:r>
              <a:rPr lang="en-US" sz="2800" dirty="0" smtClean="0">
                <a:latin typeface="Consolas"/>
                <a:cs typeface="Consolas"/>
              </a:rPr>
              <a:t>());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62800" y="44196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914400" y="480060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 { value: 3, done: false }</a:t>
            </a:r>
          </a:p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47800" y="33528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19225" y="44196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47800" y="545465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914400" y="530225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 </a:t>
            </a:r>
            <a:r>
              <a:rPr lang="en-US" sz="2800" dirty="0" err="1" smtClean="0">
                <a:latin typeface="Consolas"/>
                <a:cs typeface="Consolas"/>
              </a:rPr>
              <a:t>console.log</a:t>
            </a:r>
            <a:r>
              <a:rPr lang="en-US" sz="2800" dirty="0" smtClean="0">
                <a:latin typeface="Consolas"/>
                <a:cs typeface="Consolas"/>
              </a:rPr>
              <a:t>(</a:t>
            </a:r>
            <a:r>
              <a:rPr lang="en-US" sz="2800" dirty="0" err="1" smtClean="0">
                <a:latin typeface="Consolas"/>
                <a:cs typeface="Consolas"/>
              </a:rPr>
              <a:t>iterator.</a:t>
            </a:r>
            <a:r>
              <a:rPr lang="en-US" sz="2800" dirty="0" err="1" smtClean="0">
                <a:solidFill>
                  <a:srgbClr val="FF8600"/>
                </a:solidFill>
                <a:latin typeface="Consolas"/>
                <a:cs typeface="Consolas"/>
              </a:rPr>
              <a:t>next</a:t>
            </a:r>
            <a:r>
              <a:rPr lang="en-US" sz="2800" dirty="0" smtClean="0">
                <a:latin typeface="Consolas"/>
                <a:cs typeface="Consolas"/>
              </a:rPr>
              <a:t>()); 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914400" y="586740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 { done: </a:t>
            </a:r>
            <a:r>
              <a:rPr lang="en-US" sz="2800" dirty="0" smtClean="0">
                <a:solidFill>
                  <a:schemeClr val="tx2"/>
                </a:solidFill>
                <a:latin typeface="Consolas"/>
                <a:cs typeface="Consolas"/>
              </a:rPr>
              <a:t>true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}</a:t>
            </a:r>
          </a:p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62800" y="5438775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447800" y="64770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7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  <p:bldP spid="8" grpId="0" animBg="1"/>
      <p:bldP spid="8" grpId="1" animBg="1"/>
      <p:bldP spid="8" grpId="2" animBg="1"/>
      <p:bldP spid="8" grpId="3" animBg="1"/>
      <p:bldP spid="10" grpId="0"/>
      <p:bldP spid="10" grpId="1"/>
      <p:bldP spid="11" grpId="0" animBg="1"/>
      <p:bldP spid="11" grpId="1" animBg="1"/>
      <p:bldP spid="11" grpId="2" animBg="1"/>
      <p:bldP spid="11" grpId="3" animBg="1"/>
      <p:bldP spid="14" grpId="0"/>
      <p:bldP spid="14" grpId="1"/>
      <p:bldP spid="15" grpId="0"/>
      <p:bldP spid="15" grpId="1"/>
      <p:bldP spid="16" grpId="0" animBg="1"/>
      <p:bldP spid="16" grpId="1" animBg="1"/>
      <p:bldP spid="16" grpId="2" animBg="1"/>
      <p:bldP spid="16" grpId="3" animBg="1"/>
      <p:bldP spid="17" grpId="0"/>
      <p:bldP spid="17" grpId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4" grpId="0"/>
      <p:bldP spid="25" grpId="0"/>
      <p:bldP spid="25" grpId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Observer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2362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&gt; </a:t>
            </a:r>
            <a:r>
              <a:rPr lang="en-US" sz="2400" dirty="0" err="1" smtClean="0">
                <a:latin typeface="Consolas"/>
                <a:cs typeface="Consolas"/>
              </a:rPr>
              <a:t>document.addEventListener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</a:p>
          <a:p>
            <a:pPr marL="4572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    “</a:t>
            </a:r>
            <a:r>
              <a:rPr lang="en-US" sz="2400" dirty="0" err="1" smtClean="0">
                <a:latin typeface="Consolas"/>
                <a:cs typeface="Consolas"/>
              </a:rPr>
              <a:t>mousemove</a:t>
            </a:r>
            <a:r>
              <a:rPr lang="en-US" sz="2400" dirty="0" smtClean="0">
                <a:latin typeface="Consolas"/>
                <a:cs typeface="Consolas"/>
              </a:rPr>
              <a:t>”,</a:t>
            </a:r>
          </a:p>
          <a:p>
            <a:pPr marL="4572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    function </a:t>
            </a:r>
            <a:r>
              <a:rPr lang="en-US" sz="2400" dirty="0" smtClean="0">
                <a:solidFill>
                  <a:srgbClr val="FF8600"/>
                </a:solidFill>
                <a:latin typeface="Consolas"/>
                <a:cs typeface="Consolas"/>
              </a:rPr>
              <a:t>next</a:t>
            </a:r>
            <a:r>
              <a:rPr lang="en-US" sz="2400" dirty="0" smtClean="0">
                <a:latin typeface="Consolas"/>
                <a:cs typeface="Consolas"/>
              </a:rPr>
              <a:t>(e) {</a:t>
            </a:r>
          </a:p>
          <a:p>
            <a:pPr marL="4572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 </a:t>
            </a:r>
            <a:r>
              <a:rPr lang="en-US" sz="2400" dirty="0">
                <a:latin typeface="Consolas"/>
                <a:cs typeface="Consolas"/>
              </a:rPr>
              <a:t>	</a:t>
            </a:r>
            <a:r>
              <a:rPr lang="en-US" sz="2400" dirty="0" err="1" smtClean="0">
                <a:latin typeface="Consolas"/>
                <a:cs typeface="Consolas"/>
              </a:rPr>
              <a:t>console.log</a:t>
            </a:r>
            <a:r>
              <a:rPr lang="en-US" sz="2400" dirty="0" smtClean="0">
                <a:latin typeface="Consolas"/>
                <a:cs typeface="Consolas"/>
              </a:rPr>
              <a:t>(e);</a:t>
            </a:r>
            <a:endParaRPr lang="en-US" sz="2400" dirty="0">
              <a:latin typeface="Consolas"/>
              <a:cs typeface="Consolas"/>
            </a:endParaRPr>
          </a:p>
          <a:p>
            <a:pPr marL="4572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    });</a:t>
            </a:r>
            <a:endParaRPr lang="en-US" sz="2400" dirty="0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347345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39624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400" dirty="0" smtClean="0">
                <a:latin typeface="Consolas"/>
                <a:cs typeface="Consolas"/>
              </a:rPr>
              <a:t>&gt; { </a:t>
            </a:r>
            <a:r>
              <a:rPr lang="en-US" sz="2400" dirty="0" err="1" smtClean="0">
                <a:latin typeface="Consolas"/>
                <a:cs typeface="Consolas"/>
              </a:rPr>
              <a:t>clientX</a:t>
            </a:r>
            <a:r>
              <a:rPr lang="en-US" sz="2400" dirty="0" smtClean="0">
                <a:latin typeface="Consolas"/>
                <a:cs typeface="Consolas"/>
              </a:rPr>
              <a:t>: 425, </a:t>
            </a:r>
            <a:r>
              <a:rPr lang="en-US" sz="2400" dirty="0" err="1" smtClean="0">
                <a:latin typeface="Consolas"/>
                <a:cs typeface="Consolas"/>
              </a:rPr>
              <a:t>clientY</a:t>
            </a:r>
            <a:r>
              <a:rPr lang="en-US" sz="2400" dirty="0" smtClean="0">
                <a:latin typeface="Consolas"/>
                <a:cs typeface="Consolas"/>
              </a:rPr>
              <a:t>: 543 }</a:t>
            </a: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43434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400" dirty="0" smtClean="0">
                <a:latin typeface="Consolas"/>
                <a:cs typeface="Consolas"/>
              </a:rPr>
              <a:t>&gt; { </a:t>
            </a:r>
            <a:r>
              <a:rPr lang="en-US" sz="2400" dirty="0" err="1" smtClean="0">
                <a:latin typeface="Consolas"/>
                <a:cs typeface="Consolas"/>
              </a:rPr>
              <a:t>clientX</a:t>
            </a:r>
            <a:r>
              <a:rPr lang="en-US" sz="2400" dirty="0" smtClean="0">
                <a:latin typeface="Consolas"/>
                <a:cs typeface="Consolas"/>
              </a:rPr>
              <a:t>: 450, </a:t>
            </a:r>
            <a:r>
              <a:rPr lang="en-US" sz="2400" dirty="0" err="1" smtClean="0">
                <a:latin typeface="Consolas"/>
                <a:cs typeface="Consolas"/>
              </a:rPr>
              <a:t>clientY</a:t>
            </a:r>
            <a:r>
              <a:rPr lang="en-US" sz="2400" dirty="0" smtClean="0">
                <a:latin typeface="Consolas"/>
                <a:cs typeface="Consolas"/>
              </a:rPr>
              <a:t>: 558 }</a:t>
            </a: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47244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400" dirty="0" smtClean="0">
                <a:latin typeface="Consolas"/>
                <a:cs typeface="Consolas"/>
              </a:rPr>
              <a:t>&gt; { </a:t>
            </a:r>
            <a:r>
              <a:rPr lang="en-US" sz="2400" dirty="0" err="1" smtClean="0">
                <a:latin typeface="Consolas"/>
                <a:cs typeface="Consolas"/>
              </a:rPr>
              <a:t>clientX</a:t>
            </a:r>
            <a:r>
              <a:rPr lang="en-US" sz="2400" dirty="0" smtClean="0">
                <a:latin typeface="Consolas"/>
                <a:cs typeface="Consolas"/>
              </a:rPr>
              <a:t>: 455, </a:t>
            </a:r>
            <a:r>
              <a:rPr lang="en-US" sz="2400" dirty="0" err="1" smtClean="0">
                <a:latin typeface="Consolas"/>
                <a:cs typeface="Consolas"/>
              </a:rPr>
              <a:t>clientY</a:t>
            </a:r>
            <a:r>
              <a:rPr lang="en-US" sz="2400" dirty="0" smtClean="0">
                <a:latin typeface="Consolas"/>
                <a:cs typeface="Consolas"/>
              </a:rPr>
              <a:t>: 562 }</a:t>
            </a: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51054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400" dirty="0" smtClean="0">
                <a:latin typeface="Consolas"/>
                <a:cs typeface="Consolas"/>
              </a:rPr>
              <a:t>&gt; { </a:t>
            </a:r>
            <a:r>
              <a:rPr lang="en-US" sz="2400" dirty="0" err="1" smtClean="0">
                <a:latin typeface="Consolas"/>
                <a:cs typeface="Consolas"/>
              </a:rPr>
              <a:t>clientX</a:t>
            </a:r>
            <a:r>
              <a:rPr lang="en-US" sz="2400" dirty="0" smtClean="0">
                <a:latin typeface="Consolas"/>
                <a:cs typeface="Consolas"/>
              </a:rPr>
              <a:t>: 460, </a:t>
            </a:r>
            <a:r>
              <a:rPr lang="en-US" sz="2400" dirty="0" err="1" smtClean="0">
                <a:latin typeface="Consolas"/>
                <a:cs typeface="Consolas"/>
              </a:rPr>
              <a:t>clientY</a:t>
            </a:r>
            <a:r>
              <a:rPr lang="en-US" sz="2400" dirty="0" smtClean="0">
                <a:latin typeface="Consolas"/>
                <a:cs typeface="Consolas"/>
              </a:rPr>
              <a:t>: 743 }</a:t>
            </a: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54864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400" dirty="0" smtClean="0">
                <a:latin typeface="Consolas"/>
                <a:cs typeface="Consolas"/>
              </a:rPr>
              <a:t>&gt; { </a:t>
            </a:r>
            <a:r>
              <a:rPr lang="en-US" sz="2400" dirty="0" err="1" smtClean="0">
                <a:latin typeface="Consolas"/>
                <a:cs typeface="Consolas"/>
              </a:rPr>
              <a:t>clientX</a:t>
            </a:r>
            <a:r>
              <a:rPr lang="en-US" sz="2400" dirty="0" smtClean="0">
                <a:latin typeface="Consolas"/>
                <a:cs typeface="Consolas"/>
              </a:rPr>
              <a:t>: 476, </a:t>
            </a:r>
            <a:r>
              <a:rPr lang="en-US" sz="2400" dirty="0" err="1" smtClean="0">
                <a:latin typeface="Consolas"/>
                <a:cs typeface="Consolas"/>
              </a:rPr>
              <a:t>clientY</a:t>
            </a:r>
            <a:r>
              <a:rPr lang="en-US" sz="2400" dirty="0" smtClean="0">
                <a:latin typeface="Consolas"/>
                <a:cs typeface="Consolas"/>
              </a:rPr>
              <a:t>: 760 }</a:t>
            </a: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4400" y="58674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400" dirty="0" smtClean="0">
                <a:latin typeface="Consolas"/>
                <a:cs typeface="Consolas"/>
              </a:rPr>
              <a:t>&gt; { </a:t>
            </a:r>
            <a:r>
              <a:rPr lang="en-US" sz="2400" dirty="0" err="1" smtClean="0">
                <a:latin typeface="Consolas"/>
                <a:cs typeface="Consolas"/>
              </a:rPr>
              <a:t>clientX</a:t>
            </a:r>
            <a:r>
              <a:rPr lang="en-US" sz="2400" dirty="0" smtClean="0">
                <a:latin typeface="Consolas"/>
                <a:cs typeface="Consolas"/>
              </a:rPr>
              <a:t>: 476, </a:t>
            </a:r>
            <a:r>
              <a:rPr lang="en-US" sz="2400" dirty="0" err="1" smtClean="0">
                <a:latin typeface="Consolas"/>
                <a:cs typeface="Consolas"/>
              </a:rPr>
              <a:t>clientY</a:t>
            </a:r>
            <a:r>
              <a:rPr lang="en-US" sz="2400" dirty="0" smtClean="0">
                <a:latin typeface="Consolas"/>
                <a:cs typeface="Consolas"/>
              </a:rPr>
              <a:t>: 760 }</a:t>
            </a: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62484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400" dirty="0" smtClean="0">
                <a:latin typeface="Consolas"/>
                <a:cs typeface="Consolas"/>
              </a:rPr>
              <a:t>&gt; { </a:t>
            </a:r>
            <a:r>
              <a:rPr lang="en-US" sz="2400" dirty="0" err="1" smtClean="0">
                <a:latin typeface="Consolas"/>
                <a:cs typeface="Consolas"/>
              </a:rPr>
              <a:t>clientX</a:t>
            </a:r>
            <a:r>
              <a:rPr lang="en-US" sz="2400" dirty="0" smtClean="0">
                <a:latin typeface="Consolas"/>
                <a:cs typeface="Consolas"/>
              </a:rPr>
              <a:t>: 476, </a:t>
            </a:r>
            <a:r>
              <a:rPr lang="en-US" sz="2400" dirty="0" err="1" smtClean="0">
                <a:latin typeface="Consolas"/>
                <a:cs typeface="Consolas"/>
              </a:rPr>
              <a:t>clientY</a:t>
            </a:r>
            <a:r>
              <a:rPr lang="en-US" sz="2400" dirty="0" smtClean="0">
                <a:latin typeface="Consolas"/>
                <a:cs typeface="Consolas"/>
              </a:rPr>
              <a:t>: 760 }</a:t>
            </a: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14400" y="66294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400" dirty="0" smtClean="0">
                <a:latin typeface="Consolas"/>
                <a:cs typeface="Consolas"/>
              </a:rPr>
              <a:t>&gt; { </a:t>
            </a:r>
            <a:r>
              <a:rPr lang="en-US" sz="2400" dirty="0" err="1" smtClean="0">
                <a:latin typeface="Consolas"/>
                <a:cs typeface="Consolas"/>
              </a:rPr>
              <a:t>clientX</a:t>
            </a:r>
            <a:r>
              <a:rPr lang="en-US" sz="2400" dirty="0" smtClean="0">
                <a:latin typeface="Consolas"/>
                <a:cs typeface="Consolas"/>
              </a:rPr>
              <a:t>: 476, </a:t>
            </a:r>
            <a:r>
              <a:rPr lang="en-US" sz="2400" dirty="0" err="1" smtClean="0">
                <a:latin typeface="Consolas"/>
                <a:cs typeface="Consolas"/>
              </a:rPr>
              <a:t>clientY</a:t>
            </a:r>
            <a:r>
              <a:rPr lang="en-US" sz="2400" dirty="0" smtClean="0">
                <a:latin typeface="Consolas"/>
                <a:cs typeface="Consolas"/>
              </a:rPr>
              <a:t>: 760 }</a:t>
            </a: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6909706"/>
            <a:ext cx="3012894" cy="29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7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C -2.77778E-7 0.00023 0.15087 -0.30741 0.30174 -0.61482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-3074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4488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6663" y="3103476"/>
            <a:ext cx="914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Iterator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6600" y="3113001"/>
            <a:ext cx="914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Observer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05334" y="3014576"/>
            <a:ext cx="4676466" cy="307777"/>
            <a:chOff x="2105334" y="2464464"/>
            <a:chExt cx="4676466" cy="30777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105334" y="2653265"/>
              <a:ext cx="4676466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637487" y="2464464"/>
              <a:ext cx="3659976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progressively send information to consumer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677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0"/>
            <a:ext cx="10532867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8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9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venir Medium"/>
                <a:cs typeface="Avenir Medium"/>
              </a:rPr>
              <a:t>“What’s the difference between an Array…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54102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onsolas"/>
                <a:cs typeface="Consolas"/>
              </a:rPr>
              <a:t>[{x: 23, y: 44}, {x:27, y:55}</a:t>
            </a:r>
            <a:r>
              <a:rPr lang="en-US" sz="2000" b="1" dirty="0">
                <a:latin typeface="Consolas"/>
                <a:cs typeface="Consolas"/>
              </a:rPr>
              <a:t>, {x:27, y:55</a:t>
            </a:r>
            <a:r>
              <a:rPr lang="en-US" sz="2000" b="1" dirty="0" smtClean="0">
                <a:latin typeface="Consolas"/>
                <a:cs typeface="Consolas"/>
              </a:rPr>
              <a:t>}]</a:t>
            </a:r>
            <a:endParaRPr lang="en-US" sz="2000" b="1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08063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9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venir Medium"/>
                <a:cs typeface="Avenir Medium"/>
              </a:rPr>
              <a:t>… and an Event?</a:t>
            </a:r>
            <a:endParaRPr lang="en-US" sz="2400" dirty="0">
              <a:latin typeface="Avenir Medium"/>
              <a:cs typeface="Avenir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4102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nsolas"/>
                <a:cs typeface="Consolas"/>
              </a:rPr>
              <a:t>{x: 23, y: 44}...{x:27, y:55}.... {</a:t>
            </a:r>
            <a:r>
              <a:rPr lang="en-US" sz="2000" b="1" dirty="0">
                <a:latin typeface="Consolas"/>
                <a:cs typeface="Consolas"/>
              </a:rPr>
              <a:t>x:27, y:55</a:t>
            </a:r>
            <a:r>
              <a:rPr lang="en-US" sz="2000" b="1" dirty="0" smtClean="0">
                <a:latin typeface="Consolas"/>
                <a:cs typeface="Consolas"/>
              </a:rPr>
              <a:t>}......</a:t>
            </a:r>
            <a:endParaRPr lang="en-US" sz="2000" b="1" dirty="0">
              <a:latin typeface="Consolas"/>
              <a:cs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257800"/>
            <a:ext cx="7467600" cy="609600"/>
          </a:xfrm>
          <a:prstGeom prst="rect">
            <a:avLst/>
          </a:prstGeom>
          <a:solidFill>
            <a:srgbClr val="28313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extrusionH="76200" prstMaterial="flat">
            <a:extrusionClr>
              <a:srgbClr val="283138"/>
            </a:extrusion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0600" y="3633106"/>
            <a:ext cx="3012894" cy="29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4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3911E-6 -4.67346E-6 C 0.05657 -0.02686 0.11349 -0.05349 0.19122 -0.04539 C 0.26879 -0.03728 0.36822 0.04632 0.46573 0.0491 C 0.56325 0.05188 0.71404 -0.01597 0.77634 -0.028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7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0234E-6 -5.33117E-6 L 0.79125 -5.33117E-6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9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venir Medium"/>
                <a:cs typeface="Avenir Medium"/>
              </a:rPr>
              <a:t>Events and Arrays are </a:t>
            </a:r>
            <a:r>
              <a:rPr lang="en-US" sz="2400" i="1" dirty="0" smtClean="0">
                <a:latin typeface="Avenir Medium"/>
                <a:cs typeface="Avenir Medium"/>
              </a:rPr>
              <a:t>both</a:t>
            </a:r>
            <a:r>
              <a:rPr lang="en-US" sz="2400" dirty="0" smtClean="0">
                <a:latin typeface="Avenir Medium"/>
                <a:cs typeface="Avenir Medium"/>
              </a:rPr>
              <a:t> collections.</a:t>
            </a:r>
            <a:endParaRPr lang="en-US" sz="24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883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315200" cy="4800600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4800" dirty="0" smtClean="0">
                <a:latin typeface="Apple Chancery"/>
                <a:cs typeface="Apple Chancery"/>
              </a:rPr>
              <a:t>Now for a brief</a:t>
            </a:r>
          </a:p>
          <a:p>
            <a:pPr marL="45720" indent="0" algn="ctr">
              <a:buNone/>
            </a:pPr>
            <a:r>
              <a:rPr lang="en-US" sz="6000" dirty="0" smtClean="0">
                <a:latin typeface="Apple Chancery"/>
                <a:cs typeface="Apple Chancery"/>
              </a:rPr>
              <a:t>JavaScript 6</a:t>
            </a:r>
            <a:r>
              <a:rPr lang="en-US" sz="4800" dirty="0" smtClean="0">
                <a:latin typeface="Apple Chancery"/>
                <a:cs typeface="Apple Chancery"/>
              </a:rPr>
              <a:t> tutorial…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743200"/>
            <a:ext cx="1130378" cy="838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032" y="2667000"/>
            <a:ext cx="977968" cy="105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0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</a:t>
            </a:r>
            <a:r>
              <a:rPr lang="en-US" dirty="0" smtClean="0"/>
              <a:t>is Jafar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venir Medium"/>
                <a:cs typeface="Avenir Medium"/>
              </a:rPr>
              <a:t>Cross-Team Technical Lead for the Netflix UIs</a:t>
            </a:r>
          </a:p>
          <a:p>
            <a:r>
              <a:rPr lang="en-US" sz="2800" dirty="0">
                <a:latin typeface="Avenir Medium"/>
                <a:cs typeface="Avenir Medium"/>
              </a:rPr>
              <a:t>Created the </a:t>
            </a:r>
            <a:r>
              <a:rPr lang="en-US" sz="2800" dirty="0" err="1">
                <a:latin typeface="Avenir Medium"/>
                <a:cs typeface="Avenir Medium"/>
              </a:rPr>
              <a:t>async</a:t>
            </a:r>
            <a:r>
              <a:rPr lang="en-US" sz="2800" dirty="0">
                <a:latin typeface="Avenir Medium"/>
                <a:cs typeface="Avenir Medium"/>
              </a:rPr>
              <a:t> data platform </a:t>
            </a:r>
            <a:r>
              <a:rPr lang="en-US" sz="2800" dirty="0" smtClean="0">
                <a:latin typeface="Avenir Medium"/>
                <a:cs typeface="Avenir Medium"/>
              </a:rPr>
              <a:t>for </a:t>
            </a:r>
            <a:r>
              <a:rPr lang="en-US" sz="2800" dirty="0">
                <a:latin typeface="Avenir Medium"/>
                <a:cs typeface="Avenir Medium"/>
              </a:rPr>
              <a:t>Netflix </a:t>
            </a:r>
            <a:r>
              <a:rPr lang="en-US" sz="2800" dirty="0" smtClean="0">
                <a:latin typeface="Avenir Medium"/>
                <a:cs typeface="Avenir Medium"/>
              </a:rPr>
              <a:t>UI’s</a:t>
            </a:r>
          </a:p>
          <a:p>
            <a:r>
              <a:rPr lang="en-US" sz="2800" dirty="0" smtClean="0">
                <a:latin typeface="Avenir Medium"/>
                <a:cs typeface="Avenir Medium"/>
              </a:rPr>
              <a:t>Member of TC39 </a:t>
            </a:r>
          </a:p>
          <a:p>
            <a:r>
              <a:rPr lang="en-US" sz="2800" dirty="0" smtClean="0">
                <a:latin typeface="Avenir Medium"/>
                <a:cs typeface="Avenir Medium"/>
              </a:rPr>
              <a:t>13 years in the industry, formerly worked at Microsoft and GE</a:t>
            </a:r>
          </a:p>
        </p:txBody>
      </p:sp>
    </p:spTree>
    <p:extLst>
      <p:ext uri="{BB962C8B-B14F-4D97-AF65-F5344CB8AC3E}">
        <p14:creationId xmlns:p14="http://schemas.microsoft.com/office/powerpoint/2010/main" val="58478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0400" y="3448690"/>
            <a:ext cx="1344730" cy="6096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x + 1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9600" y="17526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function(x) { return x + 1; }</a:t>
            </a:r>
          </a:p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348929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olas"/>
                <a:cs typeface="Consolas"/>
              </a:rPr>
              <a:t>x</a:t>
            </a:r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348929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olas"/>
                <a:cs typeface="Consolas"/>
              </a:rPr>
              <a:t>=&gt;</a:t>
            </a:r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9600" y="1722437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function(x, y) { return x + y; }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72980" y="3989375"/>
            <a:ext cx="13656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/>
                <a:cs typeface="Consolas"/>
              </a:rPr>
              <a:t>(x, y)</a:t>
            </a:r>
            <a:endParaRPr lang="en-US" sz="2800" dirty="0">
              <a:latin typeface="Consolas"/>
              <a:cs typeface="Consolas"/>
            </a:endParaRPr>
          </a:p>
          <a:p>
            <a:endParaRPr lang="en-US" sz="2800" dirty="0">
              <a:latin typeface="Consolas"/>
              <a:cs typeface="Consolas"/>
            </a:endParaRPr>
          </a:p>
          <a:p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97180" y="3988631"/>
            <a:ext cx="152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/>
                <a:cs typeface="Consolas"/>
              </a:rPr>
              <a:t>x + y</a:t>
            </a:r>
            <a:endParaRPr lang="en-US" sz="2800" dirty="0">
              <a:latin typeface="Consolas"/>
              <a:cs typeface="Consolas"/>
            </a:endParaRPr>
          </a:p>
          <a:p>
            <a:endParaRPr lang="en-US" sz="2800" dirty="0">
              <a:latin typeface="Consolas"/>
              <a:cs typeface="Consolas"/>
            </a:endParaRPr>
          </a:p>
          <a:p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92180" y="4010844"/>
            <a:ext cx="10342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/>
                <a:cs typeface="Consolas"/>
              </a:rPr>
              <a:t> =&gt;</a:t>
            </a:r>
            <a:endParaRPr lang="en-US" sz="2800" dirty="0">
              <a:latin typeface="Consolas"/>
              <a:cs typeface="Consolas"/>
            </a:endParaRPr>
          </a:p>
          <a:p>
            <a:endParaRPr lang="en-US" sz="2800" dirty="0">
              <a:latin typeface="Consolas"/>
              <a:cs typeface="Consolas"/>
            </a:endParaRPr>
          </a:p>
          <a:p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8604" y="4827575"/>
            <a:ext cx="10547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Impact"/>
                <a:cs typeface="Impact"/>
              </a:rPr>
              <a:t>JS</a:t>
            </a:r>
            <a:endParaRPr lang="en-US" sz="8000" dirty="0">
              <a:latin typeface="Impact"/>
              <a:cs typeface="Impac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26903" y="5736186"/>
            <a:ext cx="7402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Impact"/>
                <a:cs typeface="Impact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31913" y="4848761"/>
            <a:ext cx="7351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Impact"/>
                <a:cs typeface="Impac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0073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589E-6 -4.16474E-7 L -3.84589E-6 -0.14785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0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957 " pathEditMode="relative" ptsTypes="AA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6342E-6 -1.67052E-6 L -0.09163 -1.67052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2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1378 -0.00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2 0 " pathEditMode="relative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13" grpId="0"/>
      <p:bldP spid="14" grpId="0"/>
      <p:bldP spid="14" grpId="1"/>
      <p:bldP spid="15" grpId="0"/>
      <p:bldP spid="15" grpId="1"/>
      <p:bldP spid="15" grpId="2"/>
      <p:bldP spid="16" grpId="0"/>
      <p:bldP spid="20" grpId="0"/>
      <p:bldP spid="20" grpId="1"/>
      <p:bldP spid="21" grpId="0"/>
      <p:bldP spid="21" grpId="1"/>
      <p:bldP spid="21" grpId="2"/>
      <p:bldP spid="22" grpId="0"/>
      <p:bldP spid="22" grpId="1"/>
      <p:bldP spid="28" grpId="0"/>
      <p:bldP spid="28" grpId="1"/>
      <p:bldP spid="28" grpId="2"/>
      <p:bldP spid="29" grpId="0"/>
      <p:bldP spid="2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315200" cy="4800600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4800" dirty="0" smtClean="0">
                <a:latin typeface="Apple Chancery"/>
                <a:cs typeface="Apple Chancery"/>
              </a:rPr>
              <a:t>Fin.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022" y="2819400"/>
            <a:ext cx="1130378" cy="838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232" y="2755827"/>
            <a:ext cx="977968" cy="105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5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4800600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3600" dirty="0" smtClean="0"/>
              <a:t>The majority of Netflix’s </a:t>
            </a:r>
            <a:r>
              <a:rPr lang="en-US" sz="3600" dirty="0" err="1" smtClean="0"/>
              <a:t>async</a:t>
            </a:r>
            <a:r>
              <a:rPr lang="en-US" sz="3600" dirty="0" smtClean="0"/>
              <a:t> code is written with just a few</a:t>
            </a:r>
            <a:r>
              <a:rPr lang="en-US" sz="3600" dirty="0"/>
              <a:t> </a:t>
            </a:r>
            <a:r>
              <a:rPr lang="en-US" sz="4800" i="1" dirty="0" smtClean="0"/>
              <a:t>flexible </a:t>
            </a:r>
            <a:r>
              <a:rPr lang="en-US" sz="3600" dirty="0" smtClean="0"/>
              <a:t>functions.</a:t>
            </a:r>
          </a:p>
        </p:txBody>
      </p:sp>
    </p:spTree>
    <p:extLst>
      <p:ext uri="{BB962C8B-B14F-4D97-AF65-F5344CB8AC3E}">
        <p14:creationId xmlns:p14="http://schemas.microsoft.com/office/powerpoint/2010/main" val="316213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[1, 2, 3].</a:t>
            </a:r>
            <a:r>
              <a:rPr lang="en-US" sz="2800" b="1" dirty="0" err="1" smtClean="0">
                <a:solidFill>
                  <a:schemeClr val="tx2"/>
                </a:solidFill>
                <a:latin typeface="Consolas"/>
                <a:cs typeface="Consolas"/>
              </a:rPr>
              <a:t>forEach</a:t>
            </a:r>
            <a:r>
              <a:rPr lang="en-US" sz="2800" b="1" dirty="0" smtClean="0">
                <a:latin typeface="Consolas"/>
                <a:cs typeface="Consolas"/>
              </a:rPr>
              <a:t>(x =&gt; </a:t>
            </a:r>
            <a:r>
              <a:rPr lang="en-US" sz="2800" b="1" dirty="0" err="1" smtClean="0">
                <a:latin typeface="Consolas"/>
                <a:cs typeface="Consolas"/>
              </a:rPr>
              <a:t>console.log</a:t>
            </a:r>
            <a:r>
              <a:rPr lang="en-US" sz="2800" b="1" dirty="0" smtClean="0">
                <a:latin typeface="Consolas"/>
                <a:cs typeface="Consolas"/>
              </a:rPr>
              <a:t>(x))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8200" y="369698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664257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1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2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3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58674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8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4800" dirty="0" smtClean="0">
                <a:solidFill>
                  <a:srgbClr val="FF8600"/>
                </a:solidFill>
                <a:latin typeface="Avenir Medium"/>
                <a:cs typeface="Avenir Medium"/>
              </a:rPr>
              <a:t>Map</a:t>
            </a:r>
            <a:endParaRPr lang="en-US" sz="4800" dirty="0">
              <a:solidFill>
                <a:srgbClr val="FF8600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3156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98418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[1, 2, 3].</a:t>
            </a:r>
            <a:r>
              <a:rPr lang="en-US" sz="2800" b="1" dirty="0" smtClean="0">
                <a:solidFill>
                  <a:schemeClr val="tx2"/>
                </a:solidFill>
                <a:latin typeface="Consolas"/>
                <a:cs typeface="Consolas"/>
              </a:rPr>
              <a:t>map</a:t>
            </a:r>
            <a:r>
              <a:rPr lang="en-US" sz="2800" b="1" dirty="0" smtClean="0">
                <a:latin typeface="Consolas"/>
                <a:cs typeface="Consolas"/>
              </a:rPr>
              <a:t>(x =&gt; x + 1)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369698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664257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[2, 3, 4]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47244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0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4800" dirty="0" smtClean="0">
                <a:solidFill>
                  <a:srgbClr val="FF8600"/>
                </a:solidFill>
                <a:latin typeface="Avenir Medium"/>
                <a:cs typeface="Avenir Medium"/>
              </a:rPr>
              <a:t>Filter</a:t>
            </a:r>
            <a:endParaRPr lang="en-US" sz="4800" dirty="0">
              <a:solidFill>
                <a:srgbClr val="FF8600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2774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98418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[1, 2, 3].</a:t>
            </a:r>
            <a:r>
              <a:rPr lang="en-US" sz="2800" b="1" dirty="0" smtClean="0">
                <a:solidFill>
                  <a:schemeClr val="tx2"/>
                </a:solidFill>
                <a:latin typeface="Consolas"/>
                <a:cs typeface="Consolas"/>
              </a:rPr>
              <a:t>filter</a:t>
            </a:r>
            <a:r>
              <a:rPr lang="en-US" sz="2800" b="1" dirty="0" smtClean="0">
                <a:latin typeface="Consolas"/>
                <a:cs typeface="Consolas"/>
              </a:rPr>
              <a:t>(x =&gt; x &gt; 1)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0" y="3716806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664257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[2, 3]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47244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74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8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4800" dirty="0" err="1" smtClean="0">
                <a:solidFill>
                  <a:srgbClr val="FF8600"/>
                </a:solidFill>
                <a:latin typeface="Avenir Medium"/>
                <a:cs typeface="Avenir Medium"/>
              </a:rPr>
              <a:t>concatAll</a:t>
            </a:r>
            <a:endParaRPr lang="en-US" sz="4800" dirty="0">
              <a:solidFill>
                <a:srgbClr val="FF8600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67879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concatAll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98418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 [</a:t>
            </a:r>
            <a:r>
              <a:rPr lang="en-US" sz="2800" b="1" dirty="0">
                <a:latin typeface="Consolas"/>
                <a:cs typeface="Consolas"/>
              </a:rPr>
              <a:t>1]</a:t>
            </a:r>
            <a:r>
              <a:rPr lang="en-US" sz="2800" b="1" dirty="0" smtClean="0">
                <a:latin typeface="Consolas"/>
                <a:cs typeface="Consolas"/>
              </a:rPr>
              <a:t>, </a:t>
            </a:r>
            <a:r>
              <a:rPr lang="en-US" sz="2800" b="1" dirty="0">
                <a:latin typeface="Consolas"/>
                <a:cs typeface="Consolas"/>
              </a:rPr>
              <a:t>[2, 3]</a:t>
            </a:r>
            <a:r>
              <a:rPr lang="en-US" sz="2800" b="1" dirty="0" smtClean="0">
                <a:latin typeface="Consolas"/>
                <a:cs typeface="Consolas"/>
              </a:rPr>
              <a:t>, [</a:t>
            </a:r>
            <a:r>
              <a:rPr lang="en-US" sz="2800" b="1" dirty="0">
                <a:latin typeface="Consolas"/>
                <a:cs typeface="Consolas"/>
              </a:rPr>
              <a:t>], </a:t>
            </a:r>
            <a:r>
              <a:rPr lang="en-US" sz="2800" b="1" dirty="0" smtClean="0">
                <a:latin typeface="Consolas"/>
                <a:cs typeface="Consolas"/>
              </a:rPr>
              <a:t>[</a:t>
            </a:r>
            <a:r>
              <a:rPr lang="en-US" sz="2800" b="1" dirty="0">
                <a:latin typeface="Consolas"/>
                <a:cs typeface="Consolas"/>
              </a:rPr>
              <a:t>4] </a:t>
            </a:r>
            <a:r>
              <a:rPr lang="en-US" sz="2800" b="1" dirty="0" smtClean="0">
                <a:latin typeface="Consolas"/>
                <a:cs typeface="Consolas"/>
              </a:rPr>
              <a:t>].</a:t>
            </a:r>
            <a:r>
              <a:rPr lang="en-US" sz="2800" b="1" dirty="0" err="1" smtClean="0">
                <a:solidFill>
                  <a:schemeClr val="tx2"/>
                </a:solidFill>
                <a:latin typeface="Consolas"/>
                <a:cs typeface="Consolas"/>
              </a:rPr>
              <a:t>concatAll</a:t>
            </a:r>
            <a:r>
              <a:rPr lang="en-US" sz="2800" b="1" dirty="0" smtClean="0">
                <a:latin typeface="Consolas"/>
                <a:cs typeface="Consolas"/>
              </a:rPr>
              <a:t>(</a:t>
            </a:r>
            <a:r>
              <a:rPr lang="en-US" sz="2800" b="1" dirty="0">
                <a:latin typeface="Consolas"/>
                <a:cs typeface="Consolas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7924800" y="36576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664257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[1, 2, 3, 4]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47244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9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Matthew </a:t>
            </a:r>
            <a:r>
              <a:rPr lang="en-US" dirty="0" err="1" smtClean="0"/>
              <a:t>Podwysocki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Not</a:t>
            </a:r>
            <a:r>
              <a:rPr lang="en-US" dirty="0" smtClean="0"/>
              <a:t> a member of TC39</a:t>
            </a:r>
          </a:p>
          <a:p>
            <a:r>
              <a:rPr lang="en-US" dirty="0" smtClean="0"/>
              <a:t>Software Engineer at Microsoft</a:t>
            </a:r>
          </a:p>
          <a:p>
            <a:r>
              <a:rPr lang="en-US" dirty="0" smtClean="0"/>
              <a:t>Works with MS Open Tech on Reactive Extensions</a:t>
            </a:r>
          </a:p>
          <a:p>
            <a:r>
              <a:rPr lang="en-US" dirty="0" smtClean="0"/>
              <a:t>Organizes conferences such as </a:t>
            </a:r>
            <a:r>
              <a:rPr lang="en-US" dirty="0" err="1" smtClean="0"/>
              <a:t>RobotsConf</a:t>
            </a:r>
            <a:r>
              <a:rPr lang="en-US" dirty="0" smtClean="0"/>
              <a:t>, </a:t>
            </a:r>
            <a:r>
              <a:rPr lang="en-US" dirty="0" err="1" smtClean="0"/>
              <a:t>JSConf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2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Map/Filter/</a:t>
            </a:r>
            <a:r>
              <a:rPr lang="en-US" dirty="0" err="1" smtClean="0"/>
              <a:t>ConcatAll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[1, 2, 3</a:t>
            </a:r>
            <a:r>
              <a:rPr lang="en-US" sz="2800" b="1" dirty="0">
                <a:latin typeface="Consolas"/>
                <a:cs typeface="Consolas"/>
              </a:rPr>
              <a:t>].</a:t>
            </a:r>
            <a:r>
              <a:rPr lang="en-US" sz="2800" b="1" dirty="0">
                <a:solidFill>
                  <a:schemeClr val="tx2"/>
                </a:solidFill>
                <a:latin typeface="Consolas"/>
                <a:cs typeface="Consolas"/>
              </a:rPr>
              <a:t>map</a:t>
            </a:r>
            <a:r>
              <a:rPr lang="en-US" sz="2800" b="1" dirty="0">
                <a:latin typeface="Consolas"/>
                <a:cs typeface="Consolas"/>
              </a:rPr>
              <a:t>(x =&gt; x + 1</a:t>
            </a:r>
            <a:r>
              <a:rPr lang="en-US" sz="2800" b="1" dirty="0" smtClean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2800" b="1" dirty="0">
                <a:latin typeface="Consolas"/>
                <a:cs typeface="Consolas"/>
              </a:rPr>
              <a:t>&gt;</a:t>
            </a:r>
            <a:r>
              <a:rPr lang="en-US" sz="2800" b="1" dirty="0" smtClean="0">
                <a:latin typeface="Consolas"/>
                <a:cs typeface="Consolas"/>
              </a:rPr>
              <a:t> </a:t>
            </a:r>
            <a:r>
              <a:rPr lang="en-US" sz="2800" b="1" dirty="0">
                <a:latin typeface="Consolas"/>
                <a:cs typeface="Consolas"/>
              </a:rPr>
              <a:t>[</a:t>
            </a:r>
            <a:r>
              <a:rPr lang="en-US" sz="2800" b="1" dirty="0" smtClean="0">
                <a:latin typeface="Consolas"/>
                <a:cs typeface="Consolas"/>
              </a:rPr>
              <a:t>2, 3, 4]</a:t>
            </a:r>
          </a:p>
          <a:p>
            <a:pPr marL="0" indent="0">
              <a:buNone/>
            </a:pP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[1, 2, 3</a:t>
            </a:r>
            <a:r>
              <a:rPr lang="en-US" sz="2800" b="1" dirty="0">
                <a:latin typeface="Consolas"/>
                <a:cs typeface="Consolas"/>
              </a:rPr>
              <a:t>].</a:t>
            </a:r>
            <a:r>
              <a:rPr lang="en-US" sz="2800" b="1" dirty="0">
                <a:solidFill>
                  <a:srgbClr val="FF8600"/>
                </a:solidFill>
                <a:latin typeface="Consolas"/>
                <a:cs typeface="Consolas"/>
              </a:rPr>
              <a:t>filter</a:t>
            </a:r>
            <a:r>
              <a:rPr lang="en-US" sz="2800" b="1" dirty="0">
                <a:latin typeface="Consolas"/>
                <a:cs typeface="Consolas"/>
              </a:rPr>
              <a:t>(x =&gt; x &gt; 1</a:t>
            </a:r>
            <a:r>
              <a:rPr lang="en-US" sz="2800" b="1" dirty="0" smtClean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2800" b="1" dirty="0">
                <a:latin typeface="Consolas"/>
                <a:cs typeface="Consolas"/>
              </a:rPr>
              <a:t>&gt;</a:t>
            </a:r>
            <a:r>
              <a:rPr lang="en-US" sz="2800" b="1" dirty="0" smtClean="0">
                <a:latin typeface="Consolas"/>
                <a:cs typeface="Consolas"/>
              </a:rPr>
              <a:t> </a:t>
            </a:r>
            <a:r>
              <a:rPr lang="en-US" sz="2800" b="1" dirty="0">
                <a:latin typeface="Consolas"/>
                <a:cs typeface="Consolas"/>
              </a:rPr>
              <a:t>[</a:t>
            </a:r>
            <a:r>
              <a:rPr lang="en-US" sz="2800" b="1" dirty="0" smtClean="0">
                <a:latin typeface="Consolas"/>
                <a:cs typeface="Consolas"/>
              </a:rPr>
              <a:t>2, 3]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 [</a:t>
            </a:r>
            <a:r>
              <a:rPr lang="en-US" sz="2800" b="1" dirty="0">
                <a:latin typeface="Consolas"/>
                <a:cs typeface="Consolas"/>
              </a:rPr>
              <a:t>1</a:t>
            </a:r>
            <a:r>
              <a:rPr lang="en-US" sz="2800" b="1" dirty="0" smtClean="0">
                <a:latin typeface="Consolas"/>
                <a:cs typeface="Consolas"/>
              </a:rPr>
              <a:t>], [2, </a:t>
            </a:r>
            <a:r>
              <a:rPr lang="en-US" sz="2800" b="1" dirty="0">
                <a:latin typeface="Consolas"/>
                <a:cs typeface="Consolas"/>
              </a:rPr>
              <a:t>3</a:t>
            </a:r>
            <a:r>
              <a:rPr lang="en-US" sz="2800" b="1" dirty="0" smtClean="0">
                <a:latin typeface="Consolas"/>
                <a:cs typeface="Consolas"/>
              </a:rPr>
              <a:t>], [], </a:t>
            </a:r>
            <a:r>
              <a:rPr lang="en-US" sz="2800" b="1" dirty="0">
                <a:latin typeface="Consolas"/>
                <a:cs typeface="Consolas"/>
              </a:rPr>
              <a:t>[4] </a:t>
            </a:r>
            <a:r>
              <a:rPr lang="en-US" sz="2800" b="1" dirty="0" smtClean="0">
                <a:latin typeface="Consolas"/>
                <a:cs typeface="Consolas"/>
              </a:rPr>
              <a:t>].</a:t>
            </a:r>
            <a:r>
              <a:rPr lang="en-US" sz="28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2800" b="1" dirty="0" smtClean="0">
                <a:latin typeface="Consolas"/>
                <a:cs typeface="Consolas"/>
              </a:rPr>
              <a:t>()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[1, 2, 3, 4]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  <a:r>
              <a:rPr lang="en-US" sz="2800" b="1" dirty="0">
                <a:latin typeface="Consolas"/>
                <a:cs typeface="Consolas"/>
              </a:rPr>
              <a:t> </a:t>
            </a: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0418" y="58674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1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5029200"/>
            <a:ext cx="8991600" cy="1066800"/>
          </a:xfrm>
          <a:prstGeom prst="rect">
            <a:avLst/>
          </a:prstGeom>
          <a:noFill/>
          <a:ln w="76200" cmpd="sng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3810000"/>
            <a:ext cx="8991600" cy="1219200"/>
          </a:xfrm>
          <a:prstGeom prst="rect">
            <a:avLst/>
          </a:prstGeom>
          <a:noFill/>
          <a:ln w="76200" cmpd="sng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" y="5105400"/>
            <a:ext cx="1600200" cy="889000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0" y="5105400"/>
            <a:ext cx="1828800" cy="889000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14800" y="5105400"/>
            <a:ext cx="1610314" cy="889000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50840" y="5105400"/>
            <a:ext cx="1716760" cy="889000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67600" y="5105400"/>
            <a:ext cx="1676400" cy="889000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5800" y="3886200"/>
            <a:ext cx="1600200" cy="1060417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86000" y="3886200"/>
            <a:ext cx="1828800" cy="1060417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14800" y="3886200"/>
            <a:ext cx="1610314" cy="1060417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72664" y="3886200"/>
            <a:ext cx="1694935" cy="1060417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467600" y="3886200"/>
            <a:ext cx="1676400" cy="1060417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800600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3600" dirty="0" smtClean="0"/>
              <a:t>Let’s use </a:t>
            </a:r>
            <a:r>
              <a:rPr lang="en-US" sz="3600" dirty="0" smtClean="0">
                <a:solidFill>
                  <a:srgbClr val="FF8600"/>
                </a:solidFill>
              </a:rPr>
              <a:t>map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FF8600"/>
                </a:solidFill>
              </a:rPr>
              <a:t>filter</a:t>
            </a:r>
            <a:r>
              <a:rPr lang="en-US" sz="3600" dirty="0" smtClean="0"/>
              <a:t>, and </a:t>
            </a:r>
            <a:r>
              <a:rPr lang="en-US" sz="3600" dirty="0" err="1" smtClean="0">
                <a:solidFill>
                  <a:srgbClr val="FF8600"/>
                </a:solidFill>
              </a:rPr>
              <a:t>concatAll</a:t>
            </a:r>
            <a:r>
              <a:rPr lang="en-US" sz="3600" dirty="0" smtClean="0"/>
              <a:t> to get a list of your favorite Netflix titles.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746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Top-rated </a:t>
            </a:r>
            <a:r>
              <a:rPr lang="en-US" smtClean="0"/>
              <a:t>Movies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>
                <a:latin typeface="Consolas"/>
                <a:cs typeface="Consolas"/>
              </a:rPr>
              <a:t>var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 smtClean="0">
                <a:latin typeface="Consolas"/>
                <a:cs typeface="Consolas"/>
              </a:rPr>
              <a:t>getTopRatedFilms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= </a:t>
            </a:r>
            <a:r>
              <a:rPr lang="en-US" sz="2000" dirty="0" smtClean="0">
                <a:latin typeface="Consolas"/>
                <a:cs typeface="Consolas"/>
              </a:rPr>
              <a:t>user </a:t>
            </a:r>
            <a:r>
              <a:rPr lang="en-US" sz="2000" dirty="0">
                <a:latin typeface="Consolas"/>
                <a:cs typeface="Consolas"/>
              </a:rPr>
              <a:t>=&gt;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dirty="0" err="1" smtClean="0">
                <a:latin typeface="Consolas"/>
                <a:cs typeface="Consolas"/>
              </a:rPr>
              <a:t>user.videoLists</a:t>
            </a:r>
            <a:r>
              <a:rPr lang="en-US" sz="2000" dirty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en-US" sz="2000" b="1" dirty="0">
                <a:solidFill>
                  <a:srgbClr val="FF8600"/>
                </a:solidFill>
                <a:latin typeface="Consolas"/>
                <a:cs typeface="Consolas"/>
              </a:rPr>
              <a:t>m</a:t>
            </a:r>
            <a:r>
              <a:rPr lang="en-US" sz="2000" b="1" dirty="0" smtClean="0">
                <a:solidFill>
                  <a:srgbClr val="FF8600"/>
                </a:solidFill>
                <a:latin typeface="Consolas"/>
                <a:cs typeface="Consolas"/>
              </a:rPr>
              <a:t>ap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videoList</a:t>
            </a:r>
            <a:r>
              <a:rPr lang="en-US" sz="2000" dirty="0">
                <a:latin typeface="Consolas"/>
                <a:cs typeface="Consolas"/>
              </a:rPr>
              <a:t> =&gt; 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 </a:t>
            </a:r>
            <a:r>
              <a:rPr lang="en-US" sz="2000" dirty="0" err="1">
                <a:latin typeface="Consolas"/>
                <a:cs typeface="Consolas"/>
              </a:rPr>
              <a:t>videoList.videos</a:t>
            </a:r>
            <a:r>
              <a:rPr lang="en-US" sz="2000" dirty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    </a:t>
            </a:r>
            <a:r>
              <a:rPr lang="en-US" sz="2000" b="1" dirty="0">
                <a:solidFill>
                  <a:srgbClr val="FF8600"/>
                </a:solidFill>
                <a:latin typeface="Consolas"/>
                <a:cs typeface="Consolas"/>
              </a:rPr>
              <a:t>filter</a:t>
            </a:r>
            <a:r>
              <a:rPr lang="en-US" sz="2000" dirty="0">
                <a:latin typeface="Consolas"/>
                <a:cs typeface="Consolas"/>
              </a:rPr>
              <a:t>(video =&gt; </a:t>
            </a:r>
            <a:r>
              <a:rPr lang="en-US" sz="2000" dirty="0" err="1">
                <a:latin typeface="Consolas"/>
                <a:cs typeface="Consolas"/>
              </a:rPr>
              <a:t>video.rating</a:t>
            </a:r>
            <a:r>
              <a:rPr lang="en-US" sz="2000" dirty="0">
                <a:latin typeface="Consolas"/>
                <a:cs typeface="Consolas"/>
              </a:rPr>
              <a:t> === 5.0)).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>
                <a:latin typeface="Consolas"/>
                <a:cs typeface="Consolas"/>
              </a:rPr>
              <a:t>)</a:t>
            </a:r>
            <a:r>
              <a:rPr lang="en-US" sz="20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/>
                <a:cs typeface="Consolas"/>
              </a:rPr>
              <a:t>getTopRatedFilms</a:t>
            </a:r>
            <a:r>
              <a:rPr lang="en-US" sz="2000" dirty="0" smtClean="0">
                <a:latin typeface="Consolas"/>
                <a:cs typeface="Consolas"/>
              </a:rPr>
              <a:t>(user).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000" dirty="0" smtClean="0">
                <a:latin typeface="Consolas"/>
                <a:cs typeface="Consolas"/>
              </a:rPr>
              <a:t>(film =&gt; </a:t>
            </a:r>
            <a:r>
              <a:rPr lang="en-US" sz="2000" dirty="0" err="1" smtClean="0">
                <a:latin typeface="Consolas"/>
                <a:cs typeface="Consolas"/>
              </a:rPr>
              <a:t>console.log</a:t>
            </a:r>
            <a:r>
              <a:rPr lang="en-US" sz="2000" dirty="0" smtClean="0">
                <a:latin typeface="Consolas"/>
                <a:cs typeface="Consolas"/>
              </a:rPr>
              <a:t>(film));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34339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295400"/>
            <a:ext cx="5623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venir Medium"/>
                <a:cs typeface="Avenir Medium"/>
              </a:rPr>
              <a:t>What if I told you…</a:t>
            </a:r>
            <a:endParaRPr lang="en-US" sz="4800" dirty="0">
              <a:latin typeface="Avenir Medium"/>
              <a:cs typeface="Avenir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7393" y="2209800"/>
            <a:ext cx="73467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venir Medium"/>
                <a:cs typeface="Avenir Medium"/>
              </a:rPr>
              <a:t>…that you could create a drag event…</a:t>
            </a:r>
            <a:endParaRPr lang="en-US" sz="3200" dirty="0">
              <a:latin typeface="Avenir Medium"/>
              <a:cs typeface="Avenir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6186" y="4673024"/>
            <a:ext cx="56728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venir Medium"/>
                <a:cs typeface="Avenir Medium"/>
              </a:rPr>
              <a:t>…with nearly the </a:t>
            </a:r>
            <a:r>
              <a:rPr lang="en-US" sz="3200" i="1" dirty="0" smtClean="0">
                <a:solidFill>
                  <a:srgbClr val="FF8600"/>
                </a:solidFill>
                <a:latin typeface="Avenir Medium"/>
                <a:cs typeface="Avenir Medium"/>
              </a:rPr>
              <a:t>same code</a:t>
            </a:r>
            <a:r>
              <a:rPr lang="en-US" sz="3200" dirty="0" smtClean="0">
                <a:latin typeface="Avenir Medium"/>
                <a:cs typeface="Avenir Medium"/>
              </a:rPr>
              <a:t>?</a:t>
            </a:r>
            <a:endParaRPr lang="en-US" sz="32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2657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539" y="4419600"/>
            <a:ext cx="1439461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Top-rated </a:t>
            </a:r>
            <a:r>
              <a:rPr lang="en-US" smtClean="0"/>
              <a:t>Movies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>
                <a:latin typeface="Consolas"/>
                <a:cs typeface="Consolas"/>
              </a:rPr>
              <a:t>var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 smtClean="0">
                <a:latin typeface="Consolas"/>
                <a:cs typeface="Consolas"/>
              </a:rPr>
              <a:t>getTopRatedFilms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= </a:t>
            </a:r>
            <a:r>
              <a:rPr lang="en-US" sz="2000" dirty="0" smtClean="0">
                <a:latin typeface="Consolas"/>
                <a:cs typeface="Consolas"/>
              </a:rPr>
              <a:t>user </a:t>
            </a:r>
            <a:r>
              <a:rPr lang="en-US" sz="2000" dirty="0">
                <a:latin typeface="Consolas"/>
                <a:cs typeface="Consolas"/>
              </a:rPr>
              <a:t>=&gt;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dirty="0" err="1" smtClean="0">
                <a:latin typeface="Consolas"/>
                <a:cs typeface="Consolas"/>
              </a:rPr>
              <a:t>user.videoLists</a:t>
            </a:r>
            <a:r>
              <a:rPr lang="en-US" sz="2000" dirty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en-US" sz="2000" b="1" dirty="0">
                <a:solidFill>
                  <a:srgbClr val="FF8600"/>
                </a:solidFill>
                <a:latin typeface="Consolas"/>
                <a:cs typeface="Consolas"/>
              </a:rPr>
              <a:t>m</a:t>
            </a:r>
            <a:r>
              <a:rPr lang="en-US" sz="2000" b="1" dirty="0" smtClean="0">
                <a:solidFill>
                  <a:srgbClr val="FF8600"/>
                </a:solidFill>
                <a:latin typeface="Consolas"/>
                <a:cs typeface="Consolas"/>
              </a:rPr>
              <a:t>ap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videoList</a:t>
            </a:r>
            <a:r>
              <a:rPr lang="en-US" sz="2000" dirty="0">
                <a:latin typeface="Consolas"/>
                <a:cs typeface="Consolas"/>
              </a:rPr>
              <a:t> =&gt; 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 </a:t>
            </a:r>
            <a:r>
              <a:rPr lang="en-US" sz="2000" dirty="0" err="1">
                <a:latin typeface="Consolas"/>
                <a:cs typeface="Consolas"/>
              </a:rPr>
              <a:t>videoList.videos</a:t>
            </a:r>
            <a:r>
              <a:rPr lang="en-US" sz="2000" dirty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    </a:t>
            </a:r>
            <a:r>
              <a:rPr lang="en-US" sz="2000" b="1" dirty="0">
                <a:solidFill>
                  <a:srgbClr val="FF8600"/>
                </a:solidFill>
                <a:latin typeface="Consolas"/>
                <a:cs typeface="Consolas"/>
              </a:rPr>
              <a:t>filter</a:t>
            </a:r>
            <a:r>
              <a:rPr lang="en-US" sz="2000" dirty="0">
                <a:latin typeface="Consolas"/>
                <a:cs typeface="Consolas"/>
              </a:rPr>
              <a:t>(video =&gt; </a:t>
            </a:r>
            <a:r>
              <a:rPr lang="en-US" sz="2000" dirty="0" err="1">
                <a:latin typeface="Consolas"/>
                <a:cs typeface="Consolas"/>
              </a:rPr>
              <a:t>video.rating</a:t>
            </a:r>
            <a:r>
              <a:rPr lang="en-US" sz="2000" dirty="0">
                <a:latin typeface="Consolas"/>
                <a:cs typeface="Consolas"/>
              </a:rPr>
              <a:t> === 5.0)).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>
                <a:latin typeface="Consolas"/>
                <a:cs typeface="Consolas"/>
              </a:rPr>
              <a:t>)</a:t>
            </a:r>
            <a:r>
              <a:rPr lang="en-US" sz="20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/>
                <a:cs typeface="Consolas"/>
              </a:rPr>
              <a:t>getTopRatedFilms</a:t>
            </a:r>
            <a:r>
              <a:rPr lang="en-US" sz="2000" dirty="0" smtClean="0">
                <a:latin typeface="Consolas"/>
                <a:cs typeface="Consolas"/>
              </a:rPr>
              <a:t>(user).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000" dirty="0" smtClean="0">
                <a:latin typeface="Consolas"/>
                <a:cs typeface="Consolas"/>
              </a:rPr>
              <a:t>(film =&gt; </a:t>
            </a:r>
            <a:r>
              <a:rPr lang="en-US" sz="2000" dirty="0" err="1" smtClean="0">
                <a:latin typeface="Consolas"/>
                <a:cs typeface="Consolas"/>
              </a:rPr>
              <a:t>console.log</a:t>
            </a:r>
            <a:r>
              <a:rPr lang="en-US" sz="2000" dirty="0" smtClean="0">
                <a:latin typeface="Consolas"/>
                <a:cs typeface="Consolas"/>
              </a:rPr>
              <a:t>(film));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742" y="4267200"/>
            <a:ext cx="1498058" cy="2222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4114800"/>
            <a:ext cx="1585211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65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 Drags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>
                <a:latin typeface="Consolas"/>
                <a:cs typeface="Consolas"/>
              </a:rPr>
              <a:t>var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 smtClean="0">
                <a:latin typeface="Consolas"/>
                <a:cs typeface="Consolas"/>
              </a:rPr>
              <a:t>getElementDrags</a:t>
            </a:r>
            <a:r>
              <a:rPr lang="en-US" sz="2000" dirty="0" smtClean="0">
                <a:latin typeface="Consolas"/>
                <a:cs typeface="Consolas"/>
              </a:rPr>
              <a:t>  = </a:t>
            </a:r>
            <a:r>
              <a:rPr lang="en-US" sz="2000" dirty="0" err="1" smtClean="0">
                <a:latin typeface="Consolas"/>
                <a:cs typeface="Consolas"/>
              </a:rPr>
              <a:t>elmt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=&gt;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dirty="0" err="1" smtClean="0">
                <a:latin typeface="Consolas"/>
                <a:cs typeface="Consolas"/>
              </a:rPr>
              <a:t>elmt.mouseDowns</a:t>
            </a:r>
            <a:r>
              <a:rPr lang="en-US" sz="2000" dirty="0" smtClean="0">
                <a:latin typeface="Consolas"/>
                <a:cs typeface="Consolas"/>
              </a:rPr>
              <a:t>.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en-US" sz="2000" b="1" dirty="0">
                <a:solidFill>
                  <a:srgbClr val="FF8600"/>
                </a:solidFill>
                <a:latin typeface="Consolas"/>
                <a:cs typeface="Consolas"/>
              </a:rPr>
              <a:t>map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mouseDown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=&gt; 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 </a:t>
            </a:r>
            <a:r>
              <a:rPr lang="en-US" sz="2000" dirty="0" err="1" smtClean="0">
                <a:latin typeface="Consolas"/>
                <a:cs typeface="Consolas"/>
              </a:rPr>
              <a:t>document.mouseMoves</a:t>
            </a:r>
            <a:r>
              <a:rPr lang="en-US" sz="2000" dirty="0" smtClean="0">
                <a:latin typeface="Consolas"/>
                <a:cs typeface="Consolas"/>
              </a:rPr>
              <a:t>.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    </a:t>
            </a:r>
            <a:r>
              <a:rPr lang="en-US" sz="2000" b="1" strike="sngStrike" dirty="0" smtClean="0">
                <a:solidFill>
                  <a:srgbClr val="FF8600"/>
                </a:solidFill>
                <a:latin typeface="Consolas"/>
                <a:cs typeface="Consolas"/>
              </a:rPr>
              <a:t>filter</a:t>
            </a:r>
            <a:r>
              <a:rPr lang="en-US" sz="2000" b="1" dirty="0" smtClean="0">
                <a:latin typeface="Consolas"/>
                <a:cs typeface="Consolas"/>
              </a:rPr>
              <a:t>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takeUntil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document.mouseUps</a:t>
            </a:r>
            <a:r>
              <a:rPr lang="en-US" sz="2000" dirty="0" smtClean="0">
                <a:latin typeface="Consolas"/>
                <a:cs typeface="Consolas"/>
              </a:rPr>
              <a:t>)).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   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2000" dirty="0" smtClean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/>
                <a:cs typeface="Consolas"/>
              </a:rPr>
              <a:t>getElementDrags</a:t>
            </a:r>
            <a:r>
              <a:rPr lang="en-US" sz="2000" dirty="0" smtClean="0">
                <a:latin typeface="Consolas"/>
                <a:cs typeface="Consolas"/>
              </a:rPr>
              <a:t>(image)</a:t>
            </a:r>
            <a:r>
              <a:rPr lang="en-US" sz="2000" dirty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b="1" dirty="0" err="1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pos</a:t>
            </a:r>
            <a:r>
              <a:rPr lang="en-US" sz="2000" dirty="0" smtClean="0">
                <a:latin typeface="Consolas"/>
                <a:cs typeface="Consolas"/>
              </a:rPr>
              <a:t> =</a:t>
            </a:r>
            <a:r>
              <a:rPr lang="en-US" sz="2000" dirty="0">
                <a:latin typeface="Consolas"/>
                <a:cs typeface="Consolas"/>
              </a:rPr>
              <a:t>&gt; </a:t>
            </a:r>
            <a:r>
              <a:rPr lang="en-US" sz="2000" dirty="0" err="1" smtClean="0">
                <a:latin typeface="Consolas"/>
                <a:cs typeface="Consolas"/>
              </a:rPr>
              <a:t>image.position</a:t>
            </a:r>
            <a:r>
              <a:rPr lang="en-US" sz="2000" dirty="0" smtClean="0">
                <a:latin typeface="Consolas"/>
                <a:cs typeface="Consolas"/>
              </a:rPr>
              <a:t> = </a:t>
            </a:r>
            <a:r>
              <a:rPr lang="en-US" sz="2000" dirty="0" err="1" smtClean="0">
                <a:latin typeface="Consolas"/>
                <a:cs typeface="Consolas"/>
              </a:rPr>
              <a:t>pos</a:t>
            </a:r>
            <a:r>
              <a:rPr lang="en-US" sz="2000" dirty="0" smtClean="0">
                <a:latin typeface="Consolas"/>
                <a:cs typeface="Consolas"/>
              </a:rPr>
              <a:t>);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4724400"/>
            <a:ext cx="1717494" cy="1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1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" indent="0" algn="ctr">
              <a:buNone/>
            </a:pPr>
            <a:r>
              <a:rPr lang="en-US" dirty="0" smtClean="0">
                <a:latin typeface="Consolas"/>
                <a:cs typeface="Consolas"/>
              </a:rPr>
              <a:t>Observable === </a:t>
            </a:r>
            <a:r>
              <a:rPr lang="en-US" dirty="0" smtClean="0">
                <a:latin typeface="Consolas"/>
                <a:cs typeface="Consolas"/>
              </a:rPr>
              <a:t>Collection </a:t>
            </a:r>
            <a:r>
              <a:rPr lang="en-US" dirty="0" smtClean="0">
                <a:latin typeface="Consolas"/>
                <a:cs typeface="Consolas"/>
              </a:rPr>
              <a:t>+ Time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Observable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5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venir Medium"/>
                <a:cs typeface="Avenir Medium"/>
              </a:rPr>
              <a:t>Observable Type + Array Functions (and more)</a:t>
            </a:r>
          </a:p>
          <a:p>
            <a:r>
              <a:rPr lang="en-US" sz="2400" dirty="0" smtClean="0">
                <a:latin typeface="Avenir Medium"/>
                <a:cs typeface="Avenir Medium"/>
              </a:rPr>
              <a:t>Open Source</a:t>
            </a:r>
          </a:p>
          <a:p>
            <a:r>
              <a:rPr lang="en-US" sz="2400" dirty="0" smtClean="0">
                <a:latin typeface="Avenir Medium"/>
                <a:cs typeface="Avenir Medium"/>
              </a:rPr>
              <a:t>Ported to…</a:t>
            </a:r>
          </a:p>
          <a:p>
            <a:pPr lvl="1"/>
            <a:r>
              <a:rPr lang="en-US" sz="2400" dirty="0" smtClean="0">
                <a:latin typeface="Avenir Medium"/>
                <a:cs typeface="Avenir Medium"/>
              </a:rPr>
              <a:t>C</a:t>
            </a:r>
          </a:p>
          <a:p>
            <a:pPr lvl="1"/>
            <a:r>
              <a:rPr lang="en-US" sz="2400" dirty="0" smtClean="0">
                <a:latin typeface="Avenir Medium"/>
                <a:cs typeface="Avenir Medium"/>
              </a:rPr>
              <a:t>C#/</a:t>
            </a:r>
            <a:r>
              <a:rPr lang="en-US" sz="2400" dirty="0" err="1" smtClean="0">
                <a:latin typeface="Avenir Medium"/>
                <a:cs typeface="Avenir Medium"/>
              </a:rPr>
              <a:t>VB.Net</a:t>
            </a:r>
            <a:endParaRPr lang="en-US" sz="2400" dirty="0" smtClean="0">
              <a:latin typeface="Avenir Medium"/>
              <a:cs typeface="Avenir Medium"/>
            </a:endParaRPr>
          </a:p>
          <a:p>
            <a:pPr lvl="1"/>
            <a:r>
              <a:rPr lang="en-US" sz="2400" dirty="0" err="1" smtClean="0">
                <a:latin typeface="Avenir Medium"/>
                <a:cs typeface="Avenir Medium"/>
              </a:rPr>
              <a:t>Javascript</a:t>
            </a:r>
            <a:endParaRPr lang="en-US" sz="2400" dirty="0" smtClean="0">
              <a:latin typeface="Avenir Medium"/>
              <a:cs typeface="Avenir Medium"/>
            </a:endParaRPr>
          </a:p>
          <a:p>
            <a:pPr lvl="1"/>
            <a:r>
              <a:rPr lang="en-US" sz="2400" dirty="0" smtClean="0">
                <a:latin typeface="Avenir Medium"/>
                <a:cs typeface="Avenir Medium"/>
              </a:rPr>
              <a:t>Java (Netflix)</a:t>
            </a:r>
            <a:endParaRPr lang="en-US" sz="2400" dirty="0">
              <a:latin typeface="Avenir Medium"/>
              <a:cs typeface="Avenir Medium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4226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0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Observables can model…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Events</a:t>
            </a:r>
          </a:p>
          <a:p>
            <a:r>
              <a:rPr lang="en-US" sz="3200" dirty="0" smtClean="0"/>
              <a:t>Animations</a:t>
            </a:r>
          </a:p>
          <a:p>
            <a:r>
              <a:rPr lang="en-US" sz="3200" dirty="0" err="1" smtClean="0"/>
              <a:t>Async</a:t>
            </a:r>
            <a:r>
              <a:rPr lang="en-US" sz="3200" dirty="0" smtClean="0"/>
              <a:t> IO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490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381780"/>
            <a:ext cx="6302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venir Medium"/>
                <a:cs typeface="Avenir Medium"/>
              </a:rPr>
              <a:t>This is the story of how Netflix solved</a:t>
            </a:r>
            <a:endParaRPr lang="en-US" sz="2800" dirty="0">
              <a:latin typeface="Avenir Medium"/>
              <a:cs typeface="Avenir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752600"/>
            <a:ext cx="793179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smtClean="0">
                <a:latin typeface="Avenir Medium"/>
                <a:cs typeface="Avenir Medium"/>
              </a:rPr>
              <a:t>BIG</a:t>
            </a:r>
            <a:r>
              <a:rPr lang="en-US" sz="4800" dirty="0" smtClean="0">
                <a:latin typeface="Avenir Medium"/>
                <a:cs typeface="Avenir Medium"/>
              </a:rPr>
              <a:t> </a:t>
            </a:r>
            <a:r>
              <a:rPr lang="en-US" sz="4800" dirty="0" err="1" smtClean="0">
                <a:latin typeface="Avenir Medium"/>
                <a:cs typeface="Avenir Medium"/>
              </a:rPr>
              <a:t>async</a:t>
            </a:r>
            <a:r>
              <a:rPr lang="en-US" sz="4800" dirty="0" smtClean="0">
                <a:latin typeface="Avenir Medium"/>
                <a:cs typeface="Avenir Medium"/>
              </a:rPr>
              <a:t> problems</a:t>
            </a:r>
            <a:endParaRPr lang="en-US" sz="4800" dirty="0">
              <a:latin typeface="Avenir Medium"/>
              <a:cs typeface="Avenir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9823" y="5105400"/>
            <a:ext cx="41463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Medium"/>
                <a:cs typeface="Avenir Medium"/>
              </a:rPr>
              <a:t>b</a:t>
            </a:r>
            <a:r>
              <a:rPr lang="en-US" sz="2400" dirty="0" smtClean="0">
                <a:latin typeface="Avenir Medium"/>
                <a:cs typeface="Avenir Medium"/>
              </a:rPr>
              <a:t>y thinking differently about</a:t>
            </a:r>
          </a:p>
          <a:p>
            <a:endParaRPr lang="en-US" sz="2400" dirty="0">
              <a:latin typeface="Avenir Medium"/>
              <a:cs typeface="Avenir Medium"/>
            </a:endParaRPr>
          </a:p>
          <a:p>
            <a:endParaRPr lang="en-US" sz="2400" dirty="0" smtClean="0">
              <a:latin typeface="Avenir Medium"/>
              <a:cs typeface="Avenir Medium"/>
            </a:endParaRPr>
          </a:p>
          <a:p>
            <a:pPr algn="r"/>
            <a:r>
              <a:rPr lang="en-US" sz="2400" dirty="0" smtClean="0">
                <a:latin typeface="Avenir Medium"/>
                <a:cs typeface="Avenir Medium"/>
              </a:rPr>
              <a:t>                                                            </a:t>
            </a:r>
            <a:endParaRPr lang="en-US" sz="2400" dirty="0">
              <a:latin typeface="Avenir Medium"/>
              <a:cs typeface="Avenir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5410200"/>
            <a:ext cx="2480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  <a:latin typeface="Avenir Medium"/>
                <a:cs typeface="Avenir Medium"/>
              </a:rPr>
              <a:t>Events.</a:t>
            </a:r>
          </a:p>
        </p:txBody>
      </p:sp>
    </p:spTree>
    <p:extLst>
      <p:ext uri="{BB962C8B-B14F-4D97-AF65-F5344CB8AC3E}">
        <p14:creationId xmlns:p14="http://schemas.microsoft.com/office/powerpoint/2010/main" val="225680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to Observables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2964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Consolas"/>
                <a:cs typeface="Consolas"/>
              </a:rPr>
              <a:t>var</a:t>
            </a:r>
            <a:r>
              <a:rPr lang="en-US" sz="2800" dirty="0" smtClean="0">
                <a:latin typeface="Consolas"/>
                <a:cs typeface="Consolas"/>
              </a:rPr>
              <a:t> </a:t>
            </a:r>
            <a:r>
              <a:rPr lang="en-US" sz="2800" dirty="0" err="1" smtClean="0">
                <a:latin typeface="Consolas"/>
                <a:cs typeface="Consolas"/>
              </a:rPr>
              <a:t>mouseMoves</a:t>
            </a:r>
            <a:r>
              <a:rPr lang="en-US" sz="2800" dirty="0" smtClean="0">
                <a:latin typeface="Consolas"/>
                <a:cs typeface="Consolas"/>
              </a:rPr>
              <a:t> =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  Observable.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     </a:t>
            </a:r>
            <a:r>
              <a:rPr lang="en-US" sz="2800" dirty="0" err="1" smtClean="0">
                <a:solidFill>
                  <a:srgbClr val="FF8600"/>
                </a:solidFill>
                <a:latin typeface="Consolas"/>
                <a:cs typeface="Consolas"/>
              </a:rPr>
              <a:t>fromEvent</a:t>
            </a:r>
            <a:r>
              <a:rPr lang="en-US" sz="2800" dirty="0" smtClean="0">
                <a:latin typeface="Consolas"/>
                <a:cs typeface="Consolas"/>
              </a:rPr>
              <a:t>(element, “</a:t>
            </a:r>
            <a:r>
              <a:rPr lang="en-US" sz="2800" dirty="0" err="1" smtClean="0">
                <a:latin typeface="Consolas"/>
                <a:cs typeface="Consolas"/>
              </a:rPr>
              <a:t>mousemove</a:t>
            </a:r>
            <a:r>
              <a:rPr lang="en-US" sz="2800" dirty="0" smtClean="0">
                <a:latin typeface="Consolas"/>
                <a:cs typeface="Consolas"/>
              </a:rPr>
              <a:t>”);</a:t>
            </a:r>
          </a:p>
          <a:p>
            <a:pPr marL="0" indent="0"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5720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Subscription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838D9B"/>
                </a:solidFill>
                <a:latin typeface="Consolas"/>
                <a:cs typeface="Consolas"/>
              </a:rPr>
              <a:t>// “subscribe”</a:t>
            </a:r>
          </a:p>
          <a:p>
            <a:pPr marL="0" indent="0">
              <a:buNone/>
            </a:pPr>
            <a:r>
              <a:rPr lang="en-US" dirty="0" err="1">
                <a:latin typeface="Consolas"/>
                <a:cs typeface="Consolas"/>
              </a:rPr>
              <a:t>var</a:t>
            </a:r>
            <a:r>
              <a:rPr lang="en-US" dirty="0">
                <a:latin typeface="Consolas"/>
                <a:cs typeface="Consolas"/>
              </a:rPr>
              <a:t> handler = (e) =&gt; </a:t>
            </a:r>
            <a:r>
              <a:rPr lang="en-US" dirty="0" err="1">
                <a:latin typeface="Consolas"/>
                <a:cs typeface="Consolas"/>
              </a:rPr>
              <a:t>console.log</a:t>
            </a:r>
            <a:r>
              <a:rPr lang="en-US" dirty="0">
                <a:latin typeface="Consolas"/>
                <a:cs typeface="Consolas"/>
              </a:rPr>
              <a:t>(e)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dirty="0" err="1" smtClean="0">
                <a:latin typeface="Consolas"/>
                <a:cs typeface="Consolas"/>
              </a:rPr>
              <a:t>document.addEventListener</a:t>
            </a:r>
            <a:r>
              <a:rPr lang="en-US" dirty="0" smtClean="0">
                <a:latin typeface="Consolas"/>
                <a:cs typeface="Consolas"/>
              </a:rPr>
              <a:t>(“</a:t>
            </a:r>
            <a:r>
              <a:rPr lang="en-US" dirty="0" err="1" smtClean="0">
                <a:latin typeface="Consolas"/>
                <a:cs typeface="Consolas"/>
              </a:rPr>
              <a:t>mousemoves</a:t>
            </a:r>
            <a:r>
              <a:rPr lang="en-US" dirty="0" smtClean="0">
                <a:latin typeface="Consolas"/>
                <a:cs typeface="Consolas"/>
              </a:rPr>
              <a:t>”, handler);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// “unsubscribe”</a:t>
            </a:r>
          </a:p>
          <a:p>
            <a:pPr marL="0" indent="0">
              <a:buNone/>
            </a:pPr>
            <a:r>
              <a:rPr lang="en-US" dirty="0" err="1" smtClean="0">
                <a:latin typeface="Consolas"/>
                <a:cs typeface="Consolas"/>
              </a:rPr>
              <a:t>document.removeEventListener</a:t>
            </a:r>
            <a:r>
              <a:rPr lang="en-US" dirty="0" smtClean="0">
                <a:latin typeface="Consolas"/>
                <a:cs typeface="Consolas"/>
              </a:rPr>
              <a:t>(“</a:t>
            </a:r>
            <a:r>
              <a:rPr lang="en-US" dirty="0" err="1" smtClean="0">
                <a:latin typeface="Consolas"/>
                <a:cs typeface="Consolas"/>
              </a:rPr>
              <a:t>mousemoves</a:t>
            </a:r>
            <a:r>
              <a:rPr lang="en-US" dirty="0" smtClean="0">
                <a:latin typeface="Consolas"/>
                <a:cs typeface="Consolas"/>
              </a:rPr>
              <a:t>”, handler);</a:t>
            </a:r>
          </a:p>
        </p:txBody>
      </p:sp>
    </p:spTree>
    <p:extLst>
      <p:ext uri="{BB962C8B-B14F-4D97-AF65-F5344CB8AC3E}">
        <p14:creationId xmlns:p14="http://schemas.microsoft.com/office/powerpoint/2010/main" val="264138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Observable.forEach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0678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  <a:latin typeface="Consolas"/>
                <a:cs typeface="Consolas"/>
              </a:rPr>
              <a:t>// “subscribe”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var</a:t>
            </a:r>
            <a:r>
              <a:rPr lang="en-US" sz="2400" dirty="0" smtClean="0">
                <a:latin typeface="Consolas"/>
                <a:cs typeface="Consolas"/>
              </a:rPr>
              <a:t> subscription = 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dirty="0" err="1" smtClean="0">
                <a:latin typeface="Consolas"/>
                <a:cs typeface="Consolas"/>
              </a:rPr>
              <a:t>mouseMoves.</a:t>
            </a:r>
            <a:r>
              <a:rPr lang="en-US" sz="2400" dirty="0" err="1" smtClean="0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err="1" smtClean="0">
                <a:latin typeface="Consolas"/>
                <a:cs typeface="Consolas"/>
              </a:rPr>
              <a:t>console.log</a:t>
            </a:r>
            <a:r>
              <a:rPr lang="en-US" sz="2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endParaRPr lang="en-US" sz="2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38D9B"/>
                </a:solidFill>
                <a:latin typeface="Consolas"/>
                <a:cs typeface="Consolas"/>
              </a:rPr>
              <a:t>// “unsubscribe”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subscription.dispose</a:t>
            </a:r>
            <a:r>
              <a:rPr lang="en-US" sz="2400" dirty="0" smtClean="0">
                <a:latin typeface="Consolas"/>
                <a:cs typeface="Consolas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77589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Expanded </a:t>
            </a:r>
            <a:r>
              <a:rPr lang="en-US" dirty="0" err="1" smtClean="0"/>
              <a:t>Observable.forEach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A6A6A6"/>
                </a:solidFill>
                <a:latin typeface="Consolas"/>
                <a:cs typeface="Consolas"/>
              </a:rPr>
              <a:t>// “subscribe”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var</a:t>
            </a:r>
            <a:r>
              <a:rPr lang="en-US" sz="2400" dirty="0" smtClean="0">
                <a:latin typeface="Consolas"/>
                <a:cs typeface="Consolas"/>
              </a:rPr>
              <a:t> subscription = 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dirty="0" err="1" smtClean="0">
                <a:latin typeface="Consolas"/>
                <a:cs typeface="Consolas"/>
              </a:rPr>
              <a:t>mouseMoves.</a:t>
            </a:r>
            <a:r>
              <a:rPr lang="en-US" sz="2400" dirty="0" err="1" smtClean="0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      </a:t>
            </a:r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  <a:latin typeface="Consolas"/>
                <a:cs typeface="Consolas"/>
              </a:rPr>
              <a:t>// next data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      event =&gt; </a:t>
            </a:r>
            <a:r>
              <a:rPr lang="en-US" sz="2400" dirty="0" err="1" smtClean="0">
                <a:latin typeface="Consolas"/>
                <a:cs typeface="Consolas"/>
              </a:rPr>
              <a:t>console.log</a:t>
            </a:r>
            <a:r>
              <a:rPr lang="en-US" sz="2400" dirty="0" smtClean="0">
                <a:latin typeface="Consolas"/>
                <a:cs typeface="Consolas"/>
              </a:rPr>
              <a:t>(event),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A6A6A6"/>
                </a:solidFill>
                <a:latin typeface="Consolas"/>
                <a:cs typeface="Consolas"/>
              </a:rPr>
              <a:t>      // error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   error =&gt; </a:t>
            </a:r>
            <a:r>
              <a:rPr lang="en-US" sz="2400" dirty="0" err="1" smtClean="0">
                <a:latin typeface="Consolas"/>
                <a:cs typeface="Consolas"/>
              </a:rPr>
              <a:t>console.error</a:t>
            </a:r>
            <a:r>
              <a:rPr lang="en-US" sz="2400" dirty="0" smtClean="0">
                <a:latin typeface="Consolas"/>
                <a:cs typeface="Consolas"/>
              </a:rPr>
              <a:t>(error),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lang="en-US" sz="2400" dirty="0" smtClean="0">
                <a:solidFill>
                  <a:srgbClr val="A6A6A6"/>
                </a:solidFill>
                <a:latin typeface="Consolas"/>
                <a:cs typeface="Consolas"/>
              </a:rPr>
              <a:t>     // completed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   () =&gt; </a:t>
            </a:r>
            <a:r>
              <a:rPr lang="en-US" sz="2400" dirty="0" err="1" smtClean="0">
                <a:latin typeface="Consolas"/>
                <a:cs typeface="Consolas"/>
              </a:rPr>
              <a:t>console.log</a:t>
            </a:r>
            <a:r>
              <a:rPr lang="en-US" sz="2400" dirty="0" smtClean="0">
                <a:latin typeface="Consolas"/>
                <a:cs typeface="Consolas"/>
              </a:rPr>
              <a:t>(“done”));</a:t>
            </a:r>
          </a:p>
          <a:p>
            <a:pPr marL="0" indent="0">
              <a:buNone/>
            </a:pPr>
            <a:endParaRPr lang="en-US" sz="2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A6A6A6"/>
                </a:solidFill>
                <a:latin typeface="Consolas"/>
                <a:cs typeface="Consolas"/>
              </a:rPr>
              <a:t>// “unsubscribe”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subscription.dispose</a:t>
            </a:r>
            <a:r>
              <a:rPr lang="en-US" sz="2400" dirty="0" smtClean="0">
                <a:latin typeface="Consolas"/>
                <a:cs typeface="Consolas"/>
              </a:rPr>
              <a:t>();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172200" y="2960132"/>
            <a:ext cx="1484572" cy="1078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0" idx="2"/>
          </p:cNvCxnSpPr>
          <p:nvPr/>
        </p:nvCxnSpPr>
        <p:spPr>
          <a:xfrm flipH="1">
            <a:off x="6172200" y="2960132"/>
            <a:ext cx="1484572" cy="1840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60144" y="2590800"/>
            <a:ext cx="99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Observable Literal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89207" y="4675175"/>
            <a:ext cx="16103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Impact"/>
                <a:cs typeface="Impact"/>
              </a:rPr>
              <a:t>JS6</a:t>
            </a:r>
            <a:endParaRPr lang="en-US" sz="8000" dirty="0">
              <a:latin typeface="Impact"/>
              <a:cs typeface="Impact"/>
            </a:endParaRPr>
          </a:p>
        </p:txBody>
      </p:sp>
      <p:sp>
        <p:nvSpPr>
          <p:cNvPr id="5" name="&quot;No&quot; Symbol 4"/>
          <p:cNvSpPr/>
          <p:nvPr/>
        </p:nvSpPr>
        <p:spPr>
          <a:xfrm>
            <a:off x="5943600" y="4191000"/>
            <a:ext cx="2819400" cy="2362200"/>
          </a:xfrm>
          <a:prstGeom prst="noSmok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07418" y="3505200"/>
            <a:ext cx="19551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56055" y="3124200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429000" y="1600200"/>
            <a:ext cx="1203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{1……2…………3}</a:t>
            </a: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50225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2964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{1……2…………3}.</a:t>
            </a:r>
            <a:r>
              <a:rPr lang="en-US" sz="2800" b="1" dirty="0" err="1" smtClean="0">
                <a:solidFill>
                  <a:schemeClr val="tx2"/>
                </a:solidFill>
                <a:latin typeface="Consolas"/>
                <a:cs typeface="Consolas"/>
              </a:rPr>
              <a:t>forEach</a:t>
            </a:r>
            <a:r>
              <a:rPr lang="en-US" sz="2800" b="1" dirty="0" smtClean="0">
                <a:latin typeface="Consolas"/>
                <a:cs typeface="Consolas"/>
              </a:rPr>
              <a:t>(</a:t>
            </a:r>
            <a:r>
              <a:rPr lang="en-US" sz="2800" b="1" dirty="0" err="1" smtClean="0">
                <a:latin typeface="Consolas"/>
                <a:cs typeface="Consolas"/>
              </a:rPr>
              <a:t>console.log</a:t>
            </a:r>
            <a:r>
              <a:rPr lang="en-US" sz="2800" b="1" dirty="0" smtClean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1400" y="37338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664257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1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2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3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16518" y="3352800"/>
            <a:ext cx="19551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5155" y="2971800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27609" y="5873442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14400" y="53340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14400" y="48006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57200" y="1600200"/>
            <a:ext cx="1203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{1……2…………3}</a:t>
            </a: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0659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 animBg="1"/>
      <p:bldP spid="6" grpId="1" animBg="1"/>
      <p:bldP spid="6" grpId="2" animBg="1"/>
      <p:bldP spid="7" grpId="0"/>
      <p:bldP spid="7" grpId="1"/>
      <p:bldP spid="11" grpId="0"/>
      <p:bldP spid="11" grpId="1"/>
      <p:bldP spid="11" grpId="2"/>
      <p:bldP spid="12" grpId="0"/>
      <p:bldP spid="12" grpId="1"/>
      <p:bldP spid="13" grpId="0"/>
      <p:bldP spid="13" grpId="1"/>
      <p:bldP spid="21" grpId="0" animBg="1"/>
      <p:bldP spid="21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2964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{1……2…………3}.</a:t>
            </a:r>
            <a:r>
              <a:rPr lang="en-US" sz="2800" b="1" dirty="0" smtClean="0">
                <a:solidFill>
                  <a:schemeClr val="tx2"/>
                </a:solidFill>
                <a:latin typeface="Consolas"/>
                <a:cs typeface="Consolas"/>
              </a:rPr>
              <a:t>map</a:t>
            </a:r>
            <a:r>
              <a:rPr lang="en-US" sz="2800" b="1" dirty="0" smtClean="0">
                <a:latin typeface="Consolas"/>
                <a:cs typeface="Consolas"/>
              </a:rPr>
              <a:t>(x =&gt; x + 1)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4600" y="37338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664257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2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3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4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16618" y="3352800"/>
            <a:ext cx="19551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5255" y="2971800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27609" y="5873442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14400" y="53340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14400" y="48006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5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11" grpId="0"/>
      <p:bldP spid="11" grpId="1"/>
      <p:bldP spid="11" grpId="2"/>
      <p:bldP spid="12" grpId="0"/>
      <p:bldP spid="12" grpId="1"/>
      <p:bldP spid="13" grpId="0"/>
      <p:bldP spid="13" grpId="1"/>
      <p:bldP spid="21" grpId="0" animBg="1"/>
      <p:bldP spid="21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2</a:t>
            </a: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3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2964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{1……2…………3}.</a:t>
            </a:r>
            <a:r>
              <a:rPr lang="en-US" sz="2800" b="1" dirty="0" smtClean="0">
                <a:solidFill>
                  <a:schemeClr val="tx2"/>
                </a:solidFill>
                <a:latin typeface="Consolas"/>
                <a:cs typeface="Consolas"/>
              </a:rPr>
              <a:t>filter</a:t>
            </a:r>
            <a:r>
              <a:rPr lang="en-US" sz="2800" b="1" dirty="0" smtClean="0">
                <a:latin typeface="Consolas"/>
                <a:cs typeface="Consolas"/>
              </a:rPr>
              <a:t>(x =&gt; x + 1)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37338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664257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</a:t>
            </a: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2</a:t>
            </a: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</a:t>
            </a: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16618" y="3352800"/>
            <a:ext cx="19551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5255" y="2971800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14400" y="53340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14400" y="43434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14400" y="4839474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0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6" grpId="0" animBg="1"/>
      <p:bldP spid="6" grpId="1" animBg="1"/>
      <p:bldP spid="7" grpId="0"/>
      <p:bldP spid="7" grpId="1"/>
      <p:bldP spid="11" grpId="0"/>
      <p:bldP spid="11" grpId="1"/>
      <p:bldP spid="11" grpId="2"/>
      <p:bldP spid="12" grpId="0"/>
      <p:bldP spid="12" grpId="1"/>
      <p:bldP spid="22" grpId="1" animBg="1"/>
      <p:bldP spid="23" grpId="0" animBg="1"/>
      <p:bldP spid="23" grpId="1" animBg="1"/>
      <p:bldP spid="23" grpId="2" animBg="1"/>
      <p:bldP spid="19" grpId="0" animBg="1"/>
      <p:bldP spid="19" grpId="1" animBg="1"/>
      <p:bldP spid="19" grpId="2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concatAll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[</a:t>
            </a:r>
          </a:p>
          <a:p>
            <a:pPr marL="0" indent="0">
              <a:buNone/>
            </a:pPr>
            <a:r>
              <a:rPr lang="en-US" sz="2800" b="1" dirty="0">
                <a:latin typeface="Consolas"/>
                <a:cs typeface="Consolas"/>
              </a:rPr>
              <a:t> </a:t>
            </a:r>
            <a:r>
              <a:rPr lang="en-US" sz="2800" b="1" dirty="0" smtClean="0">
                <a:latin typeface="Consolas"/>
                <a:cs typeface="Consolas"/>
              </a:rPr>
              <a:t>[1]</a:t>
            </a:r>
          </a:p>
          <a:p>
            <a:pPr marL="0" indent="0">
              <a:buNone/>
            </a:pPr>
            <a:r>
              <a:rPr lang="en-US" sz="2800" b="1" dirty="0">
                <a:latin typeface="Consolas"/>
                <a:cs typeface="Consolas"/>
              </a:rPr>
              <a:t> </a:t>
            </a:r>
            <a:r>
              <a:rPr lang="en-US" sz="2800" b="1" dirty="0" smtClean="0">
                <a:latin typeface="Consolas"/>
                <a:cs typeface="Consolas"/>
              </a:rPr>
              <a:t>[2, 3], </a:t>
            </a:r>
          </a:p>
          <a:p>
            <a:pPr marL="0" indent="0">
              <a:buNone/>
            </a:pPr>
            <a:r>
              <a:rPr lang="en-US" sz="2800" b="1" dirty="0">
                <a:latin typeface="Consolas"/>
                <a:cs typeface="Consolas"/>
              </a:rPr>
              <a:t> </a:t>
            </a:r>
            <a:r>
              <a:rPr lang="en-US" sz="2800" b="1" dirty="0" smtClean="0">
                <a:latin typeface="Consolas"/>
                <a:cs typeface="Consolas"/>
              </a:rPr>
              <a:t>[],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 [4</a:t>
            </a:r>
            <a:r>
              <a:rPr lang="en-US" sz="2800" b="1" dirty="0">
                <a:latin typeface="Consolas"/>
                <a:cs typeface="Consolas"/>
              </a:rPr>
              <a:t>]</a:t>
            </a:r>
            <a:endParaRPr lang="en-US" sz="2800" b="1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].</a:t>
            </a:r>
            <a:r>
              <a:rPr lang="en-US" sz="28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2800" b="1" dirty="0" smtClean="0">
                <a:latin typeface="Consolas"/>
                <a:cs typeface="Consolas"/>
              </a:rPr>
              <a:t>()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[1, 2, 3, 4]</a:t>
            </a: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15935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oncatAll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686800" cy="50292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{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…{1}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………{2………………3}, 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……………{}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………………{4}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}.</a:t>
            </a:r>
            <a:r>
              <a:rPr lang="en-US" sz="28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2800" b="1" dirty="0" smtClean="0">
                <a:latin typeface="Consolas"/>
                <a:cs typeface="Consolas"/>
              </a:rPr>
              <a:t>()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{…1…2………………3…4}</a:t>
            </a: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688068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17082" y="3200400"/>
            <a:ext cx="0" cy="251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86677" y="3657600"/>
            <a:ext cx="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44745" y="4724400"/>
            <a:ext cx="1131855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58277" y="3657600"/>
            <a:ext cx="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505200" y="28956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505200" y="38862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505200" y="44196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05200" y="33528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85800" y="20574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973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30588" y="2819400"/>
            <a:ext cx="1640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Impact"/>
                <a:cs typeface="Impact"/>
              </a:rPr>
              <a:t>201</a:t>
            </a:r>
            <a:endParaRPr lang="en-US" sz="8000" dirty="0">
              <a:latin typeface="Impact"/>
              <a:cs typeface="Impac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6315" y="2819400"/>
            <a:ext cx="6971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Impact"/>
                <a:cs typeface="Impact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0" y="1953161"/>
            <a:ext cx="7286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Impact"/>
                <a:cs typeface="Impact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42159" y="1953161"/>
            <a:ext cx="699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Impact"/>
                <a:cs typeface="Impact"/>
              </a:rPr>
              <a:t>2</a:t>
            </a:r>
            <a:endParaRPr lang="en-US" sz="8000" dirty="0">
              <a:latin typeface="Impact"/>
              <a:cs typeface="Impac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80304" y="1953161"/>
            <a:ext cx="5753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Impact"/>
                <a:cs typeface="Impact"/>
              </a:rPr>
              <a:t>1</a:t>
            </a:r>
            <a:endParaRPr lang="en-US" sz="8000" dirty="0"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80334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3415E-6 -3.97964E-6 L -0.00174 0.1367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682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57705E-6 L -0.00156 0.12633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631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633 " pathEditMode="relative" ptsTypes="AA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12634 L -0.00156 0.2633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4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633 " pathEditMode="relative" ptsTypes="AA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5608E-6 0.12621 L 0.00017 0.26331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2" grpId="0"/>
      <p:bldP spid="22" grpId="1"/>
      <p:bldP spid="22" grpId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TakeUntil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2964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{…1…2…………3}.</a:t>
            </a:r>
            <a:r>
              <a:rPr lang="en-US" sz="2800" b="1" dirty="0" err="1" smtClean="0">
                <a:solidFill>
                  <a:schemeClr val="tx2"/>
                </a:solidFill>
                <a:latin typeface="Consolas"/>
                <a:cs typeface="Consolas"/>
              </a:rPr>
              <a:t>takeUntil</a:t>
            </a:r>
            <a:r>
              <a:rPr lang="en-US" sz="2800" b="1" dirty="0" smtClean="0">
                <a:latin typeface="Consolas"/>
                <a:cs typeface="Consolas"/>
              </a:rPr>
              <a:t>(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{……………4})</a:t>
            </a:r>
          </a:p>
          <a:p>
            <a:pPr marL="0" indent="0"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{…1…2…}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40882" y="32766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10477" y="32766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828801" y="3810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5618" y="2667000"/>
            <a:ext cx="19551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95400" y="2297668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667000" y="2297668"/>
            <a:ext cx="914400" cy="7503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81400" y="2069068"/>
            <a:ext cx="194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EBDED"/>
                </a:solidFill>
              </a:rPr>
              <a:t>Source collection</a:t>
            </a:r>
            <a:endParaRPr lang="en-US" dirty="0">
              <a:solidFill>
                <a:srgbClr val="BEBDED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2133600" y="3657600"/>
            <a:ext cx="1447800" cy="4688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70484" y="3974068"/>
            <a:ext cx="168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Stop collection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7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28" grpId="0"/>
      <p:bldP spid="28" grpId="1"/>
      <p:bldP spid="33" grpId="0"/>
      <p:bldP spid="33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3600" dirty="0" smtClean="0"/>
              <a:t>Don’t unsubscribe from Events. </a:t>
            </a:r>
          </a:p>
          <a:p>
            <a:pPr marL="45720" indent="0" algn="ctr">
              <a:buNone/>
            </a:pPr>
            <a:r>
              <a:rPr lang="en-US" sz="3600" i="1" dirty="0" smtClean="0"/>
              <a:t>Complete them when another event fires.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25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 Drags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>
                <a:latin typeface="Consolas"/>
                <a:cs typeface="Consolas"/>
              </a:rPr>
              <a:t>var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 smtClean="0">
                <a:latin typeface="Consolas"/>
                <a:cs typeface="Consolas"/>
              </a:rPr>
              <a:t>getElementDrags</a:t>
            </a:r>
            <a:r>
              <a:rPr lang="en-US" sz="2000" dirty="0" smtClean="0">
                <a:latin typeface="Consolas"/>
                <a:cs typeface="Consolas"/>
              </a:rPr>
              <a:t>  = </a:t>
            </a:r>
            <a:r>
              <a:rPr lang="en-US" sz="2000" dirty="0" err="1" smtClean="0">
                <a:latin typeface="Consolas"/>
                <a:cs typeface="Consolas"/>
              </a:rPr>
              <a:t>elmt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=&gt;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dirty="0" err="1" smtClean="0">
                <a:latin typeface="Consolas"/>
                <a:cs typeface="Consolas"/>
              </a:rPr>
              <a:t>elmt.mouseDowns</a:t>
            </a:r>
            <a:r>
              <a:rPr lang="en-US" sz="2000" dirty="0" smtClean="0">
                <a:latin typeface="Consolas"/>
                <a:cs typeface="Consolas"/>
              </a:rPr>
              <a:t>.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en-US" sz="2000" b="1" dirty="0">
                <a:solidFill>
                  <a:srgbClr val="FF8600"/>
                </a:solidFill>
                <a:latin typeface="Consolas"/>
                <a:cs typeface="Consolas"/>
              </a:rPr>
              <a:t>map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mouseDown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=&gt; 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 </a:t>
            </a:r>
            <a:r>
              <a:rPr lang="en-US" sz="2000" dirty="0" err="1" smtClean="0">
                <a:latin typeface="Consolas"/>
                <a:cs typeface="Consolas"/>
              </a:rPr>
              <a:t>document.mouseMoves</a:t>
            </a:r>
            <a:r>
              <a:rPr lang="en-US" sz="2000" dirty="0" smtClean="0">
                <a:latin typeface="Consolas"/>
                <a:cs typeface="Consolas"/>
              </a:rPr>
              <a:t>.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8600"/>
                </a:solidFill>
                <a:latin typeface="Consolas"/>
                <a:cs typeface="Consolas"/>
              </a:rPr>
              <a:t>           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takeUntil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document.mouseUps</a:t>
            </a:r>
            <a:r>
              <a:rPr lang="en-US" sz="2000" dirty="0" smtClean="0">
                <a:latin typeface="Consolas"/>
                <a:cs typeface="Consolas"/>
              </a:rPr>
              <a:t>)).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   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2000" dirty="0" smtClean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/>
                <a:cs typeface="Consolas"/>
              </a:rPr>
              <a:t>getElementDrags</a:t>
            </a:r>
            <a:r>
              <a:rPr lang="en-US" sz="2000" dirty="0" smtClean="0">
                <a:latin typeface="Consolas"/>
                <a:cs typeface="Consolas"/>
              </a:rPr>
              <a:t>(image)</a:t>
            </a:r>
            <a:r>
              <a:rPr lang="en-US" sz="2000" dirty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b="1" dirty="0" err="1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pos</a:t>
            </a:r>
            <a:r>
              <a:rPr lang="en-US" sz="2000" dirty="0" smtClean="0">
                <a:latin typeface="Consolas"/>
                <a:cs typeface="Consolas"/>
              </a:rPr>
              <a:t> =</a:t>
            </a:r>
            <a:r>
              <a:rPr lang="en-US" sz="2000" dirty="0">
                <a:latin typeface="Consolas"/>
                <a:cs typeface="Consolas"/>
              </a:rPr>
              <a:t>&gt; </a:t>
            </a:r>
            <a:r>
              <a:rPr lang="en-US" sz="2000" dirty="0" err="1" smtClean="0">
                <a:latin typeface="Consolas"/>
                <a:cs typeface="Consolas"/>
              </a:rPr>
              <a:t>image.position</a:t>
            </a:r>
            <a:r>
              <a:rPr lang="en-US" sz="2000" dirty="0" smtClean="0">
                <a:latin typeface="Consolas"/>
                <a:cs typeface="Consolas"/>
              </a:rPr>
              <a:t> = </a:t>
            </a:r>
            <a:r>
              <a:rPr lang="en-US" sz="2000" dirty="0" err="1" smtClean="0">
                <a:latin typeface="Consolas"/>
                <a:cs typeface="Consolas"/>
              </a:rPr>
              <a:t>pos</a:t>
            </a:r>
            <a:r>
              <a:rPr lang="en-US" sz="2000" dirty="0" smtClean="0">
                <a:latin typeface="Consolas"/>
                <a:cs typeface="Consolas"/>
              </a:rPr>
              <a:t>);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4724400"/>
            <a:ext cx="1717494" cy="1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87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Netflix Search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2997091"/>
            <a:ext cx="4788232" cy="157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4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latin typeface="Consolas"/>
                <a:cs typeface="Consolas"/>
              </a:rPr>
              <a:t>v</a:t>
            </a:r>
            <a:r>
              <a:rPr lang="en-US" sz="2000" b="1" dirty="0" err="1" smtClean="0">
                <a:latin typeface="Consolas"/>
                <a:cs typeface="Consolas"/>
              </a:rPr>
              <a:t>ar</a:t>
            </a:r>
            <a:r>
              <a:rPr lang="en-US" sz="2000" b="1" dirty="0" smtClean="0">
                <a:latin typeface="Consolas"/>
                <a:cs typeface="Consolas"/>
              </a:rPr>
              <a:t> </a:t>
            </a:r>
            <a:r>
              <a:rPr lang="en-US" sz="2000" b="1" dirty="0" err="1" smtClean="0">
                <a:latin typeface="Consolas"/>
                <a:cs typeface="Consolas"/>
              </a:rPr>
              <a:t>searchResultSets</a:t>
            </a:r>
            <a:r>
              <a:rPr lang="en-US" sz="2000" b="1" dirty="0" smtClean="0">
                <a:latin typeface="Consolas"/>
                <a:cs typeface="Consolas"/>
              </a:rPr>
              <a:t> = 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</a:t>
            </a:r>
            <a:r>
              <a:rPr lang="en-US" sz="2000" b="1" dirty="0" err="1" smtClean="0">
                <a:latin typeface="Consolas"/>
                <a:cs typeface="Consolas"/>
              </a:rPr>
              <a:t>keyPresses</a:t>
            </a:r>
            <a:r>
              <a:rPr lang="en-US" sz="2000" b="1" dirty="0" smtClean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</a:t>
            </a:r>
            <a:r>
              <a:rPr lang="en-US" sz="2000" b="1" dirty="0" smtClean="0">
                <a:solidFill>
                  <a:srgbClr val="FF8600"/>
                </a:solidFill>
                <a:latin typeface="Consolas"/>
                <a:cs typeface="Consolas"/>
              </a:rPr>
              <a:t>throttle</a:t>
            </a:r>
            <a:r>
              <a:rPr lang="en-US" sz="2000" b="1" dirty="0" smtClean="0">
                <a:latin typeface="Consolas"/>
                <a:cs typeface="Consolas"/>
              </a:rPr>
              <a:t>(250).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</a:t>
            </a:r>
            <a:r>
              <a:rPr lang="en-US" sz="2000" b="1" dirty="0" smtClean="0">
                <a:solidFill>
                  <a:srgbClr val="FF8600"/>
                </a:solidFill>
                <a:latin typeface="Consolas"/>
                <a:cs typeface="Consolas"/>
              </a:rPr>
              <a:t>map</a:t>
            </a:r>
            <a:r>
              <a:rPr lang="en-US" sz="2000" b="1" dirty="0" smtClean="0">
                <a:latin typeface="Consolas"/>
                <a:cs typeface="Consolas"/>
              </a:rPr>
              <a:t>(key =&gt; 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   </a:t>
            </a:r>
            <a:r>
              <a:rPr lang="en-US" sz="2000" b="1" dirty="0" err="1" smtClean="0">
                <a:latin typeface="Consolas"/>
                <a:cs typeface="Consolas"/>
              </a:rPr>
              <a:t>getJSON</a:t>
            </a:r>
            <a:r>
              <a:rPr lang="en-US" sz="2000" b="1" dirty="0" smtClean="0">
                <a:latin typeface="Consolas"/>
                <a:cs typeface="Consolas"/>
              </a:rPr>
              <a:t>(“/</a:t>
            </a:r>
            <a:r>
              <a:rPr lang="en-US" sz="2000" b="1" dirty="0" err="1" smtClean="0">
                <a:latin typeface="Consolas"/>
                <a:cs typeface="Consolas"/>
              </a:rPr>
              <a:t>searchResults?q</a:t>
            </a:r>
            <a:r>
              <a:rPr lang="en-US" sz="2000" b="1" dirty="0" smtClean="0">
                <a:latin typeface="Consolas"/>
                <a:cs typeface="Consolas"/>
              </a:rPr>
              <a:t>=” + </a:t>
            </a:r>
            <a:r>
              <a:rPr lang="en-US" sz="2000" b="1" dirty="0" err="1" smtClean="0">
                <a:latin typeface="Consolas"/>
                <a:cs typeface="Consolas"/>
              </a:rPr>
              <a:t>input.value</a:t>
            </a:r>
            <a:r>
              <a:rPr lang="en-US" sz="2000" b="1" dirty="0" smtClean="0">
                <a:latin typeface="Consolas"/>
                <a:cs typeface="Consolas"/>
              </a:rPr>
              <a:t>).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         </a:t>
            </a:r>
            <a:r>
              <a:rPr lang="en-US" b="1" dirty="0" smtClean="0">
                <a:solidFill>
                  <a:srgbClr val="FF8600"/>
                </a:solidFill>
                <a:latin typeface="Consolas"/>
                <a:cs typeface="Consolas"/>
              </a:rPr>
              <a:t>retry</a:t>
            </a:r>
            <a:r>
              <a:rPr lang="en-US" b="1" dirty="0" smtClean="0">
                <a:latin typeface="Consolas"/>
                <a:cs typeface="Consolas"/>
              </a:rPr>
              <a:t>(3).</a:t>
            </a:r>
            <a:endParaRPr lang="en-US" sz="2000" b="1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      </a:t>
            </a:r>
            <a:r>
              <a:rPr lang="en-US" sz="2000" b="1" dirty="0" err="1" smtClean="0">
                <a:latin typeface="Consolas"/>
                <a:cs typeface="Consolas"/>
              </a:rPr>
              <a:t>takeUntil</a:t>
            </a:r>
            <a:r>
              <a:rPr lang="en-US" sz="2000" b="1" dirty="0" smtClean="0">
                <a:latin typeface="Consolas"/>
                <a:cs typeface="Consolas"/>
              </a:rPr>
              <a:t>(</a:t>
            </a:r>
            <a:r>
              <a:rPr lang="en-US" sz="2000" b="1" dirty="0" err="1" smtClean="0">
                <a:latin typeface="Consolas"/>
                <a:cs typeface="Consolas"/>
              </a:rPr>
              <a:t>keyPresses</a:t>
            </a:r>
            <a:r>
              <a:rPr lang="en-US" sz="2000" b="1" dirty="0" smtClean="0">
                <a:latin typeface="Consolas"/>
                <a:cs typeface="Consolas"/>
              </a:rPr>
              <a:t>)).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   </a:t>
            </a:r>
            <a:r>
              <a:rPr lang="en-US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b="1" dirty="0" smtClean="0">
                <a:solidFill>
                  <a:srgbClr val="FF8600"/>
                </a:solidFill>
                <a:latin typeface="Consolas"/>
                <a:cs typeface="Consolas"/>
              </a:rPr>
              <a:t>()</a:t>
            </a:r>
            <a:r>
              <a:rPr lang="en-US" sz="2000" b="1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endParaRPr lang="en-US" sz="2000" b="1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b="1" dirty="0" err="1" smtClean="0">
                <a:latin typeface="Consolas"/>
                <a:cs typeface="Consolas"/>
              </a:rPr>
              <a:t>searchResultSets.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000" b="1" dirty="0" smtClean="0">
                <a:latin typeface="Consolas"/>
                <a:cs typeface="Consolas"/>
              </a:rPr>
              <a:t>(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</a:t>
            </a:r>
            <a:r>
              <a:rPr lang="en-US" sz="2000" b="1" dirty="0" err="1" smtClean="0">
                <a:latin typeface="Consolas"/>
                <a:cs typeface="Consolas"/>
              </a:rPr>
              <a:t>resultSet</a:t>
            </a:r>
            <a:r>
              <a:rPr lang="en-US" sz="2000" b="1" dirty="0" smtClean="0">
                <a:latin typeface="Consolas"/>
                <a:cs typeface="Consolas"/>
              </a:rPr>
              <a:t> =&gt; </a:t>
            </a:r>
            <a:r>
              <a:rPr lang="en-US" sz="2000" b="1" dirty="0" err="1" smtClean="0">
                <a:latin typeface="Consolas"/>
                <a:cs typeface="Consolas"/>
              </a:rPr>
              <a:t>updateSearchResults</a:t>
            </a:r>
            <a:r>
              <a:rPr lang="en-US" sz="2000" b="1" dirty="0" smtClean="0">
                <a:latin typeface="Consolas"/>
                <a:cs typeface="Consolas"/>
              </a:rPr>
              <a:t>(</a:t>
            </a:r>
            <a:r>
              <a:rPr lang="en-US" sz="2000" b="1" dirty="0" err="1" smtClean="0">
                <a:latin typeface="Consolas"/>
                <a:cs typeface="Consolas"/>
              </a:rPr>
              <a:t>resultSet</a:t>
            </a:r>
            <a:r>
              <a:rPr lang="en-US" sz="2000" b="1" dirty="0" smtClean="0">
                <a:latin typeface="Consolas"/>
                <a:cs typeface="Consolas"/>
              </a:rPr>
              <a:t>),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error =&gt; </a:t>
            </a:r>
            <a:r>
              <a:rPr lang="en-US" b="1" dirty="0" err="1" smtClean="0">
                <a:latin typeface="Consolas"/>
                <a:cs typeface="Consolas"/>
              </a:rPr>
              <a:t>showMessage</a:t>
            </a:r>
            <a:r>
              <a:rPr lang="en-US" b="1" dirty="0" smtClean="0">
                <a:latin typeface="Consolas"/>
                <a:cs typeface="Consolas"/>
              </a:rPr>
              <a:t>(“the server appears to be down.”));</a:t>
            </a:r>
            <a:endParaRPr lang="en-US" sz="2000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1817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Player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438400"/>
            <a:ext cx="6858000" cy="319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3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 Callback 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f</a:t>
            </a:r>
            <a:r>
              <a:rPr lang="en-US" dirty="0" smtClean="0">
                <a:latin typeface="Consolas"/>
                <a:cs typeface="Consolas"/>
              </a:rPr>
              <a:t>unction play(</a:t>
            </a:r>
            <a:r>
              <a:rPr lang="en-US" dirty="0" err="1" smtClean="0">
                <a:latin typeface="Consolas"/>
                <a:cs typeface="Consolas"/>
              </a:rPr>
              <a:t>movieId</a:t>
            </a:r>
            <a:r>
              <a:rPr lang="en-US" dirty="0" smtClean="0">
                <a:latin typeface="Consolas"/>
                <a:cs typeface="Consolas"/>
              </a:rPr>
              <a:t>, </a:t>
            </a:r>
            <a:r>
              <a:rPr lang="en-US" dirty="0" err="1" smtClean="0">
                <a:latin typeface="Consolas"/>
                <a:cs typeface="Consolas"/>
              </a:rPr>
              <a:t>cancelButton</a:t>
            </a:r>
            <a:r>
              <a:rPr lang="en-US" dirty="0" smtClean="0">
                <a:latin typeface="Consolas"/>
                <a:cs typeface="Consolas"/>
              </a:rPr>
              <a:t>, callback)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var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>
                <a:latin typeface="Consolas"/>
                <a:cs typeface="Consolas"/>
              </a:rPr>
              <a:t>,</a:t>
            </a:r>
            <a:endParaRPr lang="en-US" dirty="0" smtClean="0">
              <a:latin typeface="Consolas"/>
              <a:cs typeface="Consolas"/>
            </a:endParaRP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 = function()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    if (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     callback(null,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);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}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else if (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 &amp;&amp; 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     callback(null, ticket);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}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};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 err="1" smtClean="0">
                <a:latin typeface="Consolas"/>
                <a:cs typeface="Consolas"/>
              </a:rPr>
              <a:t>cancelButton.addEventListener</a:t>
            </a:r>
            <a:r>
              <a:rPr lang="en-US" dirty="0" smtClean="0">
                <a:latin typeface="Consolas"/>
                <a:cs typeface="Consolas"/>
              </a:rPr>
              <a:t>(“click”, function() {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 = “cancel”; });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if (!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player.init</a:t>
            </a:r>
            <a:r>
              <a:rPr lang="en-US" dirty="0" smtClean="0">
                <a:latin typeface="Consolas"/>
                <a:cs typeface="Consolas"/>
              </a:rPr>
              <a:t>(function(error)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 = error;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();   </a:t>
            </a:r>
            <a:endParaRPr lang="en-US" dirty="0">
              <a:latin typeface="Consolas"/>
              <a:cs typeface="Consolas"/>
            </a:endParaRP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}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}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authorizeMovie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movieId</a:t>
            </a:r>
            <a:r>
              <a:rPr lang="en-US" dirty="0" smtClean="0">
                <a:latin typeface="Consolas"/>
                <a:cs typeface="Consolas"/>
              </a:rPr>
              <a:t>, function(error, ticket)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playError</a:t>
            </a:r>
            <a:r>
              <a:rPr lang="en-US" dirty="0">
                <a:latin typeface="Consolas"/>
                <a:cs typeface="Consolas"/>
              </a:rPr>
              <a:t> = error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 = ticket;</a:t>
            </a:r>
            <a:endParaRPr lang="en-US" dirty="0">
              <a:latin typeface="Consolas"/>
              <a:cs typeface="Consolas"/>
            </a:endParaRP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>
                <a:latin typeface="Consolas"/>
                <a:cs typeface="Consolas"/>
              </a:rPr>
              <a:t>);   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});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199513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 with Observable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686800" cy="5181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1800" dirty="0" err="1" smtClean="0">
                <a:latin typeface="Consolas"/>
                <a:cs typeface="Consolas"/>
              </a:rPr>
              <a:t>var</a:t>
            </a:r>
            <a:r>
              <a:rPr lang="en-US" sz="1800" dirty="0" smtClean="0">
                <a:latin typeface="Consolas"/>
                <a:cs typeface="Consolas"/>
              </a:rPr>
              <a:t> authorizations = 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player.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</a:t>
            </a:r>
            <a:r>
              <a:rPr lang="en-US" sz="1800" dirty="0" err="1" smtClean="0">
                <a:latin typeface="Consolas"/>
                <a:cs typeface="Consolas"/>
              </a:rPr>
              <a:t>init</a:t>
            </a:r>
            <a:r>
              <a:rPr lang="en-US" sz="1800" dirty="0" smtClean="0">
                <a:latin typeface="Consolas"/>
                <a:cs typeface="Consolas"/>
              </a:rPr>
              <a:t>().</a:t>
            </a:r>
          </a:p>
          <a:p>
            <a:pPr marL="45720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      </a:t>
            </a:r>
            <a:r>
              <a:rPr lang="en-US" sz="1800" dirty="0" smtClean="0">
                <a:solidFill>
                  <a:srgbClr val="FF8600"/>
                </a:solidFill>
                <a:latin typeface="Consolas"/>
                <a:cs typeface="Consolas"/>
              </a:rPr>
              <a:t>map</a:t>
            </a:r>
            <a:r>
              <a:rPr lang="en-US" sz="1800" dirty="0" smtClean="0">
                <a:latin typeface="Consolas"/>
                <a:cs typeface="Consolas"/>
              </a:rPr>
              <a:t>(() =&gt;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   </a:t>
            </a:r>
            <a:r>
              <a:rPr lang="en-US" sz="1800" dirty="0" err="1" smtClean="0">
                <a:latin typeface="Consolas"/>
                <a:cs typeface="Consolas"/>
              </a:rPr>
              <a:t>playAttempts</a:t>
            </a:r>
            <a:r>
              <a:rPr lang="en-US" sz="1800" dirty="0" smtClean="0">
                <a:latin typeface="Consolas"/>
                <a:cs typeface="Consolas"/>
              </a:rPr>
              <a:t>.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      </a:t>
            </a:r>
            <a:r>
              <a:rPr lang="en-US" sz="1800" dirty="0" smtClean="0">
                <a:solidFill>
                  <a:srgbClr val="FF8600"/>
                </a:solidFill>
                <a:latin typeface="Consolas"/>
                <a:cs typeface="Consolas"/>
              </a:rPr>
              <a:t>map</a:t>
            </a:r>
            <a:r>
              <a:rPr lang="en-US" sz="1800" dirty="0" smtClean="0">
                <a:latin typeface="Consolas"/>
                <a:cs typeface="Consolas"/>
              </a:rPr>
              <a:t>(</a:t>
            </a:r>
            <a:r>
              <a:rPr lang="en-US" sz="1800" dirty="0" err="1" smtClean="0">
                <a:latin typeface="Consolas"/>
                <a:cs typeface="Consolas"/>
              </a:rPr>
              <a:t>movieId</a:t>
            </a:r>
            <a:r>
              <a:rPr lang="en-US" sz="1800" dirty="0" smtClean="0">
                <a:latin typeface="Consolas"/>
                <a:cs typeface="Consolas"/>
              </a:rPr>
              <a:t> =&gt; 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         </a:t>
            </a:r>
            <a:r>
              <a:rPr lang="en-US" sz="1800" dirty="0" err="1" smtClean="0">
                <a:latin typeface="Consolas"/>
                <a:cs typeface="Consolas"/>
              </a:rPr>
              <a:t>player.authorize</a:t>
            </a:r>
            <a:r>
              <a:rPr lang="en-US" sz="1800" dirty="0" smtClean="0">
                <a:latin typeface="Consolas"/>
                <a:cs typeface="Consolas"/>
              </a:rPr>
              <a:t>(</a:t>
            </a:r>
            <a:r>
              <a:rPr lang="en-US" sz="1800" dirty="0" err="1" smtClean="0">
                <a:latin typeface="Consolas"/>
                <a:cs typeface="Consolas"/>
              </a:rPr>
              <a:t>movieId</a:t>
            </a:r>
            <a:r>
              <a:rPr lang="en-US" sz="1800" dirty="0" smtClean="0">
                <a:latin typeface="Consolas"/>
                <a:cs typeface="Consolas"/>
              </a:rPr>
              <a:t>).</a:t>
            </a:r>
          </a:p>
          <a:p>
            <a:pPr marL="45720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		       catch(e =&gt; </a:t>
            </a:r>
            <a:r>
              <a:rPr lang="en-US" sz="1800" dirty="0" err="1" smtClean="0">
                <a:latin typeface="Consolas"/>
                <a:cs typeface="Consolas"/>
              </a:rPr>
              <a:t>Observable.empty</a:t>
            </a:r>
            <a:r>
              <a:rPr lang="en-US" sz="1800" dirty="0" smtClean="0">
                <a:latin typeface="Consolas"/>
                <a:cs typeface="Consolas"/>
              </a:rPr>
              <a:t>).</a:t>
            </a:r>
          </a:p>
          <a:p>
            <a:pPr marL="45720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                     </a:t>
            </a:r>
            <a:r>
              <a:rPr lang="en-US" sz="1800" dirty="0" err="1" smtClean="0">
                <a:solidFill>
                  <a:srgbClr val="FF8600"/>
                </a:solidFill>
                <a:latin typeface="Consolas"/>
                <a:cs typeface="Consolas"/>
              </a:rPr>
              <a:t>takeUntil</a:t>
            </a:r>
            <a:r>
              <a:rPr lang="en-US" sz="1800" dirty="0" smtClean="0">
                <a:latin typeface="Consolas"/>
                <a:cs typeface="Consolas"/>
              </a:rPr>
              <a:t>(cancels)).</a:t>
            </a:r>
          </a:p>
          <a:p>
            <a:pPr marL="45720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            </a:t>
            </a:r>
            <a:r>
              <a:rPr lang="en-US" sz="1800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1800" dirty="0" smtClean="0">
                <a:latin typeface="Consolas"/>
                <a:cs typeface="Consolas"/>
              </a:rPr>
              <a:t>(</a:t>
            </a:r>
            <a:r>
              <a:rPr lang="en-US" sz="1800" dirty="0" smtClean="0">
                <a:latin typeface="Consolas"/>
                <a:cs typeface="Consolas"/>
              </a:rPr>
              <a:t>))).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</a:t>
            </a:r>
            <a:r>
              <a:rPr lang="en-US" sz="1800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1800" dirty="0" smtClean="0">
                <a:latin typeface="Consolas"/>
                <a:cs typeface="Consolas"/>
              </a:rPr>
              <a:t>();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</a:t>
            </a:r>
          </a:p>
          <a:p>
            <a:pPr marL="45720" indent="0">
              <a:buNone/>
            </a:pPr>
            <a:r>
              <a:rPr lang="en-US" sz="1800" dirty="0" err="1" smtClean="0">
                <a:latin typeface="Consolas"/>
                <a:cs typeface="Consolas"/>
              </a:rPr>
              <a:t>authorizations.forEach</a:t>
            </a:r>
            <a:r>
              <a:rPr lang="en-US" sz="1800" dirty="0" smtClean="0">
                <a:latin typeface="Consolas"/>
                <a:cs typeface="Consolas"/>
              </a:rPr>
              <a:t>(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license =&gt; </a:t>
            </a:r>
            <a:r>
              <a:rPr lang="en-US" sz="1800" dirty="0" err="1" smtClean="0">
                <a:latin typeface="Consolas"/>
                <a:cs typeface="Consolas"/>
              </a:rPr>
              <a:t>player.play</a:t>
            </a:r>
            <a:r>
              <a:rPr lang="en-US" sz="1800" dirty="0" smtClean="0">
                <a:latin typeface="Consolas"/>
                <a:cs typeface="Consolas"/>
              </a:rPr>
              <a:t>(license),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error =&gt; </a:t>
            </a:r>
            <a:r>
              <a:rPr lang="en-US" sz="1800" dirty="0" err="1" smtClean="0">
                <a:latin typeface="Consolas"/>
                <a:cs typeface="Consolas"/>
              </a:rPr>
              <a:t>showDialog</a:t>
            </a:r>
            <a:r>
              <a:rPr lang="en-US" sz="1800" dirty="0" smtClean="0">
                <a:latin typeface="Consolas"/>
                <a:cs typeface="Consolas"/>
              </a:rPr>
              <a:t>(“Sorry, can’t play right now.”));</a:t>
            </a:r>
          </a:p>
        </p:txBody>
      </p:sp>
    </p:spTree>
    <p:extLst>
      <p:ext uri="{BB962C8B-B14F-4D97-AF65-F5344CB8AC3E}">
        <p14:creationId xmlns:p14="http://schemas.microsoft.com/office/powerpoint/2010/main" val="213871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Netflix: Observable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 Startup</a:t>
            </a:r>
          </a:p>
          <a:p>
            <a:r>
              <a:rPr lang="en-US" sz="3200" dirty="0" smtClean="0"/>
              <a:t>Player</a:t>
            </a:r>
          </a:p>
          <a:p>
            <a:r>
              <a:rPr lang="en-US" sz="3200" dirty="0" smtClean="0"/>
              <a:t>Data Access</a:t>
            </a:r>
          </a:p>
          <a:p>
            <a:r>
              <a:rPr lang="en-US" sz="3200" dirty="0" smtClean="0"/>
              <a:t>Animations</a:t>
            </a:r>
          </a:p>
          <a:p>
            <a:r>
              <a:rPr lang="en-US" sz="3200" dirty="0" smtClean="0"/>
              <a:t>View/Model binding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76400"/>
            <a:ext cx="545860" cy="476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66322"/>
            <a:ext cx="545860" cy="476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99722"/>
            <a:ext cx="545860" cy="476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52800"/>
            <a:ext cx="545860" cy="476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942722"/>
            <a:ext cx="545860" cy="47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0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reactivetrader.azurewebsites.net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://github.com/Reactive-Extensions/</a:t>
            </a:r>
            <a:r>
              <a:rPr lang="en-US" dirty="0" smtClean="0">
                <a:hlinkClick r:id="rId2"/>
              </a:rPr>
              <a:t>RxJS</a:t>
            </a:r>
            <a:endParaRPr lang="en-US" dirty="0" smtClean="0"/>
          </a:p>
          <a:p>
            <a:r>
              <a:rPr lang="en-US" dirty="0" err="1" smtClean="0"/>
              <a:t>RxJava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://jhusain.github.io/learnrx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jhusain</a:t>
            </a:r>
            <a:endParaRPr lang="en-US" dirty="0"/>
          </a:p>
          <a:p>
            <a:r>
              <a:rPr lang="en-US" dirty="0" smtClean="0"/>
              <a:t>@</a:t>
            </a:r>
            <a:r>
              <a:rPr lang="en-US" dirty="0" err="1" smtClean="0"/>
              <a:t>ReactiveX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MattPodwysocki</a:t>
            </a: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74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Netflix App is Asynchronous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 Startup</a:t>
            </a:r>
          </a:p>
          <a:p>
            <a:r>
              <a:rPr lang="en-US" sz="3200" dirty="0" smtClean="0"/>
              <a:t>Player</a:t>
            </a:r>
          </a:p>
          <a:p>
            <a:r>
              <a:rPr lang="en-US" sz="3200" dirty="0" smtClean="0"/>
              <a:t>Data Access</a:t>
            </a:r>
          </a:p>
          <a:p>
            <a:r>
              <a:rPr lang="en-US" sz="3200" dirty="0" smtClean="0"/>
              <a:t>Animations</a:t>
            </a:r>
          </a:p>
          <a:p>
            <a:r>
              <a:rPr lang="en-US" sz="3200" dirty="0" smtClean="0"/>
              <a:t>View/Model binding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768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0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Async</a:t>
            </a:r>
            <a:r>
              <a:rPr lang="en-US" dirty="0" smtClean="0"/>
              <a:t>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Memory Leaks</a:t>
            </a:r>
          </a:p>
          <a:p>
            <a:r>
              <a:rPr lang="en-US" sz="3200" dirty="0" smtClean="0"/>
              <a:t>Race Conditions</a:t>
            </a:r>
          </a:p>
          <a:p>
            <a:r>
              <a:rPr lang="en-US" sz="3200" dirty="0" smtClean="0"/>
              <a:t>Callback Hell</a:t>
            </a:r>
          </a:p>
          <a:p>
            <a:r>
              <a:rPr lang="en-US" sz="3200" dirty="0" smtClean="0"/>
              <a:t>Complex state machines</a:t>
            </a:r>
          </a:p>
          <a:p>
            <a:r>
              <a:rPr lang="en-US" sz="3200" dirty="0" smtClean="0"/>
              <a:t>Error Handling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580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Async</a:t>
            </a:r>
            <a:r>
              <a:rPr lang="en-US" dirty="0" smtClean="0"/>
              <a:t> is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924800" cy="5181600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f</a:t>
            </a:r>
            <a:r>
              <a:rPr lang="en-US" dirty="0" smtClean="0">
                <a:latin typeface="Consolas"/>
                <a:cs typeface="Consolas"/>
              </a:rPr>
              <a:t>unction play(</a:t>
            </a:r>
            <a:r>
              <a:rPr lang="en-US" dirty="0" err="1" smtClean="0">
                <a:latin typeface="Consolas"/>
                <a:cs typeface="Consolas"/>
              </a:rPr>
              <a:t>movieId</a:t>
            </a:r>
            <a:r>
              <a:rPr lang="en-US" dirty="0" smtClean="0">
                <a:latin typeface="Consolas"/>
                <a:cs typeface="Consolas"/>
              </a:rPr>
              <a:t>, </a:t>
            </a:r>
            <a:r>
              <a:rPr lang="en-US" dirty="0" err="1" smtClean="0">
                <a:latin typeface="Consolas"/>
                <a:cs typeface="Consolas"/>
              </a:rPr>
              <a:t>cancelButton</a:t>
            </a:r>
            <a:r>
              <a:rPr lang="en-US" dirty="0" smtClean="0">
                <a:latin typeface="Consolas"/>
                <a:cs typeface="Consolas"/>
              </a:rPr>
              <a:t>, callback)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var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>
                <a:latin typeface="Consolas"/>
                <a:cs typeface="Consolas"/>
              </a:rPr>
              <a:t>,</a:t>
            </a:r>
            <a:endParaRPr lang="en-US" dirty="0" smtClean="0">
              <a:latin typeface="Consolas"/>
              <a:cs typeface="Consolas"/>
            </a:endParaRP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 = function()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    if (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     callback(null,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);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}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else if (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 &amp;&amp; 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     callback(null, ticket);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}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};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 err="1" smtClean="0">
                <a:latin typeface="Consolas"/>
                <a:cs typeface="Consolas"/>
              </a:rPr>
              <a:t>cancelButton.addEventListener</a:t>
            </a:r>
            <a:r>
              <a:rPr lang="en-US" dirty="0" smtClean="0">
                <a:latin typeface="Consolas"/>
                <a:cs typeface="Consolas"/>
              </a:rPr>
              <a:t>(“click”, function() {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 = “cancelled”; }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if (!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player.init</a:t>
            </a:r>
            <a:r>
              <a:rPr lang="en-US" dirty="0" smtClean="0">
                <a:latin typeface="Consolas"/>
                <a:cs typeface="Consolas"/>
              </a:rPr>
              <a:t>(function(error)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 = error;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();   </a:t>
            </a:r>
            <a:endParaRPr lang="en-US" dirty="0">
              <a:latin typeface="Consolas"/>
              <a:cs typeface="Consolas"/>
            </a:endParaRP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}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}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authorizeMovie</a:t>
            </a:r>
            <a:r>
              <a:rPr lang="en-US" dirty="0" smtClean="0">
                <a:latin typeface="Consolas"/>
                <a:cs typeface="Consolas"/>
              </a:rPr>
              <a:t>(function(error, ticket)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playError</a:t>
            </a:r>
            <a:r>
              <a:rPr lang="en-US" dirty="0">
                <a:latin typeface="Consolas"/>
                <a:cs typeface="Consolas"/>
              </a:rPr>
              <a:t> = error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 = ticket;</a:t>
            </a:r>
            <a:endParaRPr lang="en-US" dirty="0">
              <a:latin typeface="Consolas"/>
              <a:cs typeface="Consolas"/>
            </a:endParaRP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>
                <a:latin typeface="Consolas"/>
                <a:cs typeface="Consolas"/>
              </a:rPr>
              <a:t>);   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});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});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1600200"/>
            <a:ext cx="8382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function play(</a:t>
            </a:r>
            <a:r>
              <a:rPr lang="en-US" dirty="0" err="1" smtClean="0">
                <a:latin typeface="Consolas"/>
                <a:cs typeface="Consolas"/>
              </a:rPr>
              <a:t>movieId</a:t>
            </a:r>
            <a:r>
              <a:rPr lang="en-US" dirty="0" smtClean="0">
                <a:latin typeface="Consolas"/>
                <a:cs typeface="Consolas"/>
              </a:rPr>
              <a:t>, </a:t>
            </a:r>
            <a:r>
              <a:rPr lang="en-US" dirty="0" err="1" smtClean="0">
                <a:latin typeface="Consolas"/>
                <a:cs typeface="Consolas"/>
              </a:rPr>
              <a:t>cancelButton</a:t>
            </a:r>
            <a:r>
              <a:rPr lang="en-US" dirty="0" smtClean="0">
                <a:latin typeface="Consolas"/>
                <a:cs typeface="Consolas"/>
              </a:rPr>
              <a:t>, callback)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var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 = function()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if (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playError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                 callback(null, 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playError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        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else if (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 &amp;&amp; 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     callback(null, ticket);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};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cancelButton.addEventListener</a:t>
            </a:r>
            <a:r>
              <a:rPr lang="en-US" dirty="0">
                <a:latin typeface="Consolas"/>
                <a:cs typeface="Consolas"/>
              </a:rPr>
              <a:t>(“click”, function() { </a:t>
            </a:r>
            <a:r>
              <a:rPr lang="en-US" dirty="0" err="1">
                <a:latin typeface="Consolas"/>
                <a:cs typeface="Consolas"/>
              </a:rPr>
              <a:t>playError</a:t>
            </a:r>
            <a:r>
              <a:rPr lang="en-US" dirty="0">
                <a:latin typeface="Consolas"/>
                <a:cs typeface="Consolas"/>
              </a:rPr>
              <a:t> = “cancelled”; }</a:t>
            </a:r>
            <a:endParaRPr lang="en-US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if (!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player.init</a:t>
            </a:r>
            <a:r>
              <a:rPr lang="en-US" dirty="0" smtClean="0">
                <a:latin typeface="Consolas"/>
                <a:cs typeface="Consolas"/>
              </a:rPr>
              <a:t>(function(error)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playError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 = error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();   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});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authorizeMovie</a:t>
            </a:r>
            <a:r>
              <a:rPr lang="en-US" dirty="0" smtClean="0">
                <a:latin typeface="Consolas"/>
                <a:cs typeface="Consolas"/>
              </a:rPr>
              <a:t>(function(error, ticket)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playError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 = error;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 = ticket;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();   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});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});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1600200"/>
            <a:ext cx="8686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function play(</a:t>
            </a:r>
            <a:r>
              <a:rPr lang="en-US" dirty="0" err="1" smtClean="0">
                <a:latin typeface="Consolas"/>
                <a:cs typeface="Consolas"/>
              </a:rPr>
              <a:t>movieId</a:t>
            </a:r>
            <a:r>
              <a:rPr lang="en-US" dirty="0" smtClean="0">
                <a:latin typeface="Consolas"/>
                <a:cs typeface="Consolas"/>
              </a:rPr>
              <a:t>, </a:t>
            </a:r>
            <a:r>
              <a:rPr lang="en-US" dirty="0" err="1" smtClean="0">
                <a:latin typeface="Consolas"/>
                <a:cs typeface="Consolas"/>
              </a:rPr>
              <a:t>cancelButton</a:t>
            </a:r>
            <a:r>
              <a:rPr lang="en-US" dirty="0" smtClean="0">
                <a:latin typeface="Consolas"/>
                <a:cs typeface="Consolas"/>
              </a:rPr>
              <a:t>, callback)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var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 = function()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if (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     callback(null,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else if (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movieTicket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 &amp;&amp; 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     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callback(null, ticket);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};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cancelButton.addEventListener</a:t>
            </a:r>
            <a:r>
              <a:rPr lang="en-US" dirty="0">
                <a:latin typeface="Consolas"/>
                <a:cs typeface="Consolas"/>
              </a:rPr>
              <a:t>(“click”, function() { </a:t>
            </a:r>
            <a:r>
              <a:rPr lang="en-US" dirty="0" err="1">
                <a:latin typeface="Consolas"/>
                <a:cs typeface="Consolas"/>
              </a:rPr>
              <a:t>playError</a:t>
            </a:r>
            <a:r>
              <a:rPr lang="en-US" dirty="0">
                <a:latin typeface="Consolas"/>
                <a:cs typeface="Consolas"/>
              </a:rPr>
              <a:t> = “cancelled”; }</a:t>
            </a:r>
            <a:endParaRPr lang="en-US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if (!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player.init</a:t>
            </a:r>
            <a:r>
              <a:rPr lang="en-US" dirty="0" smtClean="0">
                <a:latin typeface="Consolas"/>
                <a:cs typeface="Consolas"/>
              </a:rPr>
              <a:t>(function(error)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 = error;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();   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});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authorizeMovie</a:t>
            </a:r>
            <a:r>
              <a:rPr lang="en-US" dirty="0" smtClean="0">
                <a:latin typeface="Consolas"/>
                <a:cs typeface="Consolas"/>
              </a:rPr>
              <a:t>(function(error, ticket)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 = error;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movieTicket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 = ticket;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();   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});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});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600200"/>
            <a:ext cx="7924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function play(</a:t>
            </a:r>
            <a:r>
              <a:rPr lang="en-US" dirty="0" err="1" smtClean="0">
                <a:latin typeface="Consolas"/>
                <a:cs typeface="Consolas"/>
              </a:rPr>
              <a:t>movieId</a:t>
            </a:r>
            <a:r>
              <a:rPr lang="en-US" dirty="0" smtClean="0">
                <a:latin typeface="Consolas"/>
                <a:cs typeface="Consolas"/>
              </a:rPr>
              <a:t>, </a:t>
            </a:r>
            <a:r>
              <a:rPr lang="en-US" dirty="0" err="1" smtClean="0">
                <a:latin typeface="Consolas"/>
                <a:cs typeface="Consolas"/>
              </a:rPr>
              <a:t>cancelButton</a:t>
            </a:r>
            <a:r>
              <a:rPr lang="en-US" dirty="0" smtClean="0">
                <a:latin typeface="Consolas"/>
                <a:cs typeface="Consolas"/>
              </a:rPr>
              <a:t>, callback)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var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 = function()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if (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     callback(null,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else if (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 &amp;&amp; 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     callback(null, ticket);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};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solidFill>
                  <a:schemeClr val="tx2"/>
                </a:solidFill>
                <a:latin typeface="Consolas"/>
                <a:cs typeface="Consolas"/>
              </a:rPr>
              <a:t>    </a:t>
            </a:r>
            <a:r>
              <a:rPr lang="en-US" dirty="0" err="1" smtClean="0">
                <a:solidFill>
                  <a:schemeClr val="tx2"/>
                </a:solidFill>
                <a:latin typeface="Consolas"/>
                <a:cs typeface="Consolas"/>
              </a:rPr>
              <a:t>cancelButton.addEventListener</a:t>
            </a:r>
            <a:r>
              <a:rPr lang="en-US" dirty="0" smtClean="0">
                <a:solidFill>
                  <a:schemeClr val="tx2"/>
                </a:solidFill>
                <a:latin typeface="Consolas"/>
                <a:cs typeface="Consolas"/>
              </a:rPr>
              <a:t>(“click”, function() { </a:t>
            </a:r>
            <a:r>
              <a:rPr lang="en-US" dirty="0" err="1" smtClean="0">
                <a:solidFill>
                  <a:schemeClr val="tx2"/>
                </a:solidFill>
                <a:latin typeface="Consolas"/>
                <a:cs typeface="Consolas"/>
              </a:rPr>
              <a:t>playError</a:t>
            </a:r>
            <a:r>
              <a:rPr lang="en-US" dirty="0" smtClean="0">
                <a:solidFill>
                  <a:schemeClr val="tx2"/>
                </a:solidFill>
                <a:latin typeface="Consolas"/>
                <a:cs typeface="Consolas"/>
              </a:rPr>
              <a:t> = “cancelled”;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if (!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player.init</a:t>
            </a:r>
            <a:r>
              <a:rPr lang="en-US" dirty="0" smtClean="0">
                <a:latin typeface="Consolas"/>
                <a:cs typeface="Consolas"/>
              </a:rPr>
              <a:t>(function(error)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 = error;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();   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authorizeMovie</a:t>
            </a:r>
            <a:r>
              <a:rPr lang="en-US" dirty="0" smtClean="0">
                <a:latin typeface="Consolas"/>
                <a:cs typeface="Consolas"/>
              </a:rPr>
              <a:t>(function(error, ticket)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 = error;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 = ticket;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();   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});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46057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1" grpId="1"/>
      <p:bldP spid="9" grpId="0"/>
      <p:bldP spid="9" grpId="1"/>
      <p:bldP spid="9" grpId="2"/>
      <p:bldP spid="9" grpId="3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3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65112</TotalTime>
  <Words>2320</Words>
  <Application>Microsoft Macintosh PowerPoint</Application>
  <PresentationFormat>On-screen Show (4:3)</PresentationFormat>
  <Paragraphs>493</Paragraphs>
  <Slides>60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Perspective</vt:lpstr>
      <vt:lpstr>Async JavaScript at Netflix</vt:lpstr>
      <vt:lpstr>Who is Jafar?</vt:lpstr>
      <vt:lpstr>Who is Matthew Podwysocki?</vt:lpstr>
      <vt:lpstr>PowerPoint Presentation</vt:lpstr>
      <vt:lpstr>PowerPoint Presentation</vt:lpstr>
      <vt:lpstr>The Netflix App is Asynchronous</vt:lpstr>
      <vt:lpstr>Async Problems</vt:lpstr>
      <vt:lpstr>Async is Hard</vt:lpstr>
      <vt:lpstr>PowerPoint Presentation</vt:lpstr>
      <vt:lpstr>PowerPoint Presentation</vt:lpstr>
      <vt:lpstr>PowerPoint Presentation</vt:lpstr>
      <vt:lpstr>Iterator</vt:lpstr>
      <vt:lpstr>Observer Pattern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Functions</vt:lpstr>
      <vt:lpstr>PowerPoint Presentation</vt:lpstr>
      <vt:lpstr>PowerPoint Presentation</vt:lpstr>
      <vt:lpstr>ForEach</vt:lpstr>
      <vt:lpstr>PowerPoint Presentation</vt:lpstr>
      <vt:lpstr>Map</vt:lpstr>
      <vt:lpstr>PowerPoint Presentation</vt:lpstr>
      <vt:lpstr>Filter</vt:lpstr>
      <vt:lpstr>PowerPoint Presentation</vt:lpstr>
      <vt:lpstr>concatAll</vt:lpstr>
      <vt:lpstr>Map/Filter/ConcatAll</vt:lpstr>
      <vt:lpstr>PowerPoint Presentation</vt:lpstr>
      <vt:lpstr>PowerPoint Presentation</vt:lpstr>
      <vt:lpstr>Top-rated Movies Collection</vt:lpstr>
      <vt:lpstr>PowerPoint Presentation</vt:lpstr>
      <vt:lpstr>Top-rated Movies Collection</vt:lpstr>
      <vt:lpstr>Mouse Drags Collection</vt:lpstr>
      <vt:lpstr>Introducing Observable</vt:lpstr>
      <vt:lpstr>Reactive Extensions</vt:lpstr>
      <vt:lpstr>Observables can model…</vt:lpstr>
      <vt:lpstr>Events to Observables</vt:lpstr>
      <vt:lpstr>Event Subscription</vt:lpstr>
      <vt:lpstr>Observable.forEach</vt:lpstr>
      <vt:lpstr>Expanded Observable.forEach</vt:lpstr>
      <vt:lpstr>Observable Literal</vt:lpstr>
      <vt:lpstr>ForEach</vt:lpstr>
      <vt:lpstr>Map</vt:lpstr>
      <vt:lpstr>Filter</vt:lpstr>
      <vt:lpstr>concatAll</vt:lpstr>
      <vt:lpstr>concatAll</vt:lpstr>
      <vt:lpstr>TakeUntil</vt:lpstr>
      <vt:lpstr>PowerPoint Presentation</vt:lpstr>
      <vt:lpstr>Mouse Drags Collection</vt:lpstr>
      <vt:lpstr>Netflix Search</vt:lpstr>
      <vt:lpstr>Netflix Search</vt:lpstr>
      <vt:lpstr>Netflix Player</vt:lpstr>
      <vt:lpstr>Player Callback Hell</vt:lpstr>
      <vt:lpstr>Player with Observable</vt:lpstr>
      <vt:lpstr>Netflix: Observable Everywhere</vt:lpstr>
      <vt:lpstr>Resources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 Husain</dc:creator>
  <cp:lastModifiedBy>Jafar Husain</cp:lastModifiedBy>
  <cp:revision>924</cp:revision>
  <dcterms:created xsi:type="dcterms:W3CDTF">2013-09-16T05:35:52Z</dcterms:created>
  <dcterms:modified xsi:type="dcterms:W3CDTF">2014-06-13T13:53:24Z</dcterms:modified>
</cp:coreProperties>
</file>